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8" r:id="rId3"/>
    <p:sldId id="257" r:id="rId4"/>
    <p:sldId id="259" r:id="rId5"/>
    <p:sldId id="260" r:id="rId6"/>
    <p:sldId id="262" r:id="rId7"/>
    <p:sldId id="263" r:id="rId8"/>
    <p:sldId id="264" r:id="rId9"/>
    <p:sldId id="265" r:id="rId10"/>
    <p:sldId id="268" r:id="rId11"/>
    <p:sldId id="269" r:id="rId12"/>
    <p:sldId id="266" r:id="rId13"/>
    <p:sldId id="270" r:id="rId14"/>
    <p:sldId id="271" r:id="rId15"/>
    <p:sldId id="272" r:id="rId16"/>
    <p:sldId id="267" r:id="rId17"/>
    <p:sldId id="282" r:id="rId18"/>
    <p:sldId id="274" r:id="rId19"/>
    <p:sldId id="275" r:id="rId20"/>
    <p:sldId id="277" r:id="rId21"/>
    <p:sldId id="278" r:id="rId22"/>
    <p:sldId id="279" r:id="rId23"/>
    <p:sldId id="281" r:id="rId24"/>
    <p:sldId id="283" r:id="rId25"/>
    <p:sldId id="286" r:id="rId26"/>
    <p:sldId id="295" r:id="rId27"/>
    <p:sldId id="288" r:id="rId28"/>
    <p:sldId id="290" r:id="rId29"/>
    <p:sldId id="291" r:id="rId30"/>
    <p:sldId id="292" r:id="rId31"/>
    <p:sldId id="293" r:id="rId32"/>
    <p:sldId id="29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327" autoAdjust="0"/>
  </p:normalViewPr>
  <p:slideViewPr>
    <p:cSldViewPr>
      <p:cViewPr varScale="1">
        <p:scale>
          <a:sx n="128" d="100"/>
          <a:sy n="128" d="100"/>
        </p:scale>
        <p:origin x="170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F45ED6-D22D-4FAB-9C2F-F6C333A4CA5A}" type="datetimeFigureOut">
              <a:rPr lang="en-US" smtClean="0"/>
              <a:pPr/>
              <a:t>8/28/24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E5CC1F-7E36-46CA-A9AA-79C42F1538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unsplash.com/@ihor_dvoretskyi?utm_source=unsplash&amp;utm_medium=referral&amp;utm_content=creditCopyText"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unsplash.com/s/photos/traffic-light?utm_source=unsplash&amp;utm_medium=referral&amp;utm_content=creditCopyTe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p:spPr>
      </p:sp>
      <p:sp>
        <p:nvSpPr>
          <p:cNvPr id="3789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789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8018B21-88E4-419C-83BB-193F9C1A1C8A}" type="slidenum">
              <a:rPr lang="en-US" smtClean="0"/>
              <a:pPr/>
              <a:t>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Photo by </a:t>
            </a:r>
            <a:r>
              <a:rPr lang="en-US" sz="1200" b="0" i="0" kern="1200" dirty="0" err="1">
                <a:solidFill>
                  <a:schemeClr val="tx1"/>
                </a:solidFill>
                <a:effectLst/>
                <a:latin typeface="+mn-lt"/>
                <a:ea typeface="+mn-ea"/>
                <a:cs typeface="+mn-cs"/>
                <a:hlinkClick r:id="rId3"/>
              </a:rPr>
              <a:t>Ihor</a:t>
            </a:r>
            <a:r>
              <a:rPr lang="en-US" sz="1200" b="0" i="0" kern="1200" dirty="0">
                <a:solidFill>
                  <a:schemeClr val="tx1"/>
                </a:solidFill>
                <a:effectLst/>
                <a:latin typeface="+mn-lt"/>
                <a:ea typeface="+mn-ea"/>
                <a:cs typeface="+mn-cs"/>
                <a:hlinkClick r:id="rId3"/>
              </a:rPr>
              <a:t> </a:t>
            </a:r>
            <a:r>
              <a:rPr lang="en-US" sz="1200" b="0" i="0" kern="1200" dirty="0" err="1">
                <a:solidFill>
                  <a:schemeClr val="tx1"/>
                </a:solidFill>
                <a:effectLst/>
                <a:latin typeface="+mn-lt"/>
                <a:ea typeface="+mn-ea"/>
                <a:cs typeface="+mn-cs"/>
                <a:hlinkClick r:id="rId3"/>
              </a:rPr>
              <a:t>Dvoretskyi</a:t>
            </a:r>
            <a:r>
              <a:rPr lang="en-US" sz="1200" b="0" i="0" kern="1200" dirty="0">
                <a:solidFill>
                  <a:schemeClr val="tx1"/>
                </a:solidFill>
                <a:effectLst/>
                <a:latin typeface="+mn-lt"/>
                <a:ea typeface="+mn-ea"/>
                <a:cs typeface="+mn-cs"/>
              </a:rPr>
              <a:t> on </a:t>
            </a:r>
            <a:r>
              <a:rPr lang="en-US" sz="1200" b="0" i="0" kern="1200" dirty="0" err="1">
                <a:solidFill>
                  <a:schemeClr val="tx1"/>
                </a:solidFill>
                <a:effectLst/>
                <a:latin typeface="+mn-lt"/>
                <a:ea typeface="+mn-ea"/>
                <a:cs typeface="+mn-cs"/>
                <a:hlinkClick r:id="rId4"/>
              </a:rPr>
              <a:t>Unsplash</a:t>
            </a:r>
            <a:endParaRPr lang="en-US" dirty="0"/>
          </a:p>
        </p:txBody>
      </p:sp>
      <p:sp>
        <p:nvSpPr>
          <p:cNvPr id="4" name="Slide Number Placeholder 3"/>
          <p:cNvSpPr>
            <a:spLocks noGrp="1"/>
          </p:cNvSpPr>
          <p:nvPr>
            <p:ph type="sldNum" sz="quarter" idx="5"/>
          </p:nvPr>
        </p:nvSpPr>
        <p:spPr/>
        <p:txBody>
          <a:bodyPr/>
          <a:lstStyle/>
          <a:p>
            <a:fld id="{CBA1D1B4-7361-48C2-8E3C-8BC6CC3C4333}" type="slidenum">
              <a:rPr lang="en-US" smtClean="0"/>
              <a:pPr/>
              <a:t>30</a:t>
            </a:fld>
            <a:endParaRPr lang="en-US"/>
          </a:p>
        </p:txBody>
      </p:sp>
    </p:spTree>
    <p:extLst>
      <p:ext uri="{BB962C8B-B14F-4D97-AF65-F5344CB8AC3E}">
        <p14:creationId xmlns:p14="http://schemas.microsoft.com/office/powerpoint/2010/main" val="2861398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2E55300-3407-4CB5-8B56-046A9F3D0FC7}" type="datetimeFigureOut">
              <a:rPr lang="en-US" smtClean="0"/>
              <a:pPr/>
              <a:t>8/28/24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A6D69-6415-4024-8657-8FB807D90D5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55300-3407-4CB5-8B56-046A9F3D0FC7}" type="datetimeFigureOut">
              <a:rPr lang="en-US" smtClean="0"/>
              <a:pPr/>
              <a:t>8/28/24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A6D69-6415-4024-8657-8FB807D90D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55300-3407-4CB5-8B56-046A9F3D0FC7}" type="datetimeFigureOut">
              <a:rPr lang="en-US" smtClean="0"/>
              <a:pPr/>
              <a:t>8/28/24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A6D69-6415-4024-8657-8FB807D90D5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E55300-3407-4CB5-8B56-046A9F3D0FC7}" type="datetimeFigureOut">
              <a:rPr lang="en-US" smtClean="0"/>
              <a:pPr/>
              <a:t>8/28/24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A6D69-6415-4024-8657-8FB807D90D5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E55300-3407-4CB5-8B56-046A9F3D0FC7}" type="datetimeFigureOut">
              <a:rPr lang="en-US" smtClean="0"/>
              <a:pPr/>
              <a:t>8/28/24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A6D69-6415-4024-8657-8FB807D90D5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E55300-3407-4CB5-8B56-046A9F3D0FC7}" type="datetimeFigureOut">
              <a:rPr lang="en-US" smtClean="0"/>
              <a:pPr/>
              <a:t>8/28/24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A6D69-6415-4024-8657-8FB807D90D5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E55300-3407-4CB5-8B56-046A9F3D0FC7}" type="datetimeFigureOut">
              <a:rPr lang="en-US" smtClean="0"/>
              <a:pPr/>
              <a:t>8/28/24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A6D69-6415-4024-8657-8FB807D90D5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E55300-3407-4CB5-8B56-046A9F3D0FC7}" type="datetimeFigureOut">
              <a:rPr lang="en-US" smtClean="0"/>
              <a:pPr/>
              <a:t>8/28/24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CA6D69-6415-4024-8657-8FB807D90D5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E55300-3407-4CB5-8B56-046A9F3D0FC7}" type="datetimeFigureOut">
              <a:rPr lang="en-US" smtClean="0"/>
              <a:pPr/>
              <a:t>8/28/24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CA6D69-6415-4024-8657-8FB807D90D5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E55300-3407-4CB5-8B56-046A9F3D0FC7}" type="datetimeFigureOut">
              <a:rPr lang="en-US" smtClean="0"/>
              <a:pPr/>
              <a:t>8/28/24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A6D69-6415-4024-8657-8FB807D90D5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E55300-3407-4CB5-8B56-046A9F3D0FC7}" type="datetimeFigureOut">
              <a:rPr lang="en-US" smtClean="0"/>
              <a:pPr/>
              <a:t>8/28/24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A6D69-6415-4024-8657-8FB807D90D5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55300-3407-4CB5-8B56-046A9F3D0FC7}" type="datetimeFigureOut">
              <a:rPr lang="en-US" smtClean="0"/>
              <a:pPr/>
              <a:t>8/28/24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CA6D69-6415-4024-8657-8FB807D90D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3" Type="http://schemas.openxmlformats.org/officeDocument/2006/relationships/image" Target="../media/image4.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 Type="http://schemas.openxmlformats.org/officeDocument/2006/relationships/image" Target="../media/image3.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latin typeface="Times New Roman" pitchFamily="18" charset="0"/>
                <a:cs typeface="Times New Roman" pitchFamily="18" charset="0"/>
              </a:rPr>
              <a:t>ÔN TẬP BIỆN PHÁP TU TỪ</a:t>
            </a:r>
            <a:br>
              <a:rPr lang="en-US" b="1" dirty="0">
                <a:latin typeface="Times New Roman" pitchFamily="18" charset="0"/>
                <a:cs typeface="Times New Roman" pitchFamily="18" charset="0"/>
              </a:rPr>
            </a:br>
            <a:r>
              <a:rPr lang="vi-VN" b="1" dirty="0">
                <a:latin typeface="Times New Roman" pitchFamily="18" charset="0"/>
                <a:cs typeface="Times New Roman" pitchFamily="18" charset="0"/>
              </a:rPr>
              <a:t>HỌC VĂN CÔ SƯƠNG MAI</a:t>
            </a:r>
            <a:br>
              <a:rPr lang="vi-VN" b="1" dirty="0">
                <a:latin typeface="Times New Roman" pitchFamily="18" charset="0"/>
                <a:cs typeface="Times New Roman" pitchFamily="18" charset="0"/>
              </a:rPr>
            </a:br>
            <a:r>
              <a:rPr lang="vi-VN" sz="3100" i="1" dirty="0">
                <a:latin typeface="Times New Roman" pitchFamily="18" charset="0"/>
                <a:cs typeface="Times New Roman" pitchFamily="18" charset="0"/>
              </a:rPr>
              <a:t>Trợ giảng Yến Thanh – Khổng Phúc</a:t>
            </a:r>
            <a:endParaRPr lang="en-US" sz="3100" i="1" dirty="0">
              <a:latin typeface="Times New Roman" pitchFamily="18" charset="0"/>
              <a:cs typeface="Times New Roman" pitchFamily="18" charset="0"/>
            </a:endParaRPr>
          </a:p>
        </p:txBody>
      </p:sp>
    </p:spTree>
  </p:cSld>
  <p:clrMapOvr>
    <a:masterClrMapping/>
  </p:clrMapOvr>
  <p:transition>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17240" y="274638"/>
            <a:ext cx="7427168" cy="1143000"/>
          </a:xfrm>
          <a:solidFill>
            <a:schemeClr val="accent3"/>
          </a:solidFill>
        </p:spPr>
        <p:txBody>
          <a:bodyPr>
            <a:normAutofit/>
          </a:bodyPr>
          <a:lstStyle/>
          <a:p>
            <a:r>
              <a:rPr lang="vi-VN" sz="3200" b="1" dirty="0"/>
              <a:t>Hình ảnh mặt trời nào được dùng theo lối nói ẩn dụ</a:t>
            </a:r>
            <a:r>
              <a:rPr lang="en-US" sz="3200" b="1" dirty="0"/>
              <a:t>?</a:t>
            </a:r>
            <a:endParaRPr lang="en-US" sz="2000" b="1" dirty="0">
              <a:solidFill>
                <a:schemeClr val="accent1"/>
              </a:solidFill>
            </a:endParaRPr>
          </a:p>
        </p:txBody>
      </p:sp>
      <p:grpSp>
        <p:nvGrpSpPr>
          <p:cNvPr id="2" name="Group 3"/>
          <p:cNvGrpSpPr>
            <a:grpSpLocks/>
          </p:cNvGrpSpPr>
          <p:nvPr/>
        </p:nvGrpSpPr>
        <p:grpSpPr bwMode="auto">
          <a:xfrm>
            <a:off x="1403648" y="1988840"/>
            <a:ext cx="762000" cy="665163"/>
            <a:chOff x="1110" y="2656"/>
            <a:chExt cx="1549" cy="1351"/>
          </a:xfrm>
        </p:grpSpPr>
        <p:sp>
          <p:nvSpPr>
            <p:cNvPr id="412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2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grpSp>
        <p:nvGrpSpPr>
          <p:cNvPr id="3" name="Group 7"/>
          <p:cNvGrpSpPr>
            <a:grpSpLocks/>
          </p:cNvGrpSpPr>
          <p:nvPr/>
        </p:nvGrpSpPr>
        <p:grpSpPr bwMode="auto">
          <a:xfrm>
            <a:off x="1403648" y="3212976"/>
            <a:ext cx="762000" cy="665163"/>
            <a:chOff x="3174" y="2656"/>
            <a:chExt cx="1549" cy="1351"/>
          </a:xfrm>
        </p:grpSpPr>
        <p:sp>
          <p:nvSpPr>
            <p:cNvPr id="412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2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sp>
        <p:nvSpPr>
          <p:cNvPr id="4101" name="Line 11"/>
          <p:cNvSpPr>
            <a:spLocks noChangeShapeType="1"/>
          </p:cNvSpPr>
          <p:nvPr/>
        </p:nvSpPr>
        <p:spPr bwMode="auto">
          <a:xfrm>
            <a:off x="2013248" y="2670011"/>
            <a:ext cx="5698578"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02" name="Text Box 12"/>
          <p:cNvSpPr txBox="1">
            <a:spLocks noChangeArrowheads="1"/>
          </p:cNvSpPr>
          <p:nvPr/>
        </p:nvSpPr>
        <p:spPr bwMode="auto">
          <a:xfrm>
            <a:off x="2627784" y="2103239"/>
            <a:ext cx="4888904" cy="461665"/>
          </a:xfrm>
          <a:prstGeom prst="rect">
            <a:avLst/>
          </a:prstGeom>
          <a:noFill/>
          <a:ln w="9525" algn="ctr">
            <a:noFill/>
            <a:miter lim="800000"/>
            <a:headEnd/>
            <a:tailEnd/>
          </a:ln>
          <a:effectLst/>
        </p:spPr>
        <p:txBody>
          <a:bodyPr wrap="square">
            <a:spAutoFit/>
          </a:bodyPr>
          <a:lstStyle/>
          <a:p>
            <a:r>
              <a:rPr lang="vi-VN" sz="2400" dirty="0"/>
              <a:t>Mặt trời mọc ở đằng đông</a:t>
            </a:r>
          </a:p>
        </p:txBody>
      </p:sp>
      <p:sp>
        <p:nvSpPr>
          <p:cNvPr id="4103" name="Text Box 13"/>
          <p:cNvSpPr txBox="1">
            <a:spLocks noChangeArrowheads="1"/>
          </p:cNvSpPr>
          <p:nvPr/>
        </p:nvSpPr>
        <p:spPr bwMode="gray">
          <a:xfrm>
            <a:off x="1600498" y="2087265"/>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1</a:t>
            </a:r>
          </a:p>
        </p:txBody>
      </p:sp>
      <p:sp>
        <p:nvSpPr>
          <p:cNvPr id="4104" name="Line 14"/>
          <p:cNvSpPr>
            <a:spLocks noChangeShapeType="1"/>
          </p:cNvSpPr>
          <p:nvPr/>
        </p:nvSpPr>
        <p:spPr bwMode="auto">
          <a:xfrm>
            <a:off x="2013248" y="3909590"/>
            <a:ext cx="5698578"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05" name="Text Box 15"/>
          <p:cNvSpPr txBox="1">
            <a:spLocks noChangeArrowheads="1"/>
          </p:cNvSpPr>
          <p:nvPr/>
        </p:nvSpPr>
        <p:spPr bwMode="auto">
          <a:xfrm>
            <a:off x="2627784" y="3111624"/>
            <a:ext cx="5104928" cy="830997"/>
          </a:xfrm>
          <a:prstGeom prst="rect">
            <a:avLst/>
          </a:prstGeom>
          <a:noFill/>
          <a:ln w="9525" algn="ctr">
            <a:noFill/>
            <a:miter lim="800000"/>
            <a:headEnd/>
            <a:tailEnd/>
          </a:ln>
          <a:effectLst/>
        </p:spPr>
        <p:txBody>
          <a:bodyPr wrap="square">
            <a:spAutoFit/>
          </a:bodyPr>
          <a:lstStyle/>
          <a:p>
            <a:r>
              <a:rPr lang="vi-VN" sz="2400" dirty="0"/>
              <a:t>Thấy anh như thấy mặt trời</a:t>
            </a:r>
          </a:p>
          <a:p>
            <a:r>
              <a:rPr lang="vi-VN" sz="2400" dirty="0"/>
              <a:t>Chói chang khó nói, trao lời khó trao</a:t>
            </a:r>
          </a:p>
        </p:txBody>
      </p:sp>
      <p:sp>
        <p:nvSpPr>
          <p:cNvPr id="4106" name="Text Box 16"/>
          <p:cNvSpPr txBox="1">
            <a:spLocks noChangeArrowheads="1"/>
          </p:cNvSpPr>
          <p:nvPr/>
        </p:nvSpPr>
        <p:spPr bwMode="gray">
          <a:xfrm>
            <a:off x="1600498" y="3311401"/>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2</a:t>
            </a:r>
          </a:p>
        </p:txBody>
      </p:sp>
      <p:grpSp>
        <p:nvGrpSpPr>
          <p:cNvPr id="4" name="Group 17"/>
          <p:cNvGrpSpPr>
            <a:grpSpLocks/>
          </p:cNvGrpSpPr>
          <p:nvPr/>
        </p:nvGrpSpPr>
        <p:grpSpPr bwMode="auto">
          <a:xfrm>
            <a:off x="1403648" y="4492029"/>
            <a:ext cx="762000" cy="665163"/>
            <a:chOff x="1110" y="2656"/>
            <a:chExt cx="1549" cy="1351"/>
          </a:xfrm>
        </p:grpSpPr>
        <p:sp>
          <p:nvSpPr>
            <p:cNvPr id="411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1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8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grpSp>
        <p:nvGrpSpPr>
          <p:cNvPr id="5" name="Group 21"/>
          <p:cNvGrpSpPr>
            <a:grpSpLocks/>
          </p:cNvGrpSpPr>
          <p:nvPr/>
        </p:nvGrpSpPr>
        <p:grpSpPr bwMode="auto">
          <a:xfrm>
            <a:off x="1403648" y="5644157"/>
            <a:ext cx="762000" cy="665163"/>
            <a:chOff x="3174" y="2656"/>
            <a:chExt cx="1549" cy="1351"/>
          </a:xfrm>
        </p:grpSpPr>
        <p:sp>
          <p:nvSpPr>
            <p:cNvPr id="411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1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8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sp>
        <p:nvSpPr>
          <p:cNvPr id="4109" name="Line 25"/>
          <p:cNvSpPr>
            <a:spLocks noChangeShapeType="1"/>
          </p:cNvSpPr>
          <p:nvPr/>
        </p:nvSpPr>
        <p:spPr bwMode="auto">
          <a:xfrm>
            <a:off x="2013248" y="5101629"/>
            <a:ext cx="5698578"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10" name="Text Box 26"/>
          <p:cNvSpPr txBox="1">
            <a:spLocks noChangeArrowheads="1"/>
          </p:cNvSpPr>
          <p:nvPr/>
        </p:nvSpPr>
        <p:spPr bwMode="auto">
          <a:xfrm>
            <a:off x="2627784" y="4293096"/>
            <a:ext cx="5112568" cy="830997"/>
          </a:xfrm>
          <a:prstGeom prst="rect">
            <a:avLst/>
          </a:prstGeom>
          <a:noFill/>
          <a:ln w="9525" algn="ctr">
            <a:noFill/>
            <a:miter lim="800000"/>
            <a:headEnd/>
            <a:tailEnd/>
          </a:ln>
          <a:effectLst/>
        </p:spPr>
        <p:txBody>
          <a:bodyPr wrap="square">
            <a:spAutoFit/>
          </a:bodyPr>
          <a:lstStyle/>
          <a:p>
            <a:r>
              <a:rPr lang="vi-VN" sz="2400" dirty="0"/>
              <a:t>Ngày ngày mặt trời đi qua trên lăng</a:t>
            </a:r>
          </a:p>
          <a:p>
            <a:r>
              <a:rPr lang="vi-VN" sz="2400" dirty="0"/>
              <a:t>Thấy một mặt trời trong lăng rất đỏ.</a:t>
            </a:r>
          </a:p>
        </p:txBody>
      </p:sp>
      <p:sp>
        <p:nvSpPr>
          <p:cNvPr id="4111" name="Text Box 27"/>
          <p:cNvSpPr txBox="1">
            <a:spLocks noChangeArrowheads="1"/>
          </p:cNvSpPr>
          <p:nvPr/>
        </p:nvSpPr>
        <p:spPr bwMode="gray">
          <a:xfrm>
            <a:off x="1600498" y="4590454"/>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3</a:t>
            </a:r>
          </a:p>
        </p:txBody>
      </p:sp>
      <p:sp>
        <p:nvSpPr>
          <p:cNvPr id="4112" name="Line 28"/>
          <p:cNvSpPr>
            <a:spLocks noChangeShapeType="1"/>
          </p:cNvSpPr>
          <p:nvPr/>
        </p:nvSpPr>
        <p:spPr bwMode="auto">
          <a:xfrm>
            <a:off x="2013248" y="6253757"/>
            <a:ext cx="5698578"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13" name="Text Box 29"/>
          <p:cNvSpPr txBox="1">
            <a:spLocks noChangeArrowheads="1"/>
          </p:cNvSpPr>
          <p:nvPr/>
        </p:nvSpPr>
        <p:spPr bwMode="auto">
          <a:xfrm>
            <a:off x="2627784" y="5373216"/>
            <a:ext cx="4816896" cy="830997"/>
          </a:xfrm>
          <a:prstGeom prst="rect">
            <a:avLst/>
          </a:prstGeom>
          <a:noFill/>
          <a:ln w="9525" algn="ctr">
            <a:noFill/>
            <a:miter lim="800000"/>
            <a:headEnd/>
            <a:tailEnd/>
          </a:ln>
          <a:effectLst/>
        </p:spPr>
        <p:txBody>
          <a:bodyPr wrap="square">
            <a:spAutoFit/>
          </a:bodyPr>
          <a:lstStyle/>
          <a:p>
            <a:r>
              <a:rPr lang="vi-VN" sz="2400" dirty="0"/>
              <a:t>Bác như ánh mặt trời xua màn đêm giá lạnh.</a:t>
            </a:r>
            <a:endParaRPr lang="en-US" sz="2400" dirty="0"/>
          </a:p>
        </p:txBody>
      </p:sp>
      <p:sp>
        <p:nvSpPr>
          <p:cNvPr id="4114" name="Text Box 30"/>
          <p:cNvSpPr txBox="1">
            <a:spLocks noChangeArrowheads="1"/>
          </p:cNvSpPr>
          <p:nvPr/>
        </p:nvSpPr>
        <p:spPr bwMode="gray">
          <a:xfrm>
            <a:off x="1600498" y="5742582"/>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par>
                                <p:cTn id="7" presetID="6" presetClass="emph" presetSubtype="0" fill="hold" grpId="0" nodeType="withEffect">
                                  <p:stCondLst>
                                    <p:cond delay="0"/>
                                  </p:stCondLst>
                                  <p:childTnLst>
                                    <p:animScale>
                                      <p:cBhvr>
                                        <p:cTn id="8" dur="2000" fill="hold"/>
                                        <p:tgtEl>
                                          <p:spTgt spid="4109"/>
                                        </p:tgtEl>
                                      </p:cBhvr>
                                      <p:by x="150000" y="150000"/>
                                    </p:animScale>
                                  </p:childTnLst>
                                </p:cTn>
                              </p:par>
                              <p:par>
                                <p:cTn id="9" presetID="6" presetClass="emph" presetSubtype="0" fill="hold" grpId="0" nodeType="withEffect">
                                  <p:stCondLst>
                                    <p:cond delay="0"/>
                                  </p:stCondLst>
                                  <p:childTnLst>
                                    <p:animScale>
                                      <p:cBhvr>
                                        <p:cTn id="10" dur="2000" fill="hold"/>
                                        <p:tgtEl>
                                          <p:spTgt spid="4110"/>
                                        </p:tgtEl>
                                      </p:cBhvr>
                                      <p:by x="150000" y="150000"/>
                                    </p:animScale>
                                  </p:childTnLst>
                                </p:cTn>
                              </p:par>
                              <p:par>
                                <p:cTn id="11" presetID="6" presetClass="emph" presetSubtype="0" fill="hold" grpId="0" nodeType="withEffect">
                                  <p:stCondLst>
                                    <p:cond delay="0"/>
                                  </p:stCondLst>
                                  <p:childTnLst>
                                    <p:animScale>
                                      <p:cBhvr>
                                        <p:cTn id="12" dur="2000" fill="hold"/>
                                        <p:tgtEl>
                                          <p:spTgt spid="41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9" grpId="0" animBg="1"/>
      <p:bldP spid="4110" grpId="0"/>
      <p:bldP spid="41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6503988" y="1047750"/>
            <a:ext cx="2359025" cy="2468563"/>
            <a:chOff x="457200" y="1239996"/>
            <a:chExt cx="2177144" cy="2804886"/>
          </a:xfrm>
        </p:grpSpPr>
        <p:sp>
          <p:nvSpPr>
            <p:cNvPr id="24" name="Rectangle 23"/>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536316" y="1341008"/>
              <a:ext cx="2018913" cy="2601058"/>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 name="Group 25"/>
          <p:cNvGrpSpPr>
            <a:grpSpLocks/>
          </p:cNvGrpSpPr>
          <p:nvPr/>
        </p:nvGrpSpPr>
        <p:grpSpPr bwMode="auto">
          <a:xfrm flipV="1">
            <a:off x="6376988" y="1220788"/>
            <a:ext cx="2101850" cy="738187"/>
            <a:chOff x="4763053" y="2429435"/>
            <a:chExt cx="2840865" cy="833718"/>
          </a:xfrm>
        </p:grpSpPr>
        <p:sp>
          <p:nvSpPr>
            <p:cNvPr id="27" name="Freeform 26"/>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1">
                    <a:lumMod val="75000"/>
                  </a:schemeClr>
                </a:gs>
                <a:gs pos="69000">
                  <a:schemeClr val="accent1"/>
                </a:gs>
                <a:gs pos="100000">
                  <a:schemeClr val="accent1">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28" name="Pie 27"/>
            <p:cNvSpPr/>
            <p:nvPr/>
          </p:nvSpPr>
          <p:spPr bwMode="gray">
            <a:xfrm>
              <a:off x="4763053" y="3083859"/>
              <a:ext cx="304685" cy="179294"/>
            </a:xfrm>
            <a:prstGeom prst="pie">
              <a:avLst>
                <a:gd name="adj1" fmla="val 5429925"/>
                <a:gd name="adj2" fmla="val 162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4" name="Group 16"/>
          <p:cNvGrpSpPr>
            <a:grpSpLocks/>
          </p:cNvGrpSpPr>
          <p:nvPr/>
        </p:nvGrpSpPr>
        <p:grpSpPr bwMode="auto">
          <a:xfrm>
            <a:off x="4457700" y="2071688"/>
            <a:ext cx="2359025" cy="2466975"/>
            <a:chOff x="457200" y="1239996"/>
            <a:chExt cx="2177144" cy="2804886"/>
          </a:xfrm>
        </p:grpSpPr>
        <p:sp>
          <p:nvSpPr>
            <p:cNvPr id="18" name="Rectangle 17"/>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536316" y="1341073"/>
              <a:ext cx="2018913" cy="2600927"/>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5" name="Group 19"/>
          <p:cNvGrpSpPr>
            <a:grpSpLocks/>
          </p:cNvGrpSpPr>
          <p:nvPr/>
        </p:nvGrpSpPr>
        <p:grpSpPr bwMode="auto">
          <a:xfrm flipV="1">
            <a:off x="4329113" y="2243138"/>
            <a:ext cx="2101850" cy="739775"/>
            <a:chOff x="4763053" y="2429435"/>
            <a:chExt cx="2840865" cy="833718"/>
          </a:xfrm>
        </p:grpSpPr>
        <p:sp>
          <p:nvSpPr>
            <p:cNvPr id="21" name="Freeform 20"/>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22" name="Pie 21"/>
            <p:cNvSpPr/>
            <p:nvPr/>
          </p:nvSpPr>
          <p:spPr bwMode="gray">
            <a:xfrm>
              <a:off x="4763053" y="3084244"/>
              <a:ext cx="304685" cy="178909"/>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8" name="Group 10"/>
          <p:cNvGrpSpPr>
            <a:grpSpLocks/>
          </p:cNvGrpSpPr>
          <p:nvPr/>
        </p:nvGrpSpPr>
        <p:grpSpPr bwMode="auto">
          <a:xfrm>
            <a:off x="2411413" y="3113088"/>
            <a:ext cx="2357437" cy="2466975"/>
            <a:chOff x="457200" y="1239996"/>
            <a:chExt cx="2177144" cy="2804886"/>
          </a:xfrm>
        </p:grpSpPr>
        <p:sp>
          <p:nvSpPr>
            <p:cNvPr id="12" name="Rectangle 11"/>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536369" y="1341073"/>
              <a:ext cx="2018806" cy="2600927"/>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1" name="Group 13"/>
          <p:cNvGrpSpPr>
            <a:grpSpLocks/>
          </p:cNvGrpSpPr>
          <p:nvPr/>
        </p:nvGrpSpPr>
        <p:grpSpPr bwMode="auto">
          <a:xfrm flipV="1">
            <a:off x="2282825" y="3284538"/>
            <a:ext cx="2101850" cy="739775"/>
            <a:chOff x="4763053" y="2429435"/>
            <a:chExt cx="2840865" cy="833718"/>
          </a:xfrm>
        </p:grpSpPr>
        <p:sp>
          <p:nvSpPr>
            <p:cNvPr id="15" name="Freeform 14"/>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1">
                    <a:lumMod val="75000"/>
                  </a:schemeClr>
                </a:gs>
                <a:gs pos="69000">
                  <a:schemeClr val="accent1"/>
                </a:gs>
                <a:gs pos="100000">
                  <a:schemeClr val="accent1">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16" name="Pie 15"/>
            <p:cNvSpPr/>
            <p:nvPr/>
          </p:nvSpPr>
          <p:spPr bwMode="gray">
            <a:xfrm>
              <a:off x="4763053" y="3084244"/>
              <a:ext cx="304685" cy="178909"/>
            </a:xfrm>
            <a:prstGeom prst="pie">
              <a:avLst>
                <a:gd name="adj1" fmla="val 5429925"/>
                <a:gd name="adj2" fmla="val 162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sp>
        <p:nvSpPr>
          <p:cNvPr id="7176" name="TextBox 4"/>
          <p:cNvSpPr txBox="1">
            <a:spLocks noChangeArrowheads="1"/>
          </p:cNvSpPr>
          <p:nvPr/>
        </p:nvSpPr>
        <p:spPr bwMode="auto">
          <a:xfrm>
            <a:off x="179512" y="45785"/>
            <a:ext cx="5688632" cy="1938992"/>
          </a:xfrm>
          <a:prstGeom prst="rect">
            <a:avLst/>
          </a:prstGeom>
          <a:noFill/>
          <a:ln w="9525">
            <a:noFill/>
            <a:miter lim="800000"/>
            <a:headEnd/>
            <a:tailEnd/>
          </a:ln>
        </p:spPr>
        <p:txBody>
          <a:bodyPr wrap="square" anchor="ctr">
            <a:spAutoFit/>
          </a:bodyPr>
          <a:lstStyle/>
          <a:p>
            <a:pPr algn="ctr"/>
            <a:r>
              <a:rPr lang="en-US" sz="2400" dirty="0" err="1"/>
              <a:t>Điền</a:t>
            </a:r>
            <a:r>
              <a:rPr lang="en-US" sz="2400" dirty="0"/>
              <a:t> </a:t>
            </a:r>
            <a:r>
              <a:rPr lang="en-US" sz="2400" dirty="0" err="1"/>
              <a:t>từ</a:t>
            </a:r>
            <a:r>
              <a:rPr lang="en-US" sz="2400" dirty="0"/>
              <a:t> </a:t>
            </a:r>
            <a:r>
              <a:rPr lang="en-US" sz="2400" dirty="0" err="1"/>
              <a:t>còn</a:t>
            </a:r>
            <a:r>
              <a:rPr lang="en-US" sz="2400" dirty="0"/>
              <a:t> </a:t>
            </a:r>
            <a:r>
              <a:rPr lang="en-US" sz="2400" dirty="0" err="1"/>
              <a:t>thiếu</a:t>
            </a:r>
            <a:r>
              <a:rPr lang="en-US" sz="2400" dirty="0"/>
              <a:t> </a:t>
            </a:r>
            <a:r>
              <a:rPr lang="en-US" sz="2400" dirty="0" err="1"/>
              <a:t>vào</a:t>
            </a:r>
            <a:r>
              <a:rPr lang="en-US" sz="2400" dirty="0"/>
              <a:t> </a:t>
            </a:r>
            <a:r>
              <a:rPr lang="en-US" sz="2400" dirty="0" err="1"/>
              <a:t>chỗ</a:t>
            </a:r>
            <a:r>
              <a:rPr lang="en-US" sz="2400" dirty="0"/>
              <a:t> </a:t>
            </a:r>
            <a:r>
              <a:rPr lang="en-US" sz="2400" dirty="0" err="1"/>
              <a:t>trống</a:t>
            </a:r>
            <a:r>
              <a:rPr lang="en-US" sz="2400" dirty="0"/>
              <a:t> </a:t>
            </a:r>
            <a:r>
              <a:rPr lang="en-US" sz="2400" dirty="0" err="1"/>
              <a:t>sau</a:t>
            </a:r>
            <a:r>
              <a:rPr lang="en-US" sz="2400" dirty="0"/>
              <a:t>:</a:t>
            </a:r>
          </a:p>
          <a:p>
            <a:pPr algn="ctr"/>
            <a:r>
              <a:rPr lang="vi-VN" sz="2400" i="1" dirty="0"/>
              <a:t>Ẩn dụ là tên gọi sự vật, hiện tượng này bằng tên sự vật, hiện tượng khác có _____________ với nó nhằm tăng sức gợi hình, gợi cảm cho sự diễn đạt.</a:t>
            </a:r>
            <a:endParaRPr lang="en-US" sz="2400" b="1" dirty="0">
              <a:solidFill>
                <a:srgbClr val="7F7F7F"/>
              </a:solidFill>
              <a:latin typeface="Arial" charset="0"/>
            </a:endParaRPr>
          </a:p>
        </p:txBody>
      </p:sp>
      <p:grpSp>
        <p:nvGrpSpPr>
          <p:cNvPr id="14" name="Group 4"/>
          <p:cNvGrpSpPr>
            <a:grpSpLocks/>
          </p:cNvGrpSpPr>
          <p:nvPr/>
        </p:nvGrpSpPr>
        <p:grpSpPr bwMode="auto">
          <a:xfrm>
            <a:off x="355600" y="4160838"/>
            <a:ext cx="2359025" cy="2468562"/>
            <a:chOff x="457200" y="1239996"/>
            <a:chExt cx="2177144" cy="2804886"/>
          </a:xfrm>
        </p:grpSpPr>
        <p:sp>
          <p:nvSpPr>
            <p:cNvPr id="6" name="Rectangle 5"/>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536316" y="1341008"/>
              <a:ext cx="2018913" cy="2601059"/>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7"/>
          <p:cNvGrpSpPr>
            <a:grpSpLocks/>
          </p:cNvGrpSpPr>
          <p:nvPr/>
        </p:nvGrpSpPr>
        <p:grpSpPr bwMode="auto">
          <a:xfrm flipV="1">
            <a:off x="228600" y="4333875"/>
            <a:ext cx="2101850" cy="738188"/>
            <a:chOff x="4763053" y="2429435"/>
            <a:chExt cx="2840865" cy="833718"/>
          </a:xfrm>
        </p:grpSpPr>
        <p:sp>
          <p:nvSpPr>
            <p:cNvPr id="9" name="Freeform 8"/>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10" name="Pie 9"/>
            <p:cNvSpPr/>
            <p:nvPr/>
          </p:nvSpPr>
          <p:spPr bwMode="gray">
            <a:xfrm>
              <a:off x="4763053" y="3083859"/>
              <a:ext cx="304685" cy="179294"/>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sp>
        <p:nvSpPr>
          <p:cNvPr id="29" name="TextBox 28"/>
          <p:cNvSpPr txBox="1"/>
          <p:nvPr/>
        </p:nvSpPr>
        <p:spPr>
          <a:xfrm>
            <a:off x="631825" y="4576247"/>
            <a:ext cx="351378" cy="369332"/>
          </a:xfrm>
          <a:prstGeom prst="rect">
            <a:avLst/>
          </a:prstGeom>
          <a:noFill/>
        </p:spPr>
        <p:txBody>
          <a:bodyPr wrap="none" anchor="ctr">
            <a:spAutoFit/>
          </a:bodyPr>
          <a:lstStyle/>
          <a:p>
            <a:pPr>
              <a:defRPr/>
            </a:pP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D</a:t>
            </a:r>
          </a:p>
        </p:txBody>
      </p:sp>
      <p:sp>
        <p:nvSpPr>
          <p:cNvPr id="30" name="TextBox 29"/>
          <p:cNvSpPr txBox="1"/>
          <p:nvPr/>
        </p:nvSpPr>
        <p:spPr>
          <a:xfrm>
            <a:off x="2620963" y="3541990"/>
            <a:ext cx="351378" cy="369332"/>
          </a:xfrm>
          <a:prstGeom prst="rect">
            <a:avLst/>
          </a:prstGeom>
          <a:noFill/>
        </p:spPr>
        <p:txBody>
          <a:bodyPr wrap="none" anchor="ctr">
            <a:spAutoFit/>
          </a:bodyPr>
          <a:lstStyle/>
          <a:p>
            <a:pPr>
              <a:defRPr/>
            </a:pP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C</a:t>
            </a:r>
          </a:p>
        </p:txBody>
      </p:sp>
      <p:sp>
        <p:nvSpPr>
          <p:cNvPr id="31" name="TextBox 30"/>
          <p:cNvSpPr txBox="1"/>
          <p:nvPr/>
        </p:nvSpPr>
        <p:spPr>
          <a:xfrm>
            <a:off x="4689475" y="2472015"/>
            <a:ext cx="351378" cy="369332"/>
          </a:xfrm>
          <a:prstGeom prst="rect">
            <a:avLst/>
          </a:prstGeom>
          <a:noFill/>
        </p:spPr>
        <p:txBody>
          <a:bodyPr wrap="none" anchor="ctr">
            <a:spAutoFit/>
          </a:bodyPr>
          <a:lstStyle/>
          <a:p>
            <a:pPr>
              <a:defRPr/>
            </a:pP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B</a:t>
            </a:r>
          </a:p>
        </p:txBody>
      </p:sp>
      <p:sp>
        <p:nvSpPr>
          <p:cNvPr id="32" name="TextBox 31"/>
          <p:cNvSpPr txBox="1"/>
          <p:nvPr/>
        </p:nvSpPr>
        <p:spPr>
          <a:xfrm>
            <a:off x="6748463" y="1463159"/>
            <a:ext cx="351378" cy="369332"/>
          </a:xfrm>
          <a:prstGeom prst="rect">
            <a:avLst/>
          </a:prstGeom>
          <a:noFill/>
        </p:spPr>
        <p:txBody>
          <a:bodyPr wrap="none" anchor="ctr">
            <a:spAutoFit/>
          </a:bodyPr>
          <a:lstStyle/>
          <a:p>
            <a:pPr>
              <a:defRPr/>
            </a:pP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A</a:t>
            </a:r>
          </a:p>
        </p:txBody>
      </p:sp>
      <p:sp>
        <p:nvSpPr>
          <p:cNvPr id="7183" name="Rectangle 32"/>
          <p:cNvSpPr>
            <a:spLocks noChangeArrowheads="1"/>
          </p:cNvSpPr>
          <p:nvPr/>
        </p:nvSpPr>
        <p:spPr bwMode="auto">
          <a:xfrm>
            <a:off x="522288" y="5188298"/>
            <a:ext cx="2027237" cy="1077218"/>
          </a:xfrm>
          <a:prstGeom prst="rect">
            <a:avLst/>
          </a:prstGeom>
          <a:noFill/>
          <a:ln w="9525">
            <a:noFill/>
            <a:miter lim="800000"/>
            <a:headEnd/>
            <a:tailEnd/>
          </a:ln>
        </p:spPr>
        <p:txBody>
          <a:bodyPr anchor="ctr">
            <a:spAutoFit/>
          </a:bodyPr>
          <a:lstStyle/>
          <a:p>
            <a:pPr algn="ctr"/>
            <a:r>
              <a:rPr lang="en-US" sz="3200" dirty="0" err="1"/>
              <a:t>sự</a:t>
            </a:r>
            <a:r>
              <a:rPr lang="en-US" sz="3200" dirty="0"/>
              <a:t> </a:t>
            </a:r>
            <a:r>
              <a:rPr lang="en-US" sz="3200" dirty="0" err="1"/>
              <a:t>giống</a:t>
            </a:r>
            <a:r>
              <a:rPr lang="en-US" sz="3200" dirty="0"/>
              <a:t> </a:t>
            </a:r>
            <a:r>
              <a:rPr lang="en-US" sz="3200" dirty="0" err="1"/>
              <a:t>nhau</a:t>
            </a:r>
            <a:r>
              <a:rPr lang="en-US" sz="3200" dirty="0"/>
              <a:t> y </a:t>
            </a:r>
            <a:r>
              <a:rPr lang="en-US" sz="3200" dirty="0" err="1"/>
              <a:t>hệt</a:t>
            </a:r>
            <a:endParaRPr lang="en-US" sz="3200" dirty="0">
              <a:solidFill>
                <a:srgbClr val="4A4644"/>
              </a:solidFill>
              <a:latin typeface="Arial" charset="0"/>
            </a:endParaRPr>
          </a:p>
        </p:txBody>
      </p:sp>
      <p:sp>
        <p:nvSpPr>
          <p:cNvPr id="7184" name="Rectangle 33"/>
          <p:cNvSpPr>
            <a:spLocks noChangeArrowheads="1"/>
          </p:cNvSpPr>
          <p:nvPr/>
        </p:nvSpPr>
        <p:spPr bwMode="auto">
          <a:xfrm>
            <a:off x="2684463" y="4193731"/>
            <a:ext cx="2027237" cy="1077218"/>
          </a:xfrm>
          <a:prstGeom prst="rect">
            <a:avLst/>
          </a:prstGeom>
          <a:noFill/>
          <a:ln w="9525">
            <a:noFill/>
            <a:miter lim="800000"/>
            <a:headEnd/>
            <a:tailEnd/>
          </a:ln>
        </p:spPr>
        <p:txBody>
          <a:bodyPr anchor="ctr">
            <a:spAutoFit/>
          </a:bodyPr>
          <a:lstStyle/>
          <a:p>
            <a:pPr algn="ctr"/>
            <a:r>
              <a:rPr lang="vi-VN" sz="3200" dirty="0"/>
              <a:t>nét tương đồng</a:t>
            </a:r>
            <a:endParaRPr lang="en-US" sz="3200" dirty="0">
              <a:solidFill>
                <a:srgbClr val="4A4644"/>
              </a:solidFill>
              <a:latin typeface="Arial" charset="0"/>
            </a:endParaRPr>
          </a:p>
        </p:txBody>
      </p:sp>
      <p:sp>
        <p:nvSpPr>
          <p:cNvPr id="7185" name="Rectangle 34"/>
          <p:cNvSpPr>
            <a:spLocks noChangeArrowheads="1"/>
          </p:cNvSpPr>
          <p:nvPr/>
        </p:nvSpPr>
        <p:spPr bwMode="auto">
          <a:xfrm>
            <a:off x="4740275" y="3144392"/>
            <a:ext cx="2028825" cy="1077218"/>
          </a:xfrm>
          <a:prstGeom prst="rect">
            <a:avLst/>
          </a:prstGeom>
          <a:noFill/>
          <a:ln w="9525">
            <a:noFill/>
            <a:miter lim="800000"/>
            <a:headEnd/>
            <a:tailEnd/>
          </a:ln>
        </p:spPr>
        <p:txBody>
          <a:bodyPr anchor="ctr">
            <a:spAutoFit/>
          </a:bodyPr>
          <a:lstStyle/>
          <a:p>
            <a:r>
              <a:rPr lang="vi-VN" sz="3200"/>
              <a:t>điểm gần gũi</a:t>
            </a:r>
            <a:endParaRPr lang="vi-VN" sz="3200" dirty="0"/>
          </a:p>
        </p:txBody>
      </p:sp>
      <p:sp>
        <p:nvSpPr>
          <p:cNvPr id="7186" name="Rectangle 35"/>
          <p:cNvSpPr>
            <a:spLocks noChangeArrowheads="1"/>
          </p:cNvSpPr>
          <p:nvPr/>
        </p:nvSpPr>
        <p:spPr bwMode="auto">
          <a:xfrm>
            <a:off x="6756400" y="1887729"/>
            <a:ext cx="2027238" cy="1569660"/>
          </a:xfrm>
          <a:prstGeom prst="rect">
            <a:avLst/>
          </a:prstGeom>
          <a:noFill/>
          <a:ln w="9525">
            <a:noFill/>
            <a:miter lim="800000"/>
            <a:headEnd/>
            <a:tailEnd/>
          </a:ln>
        </p:spPr>
        <p:txBody>
          <a:bodyPr anchor="ctr">
            <a:spAutoFit/>
          </a:bodyPr>
          <a:lstStyle/>
          <a:p>
            <a:pPr algn="ctr"/>
            <a:r>
              <a:rPr lang="vi-VN" sz="3200" dirty="0"/>
              <a:t>quan hệ tương cận</a:t>
            </a:r>
            <a:endParaRPr lang="en-US" sz="3200" dirty="0">
              <a:solidFill>
                <a:srgbClr val="4A4644"/>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8"/>
                                        </p:tgtEl>
                                      </p:cBhvr>
                                      <p:by x="150000" y="150000"/>
                                    </p:animScale>
                                  </p:childTnLst>
                                </p:cTn>
                              </p:par>
                              <p:par>
                                <p:cTn id="7" presetID="6" presetClass="emph" presetSubtype="0" fill="hold" nodeType="withEffect">
                                  <p:stCondLst>
                                    <p:cond delay="0"/>
                                  </p:stCondLst>
                                  <p:childTnLst>
                                    <p:animScale>
                                      <p:cBhvr>
                                        <p:cTn id="8" dur="2000" fill="hold"/>
                                        <p:tgtEl>
                                          <p:spTgt spid="11"/>
                                        </p:tgtEl>
                                      </p:cBhvr>
                                      <p:by x="150000" y="150000"/>
                                    </p:animScale>
                                  </p:childTnLst>
                                </p:cTn>
                              </p:par>
                              <p:par>
                                <p:cTn id="9" presetID="6" presetClass="emph" presetSubtype="0" fill="hold" grpId="0" nodeType="withEffect">
                                  <p:stCondLst>
                                    <p:cond delay="0"/>
                                  </p:stCondLst>
                                  <p:childTnLst>
                                    <p:animScale>
                                      <p:cBhvr>
                                        <p:cTn id="10" dur="2000" fill="hold"/>
                                        <p:tgtEl>
                                          <p:spTgt spid="30"/>
                                        </p:tgtEl>
                                      </p:cBhvr>
                                      <p:by x="150000" y="150000"/>
                                    </p:animScale>
                                  </p:childTnLst>
                                </p:cTn>
                              </p:par>
                              <p:par>
                                <p:cTn id="11" presetID="6" presetClass="emph" presetSubtype="0" fill="hold" grpId="0" nodeType="withEffect">
                                  <p:stCondLst>
                                    <p:cond delay="0"/>
                                  </p:stCondLst>
                                  <p:childTnLst>
                                    <p:animScale>
                                      <p:cBhvr>
                                        <p:cTn id="12" dur="2000" fill="hold"/>
                                        <p:tgtEl>
                                          <p:spTgt spid="718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718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4"/>
          <p:cNvSpPr txBox="1">
            <a:spLocks noChangeArrowheads="1"/>
          </p:cNvSpPr>
          <p:nvPr/>
        </p:nvSpPr>
        <p:spPr bwMode="auto">
          <a:xfrm>
            <a:off x="395536" y="58292"/>
            <a:ext cx="8352928" cy="1077218"/>
          </a:xfrm>
          <a:prstGeom prst="rect">
            <a:avLst/>
          </a:prstGeom>
          <a:noFill/>
          <a:ln w="9525">
            <a:noFill/>
            <a:miter lim="800000"/>
            <a:headEnd/>
            <a:tailEnd/>
          </a:ln>
        </p:spPr>
        <p:txBody>
          <a:bodyPr wrap="square" anchor="ctr">
            <a:spAutoFit/>
          </a:bodyPr>
          <a:lstStyle/>
          <a:p>
            <a:pPr algn="ctr"/>
            <a:r>
              <a:rPr lang="vi-VN" sz="3200" dirty="0"/>
              <a:t>Câu thơ: “Một tiếng chim kêu sáng cả rừng” thuộc kiểu ẩn dụ nào?</a:t>
            </a:r>
            <a:endParaRPr lang="en-US" sz="3200" b="1" dirty="0">
              <a:solidFill>
                <a:srgbClr val="7F7F7F"/>
              </a:solidFill>
              <a:latin typeface="Arial" charset="0"/>
              <a:ea typeface="Verdana" pitchFamily="34" charset="0"/>
            </a:endParaRPr>
          </a:p>
        </p:txBody>
      </p:sp>
      <p:sp>
        <p:nvSpPr>
          <p:cNvPr id="2" name="Freeform 1"/>
          <p:cNvSpPr/>
          <p:nvPr/>
        </p:nvSpPr>
        <p:spPr>
          <a:xfrm>
            <a:off x="1206500" y="1291357"/>
            <a:ext cx="2857500" cy="1423987"/>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sp>
        <p:nvSpPr>
          <p:cNvPr id="3" name="Freeform 2"/>
          <p:cNvSpPr/>
          <p:nvPr/>
        </p:nvSpPr>
        <p:spPr>
          <a:xfrm>
            <a:off x="3925888" y="2678832"/>
            <a:ext cx="3586162" cy="1614487"/>
          </a:xfrm>
          <a:custGeom>
            <a:avLst/>
            <a:gdLst>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704185"/>
              <a:gd name="connsiteY0" fmla="*/ 1006475 h 1006475"/>
              <a:gd name="connsiteX1" fmla="*/ 2200275 w 2704185"/>
              <a:gd name="connsiteY1" fmla="*/ 1006475 h 1006475"/>
              <a:gd name="connsiteX2" fmla="*/ 2679700 w 2704185"/>
              <a:gd name="connsiteY2" fmla="*/ 806450 h 1006475"/>
              <a:gd name="connsiteX3" fmla="*/ 2501900 w 2704185"/>
              <a:gd name="connsiteY3" fmla="*/ 396875 h 1006475"/>
              <a:gd name="connsiteX4" fmla="*/ 1666875 w 2704185"/>
              <a:gd name="connsiteY4" fmla="*/ 0 h 1006475"/>
              <a:gd name="connsiteX5" fmla="*/ 600075 w 2704185"/>
              <a:gd name="connsiteY5" fmla="*/ 25400 h 1006475"/>
              <a:gd name="connsiteX6" fmla="*/ 0 w 2704185"/>
              <a:gd name="connsiteY6" fmla="*/ 615950 h 1006475"/>
              <a:gd name="connsiteX7" fmla="*/ 123825 w 2704185"/>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101363 h 1101363"/>
              <a:gd name="connsiteX1" fmla="*/ 2200275 w 2710992"/>
              <a:gd name="connsiteY1" fmla="*/ 1101363 h 1101363"/>
              <a:gd name="connsiteX2" fmla="*/ 2679700 w 2710992"/>
              <a:gd name="connsiteY2" fmla="*/ 901338 h 1101363"/>
              <a:gd name="connsiteX3" fmla="*/ 2501900 w 2710992"/>
              <a:gd name="connsiteY3" fmla="*/ 491763 h 1101363"/>
              <a:gd name="connsiteX4" fmla="*/ 1666875 w 2710992"/>
              <a:gd name="connsiteY4" fmla="*/ 94888 h 1101363"/>
              <a:gd name="connsiteX5" fmla="*/ 600075 w 2710992"/>
              <a:gd name="connsiteY5" fmla="*/ 120288 h 1101363"/>
              <a:gd name="connsiteX6" fmla="*/ 0 w 2710992"/>
              <a:gd name="connsiteY6" fmla="*/ 710838 h 1101363"/>
              <a:gd name="connsiteX7" fmla="*/ 123825 w 2710992"/>
              <a:gd name="connsiteY7" fmla="*/ 1101363 h 1101363"/>
              <a:gd name="connsiteX0" fmla="*/ 123825 w 2710992"/>
              <a:gd name="connsiteY0" fmla="*/ 1173121 h 1173121"/>
              <a:gd name="connsiteX1" fmla="*/ 2200275 w 2710992"/>
              <a:gd name="connsiteY1" fmla="*/ 1173121 h 1173121"/>
              <a:gd name="connsiteX2" fmla="*/ 2679700 w 2710992"/>
              <a:gd name="connsiteY2" fmla="*/ 973096 h 1173121"/>
              <a:gd name="connsiteX3" fmla="*/ 2501900 w 2710992"/>
              <a:gd name="connsiteY3" fmla="*/ 563521 h 1173121"/>
              <a:gd name="connsiteX4" fmla="*/ 1666875 w 2710992"/>
              <a:gd name="connsiteY4" fmla="*/ 166646 h 1173121"/>
              <a:gd name="connsiteX5" fmla="*/ 600075 w 2710992"/>
              <a:gd name="connsiteY5" fmla="*/ 192046 h 1173121"/>
              <a:gd name="connsiteX6" fmla="*/ 0 w 2710992"/>
              <a:gd name="connsiteY6" fmla="*/ 782596 h 1173121"/>
              <a:gd name="connsiteX7" fmla="*/ 123825 w 2710992"/>
              <a:gd name="connsiteY7" fmla="*/ 1173121 h 1173121"/>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216585 w 2803752"/>
              <a:gd name="connsiteY0" fmla="*/ 1285704 h 1285704"/>
              <a:gd name="connsiteX1" fmla="*/ 2293035 w 2803752"/>
              <a:gd name="connsiteY1" fmla="*/ 1285704 h 1285704"/>
              <a:gd name="connsiteX2" fmla="*/ 2772460 w 2803752"/>
              <a:gd name="connsiteY2" fmla="*/ 1085679 h 1285704"/>
              <a:gd name="connsiteX3" fmla="*/ 2594660 w 2803752"/>
              <a:gd name="connsiteY3" fmla="*/ 676104 h 1285704"/>
              <a:gd name="connsiteX4" fmla="*/ 1759635 w 2803752"/>
              <a:gd name="connsiteY4" fmla="*/ 279229 h 1285704"/>
              <a:gd name="connsiteX5" fmla="*/ 692835 w 2803752"/>
              <a:gd name="connsiteY5" fmla="*/ 304629 h 1285704"/>
              <a:gd name="connsiteX6" fmla="*/ 92760 w 2803752"/>
              <a:gd name="connsiteY6" fmla="*/ 895179 h 1285704"/>
              <a:gd name="connsiteX7" fmla="*/ 216585 w 2803752"/>
              <a:gd name="connsiteY7" fmla="*/ 1285704 h 1285704"/>
              <a:gd name="connsiteX0" fmla="*/ 319131 w 2906298"/>
              <a:gd name="connsiteY0" fmla="*/ 1285704 h 1285704"/>
              <a:gd name="connsiteX1" fmla="*/ 2395581 w 2906298"/>
              <a:gd name="connsiteY1" fmla="*/ 1285704 h 1285704"/>
              <a:gd name="connsiteX2" fmla="*/ 2875006 w 2906298"/>
              <a:gd name="connsiteY2" fmla="*/ 1085679 h 1285704"/>
              <a:gd name="connsiteX3" fmla="*/ 2697206 w 2906298"/>
              <a:gd name="connsiteY3" fmla="*/ 676104 h 1285704"/>
              <a:gd name="connsiteX4" fmla="*/ 1862181 w 2906298"/>
              <a:gd name="connsiteY4" fmla="*/ 279229 h 1285704"/>
              <a:gd name="connsiteX5" fmla="*/ 795381 w 2906298"/>
              <a:gd name="connsiteY5" fmla="*/ 304629 h 1285704"/>
              <a:gd name="connsiteX6" fmla="*/ 195306 w 2906298"/>
              <a:gd name="connsiteY6" fmla="*/ 895179 h 1285704"/>
              <a:gd name="connsiteX7" fmla="*/ 319131 w 2906298"/>
              <a:gd name="connsiteY7" fmla="*/ 1285704 h 1285704"/>
              <a:gd name="connsiteX0" fmla="*/ 420994 w 3008161"/>
              <a:gd name="connsiteY0" fmla="*/ 1285704 h 1285704"/>
              <a:gd name="connsiteX1" fmla="*/ 2497444 w 3008161"/>
              <a:gd name="connsiteY1" fmla="*/ 1285704 h 1285704"/>
              <a:gd name="connsiteX2" fmla="*/ 2976869 w 3008161"/>
              <a:gd name="connsiteY2" fmla="*/ 1085679 h 1285704"/>
              <a:gd name="connsiteX3" fmla="*/ 2799069 w 3008161"/>
              <a:gd name="connsiteY3" fmla="*/ 676104 h 1285704"/>
              <a:gd name="connsiteX4" fmla="*/ 1964044 w 3008161"/>
              <a:gd name="connsiteY4" fmla="*/ 279229 h 1285704"/>
              <a:gd name="connsiteX5" fmla="*/ 897244 w 3008161"/>
              <a:gd name="connsiteY5" fmla="*/ 304629 h 1285704"/>
              <a:gd name="connsiteX6" fmla="*/ 297169 w 3008161"/>
              <a:gd name="connsiteY6" fmla="*/ 895179 h 1285704"/>
              <a:gd name="connsiteX7" fmla="*/ 420994 w 3008161"/>
              <a:gd name="connsiteY7" fmla="*/ 1285704 h 12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161" h="1285704">
                <a:moveTo>
                  <a:pt x="420994" y="1285704"/>
                </a:moveTo>
                <a:lnTo>
                  <a:pt x="2497444" y="1285704"/>
                </a:lnTo>
                <a:cubicBezTo>
                  <a:pt x="2800127" y="1269829"/>
                  <a:pt x="2934536" y="1209504"/>
                  <a:pt x="2976869" y="1085679"/>
                </a:cubicBezTo>
                <a:cubicBezTo>
                  <a:pt x="3073177" y="872954"/>
                  <a:pt x="2928186" y="730079"/>
                  <a:pt x="2799069" y="676104"/>
                </a:cubicBezTo>
                <a:cubicBezTo>
                  <a:pt x="2787427" y="258062"/>
                  <a:pt x="2299536" y="49571"/>
                  <a:pt x="1964044" y="279229"/>
                </a:cubicBezTo>
                <a:cubicBezTo>
                  <a:pt x="1792594" y="-106004"/>
                  <a:pt x="1087744" y="-88013"/>
                  <a:pt x="897244" y="304629"/>
                </a:cubicBezTo>
                <a:cubicBezTo>
                  <a:pt x="468619" y="101429"/>
                  <a:pt x="1894" y="488779"/>
                  <a:pt x="297169" y="895179"/>
                </a:cubicBezTo>
                <a:cubicBezTo>
                  <a:pt x="-188606" y="965029"/>
                  <a:pt x="-29856" y="1266654"/>
                  <a:pt x="420994" y="1285704"/>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sp>
        <p:nvSpPr>
          <p:cNvPr id="6" name="Freeform 5"/>
          <p:cNvSpPr/>
          <p:nvPr/>
        </p:nvSpPr>
        <p:spPr>
          <a:xfrm>
            <a:off x="320675" y="3828182"/>
            <a:ext cx="3406775" cy="1712912"/>
          </a:xfrm>
          <a:custGeom>
            <a:avLst/>
            <a:gdLst>
              <a:gd name="connsiteX0" fmla="*/ 257175 w 2320925"/>
              <a:gd name="connsiteY0" fmla="*/ 1203325 h 1203325"/>
              <a:gd name="connsiteX1" fmla="*/ 2070100 w 2320925"/>
              <a:gd name="connsiteY1" fmla="*/ 1203325 h 1203325"/>
              <a:gd name="connsiteX2" fmla="*/ 2320925 w 2320925"/>
              <a:gd name="connsiteY2" fmla="*/ 508000 h 1203325"/>
              <a:gd name="connsiteX3" fmla="*/ 2089150 w 2320925"/>
              <a:gd name="connsiteY3" fmla="*/ 349250 h 1203325"/>
              <a:gd name="connsiteX4" fmla="*/ 1863725 w 2320925"/>
              <a:gd name="connsiteY4" fmla="*/ 123825 h 1203325"/>
              <a:gd name="connsiteX5" fmla="*/ 1435100 w 2320925"/>
              <a:gd name="connsiteY5" fmla="*/ 0 h 1203325"/>
              <a:gd name="connsiteX6" fmla="*/ 936625 w 2320925"/>
              <a:gd name="connsiteY6" fmla="*/ 31750 h 1203325"/>
              <a:gd name="connsiteX7" fmla="*/ 650875 w 2320925"/>
              <a:gd name="connsiteY7" fmla="*/ 177800 h 1203325"/>
              <a:gd name="connsiteX8" fmla="*/ 0 w 2320925"/>
              <a:gd name="connsiteY8" fmla="*/ 415925 h 1203325"/>
              <a:gd name="connsiteX9" fmla="*/ 82550 w 2320925"/>
              <a:gd name="connsiteY9" fmla="*/ 1111250 h 1203325"/>
              <a:gd name="connsiteX10" fmla="*/ 257175 w 2320925"/>
              <a:gd name="connsiteY10" fmla="*/ 1203325 h 1203325"/>
              <a:gd name="connsiteX0" fmla="*/ 366911 w 2430661"/>
              <a:gd name="connsiteY0" fmla="*/ 1203325 h 1203325"/>
              <a:gd name="connsiteX1" fmla="*/ 2179836 w 2430661"/>
              <a:gd name="connsiteY1" fmla="*/ 1203325 h 1203325"/>
              <a:gd name="connsiteX2" fmla="*/ 2430661 w 2430661"/>
              <a:gd name="connsiteY2" fmla="*/ 508000 h 1203325"/>
              <a:gd name="connsiteX3" fmla="*/ 2198886 w 2430661"/>
              <a:gd name="connsiteY3" fmla="*/ 349250 h 1203325"/>
              <a:gd name="connsiteX4" fmla="*/ 1973461 w 2430661"/>
              <a:gd name="connsiteY4" fmla="*/ 123825 h 1203325"/>
              <a:gd name="connsiteX5" fmla="*/ 1544836 w 2430661"/>
              <a:gd name="connsiteY5" fmla="*/ 0 h 1203325"/>
              <a:gd name="connsiteX6" fmla="*/ 1046361 w 2430661"/>
              <a:gd name="connsiteY6" fmla="*/ 31750 h 1203325"/>
              <a:gd name="connsiteX7" fmla="*/ 760611 w 2430661"/>
              <a:gd name="connsiteY7" fmla="*/ 177800 h 1203325"/>
              <a:gd name="connsiteX8" fmla="*/ 109736 w 2430661"/>
              <a:gd name="connsiteY8" fmla="*/ 415925 h 1203325"/>
              <a:gd name="connsiteX9" fmla="*/ 192286 w 2430661"/>
              <a:gd name="connsiteY9" fmla="*/ 1111250 h 1203325"/>
              <a:gd name="connsiteX10" fmla="*/ 366911 w 2430661"/>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23825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10965 h 1210965"/>
              <a:gd name="connsiteX1" fmla="*/ 2236737 w 2487562"/>
              <a:gd name="connsiteY1" fmla="*/ 1210965 h 1210965"/>
              <a:gd name="connsiteX2" fmla="*/ 2487562 w 2487562"/>
              <a:gd name="connsiteY2" fmla="*/ 515640 h 1210965"/>
              <a:gd name="connsiteX3" fmla="*/ 2255787 w 2487562"/>
              <a:gd name="connsiteY3" fmla="*/ 356890 h 1210965"/>
              <a:gd name="connsiteX4" fmla="*/ 2030362 w 2487562"/>
              <a:gd name="connsiteY4" fmla="*/ 131465 h 1210965"/>
              <a:gd name="connsiteX5" fmla="*/ 1601737 w 2487562"/>
              <a:gd name="connsiteY5" fmla="*/ 7640 h 1210965"/>
              <a:gd name="connsiteX6" fmla="*/ 1103262 w 2487562"/>
              <a:gd name="connsiteY6" fmla="*/ 39390 h 1210965"/>
              <a:gd name="connsiteX7" fmla="*/ 817512 w 2487562"/>
              <a:gd name="connsiteY7" fmla="*/ 131465 h 1210965"/>
              <a:gd name="connsiteX8" fmla="*/ 166637 w 2487562"/>
              <a:gd name="connsiteY8" fmla="*/ 423565 h 1210965"/>
              <a:gd name="connsiteX9" fmla="*/ 249187 w 2487562"/>
              <a:gd name="connsiteY9" fmla="*/ 1118890 h 1210965"/>
              <a:gd name="connsiteX10" fmla="*/ 423812 w 2487562"/>
              <a:gd name="connsiteY10" fmla="*/ 1210965 h 1210965"/>
              <a:gd name="connsiteX0" fmla="*/ 423812 w 2487562"/>
              <a:gd name="connsiteY0" fmla="*/ 1224763 h 1224763"/>
              <a:gd name="connsiteX1" fmla="*/ 2236737 w 2487562"/>
              <a:gd name="connsiteY1" fmla="*/ 1224763 h 1224763"/>
              <a:gd name="connsiteX2" fmla="*/ 2487562 w 2487562"/>
              <a:gd name="connsiteY2" fmla="*/ 529438 h 1224763"/>
              <a:gd name="connsiteX3" fmla="*/ 2255787 w 2487562"/>
              <a:gd name="connsiteY3" fmla="*/ 370688 h 1224763"/>
              <a:gd name="connsiteX4" fmla="*/ 2030362 w 2487562"/>
              <a:gd name="connsiteY4" fmla="*/ 145263 h 1224763"/>
              <a:gd name="connsiteX5" fmla="*/ 1601737 w 2487562"/>
              <a:gd name="connsiteY5" fmla="*/ 21438 h 1224763"/>
              <a:gd name="connsiteX6" fmla="*/ 1112787 w 2487562"/>
              <a:gd name="connsiteY6" fmla="*/ 30963 h 1224763"/>
              <a:gd name="connsiteX7" fmla="*/ 817512 w 2487562"/>
              <a:gd name="connsiteY7" fmla="*/ 145263 h 1224763"/>
              <a:gd name="connsiteX8" fmla="*/ 166637 w 2487562"/>
              <a:gd name="connsiteY8" fmla="*/ 437363 h 1224763"/>
              <a:gd name="connsiteX9" fmla="*/ 249187 w 2487562"/>
              <a:gd name="connsiteY9" fmla="*/ 1132688 h 1224763"/>
              <a:gd name="connsiteX10" fmla="*/ 423812 w 2487562"/>
              <a:gd name="connsiteY10" fmla="*/ 1224763 h 1224763"/>
              <a:gd name="connsiteX0" fmla="*/ 423812 w 2487562"/>
              <a:gd name="connsiteY0" fmla="*/ 1276040 h 1276040"/>
              <a:gd name="connsiteX1" fmla="*/ 2236737 w 2487562"/>
              <a:gd name="connsiteY1" fmla="*/ 1276040 h 1276040"/>
              <a:gd name="connsiteX2" fmla="*/ 2487562 w 2487562"/>
              <a:gd name="connsiteY2" fmla="*/ 580715 h 1276040"/>
              <a:gd name="connsiteX3" fmla="*/ 2255787 w 2487562"/>
              <a:gd name="connsiteY3" fmla="*/ 421965 h 1276040"/>
              <a:gd name="connsiteX4" fmla="*/ 2030362 w 2487562"/>
              <a:gd name="connsiteY4" fmla="*/ 196540 h 1276040"/>
              <a:gd name="connsiteX5" fmla="*/ 1601737 w 2487562"/>
              <a:gd name="connsiteY5" fmla="*/ 72715 h 1276040"/>
              <a:gd name="connsiteX6" fmla="*/ 1112787 w 2487562"/>
              <a:gd name="connsiteY6" fmla="*/ 82240 h 1276040"/>
              <a:gd name="connsiteX7" fmla="*/ 817512 w 2487562"/>
              <a:gd name="connsiteY7" fmla="*/ 196540 h 1276040"/>
              <a:gd name="connsiteX8" fmla="*/ 166637 w 2487562"/>
              <a:gd name="connsiteY8" fmla="*/ 488640 h 1276040"/>
              <a:gd name="connsiteX9" fmla="*/ 249187 w 2487562"/>
              <a:gd name="connsiteY9" fmla="*/ 1183965 h 1276040"/>
              <a:gd name="connsiteX10" fmla="*/ 423812 w 2487562"/>
              <a:gd name="connsiteY10" fmla="*/ 1276040 h 1276040"/>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8256"/>
              <a:gd name="connsiteY0" fmla="*/ 1359584 h 1359584"/>
              <a:gd name="connsiteX1" fmla="*/ 2236737 w 2488256"/>
              <a:gd name="connsiteY1" fmla="*/ 1359584 h 1359584"/>
              <a:gd name="connsiteX2" fmla="*/ 2487562 w 2488256"/>
              <a:gd name="connsiteY2" fmla="*/ 664259 h 1359584"/>
              <a:gd name="connsiteX3" fmla="*/ 2255787 w 2488256"/>
              <a:gd name="connsiteY3" fmla="*/ 505509 h 1359584"/>
              <a:gd name="connsiteX4" fmla="*/ 2030362 w 2488256"/>
              <a:gd name="connsiteY4" fmla="*/ 280084 h 1359584"/>
              <a:gd name="connsiteX5" fmla="*/ 1601737 w 2488256"/>
              <a:gd name="connsiteY5" fmla="*/ 156259 h 1359584"/>
              <a:gd name="connsiteX6" fmla="*/ 1112787 w 2488256"/>
              <a:gd name="connsiteY6" fmla="*/ 165784 h 1359584"/>
              <a:gd name="connsiteX7" fmla="*/ 817512 w 2488256"/>
              <a:gd name="connsiteY7" fmla="*/ 280084 h 1359584"/>
              <a:gd name="connsiteX8" fmla="*/ 166637 w 2488256"/>
              <a:gd name="connsiteY8" fmla="*/ 572184 h 1359584"/>
              <a:gd name="connsiteX9" fmla="*/ 249187 w 2488256"/>
              <a:gd name="connsiteY9" fmla="*/ 1267509 h 1359584"/>
              <a:gd name="connsiteX10" fmla="*/ 423812 w 2488256"/>
              <a:gd name="connsiteY10" fmla="*/ 1359584 h 1359584"/>
              <a:gd name="connsiteX0" fmla="*/ 423812 w 2613718"/>
              <a:gd name="connsiteY0" fmla="*/ 1359584 h 1359584"/>
              <a:gd name="connsiteX1" fmla="*/ 2236737 w 2613718"/>
              <a:gd name="connsiteY1" fmla="*/ 1359584 h 1359584"/>
              <a:gd name="connsiteX2" fmla="*/ 2487562 w 2613718"/>
              <a:gd name="connsiteY2" fmla="*/ 664259 h 1359584"/>
              <a:gd name="connsiteX3" fmla="*/ 2255787 w 2613718"/>
              <a:gd name="connsiteY3" fmla="*/ 505509 h 1359584"/>
              <a:gd name="connsiteX4" fmla="*/ 2030362 w 2613718"/>
              <a:gd name="connsiteY4" fmla="*/ 280084 h 1359584"/>
              <a:gd name="connsiteX5" fmla="*/ 1601737 w 2613718"/>
              <a:gd name="connsiteY5" fmla="*/ 156259 h 1359584"/>
              <a:gd name="connsiteX6" fmla="*/ 1112787 w 2613718"/>
              <a:gd name="connsiteY6" fmla="*/ 165784 h 1359584"/>
              <a:gd name="connsiteX7" fmla="*/ 817512 w 2613718"/>
              <a:gd name="connsiteY7" fmla="*/ 280084 h 1359584"/>
              <a:gd name="connsiteX8" fmla="*/ 166637 w 2613718"/>
              <a:gd name="connsiteY8" fmla="*/ 572184 h 1359584"/>
              <a:gd name="connsiteX9" fmla="*/ 249187 w 2613718"/>
              <a:gd name="connsiteY9" fmla="*/ 1267509 h 1359584"/>
              <a:gd name="connsiteX10" fmla="*/ 423812 w 2613718"/>
              <a:gd name="connsiteY10" fmla="*/ 1359584 h 1359584"/>
              <a:gd name="connsiteX0" fmla="*/ 423812 w 2679088"/>
              <a:gd name="connsiteY0" fmla="*/ 1359584 h 1359584"/>
              <a:gd name="connsiteX1" fmla="*/ 2236737 w 2679088"/>
              <a:gd name="connsiteY1" fmla="*/ 1359584 h 1359584"/>
              <a:gd name="connsiteX2" fmla="*/ 2487562 w 2679088"/>
              <a:gd name="connsiteY2" fmla="*/ 664259 h 1359584"/>
              <a:gd name="connsiteX3" fmla="*/ 2255787 w 2679088"/>
              <a:gd name="connsiteY3" fmla="*/ 505509 h 1359584"/>
              <a:gd name="connsiteX4" fmla="*/ 2030362 w 2679088"/>
              <a:gd name="connsiteY4" fmla="*/ 280084 h 1359584"/>
              <a:gd name="connsiteX5" fmla="*/ 1601737 w 2679088"/>
              <a:gd name="connsiteY5" fmla="*/ 156259 h 1359584"/>
              <a:gd name="connsiteX6" fmla="*/ 1112787 w 2679088"/>
              <a:gd name="connsiteY6" fmla="*/ 165784 h 1359584"/>
              <a:gd name="connsiteX7" fmla="*/ 817512 w 2679088"/>
              <a:gd name="connsiteY7" fmla="*/ 280084 h 1359584"/>
              <a:gd name="connsiteX8" fmla="*/ 166637 w 2679088"/>
              <a:gd name="connsiteY8" fmla="*/ 572184 h 1359584"/>
              <a:gd name="connsiteX9" fmla="*/ 249187 w 2679088"/>
              <a:gd name="connsiteY9" fmla="*/ 1267509 h 1359584"/>
              <a:gd name="connsiteX10" fmla="*/ 423812 w 2679088"/>
              <a:gd name="connsiteY10" fmla="*/ 1359584 h 13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9088" h="1359584">
                <a:moveTo>
                  <a:pt x="423812" y="1359584"/>
                </a:moveTo>
                <a:lnTo>
                  <a:pt x="2236737" y="1359584"/>
                </a:lnTo>
                <a:cubicBezTo>
                  <a:pt x="2656895" y="1356409"/>
                  <a:pt x="2851629" y="896034"/>
                  <a:pt x="2487562" y="664259"/>
                </a:cubicBezTo>
                <a:cubicBezTo>
                  <a:pt x="2492854" y="595467"/>
                  <a:pt x="2472745" y="428251"/>
                  <a:pt x="2255787" y="505509"/>
                </a:cubicBezTo>
                <a:cubicBezTo>
                  <a:pt x="2253670" y="392267"/>
                  <a:pt x="2242029" y="279026"/>
                  <a:pt x="2030362" y="280084"/>
                </a:cubicBezTo>
                <a:cubicBezTo>
                  <a:pt x="2004962" y="137209"/>
                  <a:pt x="1795412" y="-21541"/>
                  <a:pt x="1601737" y="156259"/>
                </a:cubicBezTo>
                <a:cubicBezTo>
                  <a:pt x="1470504" y="-88216"/>
                  <a:pt x="1209095" y="-15191"/>
                  <a:pt x="1112787" y="165784"/>
                </a:cubicBezTo>
                <a:cubicBezTo>
                  <a:pt x="1008012" y="122392"/>
                  <a:pt x="865137" y="98051"/>
                  <a:pt x="817512" y="280084"/>
                </a:cubicBezTo>
                <a:cubicBezTo>
                  <a:pt x="568804" y="70534"/>
                  <a:pt x="53395" y="245159"/>
                  <a:pt x="166637" y="572184"/>
                </a:cubicBezTo>
                <a:cubicBezTo>
                  <a:pt x="-110646" y="775384"/>
                  <a:pt x="-13280" y="1102409"/>
                  <a:pt x="249187" y="1267509"/>
                </a:cubicBezTo>
                <a:cubicBezTo>
                  <a:pt x="288345" y="1352176"/>
                  <a:pt x="346554" y="1357467"/>
                  <a:pt x="423812" y="1359584"/>
                </a:cubicBezTo>
                <a:close/>
              </a:path>
            </a:pathLst>
          </a:custGeom>
          <a:solidFill>
            <a:schemeClr val="accent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sp>
        <p:nvSpPr>
          <p:cNvPr id="7" name="Freeform 6"/>
          <p:cNvSpPr/>
          <p:nvPr/>
        </p:nvSpPr>
        <p:spPr>
          <a:xfrm>
            <a:off x="5072063" y="4902919"/>
            <a:ext cx="3154362" cy="1622425"/>
          </a:xfrm>
          <a:custGeom>
            <a:avLst/>
            <a:gdLst>
              <a:gd name="connsiteX0" fmla="*/ 171450 w 2209800"/>
              <a:gd name="connsiteY0" fmla="*/ 1162050 h 1162050"/>
              <a:gd name="connsiteX1" fmla="*/ 2076450 w 2209800"/>
              <a:gd name="connsiteY1" fmla="*/ 1162050 h 1162050"/>
              <a:gd name="connsiteX2" fmla="*/ 2209800 w 2209800"/>
              <a:gd name="connsiteY2" fmla="*/ 476250 h 1162050"/>
              <a:gd name="connsiteX3" fmla="*/ 1701800 w 2209800"/>
              <a:gd name="connsiteY3" fmla="*/ 0 h 1162050"/>
              <a:gd name="connsiteX4" fmla="*/ 1235075 w 2209800"/>
              <a:gd name="connsiteY4" fmla="*/ 63500 h 1162050"/>
              <a:gd name="connsiteX5" fmla="*/ 720725 w 2209800"/>
              <a:gd name="connsiteY5" fmla="*/ 79375 h 1162050"/>
              <a:gd name="connsiteX6" fmla="*/ 177800 w 2209800"/>
              <a:gd name="connsiteY6" fmla="*/ 320675 h 1162050"/>
              <a:gd name="connsiteX7" fmla="*/ 6350 w 2209800"/>
              <a:gd name="connsiteY7" fmla="*/ 552450 h 1162050"/>
              <a:gd name="connsiteX8" fmla="*/ 0 w 2209800"/>
              <a:gd name="connsiteY8" fmla="*/ 790575 h 1162050"/>
              <a:gd name="connsiteX9" fmla="*/ 171450 w 2209800"/>
              <a:gd name="connsiteY9" fmla="*/ 1162050 h 1162050"/>
              <a:gd name="connsiteX0" fmla="*/ 171450 w 2273864"/>
              <a:gd name="connsiteY0" fmla="*/ 1162050 h 1162050"/>
              <a:gd name="connsiteX1" fmla="*/ 2076450 w 2273864"/>
              <a:gd name="connsiteY1" fmla="*/ 1162050 h 1162050"/>
              <a:gd name="connsiteX2" fmla="*/ 2209800 w 2273864"/>
              <a:gd name="connsiteY2" fmla="*/ 476250 h 1162050"/>
              <a:gd name="connsiteX3" fmla="*/ 1701800 w 2273864"/>
              <a:gd name="connsiteY3" fmla="*/ 0 h 1162050"/>
              <a:gd name="connsiteX4" fmla="*/ 1235075 w 2273864"/>
              <a:gd name="connsiteY4" fmla="*/ 63500 h 1162050"/>
              <a:gd name="connsiteX5" fmla="*/ 720725 w 2273864"/>
              <a:gd name="connsiteY5" fmla="*/ 79375 h 1162050"/>
              <a:gd name="connsiteX6" fmla="*/ 177800 w 2273864"/>
              <a:gd name="connsiteY6" fmla="*/ 320675 h 1162050"/>
              <a:gd name="connsiteX7" fmla="*/ 6350 w 2273864"/>
              <a:gd name="connsiteY7" fmla="*/ 552450 h 1162050"/>
              <a:gd name="connsiteX8" fmla="*/ 0 w 2273864"/>
              <a:gd name="connsiteY8" fmla="*/ 790575 h 1162050"/>
              <a:gd name="connsiteX9" fmla="*/ 171450 w 2273864"/>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39825 h 1139825"/>
              <a:gd name="connsiteX1" fmla="*/ 2076450 w 2413593"/>
              <a:gd name="connsiteY1" fmla="*/ 1139825 h 1139825"/>
              <a:gd name="connsiteX2" fmla="*/ 2209800 w 2413593"/>
              <a:gd name="connsiteY2" fmla="*/ 454025 h 1139825"/>
              <a:gd name="connsiteX3" fmla="*/ 1704975 w 2413593"/>
              <a:gd name="connsiteY3" fmla="*/ 0 h 1139825"/>
              <a:gd name="connsiteX4" fmla="*/ 1235075 w 2413593"/>
              <a:gd name="connsiteY4" fmla="*/ 41275 h 1139825"/>
              <a:gd name="connsiteX5" fmla="*/ 720725 w 2413593"/>
              <a:gd name="connsiteY5" fmla="*/ 57150 h 1139825"/>
              <a:gd name="connsiteX6" fmla="*/ 177800 w 2413593"/>
              <a:gd name="connsiteY6" fmla="*/ 298450 h 1139825"/>
              <a:gd name="connsiteX7" fmla="*/ 6350 w 2413593"/>
              <a:gd name="connsiteY7" fmla="*/ 530225 h 1139825"/>
              <a:gd name="connsiteX8" fmla="*/ 0 w 2413593"/>
              <a:gd name="connsiteY8" fmla="*/ 768350 h 1139825"/>
              <a:gd name="connsiteX9" fmla="*/ 171450 w 2413593"/>
              <a:gd name="connsiteY9" fmla="*/ 1139825 h 1139825"/>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6648 w 2468791"/>
              <a:gd name="connsiteY0" fmla="*/ 1319019 h 1319019"/>
              <a:gd name="connsiteX1" fmla="*/ 2131648 w 2468791"/>
              <a:gd name="connsiteY1" fmla="*/ 1319019 h 1319019"/>
              <a:gd name="connsiteX2" fmla="*/ 2264998 w 2468791"/>
              <a:gd name="connsiteY2" fmla="*/ 633219 h 1319019"/>
              <a:gd name="connsiteX3" fmla="*/ 1760173 w 2468791"/>
              <a:gd name="connsiteY3" fmla="*/ 179194 h 1319019"/>
              <a:gd name="connsiteX4" fmla="*/ 1290273 w 2468791"/>
              <a:gd name="connsiteY4" fmla="*/ 220469 h 1319019"/>
              <a:gd name="connsiteX5" fmla="*/ 775923 w 2468791"/>
              <a:gd name="connsiteY5" fmla="*/ 236344 h 1319019"/>
              <a:gd name="connsiteX6" fmla="*/ 232998 w 2468791"/>
              <a:gd name="connsiteY6" fmla="*/ 477644 h 1319019"/>
              <a:gd name="connsiteX7" fmla="*/ 61548 w 2468791"/>
              <a:gd name="connsiteY7" fmla="*/ 709419 h 1319019"/>
              <a:gd name="connsiteX8" fmla="*/ 55198 w 2468791"/>
              <a:gd name="connsiteY8" fmla="*/ 947544 h 1319019"/>
              <a:gd name="connsiteX9" fmla="*/ 226648 w 2468791"/>
              <a:gd name="connsiteY9" fmla="*/ 1319019 h 1319019"/>
              <a:gd name="connsiteX0" fmla="*/ 282836 w 2524979"/>
              <a:gd name="connsiteY0" fmla="*/ 1319019 h 1319019"/>
              <a:gd name="connsiteX1" fmla="*/ 2187836 w 2524979"/>
              <a:gd name="connsiteY1" fmla="*/ 1319019 h 1319019"/>
              <a:gd name="connsiteX2" fmla="*/ 2321186 w 2524979"/>
              <a:gd name="connsiteY2" fmla="*/ 633219 h 1319019"/>
              <a:gd name="connsiteX3" fmla="*/ 1816361 w 2524979"/>
              <a:gd name="connsiteY3" fmla="*/ 179194 h 1319019"/>
              <a:gd name="connsiteX4" fmla="*/ 1346461 w 2524979"/>
              <a:gd name="connsiteY4" fmla="*/ 220469 h 1319019"/>
              <a:gd name="connsiteX5" fmla="*/ 832111 w 2524979"/>
              <a:gd name="connsiteY5" fmla="*/ 236344 h 1319019"/>
              <a:gd name="connsiteX6" fmla="*/ 289186 w 2524979"/>
              <a:gd name="connsiteY6" fmla="*/ 477644 h 1319019"/>
              <a:gd name="connsiteX7" fmla="*/ 117736 w 2524979"/>
              <a:gd name="connsiteY7" fmla="*/ 709419 h 1319019"/>
              <a:gd name="connsiteX8" fmla="*/ 111386 w 2524979"/>
              <a:gd name="connsiteY8" fmla="*/ 947544 h 1319019"/>
              <a:gd name="connsiteX9" fmla="*/ 282836 w 2524979"/>
              <a:gd name="connsiteY9" fmla="*/ 1319019 h 1319019"/>
              <a:gd name="connsiteX0" fmla="*/ 336258 w 2578401"/>
              <a:gd name="connsiteY0" fmla="*/ 1319019 h 1319019"/>
              <a:gd name="connsiteX1" fmla="*/ 2241258 w 2578401"/>
              <a:gd name="connsiteY1" fmla="*/ 1319019 h 1319019"/>
              <a:gd name="connsiteX2" fmla="*/ 2374608 w 2578401"/>
              <a:gd name="connsiteY2" fmla="*/ 633219 h 1319019"/>
              <a:gd name="connsiteX3" fmla="*/ 1869783 w 2578401"/>
              <a:gd name="connsiteY3" fmla="*/ 179194 h 1319019"/>
              <a:gd name="connsiteX4" fmla="*/ 1399883 w 2578401"/>
              <a:gd name="connsiteY4" fmla="*/ 220469 h 1319019"/>
              <a:gd name="connsiteX5" fmla="*/ 885533 w 2578401"/>
              <a:gd name="connsiteY5" fmla="*/ 236344 h 1319019"/>
              <a:gd name="connsiteX6" fmla="*/ 342608 w 2578401"/>
              <a:gd name="connsiteY6" fmla="*/ 477644 h 1319019"/>
              <a:gd name="connsiteX7" fmla="*/ 171158 w 2578401"/>
              <a:gd name="connsiteY7" fmla="*/ 709419 h 1319019"/>
              <a:gd name="connsiteX8" fmla="*/ 164808 w 2578401"/>
              <a:gd name="connsiteY8" fmla="*/ 947544 h 1319019"/>
              <a:gd name="connsiteX9" fmla="*/ 336258 w 2578401"/>
              <a:gd name="connsiteY9" fmla="*/ 1319019 h 1319019"/>
              <a:gd name="connsiteX0" fmla="*/ 323711 w 2565854"/>
              <a:gd name="connsiteY0" fmla="*/ 1319019 h 1319019"/>
              <a:gd name="connsiteX1" fmla="*/ 2228711 w 2565854"/>
              <a:gd name="connsiteY1" fmla="*/ 1319019 h 1319019"/>
              <a:gd name="connsiteX2" fmla="*/ 2362061 w 2565854"/>
              <a:gd name="connsiteY2" fmla="*/ 633219 h 1319019"/>
              <a:gd name="connsiteX3" fmla="*/ 1857236 w 2565854"/>
              <a:gd name="connsiteY3" fmla="*/ 179194 h 1319019"/>
              <a:gd name="connsiteX4" fmla="*/ 1387336 w 2565854"/>
              <a:gd name="connsiteY4" fmla="*/ 220469 h 1319019"/>
              <a:gd name="connsiteX5" fmla="*/ 872986 w 2565854"/>
              <a:gd name="connsiteY5" fmla="*/ 236344 h 1319019"/>
              <a:gd name="connsiteX6" fmla="*/ 330061 w 2565854"/>
              <a:gd name="connsiteY6" fmla="*/ 477644 h 1319019"/>
              <a:gd name="connsiteX7" fmla="*/ 158611 w 2565854"/>
              <a:gd name="connsiteY7" fmla="*/ 709419 h 1319019"/>
              <a:gd name="connsiteX8" fmla="*/ 152261 w 2565854"/>
              <a:gd name="connsiteY8" fmla="*/ 947544 h 1319019"/>
              <a:gd name="connsiteX9" fmla="*/ 323711 w 2565854"/>
              <a:gd name="connsiteY9" fmla="*/ 1319019 h 131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5854" h="1319019">
                <a:moveTo>
                  <a:pt x="323711" y="1319019"/>
                </a:moveTo>
                <a:lnTo>
                  <a:pt x="2228711" y="1319019"/>
                </a:lnTo>
                <a:cubicBezTo>
                  <a:pt x="2606536" y="1287269"/>
                  <a:pt x="2689086" y="814194"/>
                  <a:pt x="2362061" y="633219"/>
                </a:cubicBezTo>
                <a:cubicBezTo>
                  <a:pt x="2659453" y="331594"/>
                  <a:pt x="2283744" y="-176406"/>
                  <a:pt x="1857236" y="179194"/>
                </a:cubicBezTo>
                <a:cubicBezTo>
                  <a:pt x="1719653" y="50077"/>
                  <a:pt x="1540794" y="32086"/>
                  <a:pt x="1387336" y="220469"/>
                </a:cubicBezTo>
                <a:cubicBezTo>
                  <a:pt x="1247636" y="-148889"/>
                  <a:pt x="936486" y="8802"/>
                  <a:pt x="872986" y="236344"/>
                </a:cubicBezTo>
                <a:cubicBezTo>
                  <a:pt x="609461" y="94527"/>
                  <a:pt x="301486" y="241636"/>
                  <a:pt x="330061" y="477644"/>
                </a:cubicBezTo>
                <a:cubicBezTo>
                  <a:pt x="104636" y="466002"/>
                  <a:pt x="41136" y="613111"/>
                  <a:pt x="158611" y="709419"/>
                </a:cubicBezTo>
                <a:cubicBezTo>
                  <a:pt x="70769" y="788794"/>
                  <a:pt x="84528" y="880869"/>
                  <a:pt x="152261" y="947544"/>
                </a:cubicBezTo>
                <a:cubicBezTo>
                  <a:pt x="-127139" y="1033269"/>
                  <a:pt x="6211" y="1299969"/>
                  <a:pt x="323711" y="1319019"/>
                </a:cubicBezTo>
                <a:close/>
              </a:path>
            </a:pathLst>
          </a:custGeom>
          <a:solidFill>
            <a:schemeClr val="tx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grpSp>
        <p:nvGrpSpPr>
          <p:cNvPr id="4" name="Group 11"/>
          <p:cNvGrpSpPr>
            <a:grpSpLocks/>
          </p:cNvGrpSpPr>
          <p:nvPr/>
        </p:nvGrpSpPr>
        <p:grpSpPr bwMode="auto">
          <a:xfrm>
            <a:off x="4064000" y="2067644"/>
            <a:ext cx="369888" cy="647700"/>
            <a:chOff x="2057400" y="2332412"/>
            <a:chExt cx="324766" cy="568896"/>
          </a:xfrm>
        </p:grpSpPr>
        <p:sp>
          <p:nvSpPr>
            <p:cNvPr id="11" name="Oval 10"/>
            <p:cNvSpPr/>
            <p:nvPr/>
          </p:nvSpPr>
          <p:spPr>
            <a:xfrm>
              <a:off x="2057400" y="2743747"/>
              <a:ext cx="157505"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sp>
          <p:nvSpPr>
            <p:cNvPr id="46" name="Oval 45"/>
            <p:cNvSpPr/>
            <p:nvPr/>
          </p:nvSpPr>
          <p:spPr>
            <a:xfrm>
              <a:off x="2214905" y="2562481"/>
              <a:ext cx="158898" cy="157561"/>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sp>
          <p:nvSpPr>
            <p:cNvPr id="47" name="Oval 46"/>
            <p:cNvSpPr/>
            <p:nvPr/>
          </p:nvSpPr>
          <p:spPr>
            <a:xfrm>
              <a:off x="2224661" y="2332412"/>
              <a:ext cx="157505" cy="157562"/>
            </a:xfrm>
            <a:prstGeom prst="ellipse">
              <a:avLst/>
            </a:prstGeom>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grpSp>
      <p:grpSp>
        <p:nvGrpSpPr>
          <p:cNvPr id="5" name="Group 62"/>
          <p:cNvGrpSpPr/>
          <p:nvPr/>
        </p:nvGrpSpPr>
        <p:grpSpPr>
          <a:xfrm rot="20620448">
            <a:off x="7552351" y="3645816"/>
            <a:ext cx="369802" cy="647785"/>
            <a:chOff x="2057400" y="2332412"/>
            <a:chExt cx="324766" cy="568896"/>
          </a:xfrm>
          <a:solidFill>
            <a:schemeClr val="accent3"/>
          </a:solidFill>
        </p:grpSpPr>
        <p:sp>
          <p:nvSpPr>
            <p:cNvPr id="64" name="Oval 63"/>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sp>
          <p:nvSpPr>
            <p:cNvPr id="68" name="Oval 67"/>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sp>
          <p:nvSpPr>
            <p:cNvPr id="69" name="Oval 68"/>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grpSp>
      <p:grpSp>
        <p:nvGrpSpPr>
          <p:cNvPr id="8" name="Group 73"/>
          <p:cNvGrpSpPr/>
          <p:nvPr/>
        </p:nvGrpSpPr>
        <p:grpSpPr>
          <a:xfrm rot="20620448">
            <a:off x="8309607" y="5838643"/>
            <a:ext cx="369802" cy="647785"/>
            <a:chOff x="2057400" y="2332412"/>
            <a:chExt cx="324766" cy="568896"/>
          </a:xfrm>
          <a:solidFill>
            <a:schemeClr val="tx2"/>
          </a:solidFill>
        </p:grpSpPr>
        <p:sp>
          <p:nvSpPr>
            <p:cNvPr id="79" name="Oval 78"/>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sp>
          <p:nvSpPr>
            <p:cNvPr id="82" name="Oval 81"/>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sp>
          <p:nvSpPr>
            <p:cNvPr id="85" name="Oval 84"/>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grpSp>
      <p:grpSp>
        <p:nvGrpSpPr>
          <p:cNvPr id="9" name="Group 85"/>
          <p:cNvGrpSpPr/>
          <p:nvPr/>
        </p:nvGrpSpPr>
        <p:grpSpPr>
          <a:xfrm rot="21164505">
            <a:off x="3781851" y="4908884"/>
            <a:ext cx="369802" cy="647785"/>
            <a:chOff x="2057400" y="2332412"/>
            <a:chExt cx="324766" cy="568896"/>
          </a:xfrm>
          <a:solidFill>
            <a:schemeClr val="accent2"/>
          </a:solidFill>
        </p:grpSpPr>
        <p:sp>
          <p:nvSpPr>
            <p:cNvPr id="87" name="Oval 86"/>
            <p:cNvSpPr/>
            <p:nvPr/>
          </p:nvSpPr>
          <p:spPr>
            <a:xfrm>
              <a:off x="2057400" y="2743200"/>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sp>
          <p:nvSpPr>
            <p:cNvPr id="88" name="Oval 87"/>
            <p:cNvSpPr/>
            <p:nvPr/>
          </p:nvSpPr>
          <p:spPr>
            <a:xfrm>
              <a:off x="2215508" y="2562301"/>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sp>
          <p:nvSpPr>
            <p:cNvPr id="89" name="Oval 88"/>
            <p:cNvSpPr/>
            <p:nvPr/>
          </p:nvSpPr>
          <p:spPr>
            <a:xfrm>
              <a:off x="2224058" y="2332412"/>
              <a:ext cx="158108" cy="158108"/>
            </a:xfrm>
            <a:prstGeom prst="ellipse">
              <a:avLst/>
            </a:prstGeom>
            <a:grpFill/>
            <a:ln w="2857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bg1"/>
                </a:solidFill>
                <a:latin typeface="Times New Roman" pitchFamily="18" charset="0"/>
                <a:cs typeface="Times New Roman" pitchFamily="18" charset="0"/>
              </a:endParaRPr>
            </a:p>
          </p:txBody>
        </p:sp>
      </p:grpSp>
      <p:sp>
        <p:nvSpPr>
          <p:cNvPr id="8203" name="Rectangle 31"/>
          <p:cNvSpPr>
            <a:spLocks noChangeArrowheads="1"/>
          </p:cNvSpPr>
          <p:nvPr/>
        </p:nvSpPr>
        <p:spPr bwMode="auto">
          <a:xfrm>
            <a:off x="1809750" y="1692985"/>
            <a:ext cx="1720850" cy="954107"/>
          </a:xfrm>
          <a:prstGeom prst="rect">
            <a:avLst/>
          </a:prstGeom>
          <a:noFill/>
          <a:ln w="9525">
            <a:noFill/>
            <a:miter lim="800000"/>
            <a:headEnd/>
            <a:tailEnd/>
          </a:ln>
        </p:spPr>
        <p:txBody>
          <a:bodyPr anchor="ctr">
            <a:spAutoFit/>
          </a:bodyPr>
          <a:lstStyle/>
          <a:p>
            <a:r>
              <a:rPr lang="en-US" sz="2800" dirty="0">
                <a:solidFill>
                  <a:schemeClr val="bg1"/>
                </a:solidFill>
                <a:latin typeface="Times New Roman" pitchFamily="18" charset="0"/>
                <a:cs typeface="Times New Roman" pitchFamily="18" charset="0"/>
              </a:rPr>
              <a:t>A. </a:t>
            </a:r>
            <a:r>
              <a:rPr lang="en-US" sz="2800" dirty="0" err="1">
                <a:solidFill>
                  <a:schemeClr val="bg1"/>
                </a:solidFill>
                <a:latin typeface="Times New Roman" pitchFamily="18" charset="0"/>
                <a:cs typeface="Times New Roman" pitchFamily="18" charset="0"/>
              </a:rPr>
              <a:t>Ẩn</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dụ</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hình</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thức</a:t>
            </a:r>
            <a:endParaRPr lang="en-US" sz="2800" b="1" dirty="0">
              <a:solidFill>
                <a:schemeClr val="bg1"/>
              </a:solidFill>
              <a:latin typeface="Times New Roman" pitchFamily="18" charset="0"/>
              <a:cs typeface="Times New Roman" pitchFamily="18" charset="0"/>
            </a:endParaRPr>
          </a:p>
        </p:txBody>
      </p:sp>
      <p:sp>
        <p:nvSpPr>
          <p:cNvPr id="8204" name="Rectangle 31"/>
          <p:cNvSpPr>
            <a:spLocks noChangeArrowheads="1"/>
          </p:cNvSpPr>
          <p:nvPr/>
        </p:nvSpPr>
        <p:spPr bwMode="auto">
          <a:xfrm>
            <a:off x="4916488" y="3129672"/>
            <a:ext cx="1719262" cy="954107"/>
          </a:xfrm>
          <a:prstGeom prst="rect">
            <a:avLst/>
          </a:prstGeom>
          <a:noFill/>
          <a:ln w="9525">
            <a:noFill/>
            <a:miter lim="800000"/>
            <a:headEnd/>
            <a:tailEnd/>
          </a:ln>
        </p:spPr>
        <p:txBody>
          <a:bodyPr anchor="ctr">
            <a:spAutoFit/>
          </a:bodyPr>
          <a:lstStyle/>
          <a:p>
            <a:r>
              <a:rPr lang="en-US" sz="2800" dirty="0">
                <a:solidFill>
                  <a:schemeClr val="bg1"/>
                </a:solidFill>
                <a:latin typeface="Times New Roman" pitchFamily="18" charset="0"/>
                <a:cs typeface="Times New Roman" pitchFamily="18" charset="0"/>
              </a:rPr>
              <a:t>B. </a:t>
            </a:r>
            <a:r>
              <a:rPr lang="en-US" sz="2800" dirty="0" err="1">
                <a:solidFill>
                  <a:schemeClr val="bg1"/>
                </a:solidFill>
                <a:latin typeface="Times New Roman" pitchFamily="18" charset="0"/>
                <a:cs typeface="Times New Roman" pitchFamily="18" charset="0"/>
              </a:rPr>
              <a:t>Ẩn</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dụ</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cách</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thức</a:t>
            </a:r>
            <a:endParaRPr lang="en-US" sz="2800" dirty="0">
              <a:solidFill>
                <a:schemeClr val="bg1"/>
              </a:solidFill>
              <a:latin typeface="Times New Roman" pitchFamily="18" charset="0"/>
              <a:cs typeface="Times New Roman" pitchFamily="18" charset="0"/>
            </a:endParaRPr>
          </a:p>
        </p:txBody>
      </p:sp>
      <p:sp>
        <p:nvSpPr>
          <p:cNvPr id="8205" name="Rectangle 31"/>
          <p:cNvSpPr>
            <a:spLocks noChangeArrowheads="1"/>
          </p:cNvSpPr>
          <p:nvPr/>
        </p:nvSpPr>
        <p:spPr bwMode="auto">
          <a:xfrm>
            <a:off x="5842000" y="5248112"/>
            <a:ext cx="1720850" cy="1200329"/>
          </a:xfrm>
          <a:prstGeom prst="rect">
            <a:avLst/>
          </a:prstGeom>
          <a:noFill/>
          <a:ln w="9525">
            <a:noFill/>
            <a:miter lim="800000"/>
            <a:headEnd/>
            <a:tailEnd/>
          </a:ln>
        </p:spPr>
        <p:txBody>
          <a:bodyPr anchor="ctr">
            <a:spAutoFit/>
          </a:bodyPr>
          <a:lstStyle/>
          <a:p>
            <a:r>
              <a:rPr lang="vi-VN" sz="2400" dirty="0">
                <a:solidFill>
                  <a:schemeClr val="bg1"/>
                </a:solidFill>
                <a:latin typeface="Times New Roman" pitchFamily="18" charset="0"/>
                <a:cs typeface="Times New Roman" pitchFamily="18" charset="0"/>
              </a:rPr>
              <a:t>D. Ẩn dụ chuyển đổi cảm giác</a:t>
            </a:r>
          </a:p>
        </p:txBody>
      </p:sp>
      <p:sp>
        <p:nvSpPr>
          <p:cNvPr id="8206" name="Rectangle 31"/>
          <p:cNvSpPr>
            <a:spLocks noChangeArrowheads="1"/>
          </p:cNvSpPr>
          <p:nvPr/>
        </p:nvSpPr>
        <p:spPr bwMode="auto">
          <a:xfrm>
            <a:off x="1163638" y="4320297"/>
            <a:ext cx="1720850" cy="954107"/>
          </a:xfrm>
          <a:prstGeom prst="rect">
            <a:avLst/>
          </a:prstGeom>
          <a:noFill/>
          <a:ln w="9525">
            <a:noFill/>
            <a:miter lim="800000"/>
            <a:headEnd/>
            <a:tailEnd/>
          </a:ln>
        </p:spPr>
        <p:txBody>
          <a:bodyPr anchor="ctr">
            <a:spAutoFit/>
          </a:bodyPr>
          <a:lstStyle/>
          <a:p>
            <a:r>
              <a:rPr lang="en-US" sz="2800" dirty="0">
                <a:solidFill>
                  <a:schemeClr val="bg1"/>
                </a:solidFill>
                <a:latin typeface="Times New Roman" pitchFamily="18" charset="0"/>
                <a:cs typeface="Times New Roman" pitchFamily="18" charset="0"/>
              </a:rPr>
              <a:t>C. </a:t>
            </a:r>
            <a:r>
              <a:rPr lang="en-US" sz="2800" dirty="0" err="1">
                <a:solidFill>
                  <a:schemeClr val="bg1"/>
                </a:solidFill>
                <a:latin typeface="Times New Roman" pitchFamily="18" charset="0"/>
                <a:cs typeface="Times New Roman" pitchFamily="18" charset="0"/>
              </a:rPr>
              <a:t>Ẩn</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dụ</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phẩm</a:t>
            </a:r>
            <a:r>
              <a:rPr lang="en-US" sz="2800" dirty="0">
                <a:solidFill>
                  <a:schemeClr val="bg1"/>
                </a:solidFill>
                <a:latin typeface="Times New Roman" pitchFamily="18" charset="0"/>
                <a:cs typeface="Times New Roman" pitchFamily="18" charset="0"/>
              </a:rPr>
              <a:t> </a:t>
            </a:r>
            <a:r>
              <a:rPr lang="en-US" sz="2800" dirty="0" err="1">
                <a:solidFill>
                  <a:schemeClr val="bg1"/>
                </a:solidFill>
                <a:latin typeface="Times New Roman" pitchFamily="18" charset="0"/>
                <a:cs typeface="Times New Roman" pitchFamily="18" charset="0"/>
              </a:rPr>
              <a:t>chất</a:t>
            </a:r>
            <a:endParaRPr lang="en-US" sz="2800" dirty="0">
              <a:solidFill>
                <a:schemeClr val="bg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7"/>
                                        </p:tgtEl>
                                      </p:cBhvr>
                                      <p:by x="150000" y="150000"/>
                                    </p:animScale>
                                  </p:childTnLst>
                                </p:cTn>
                              </p:par>
                              <p:par>
                                <p:cTn id="7" presetID="6" presetClass="emph" presetSubtype="0" fill="hold" nodeType="withEffect">
                                  <p:stCondLst>
                                    <p:cond delay="0"/>
                                  </p:stCondLst>
                                  <p:childTnLst>
                                    <p:animScale>
                                      <p:cBhvr>
                                        <p:cTn id="8" dur="2000" fill="hold"/>
                                        <p:tgtEl>
                                          <p:spTgt spid="8"/>
                                        </p:tgtEl>
                                      </p:cBhvr>
                                      <p:by x="150000" y="150000"/>
                                    </p:animScale>
                                  </p:childTnLst>
                                </p:cTn>
                              </p:par>
                              <p:par>
                                <p:cTn id="9" presetID="6" presetClass="emph" presetSubtype="0" fill="hold" grpId="0" nodeType="withEffect">
                                  <p:stCondLst>
                                    <p:cond delay="0"/>
                                  </p:stCondLst>
                                  <p:childTnLst>
                                    <p:animScale>
                                      <p:cBhvr>
                                        <p:cTn id="10" dur="2000" fill="hold"/>
                                        <p:tgtEl>
                                          <p:spTgt spid="820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20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457200" y="274638"/>
            <a:ext cx="8686800" cy="1143000"/>
          </a:xfrm>
        </p:spPr>
        <p:txBody>
          <a:bodyPr>
            <a:normAutofit fontScale="90000"/>
          </a:bodyPr>
          <a:lstStyle/>
          <a:p>
            <a:r>
              <a:rPr lang="vi-VN" dirty="0"/>
              <a:t>Câu tục ngữ dưới sử dụng phép ẩn dụ gì?</a:t>
            </a:r>
            <a:br>
              <a:rPr lang="vi-VN" dirty="0"/>
            </a:br>
            <a:r>
              <a:rPr lang="vi-VN" i="1" dirty="0"/>
              <a:t>Ăn quả nhớ kẻ trồng cây</a:t>
            </a:r>
            <a:endParaRPr lang="vi-VN" dirty="0"/>
          </a:p>
        </p:txBody>
      </p:sp>
      <p:sp>
        <p:nvSpPr>
          <p:cNvPr id="88105" name="AutoShape 41"/>
          <p:cNvSpPr>
            <a:spLocks noChangeArrowheads="1"/>
          </p:cNvSpPr>
          <p:nvPr/>
        </p:nvSpPr>
        <p:spPr bwMode="ltGray">
          <a:xfrm rot="5400000">
            <a:off x="-2249488" y="1627188"/>
            <a:ext cx="4824413" cy="47704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2"/>
                  <a:pt x="10800" y="322"/>
                </a:cubicBezTo>
                <a:cubicBezTo>
                  <a:pt x="16524" y="322"/>
                  <a:pt x="21189" y="4916"/>
                  <a:pt x="21276" y="10641"/>
                </a:cubicBezTo>
                <a:lnTo>
                  <a:pt x="21598" y="10636"/>
                </a:lnTo>
                <a:cubicBezTo>
                  <a:pt x="21509" y="4736"/>
                  <a:pt x="16700" y="0"/>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eaLnBrk="1" hangingPunct="1">
              <a:defRPr/>
            </a:pPr>
            <a:endParaRPr lang="en-US">
              <a:latin typeface="Arial" panose="020B0604020202020204" pitchFamily="34" charset="0"/>
            </a:endParaRPr>
          </a:p>
        </p:txBody>
      </p:sp>
      <p:sp>
        <p:nvSpPr>
          <p:cNvPr id="88106" name="AutoShape 42"/>
          <p:cNvSpPr>
            <a:spLocks noChangeArrowheads="1"/>
          </p:cNvSpPr>
          <p:nvPr/>
        </p:nvSpPr>
        <p:spPr bwMode="ltGray">
          <a:xfrm rot="5400000" flipH="1">
            <a:off x="-1843881" y="2062956"/>
            <a:ext cx="4032250" cy="39290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4"/>
                  <a:pt x="10856" y="10769"/>
                  <a:pt x="10856" y="10800"/>
                </a:cubicBezTo>
                <a:lnTo>
                  <a:pt x="21600" y="10800"/>
                </a:lnTo>
                <a:cubicBezTo>
                  <a:pt x="21600" y="4835"/>
                  <a:pt x="16764" y="0"/>
                  <a:pt x="10800" y="0"/>
                </a:cubicBezTo>
                <a:cubicBezTo>
                  <a:pt x="4835" y="0"/>
                  <a:pt x="0" y="4835"/>
                  <a:pt x="0" y="10799"/>
                </a:cubicBezTo>
                <a:close/>
              </a:path>
            </a:pathLst>
          </a:cu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eaLnBrk="1" hangingPunct="1">
              <a:defRPr/>
            </a:pPr>
            <a:endParaRPr lang="en-US">
              <a:latin typeface="Arial" panose="020B0604020202020204" pitchFamily="34" charset="0"/>
            </a:endParaRPr>
          </a:p>
        </p:txBody>
      </p:sp>
      <p:sp>
        <p:nvSpPr>
          <p:cNvPr id="4103" name="AutoShape 44"/>
          <p:cNvSpPr>
            <a:spLocks noChangeArrowheads="1"/>
          </p:cNvSpPr>
          <p:nvPr/>
        </p:nvSpPr>
        <p:spPr bwMode="gray">
          <a:xfrm>
            <a:off x="2388270" y="4865216"/>
            <a:ext cx="4419600" cy="508000"/>
          </a:xfrm>
          <a:prstGeom prst="roundRect">
            <a:avLst>
              <a:gd name="adj" fmla="val 50000"/>
            </a:avLst>
          </a:prstGeom>
          <a:noFill/>
          <a:ln w="28575" algn="ctr">
            <a:solidFill>
              <a:schemeClr val="bg2"/>
            </a:solidFill>
            <a:round/>
            <a:headEnd/>
            <a:tailEnd/>
          </a:ln>
          <a:effectLst/>
        </p:spPr>
        <p:txBody>
          <a:bodyPr wrap="none" anchor="ctr"/>
          <a:lstStyle/>
          <a:p>
            <a:r>
              <a:rPr lang="vi-VN" sz="2400" dirty="0"/>
              <a:t>D. Ẩn dụ chuyển đổi cảm giác</a:t>
            </a:r>
          </a:p>
        </p:txBody>
      </p:sp>
      <p:sp>
        <p:nvSpPr>
          <p:cNvPr id="4104" name="AutoShape 45"/>
          <p:cNvSpPr>
            <a:spLocks noChangeArrowheads="1"/>
          </p:cNvSpPr>
          <p:nvPr/>
        </p:nvSpPr>
        <p:spPr bwMode="gray">
          <a:xfrm>
            <a:off x="2644552" y="4001120"/>
            <a:ext cx="4419600" cy="508000"/>
          </a:xfrm>
          <a:prstGeom prst="roundRect">
            <a:avLst>
              <a:gd name="adj" fmla="val 50000"/>
            </a:avLst>
          </a:prstGeom>
          <a:noFill/>
          <a:ln w="28575" algn="ctr">
            <a:solidFill>
              <a:schemeClr val="bg2"/>
            </a:solidFill>
            <a:round/>
            <a:headEnd/>
            <a:tailEnd/>
          </a:ln>
          <a:effectLst/>
        </p:spPr>
        <p:txBody>
          <a:bodyPr wrap="none" anchor="ctr"/>
          <a:lstStyle/>
          <a:p>
            <a:r>
              <a:rPr lang="en-US" sz="2800" dirty="0"/>
              <a:t>C. </a:t>
            </a:r>
            <a:r>
              <a:rPr lang="en-US" sz="2800" dirty="0" err="1"/>
              <a:t>Ẩn</a:t>
            </a:r>
            <a:r>
              <a:rPr lang="en-US" sz="2800" dirty="0"/>
              <a:t> </a:t>
            </a:r>
            <a:r>
              <a:rPr lang="en-US" sz="2800" dirty="0" err="1"/>
              <a:t>dụ</a:t>
            </a:r>
            <a:r>
              <a:rPr lang="en-US" sz="2800" dirty="0"/>
              <a:t> </a:t>
            </a:r>
            <a:r>
              <a:rPr lang="en-US" sz="2800" dirty="0" err="1"/>
              <a:t>phẩm</a:t>
            </a:r>
            <a:r>
              <a:rPr lang="en-US" sz="2800" dirty="0"/>
              <a:t> </a:t>
            </a:r>
            <a:r>
              <a:rPr lang="en-US" sz="2800" dirty="0" err="1"/>
              <a:t>chất</a:t>
            </a:r>
            <a:endParaRPr lang="en-US" sz="2800" dirty="0"/>
          </a:p>
        </p:txBody>
      </p:sp>
      <p:sp>
        <p:nvSpPr>
          <p:cNvPr id="4105" name="AutoShape 46"/>
          <p:cNvSpPr>
            <a:spLocks noChangeArrowheads="1"/>
          </p:cNvSpPr>
          <p:nvPr/>
        </p:nvSpPr>
        <p:spPr bwMode="gray">
          <a:xfrm>
            <a:off x="2500536" y="3137024"/>
            <a:ext cx="4419600" cy="508000"/>
          </a:xfrm>
          <a:prstGeom prst="roundRect">
            <a:avLst>
              <a:gd name="adj" fmla="val 50000"/>
            </a:avLst>
          </a:prstGeom>
          <a:noFill/>
          <a:ln w="28575" algn="ctr">
            <a:solidFill>
              <a:schemeClr val="bg2"/>
            </a:solidFill>
            <a:round/>
            <a:headEnd/>
            <a:tailEnd/>
          </a:ln>
          <a:effectLst/>
        </p:spPr>
        <p:txBody>
          <a:bodyPr wrap="none" anchor="ctr"/>
          <a:lstStyle/>
          <a:p>
            <a:r>
              <a:rPr lang="en-US" sz="2800" dirty="0"/>
              <a:t>B. </a:t>
            </a:r>
            <a:r>
              <a:rPr lang="en-US" sz="2800" dirty="0" err="1"/>
              <a:t>Ẩn</a:t>
            </a:r>
            <a:r>
              <a:rPr lang="en-US" sz="2800" dirty="0"/>
              <a:t> </a:t>
            </a:r>
            <a:r>
              <a:rPr lang="en-US" sz="2800" dirty="0" err="1"/>
              <a:t>dụ</a:t>
            </a:r>
            <a:r>
              <a:rPr lang="en-US" sz="2800" dirty="0"/>
              <a:t> </a:t>
            </a:r>
            <a:r>
              <a:rPr lang="en-US" sz="2800" dirty="0" err="1"/>
              <a:t>cách</a:t>
            </a:r>
            <a:r>
              <a:rPr lang="en-US" sz="2800" dirty="0"/>
              <a:t> </a:t>
            </a:r>
            <a:r>
              <a:rPr lang="en-US" sz="2800" dirty="0" err="1"/>
              <a:t>thức</a:t>
            </a:r>
            <a:endParaRPr lang="en-US" sz="2800" dirty="0"/>
          </a:p>
        </p:txBody>
      </p:sp>
      <p:sp>
        <p:nvSpPr>
          <p:cNvPr id="4106" name="AutoShape 47"/>
          <p:cNvSpPr>
            <a:spLocks noChangeArrowheads="1"/>
          </p:cNvSpPr>
          <p:nvPr/>
        </p:nvSpPr>
        <p:spPr bwMode="gray">
          <a:xfrm>
            <a:off x="2143596" y="2270100"/>
            <a:ext cx="4419600" cy="508000"/>
          </a:xfrm>
          <a:prstGeom prst="roundRect">
            <a:avLst>
              <a:gd name="adj" fmla="val 50000"/>
            </a:avLst>
          </a:prstGeom>
          <a:noFill/>
          <a:ln w="28575" algn="ctr">
            <a:solidFill>
              <a:schemeClr val="bg2"/>
            </a:solidFill>
            <a:round/>
            <a:headEnd/>
            <a:tailEnd/>
          </a:ln>
          <a:effectLst/>
        </p:spPr>
        <p:txBody>
          <a:bodyPr wrap="none" anchor="ctr"/>
          <a:lstStyle/>
          <a:p>
            <a:r>
              <a:rPr lang="en-US" sz="2800" dirty="0"/>
              <a:t>A. </a:t>
            </a:r>
            <a:r>
              <a:rPr lang="en-US" sz="2800" dirty="0" err="1"/>
              <a:t>Ẩn</a:t>
            </a:r>
            <a:r>
              <a:rPr lang="en-US" sz="2800" dirty="0"/>
              <a:t> </a:t>
            </a:r>
            <a:r>
              <a:rPr lang="en-US" sz="2800" dirty="0" err="1"/>
              <a:t>dụ</a:t>
            </a:r>
            <a:r>
              <a:rPr lang="en-US" sz="2800" dirty="0"/>
              <a:t> </a:t>
            </a:r>
            <a:r>
              <a:rPr lang="en-US" sz="2800" dirty="0" err="1"/>
              <a:t>hình</a:t>
            </a:r>
            <a:r>
              <a:rPr lang="en-US" sz="2800" dirty="0"/>
              <a:t> </a:t>
            </a:r>
            <a:r>
              <a:rPr lang="en-US" sz="2800" dirty="0" err="1"/>
              <a:t>thức</a:t>
            </a:r>
            <a:endParaRPr lang="en-US" sz="2800" b="1" dirty="0"/>
          </a:p>
        </p:txBody>
      </p:sp>
      <p:grpSp>
        <p:nvGrpSpPr>
          <p:cNvPr id="2" name="Group 48"/>
          <p:cNvGrpSpPr>
            <a:grpSpLocks/>
          </p:cNvGrpSpPr>
          <p:nvPr/>
        </p:nvGrpSpPr>
        <p:grpSpPr bwMode="auto">
          <a:xfrm>
            <a:off x="1826096" y="2359000"/>
            <a:ext cx="381000" cy="381000"/>
            <a:chOff x="2078" y="1680"/>
            <a:chExt cx="1615" cy="1615"/>
          </a:xfrm>
        </p:grpSpPr>
        <p:sp>
          <p:nvSpPr>
            <p:cNvPr id="4136" name="Oval 4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eaLnBrk="1" hangingPunct="1"/>
              <a:endParaRPr lang="en-US"/>
            </a:p>
          </p:txBody>
        </p:sp>
        <p:sp>
          <p:nvSpPr>
            <p:cNvPr id="4137" name="Oval 5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eaLnBrk="1" hangingPunct="1"/>
              <a:endParaRPr lang="en-US"/>
            </a:p>
          </p:txBody>
        </p:sp>
        <p:sp>
          <p:nvSpPr>
            <p:cNvPr id="88115" name="Oval 51"/>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latin typeface="Arial" panose="020B0604020202020204" pitchFamily="34" charset="0"/>
              </a:endParaRPr>
            </a:p>
          </p:txBody>
        </p:sp>
        <p:sp>
          <p:nvSpPr>
            <p:cNvPr id="4139" name="Oval 52"/>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a:effectLst/>
          </p:spPr>
          <p:txBody>
            <a:bodyPr wrap="none" anchor="ctr">
              <a:spAutoFit/>
            </a:bodyPr>
            <a:lstStyle/>
            <a:p>
              <a:pPr eaLnBrk="1" hangingPunct="1"/>
              <a:endParaRPr lang="en-US"/>
            </a:p>
          </p:txBody>
        </p:sp>
        <p:sp>
          <p:nvSpPr>
            <p:cNvPr id="88117" name="Oval 53"/>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latin typeface="Arial" panose="020B0604020202020204" pitchFamily="34" charset="0"/>
              </a:endParaRPr>
            </a:p>
          </p:txBody>
        </p:sp>
        <p:sp>
          <p:nvSpPr>
            <p:cNvPr id="4141" name="Oval 54"/>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a:effectLst/>
          </p:spPr>
          <p:txBody>
            <a:bodyPr anchor="ctr">
              <a:spAutoFit/>
            </a:bodyPr>
            <a:lstStyle/>
            <a:p>
              <a:pPr eaLnBrk="1" hangingPunct="1"/>
              <a:endParaRPr lang="en-US"/>
            </a:p>
          </p:txBody>
        </p:sp>
      </p:grpSp>
      <p:grpSp>
        <p:nvGrpSpPr>
          <p:cNvPr id="3" name="Group 55"/>
          <p:cNvGrpSpPr>
            <a:grpSpLocks/>
          </p:cNvGrpSpPr>
          <p:nvPr/>
        </p:nvGrpSpPr>
        <p:grpSpPr bwMode="auto">
          <a:xfrm>
            <a:off x="2195736" y="3243387"/>
            <a:ext cx="381000" cy="381000"/>
            <a:chOff x="2078" y="1680"/>
            <a:chExt cx="1615" cy="1615"/>
          </a:xfrm>
        </p:grpSpPr>
        <p:sp>
          <p:nvSpPr>
            <p:cNvPr id="4130" name="Oval 5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eaLnBrk="1" hangingPunct="1"/>
              <a:endParaRPr lang="en-US"/>
            </a:p>
          </p:txBody>
        </p:sp>
        <p:sp>
          <p:nvSpPr>
            <p:cNvPr id="4131" name="Oval 5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eaLnBrk="1" hangingPunct="1"/>
              <a:endParaRPr lang="en-US"/>
            </a:p>
          </p:txBody>
        </p:sp>
        <p:sp>
          <p:nvSpPr>
            <p:cNvPr id="88122" name="Oval 58"/>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latin typeface="Arial" panose="020B0604020202020204" pitchFamily="34" charset="0"/>
              </a:endParaRPr>
            </a:p>
          </p:txBody>
        </p:sp>
        <p:sp>
          <p:nvSpPr>
            <p:cNvPr id="4133" name="Oval 5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a:effectLst/>
          </p:spPr>
          <p:txBody>
            <a:bodyPr wrap="none" anchor="ctr">
              <a:spAutoFit/>
            </a:bodyPr>
            <a:lstStyle/>
            <a:p>
              <a:pPr eaLnBrk="1" hangingPunct="1"/>
              <a:endParaRPr lang="en-US"/>
            </a:p>
          </p:txBody>
        </p:sp>
        <p:sp>
          <p:nvSpPr>
            <p:cNvPr id="88124" name="Oval 60"/>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latin typeface="Arial" panose="020B0604020202020204" pitchFamily="34" charset="0"/>
              </a:endParaRPr>
            </a:p>
          </p:txBody>
        </p:sp>
        <p:sp>
          <p:nvSpPr>
            <p:cNvPr id="4135" name="Oval 6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a:effectLst/>
          </p:spPr>
          <p:txBody>
            <a:bodyPr anchor="ctr">
              <a:spAutoFit/>
            </a:bodyPr>
            <a:lstStyle/>
            <a:p>
              <a:pPr eaLnBrk="1" hangingPunct="1"/>
              <a:endParaRPr lang="en-US"/>
            </a:p>
          </p:txBody>
        </p:sp>
      </p:grpSp>
      <p:grpSp>
        <p:nvGrpSpPr>
          <p:cNvPr id="4" name="Group 62"/>
          <p:cNvGrpSpPr>
            <a:grpSpLocks/>
          </p:cNvGrpSpPr>
          <p:nvPr/>
        </p:nvGrpSpPr>
        <p:grpSpPr bwMode="auto">
          <a:xfrm>
            <a:off x="2339752" y="4077320"/>
            <a:ext cx="381000" cy="381000"/>
            <a:chOff x="2078" y="1680"/>
            <a:chExt cx="1615" cy="1615"/>
          </a:xfrm>
        </p:grpSpPr>
        <p:sp>
          <p:nvSpPr>
            <p:cNvPr id="4124" name="Oval 6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eaLnBrk="1" hangingPunct="1"/>
              <a:endParaRPr lang="en-US"/>
            </a:p>
          </p:txBody>
        </p:sp>
        <p:sp>
          <p:nvSpPr>
            <p:cNvPr id="4125" name="Oval 6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eaLnBrk="1" hangingPunct="1"/>
              <a:endParaRPr lang="en-US"/>
            </a:p>
          </p:txBody>
        </p:sp>
        <p:sp>
          <p:nvSpPr>
            <p:cNvPr id="88129" name="Oval 65"/>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latin typeface="Arial" panose="020B0604020202020204" pitchFamily="34" charset="0"/>
              </a:endParaRPr>
            </a:p>
          </p:txBody>
        </p:sp>
        <p:sp>
          <p:nvSpPr>
            <p:cNvPr id="4127" name="Oval 66"/>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a:effectLst/>
          </p:spPr>
          <p:txBody>
            <a:bodyPr wrap="none" anchor="ctr">
              <a:spAutoFit/>
            </a:bodyPr>
            <a:lstStyle/>
            <a:p>
              <a:pPr eaLnBrk="1" hangingPunct="1"/>
              <a:endParaRPr lang="en-US"/>
            </a:p>
          </p:txBody>
        </p:sp>
        <p:sp>
          <p:nvSpPr>
            <p:cNvPr id="88131" name="Oval 67"/>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latin typeface="Arial" panose="020B0604020202020204" pitchFamily="34" charset="0"/>
              </a:endParaRPr>
            </a:p>
          </p:txBody>
        </p:sp>
        <p:sp>
          <p:nvSpPr>
            <p:cNvPr id="4129" name="Oval 68"/>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a:effectLst/>
          </p:spPr>
          <p:txBody>
            <a:bodyPr anchor="ctr">
              <a:spAutoFit/>
            </a:bodyPr>
            <a:lstStyle/>
            <a:p>
              <a:pPr eaLnBrk="1" hangingPunct="1"/>
              <a:endParaRPr lang="en-US"/>
            </a:p>
          </p:txBody>
        </p:sp>
      </p:grpSp>
      <p:grpSp>
        <p:nvGrpSpPr>
          <p:cNvPr id="5" name="Group 69"/>
          <p:cNvGrpSpPr>
            <a:grpSpLocks/>
          </p:cNvGrpSpPr>
          <p:nvPr/>
        </p:nvGrpSpPr>
        <p:grpSpPr bwMode="auto">
          <a:xfrm>
            <a:off x="2051720" y="4966816"/>
            <a:ext cx="381000" cy="381000"/>
            <a:chOff x="2078" y="1680"/>
            <a:chExt cx="1615" cy="1615"/>
          </a:xfrm>
        </p:grpSpPr>
        <p:sp>
          <p:nvSpPr>
            <p:cNvPr id="4118" name="Oval 7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a:effectLst/>
          </p:spPr>
          <p:txBody>
            <a:bodyPr wrap="none" anchor="ctr"/>
            <a:lstStyle/>
            <a:p>
              <a:pPr eaLnBrk="1" hangingPunct="1"/>
              <a:endParaRPr lang="en-US"/>
            </a:p>
          </p:txBody>
        </p:sp>
        <p:sp>
          <p:nvSpPr>
            <p:cNvPr id="4119" name="Oval 7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a:effectLst/>
          </p:spPr>
          <p:txBody>
            <a:bodyPr wrap="none" anchor="ctr"/>
            <a:lstStyle/>
            <a:p>
              <a:pPr eaLnBrk="1" hangingPunct="1"/>
              <a:endParaRPr lang="en-US"/>
            </a:p>
          </p:txBody>
        </p:sp>
        <p:sp>
          <p:nvSpPr>
            <p:cNvPr id="88136" name="Oval 72"/>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pPr eaLnBrk="1" hangingPunct="1">
                <a:defRPr/>
              </a:pPr>
              <a:endParaRPr lang="en-US">
                <a:latin typeface="Arial" panose="020B0604020202020204" pitchFamily="34" charset="0"/>
              </a:endParaRPr>
            </a:p>
          </p:txBody>
        </p:sp>
        <p:sp>
          <p:nvSpPr>
            <p:cNvPr id="4121" name="Oval 73"/>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a:effectLst/>
          </p:spPr>
          <p:txBody>
            <a:bodyPr wrap="none" anchor="ctr">
              <a:spAutoFit/>
            </a:bodyPr>
            <a:lstStyle/>
            <a:p>
              <a:pPr eaLnBrk="1" hangingPunct="1"/>
              <a:endParaRPr lang="en-US"/>
            </a:p>
          </p:txBody>
        </p:sp>
        <p:sp>
          <p:nvSpPr>
            <p:cNvPr id="88138" name="Oval 74"/>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pPr eaLnBrk="1" hangingPunct="1">
                <a:defRPr/>
              </a:pPr>
              <a:endParaRPr lang="en-US">
                <a:latin typeface="Arial" panose="020B0604020202020204" pitchFamily="34" charset="0"/>
              </a:endParaRPr>
            </a:p>
          </p:txBody>
        </p:sp>
        <p:sp>
          <p:nvSpPr>
            <p:cNvPr id="4123" name="Oval 75"/>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a:effectLst/>
          </p:spPr>
          <p:txBody>
            <a:bodyPr anchor="ctr">
              <a:spAutoFit/>
            </a:bodyPr>
            <a:lstStyle/>
            <a:p>
              <a:pPr eaLnBrk="1" hangingPunct="1"/>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105"/>
                                        </p:tgtEl>
                                      </p:cBhvr>
                                      <p:by x="150000" y="150000"/>
                                    </p:animScale>
                                  </p:childTnLst>
                                </p:cTn>
                              </p:par>
                              <p:par>
                                <p:cTn id="7" presetID="6" presetClass="emph" presetSubtype="0" fill="hold" nodeType="withEffect">
                                  <p:stCondLst>
                                    <p:cond delay="0"/>
                                  </p:stCondLst>
                                  <p:childTnLst>
                                    <p:animScale>
                                      <p:cBhvr>
                                        <p:cTn id="8"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148114" y="2348880"/>
            <a:ext cx="5615562" cy="544123"/>
            <a:chOff x="912" y="1008"/>
            <a:chExt cx="3984" cy="912"/>
          </a:xfrm>
        </p:grpSpPr>
        <p:sp>
          <p:nvSpPr>
            <p:cNvPr id="48"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3" name="Group 5"/>
            <p:cNvGrpSpPr>
              <a:grpSpLocks/>
            </p:cNvGrpSpPr>
            <p:nvPr/>
          </p:nvGrpSpPr>
          <p:grpSpPr bwMode="auto">
            <a:xfrm>
              <a:off x="999" y="1008"/>
              <a:ext cx="768" cy="830"/>
              <a:chOff x="999" y="1008"/>
              <a:chExt cx="768" cy="830"/>
            </a:xfrm>
          </p:grpSpPr>
          <p:sp>
            <p:nvSpPr>
              <p:cNvPr id="51" name="AutoShape 6"/>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53" name="Text Box 8"/>
              <p:cNvSpPr txBox="1">
                <a:spLocks noChangeArrowheads="1"/>
              </p:cNvSpPr>
              <p:nvPr/>
            </p:nvSpPr>
            <p:spPr bwMode="gray">
              <a:xfrm>
                <a:off x="1238" y="1008"/>
                <a:ext cx="273"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1</a:t>
                </a:r>
              </a:p>
            </p:txBody>
          </p:sp>
        </p:grpSp>
        <p:sp>
          <p:nvSpPr>
            <p:cNvPr id="50" name="Text Box 9"/>
            <p:cNvSpPr txBox="1">
              <a:spLocks noChangeArrowheads="1"/>
            </p:cNvSpPr>
            <p:nvPr/>
          </p:nvSpPr>
          <p:spPr bwMode="gray">
            <a:xfrm>
              <a:off x="1865" y="1129"/>
              <a:ext cx="2928" cy="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vi-VN" sz="2400" dirty="0"/>
                <a:t>quan hệ tương đồng</a:t>
              </a:r>
              <a:endParaRPr lang="en-US" sz="2400" i="1" dirty="0">
                <a:solidFill>
                  <a:srgbClr val="5D8223"/>
                </a:solidFill>
              </a:endParaRPr>
            </a:p>
          </p:txBody>
        </p:sp>
      </p:grpSp>
      <p:grpSp>
        <p:nvGrpSpPr>
          <p:cNvPr id="4" name="Group 10"/>
          <p:cNvGrpSpPr>
            <a:grpSpLocks/>
          </p:cNvGrpSpPr>
          <p:nvPr/>
        </p:nvGrpSpPr>
        <p:grpSpPr bwMode="auto">
          <a:xfrm>
            <a:off x="2148114" y="3429000"/>
            <a:ext cx="5664896" cy="595433"/>
            <a:chOff x="912" y="1986"/>
            <a:chExt cx="4019" cy="998"/>
          </a:xfrm>
        </p:grpSpPr>
        <p:sp>
          <p:nvSpPr>
            <p:cNvPr id="55" name="AutoShape 11"/>
            <p:cNvSpPr>
              <a:spLocks noChangeArrowheads="1"/>
            </p:cNvSpPr>
            <p:nvPr/>
          </p:nvSpPr>
          <p:spPr bwMode="gray">
            <a:xfrm>
              <a:off x="912" y="2016"/>
              <a:ext cx="3984" cy="912"/>
            </a:xfrm>
            <a:prstGeom prst="roundRect">
              <a:avLst>
                <a:gd name="adj" fmla="val 10889"/>
              </a:avLst>
            </a:prstGeom>
            <a:gradFill rotWithShape="1">
              <a:gsLst>
                <a:gs pos="0">
                  <a:srgbClr val="DDDDDD"/>
                </a:gs>
                <a:gs pos="50000">
                  <a:srgbClr val="DDDDDD">
                    <a:gamma/>
                    <a:tint val="39216"/>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5" name="Group 12"/>
            <p:cNvGrpSpPr>
              <a:grpSpLocks/>
            </p:cNvGrpSpPr>
            <p:nvPr/>
          </p:nvGrpSpPr>
          <p:grpSpPr bwMode="auto">
            <a:xfrm>
              <a:off x="999" y="1986"/>
              <a:ext cx="768" cy="860"/>
              <a:chOff x="999" y="1986"/>
              <a:chExt cx="768" cy="860"/>
            </a:xfrm>
          </p:grpSpPr>
          <p:sp>
            <p:nvSpPr>
              <p:cNvPr id="58" name="AutoShape 13"/>
              <p:cNvSpPr>
                <a:spLocks noChangeArrowheads="1"/>
              </p:cNvSpPr>
              <p:nvPr/>
            </p:nvSpPr>
            <p:spPr bwMode="gray">
              <a:xfrm>
                <a:off x="999" y="2100"/>
                <a:ext cx="768" cy="746"/>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9" name="Freeform 14"/>
              <p:cNvSpPr>
                <a:spLocks/>
              </p:cNvSpPr>
              <p:nvPr/>
            </p:nvSpPr>
            <p:spPr bwMode="gray">
              <a:xfrm>
                <a:off x="1047" y="21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0" name="Text Box 15"/>
              <p:cNvSpPr txBox="1">
                <a:spLocks noChangeArrowheads="1"/>
              </p:cNvSpPr>
              <p:nvPr/>
            </p:nvSpPr>
            <p:spPr bwMode="gray">
              <a:xfrm>
                <a:off x="1238" y="1986"/>
                <a:ext cx="273"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2</a:t>
                </a:r>
              </a:p>
            </p:txBody>
          </p:sp>
        </p:grpSp>
        <p:sp>
          <p:nvSpPr>
            <p:cNvPr id="57" name="Text Box 16"/>
            <p:cNvSpPr txBox="1">
              <a:spLocks noChangeArrowheads="1"/>
            </p:cNvSpPr>
            <p:nvPr/>
          </p:nvSpPr>
          <p:spPr bwMode="gray">
            <a:xfrm>
              <a:off x="1872" y="2107"/>
              <a:ext cx="3059" cy="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t>quan</a:t>
              </a:r>
              <a:r>
                <a:rPr lang="en-US" sz="2800" dirty="0"/>
                <a:t> </a:t>
              </a:r>
              <a:r>
                <a:rPr lang="en-US" sz="2800" dirty="0" err="1"/>
                <a:t>hệ</a:t>
              </a:r>
              <a:r>
                <a:rPr lang="en-US" sz="2800" dirty="0"/>
                <a:t> </a:t>
              </a:r>
              <a:r>
                <a:rPr lang="en-US" sz="2800" dirty="0" err="1"/>
                <a:t>gần</a:t>
              </a:r>
              <a:r>
                <a:rPr lang="en-US" sz="2800" dirty="0"/>
                <a:t> </a:t>
              </a:r>
              <a:r>
                <a:rPr lang="en-US" sz="2800" dirty="0" err="1"/>
                <a:t>gũi</a:t>
              </a:r>
              <a:r>
                <a:rPr lang="en-US" sz="2800" dirty="0"/>
                <a:t> (</a:t>
              </a:r>
              <a:r>
                <a:rPr lang="en-US" sz="2800" dirty="0" err="1"/>
                <a:t>tương</a:t>
              </a:r>
              <a:r>
                <a:rPr lang="en-US" sz="2800" dirty="0"/>
                <a:t> </a:t>
              </a:r>
              <a:r>
                <a:rPr lang="en-US" sz="2800" dirty="0" err="1"/>
                <a:t>cận</a:t>
              </a:r>
              <a:r>
                <a:rPr lang="en-US" sz="2800" dirty="0"/>
                <a:t>)</a:t>
              </a:r>
              <a:endParaRPr lang="en-US" sz="2800" i="1" dirty="0">
                <a:solidFill>
                  <a:schemeClr val="accent3">
                    <a:lumMod val="75000"/>
                  </a:schemeClr>
                </a:solidFill>
              </a:endParaRPr>
            </a:p>
          </p:txBody>
        </p:sp>
      </p:grpSp>
      <p:grpSp>
        <p:nvGrpSpPr>
          <p:cNvPr id="6" name="Group 17"/>
          <p:cNvGrpSpPr>
            <a:grpSpLocks/>
          </p:cNvGrpSpPr>
          <p:nvPr/>
        </p:nvGrpSpPr>
        <p:grpSpPr bwMode="auto">
          <a:xfrm>
            <a:off x="2148114" y="4581126"/>
            <a:ext cx="5615562" cy="595432"/>
            <a:chOff x="912" y="2959"/>
            <a:chExt cx="3984" cy="998"/>
          </a:xfrm>
        </p:grpSpPr>
        <p:sp>
          <p:nvSpPr>
            <p:cNvPr id="62" name="AutoShape 18"/>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DDDDDD">
                    <a:gamma/>
                    <a:tint val="48627"/>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7" name="Group 19"/>
            <p:cNvGrpSpPr>
              <a:grpSpLocks/>
            </p:cNvGrpSpPr>
            <p:nvPr/>
          </p:nvGrpSpPr>
          <p:grpSpPr bwMode="auto">
            <a:xfrm>
              <a:off x="999" y="2959"/>
              <a:ext cx="768" cy="907"/>
              <a:chOff x="999" y="2959"/>
              <a:chExt cx="768" cy="907"/>
            </a:xfrm>
          </p:grpSpPr>
          <p:sp>
            <p:nvSpPr>
              <p:cNvPr id="65" name="AutoShape 20"/>
              <p:cNvSpPr>
                <a:spLocks noChangeArrowheads="1"/>
              </p:cNvSpPr>
              <p:nvPr/>
            </p:nvSpPr>
            <p:spPr bwMode="gray">
              <a:xfrm>
                <a:off x="999" y="3120"/>
                <a:ext cx="768" cy="746"/>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Freeform 21"/>
              <p:cNvSpPr>
                <a:spLocks/>
              </p:cNvSpPr>
              <p:nvPr/>
            </p:nvSpPr>
            <p:spPr bwMode="gray">
              <a:xfrm>
                <a:off x="1047" y="316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67" name="Text Box 22"/>
              <p:cNvSpPr txBox="1">
                <a:spLocks noChangeArrowheads="1"/>
              </p:cNvSpPr>
              <p:nvPr/>
            </p:nvSpPr>
            <p:spPr bwMode="gray">
              <a:xfrm>
                <a:off x="1238" y="2959"/>
                <a:ext cx="273" cy="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3</a:t>
                </a:r>
              </a:p>
            </p:txBody>
          </p:sp>
        </p:grpSp>
        <p:sp>
          <p:nvSpPr>
            <p:cNvPr id="64" name="Text Box 23"/>
            <p:cNvSpPr txBox="1">
              <a:spLocks noChangeArrowheads="1"/>
            </p:cNvSpPr>
            <p:nvPr/>
          </p:nvSpPr>
          <p:spPr bwMode="gray">
            <a:xfrm>
              <a:off x="1872" y="3080"/>
              <a:ext cx="2928" cy="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800" dirty="0" err="1"/>
                <a:t>nét</a:t>
              </a:r>
              <a:r>
                <a:rPr lang="en-US" sz="2800" dirty="0"/>
                <a:t> </a:t>
              </a:r>
              <a:r>
                <a:rPr lang="en-US" sz="2800" dirty="0" err="1"/>
                <a:t>giống</a:t>
              </a:r>
              <a:r>
                <a:rPr lang="en-US" sz="2800" dirty="0"/>
                <a:t> </a:t>
              </a:r>
              <a:r>
                <a:rPr lang="en-US" sz="2800" dirty="0" err="1"/>
                <a:t>nhau</a:t>
              </a:r>
              <a:endParaRPr lang="en-US" sz="2800" i="1" dirty="0">
                <a:solidFill>
                  <a:schemeClr val="accent6">
                    <a:lumMod val="75000"/>
                  </a:schemeClr>
                </a:solidFill>
              </a:endParaRPr>
            </a:p>
          </p:txBody>
        </p:sp>
      </p:grpSp>
      <p:sp>
        <p:nvSpPr>
          <p:cNvPr id="69" name="Rectangle 2"/>
          <p:cNvSpPr>
            <a:spLocks noGrp="1" noChangeArrowheads="1"/>
          </p:cNvSpPr>
          <p:nvPr>
            <p:ph type="title"/>
          </p:nvPr>
        </p:nvSpPr>
        <p:spPr>
          <a:xfrm>
            <a:off x="243114" y="188640"/>
            <a:ext cx="8433342" cy="1453502"/>
          </a:xfrm>
        </p:spPr>
        <p:txBody>
          <a:bodyPr>
            <a:noAutofit/>
          </a:bodyPr>
          <a:lstStyle/>
          <a:p>
            <a:pPr algn="l"/>
            <a:r>
              <a:rPr lang="en-US" sz="2400" dirty="0" err="1"/>
              <a:t>Điền</a:t>
            </a:r>
            <a:r>
              <a:rPr lang="en-US" sz="2400" dirty="0"/>
              <a:t> </a:t>
            </a:r>
            <a:r>
              <a:rPr lang="en-US" sz="2400" dirty="0" err="1"/>
              <a:t>từ</a:t>
            </a:r>
            <a:r>
              <a:rPr lang="en-US" sz="2400" dirty="0"/>
              <a:t> </a:t>
            </a:r>
            <a:r>
              <a:rPr lang="en-US" sz="2400" dirty="0" err="1"/>
              <a:t>còn</a:t>
            </a:r>
            <a:r>
              <a:rPr lang="en-US" sz="2400" dirty="0"/>
              <a:t> </a:t>
            </a:r>
            <a:r>
              <a:rPr lang="en-US" sz="2400" dirty="0" err="1"/>
              <a:t>thiếu</a:t>
            </a:r>
            <a:r>
              <a:rPr lang="en-US" sz="2400" dirty="0"/>
              <a:t> </a:t>
            </a:r>
            <a:r>
              <a:rPr lang="en-US" sz="2400" dirty="0" err="1"/>
              <a:t>vào</a:t>
            </a:r>
            <a:r>
              <a:rPr lang="en-US" sz="2400" dirty="0"/>
              <a:t> </a:t>
            </a:r>
            <a:r>
              <a:rPr lang="en-US" sz="2400" dirty="0" err="1"/>
              <a:t>chỗ</a:t>
            </a:r>
            <a:r>
              <a:rPr lang="en-US" sz="2400" dirty="0"/>
              <a:t> </a:t>
            </a:r>
            <a:r>
              <a:rPr lang="en-US" sz="2400" dirty="0" err="1"/>
              <a:t>trống</a:t>
            </a:r>
            <a:r>
              <a:rPr lang="en-US" sz="2400" dirty="0"/>
              <a:t> </a:t>
            </a:r>
            <a:r>
              <a:rPr lang="en-US" sz="2400" dirty="0" err="1"/>
              <a:t>sau</a:t>
            </a:r>
            <a:r>
              <a:rPr lang="en-US" sz="2400" dirty="0"/>
              <a:t>:</a:t>
            </a:r>
            <a:br>
              <a:rPr lang="en-US" sz="2400" dirty="0"/>
            </a:br>
            <a:r>
              <a:rPr lang="vi-VN" sz="2400" i="1" dirty="0"/>
              <a:t> Hoán dụ là tên gọi sự vật, hiện tượng, khái niệm bằng tên của một sự vật, hiện tượng, khái niệm khác có ____________ với nó nhằm tăng sức gợi hình, gợi cảm cho sự diễn đạt.</a:t>
            </a:r>
            <a:endParaRPr lang="en-US" sz="2400" dirty="0">
              <a:solidFill>
                <a:srgbClr val="6E8F15"/>
              </a:solidFill>
            </a:endParaRPr>
          </a:p>
        </p:txBody>
      </p:sp>
      <p:grpSp>
        <p:nvGrpSpPr>
          <p:cNvPr id="31" name="Group 3"/>
          <p:cNvGrpSpPr>
            <a:grpSpLocks/>
          </p:cNvGrpSpPr>
          <p:nvPr/>
        </p:nvGrpSpPr>
        <p:grpSpPr bwMode="auto">
          <a:xfrm>
            <a:off x="2195736" y="5693189"/>
            <a:ext cx="5615562" cy="563215"/>
            <a:chOff x="912" y="1008"/>
            <a:chExt cx="3984" cy="944"/>
          </a:xfrm>
        </p:grpSpPr>
        <p:sp>
          <p:nvSpPr>
            <p:cNvPr id="32" name="AutoShape 4"/>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headEnd/>
              <a:tailEnd/>
            </a:ln>
            <a:effectLst>
              <a:outerShdw dist="135003" dir="2928844" algn="ctr" rotWithShape="0">
                <a:srgbClr val="000000">
                  <a:alpha val="50000"/>
                </a:srgbClr>
              </a:outerShdw>
            </a:effectLst>
          </p:spPr>
          <p:txBody>
            <a:bodyPr wrap="none" anchor="ctr"/>
            <a:lstStyle/>
            <a:p>
              <a:endParaRPr lang="en-US"/>
            </a:p>
          </p:txBody>
        </p:sp>
        <p:grpSp>
          <p:nvGrpSpPr>
            <p:cNvPr id="33" name="Group 5"/>
            <p:cNvGrpSpPr>
              <a:grpSpLocks/>
            </p:cNvGrpSpPr>
            <p:nvPr/>
          </p:nvGrpSpPr>
          <p:grpSpPr bwMode="auto">
            <a:xfrm>
              <a:off x="999" y="1008"/>
              <a:ext cx="768" cy="877"/>
              <a:chOff x="999" y="1008"/>
              <a:chExt cx="768" cy="877"/>
            </a:xfrm>
          </p:grpSpPr>
          <p:sp>
            <p:nvSpPr>
              <p:cNvPr id="35" name="AutoShape 6"/>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Freeform 7"/>
              <p:cNvSpPr>
                <a:spLocks/>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en-US"/>
              </a:p>
            </p:txBody>
          </p:sp>
          <p:sp>
            <p:nvSpPr>
              <p:cNvPr id="37" name="Text Box 8"/>
              <p:cNvSpPr txBox="1">
                <a:spLocks noChangeArrowheads="1"/>
              </p:cNvSpPr>
              <p:nvPr/>
            </p:nvSpPr>
            <p:spPr bwMode="gray">
              <a:xfrm>
                <a:off x="1244" y="1008"/>
                <a:ext cx="261" cy="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800" dirty="0">
                    <a:solidFill>
                      <a:srgbClr val="FFFFFF"/>
                    </a:solidFill>
                    <a:effectLst>
                      <a:outerShdw blurRad="38100" dist="38100" dir="2700000" algn="tl">
                        <a:srgbClr val="C0C0C0"/>
                      </a:outerShdw>
                    </a:effectLst>
                  </a:rPr>
                  <a:t>4</a:t>
                </a:r>
              </a:p>
            </p:txBody>
          </p:sp>
        </p:grpSp>
        <p:sp>
          <p:nvSpPr>
            <p:cNvPr id="34" name="Text Box 9"/>
            <p:cNvSpPr txBox="1">
              <a:spLocks noChangeArrowheads="1"/>
            </p:cNvSpPr>
            <p:nvPr/>
          </p:nvSpPr>
          <p:spPr bwMode="gray">
            <a:xfrm>
              <a:off x="1872" y="1075"/>
              <a:ext cx="2928" cy="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sz="2800" dirty="0" err="1"/>
                <a:t>sự</a:t>
              </a:r>
              <a:r>
                <a:rPr lang="en-US" sz="2800" dirty="0"/>
                <a:t> </a:t>
              </a:r>
              <a:r>
                <a:rPr lang="en-US" sz="2800" dirty="0" err="1"/>
                <a:t>liên</a:t>
              </a:r>
              <a:r>
                <a:rPr lang="en-US" sz="2800" dirty="0"/>
                <a:t> </a:t>
              </a:r>
              <a:r>
                <a:rPr lang="en-US" sz="2800" dirty="0" err="1"/>
                <a:t>quan</a:t>
              </a:r>
              <a:endParaRPr lang="en-US" sz="2800" i="1" dirty="0">
                <a:solidFill>
                  <a:srgbClr val="5D8223"/>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TextBox 4"/>
          <p:cNvSpPr txBox="1">
            <a:spLocks noChangeArrowheads="1"/>
          </p:cNvSpPr>
          <p:nvPr/>
        </p:nvSpPr>
        <p:spPr bwMode="auto">
          <a:xfrm>
            <a:off x="827584" y="908720"/>
            <a:ext cx="8172400" cy="3539430"/>
          </a:xfrm>
          <a:prstGeom prst="rect">
            <a:avLst/>
          </a:prstGeom>
          <a:noFill/>
          <a:ln w="9525">
            <a:noFill/>
            <a:miter lim="800000"/>
            <a:headEnd/>
            <a:tailEnd/>
          </a:ln>
        </p:spPr>
        <p:txBody>
          <a:bodyPr wrap="square" anchor="ctr">
            <a:spAutoFit/>
          </a:bodyPr>
          <a:lstStyle/>
          <a:p>
            <a:r>
              <a:rPr lang="vi-VN" sz="2800" dirty="0"/>
              <a:t>Câu thơ dưới sử dụng phép hoán dụ gì?</a:t>
            </a:r>
          </a:p>
          <a:p>
            <a:r>
              <a:rPr lang="en-US" sz="2800" i="1" dirty="0" err="1"/>
              <a:t>Cuộc</a:t>
            </a:r>
            <a:r>
              <a:rPr lang="en-US" sz="2800" i="1" dirty="0"/>
              <a:t> </a:t>
            </a:r>
            <a:r>
              <a:rPr lang="en-US" sz="2800" i="1" dirty="0" err="1"/>
              <a:t>sống</a:t>
            </a:r>
            <a:r>
              <a:rPr lang="en-US" sz="2800" i="1" dirty="0"/>
              <a:t> </a:t>
            </a:r>
            <a:r>
              <a:rPr lang="en-US" sz="2800" i="1" dirty="0" err="1"/>
              <a:t>đánh</a:t>
            </a:r>
            <a:r>
              <a:rPr lang="en-US" sz="2800" i="1" dirty="0"/>
              <a:t> </a:t>
            </a:r>
            <a:r>
              <a:rPr lang="en-US" sz="2800" i="1" dirty="0" err="1"/>
              <a:t>vào</a:t>
            </a:r>
            <a:r>
              <a:rPr lang="en-US" sz="2800" i="1" dirty="0"/>
              <a:t> </a:t>
            </a:r>
            <a:r>
              <a:rPr lang="en-US" sz="2800" i="1" dirty="0" err="1"/>
              <a:t>thơ</a:t>
            </a:r>
            <a:r>
              <a:rPr lang="en-US" sz="2800" i="1" dirty="0"/>
              <a:t> </a:t>
            </a:r>
            <a:r>
              <a:rPr lang="en-US" sz="2800" i="1" dirty="0" err="1"/>
              <a:t>anh</a:t>
            </a:r>
            <a:r>
              <a:rPr lang="en-US" sz="2800" i="1" dirty="0"/>
              <a:t> </a:t>
            </a:r>
            <a:r>
              <a:rPr lang="en-US" sz="2800" i="1" dirty="0" err="1"/>
              <a:t>trăm</a:t>
            </a:r>
            <a:r>
              <a:rPr lang="en-US" sz="2800" i="1" dirty="0"/>
              <a:t> </a:t>
            </a:r>
            <a:r>
              <a:rPr lang="en-US" sz="2800" i="1" dirty="0" err="1"/>
              <a:t>nghìn</a:t>
            </a:r>
            <a:r>
              <a:rPr lang="en-US" sz="2800" i="1" dirty="0"/>
              <a:t> </a:t>
            </a:r>
            <a:r>
              <a:rPr lang="en-US" sz="2800" i="1" dirty="0" err="1"/>
              <a:t>lớp</a:t>
            </a:r>
            <a:r>
              <a:rPr lang="en-US" sz="2800" i="1" dirty="0"/>
              <a:t> </a:t>
            </a:r>
            <a:r>
              <a:rPr lang="en-US" sz="2800" i="1" dirty="0" err="1"/>
              <a:t>sóng</a:t>
            </a:r>
            <a:r>
              <a:rPr lang="en-US" sz="2800" i="1" dirty="0"/>
              <a:t>	</a:t>
            </a:r>
          </a:p>
          <a:p>
            <a:r>
              <a:rPr lang="en-US" sz="2800" i="1" dirty="0" err="1"/>
              <a:t>Chớ</a:t>
            </a:r>
            <a:r>
              <a:rPr lang="en-US" sz="2800" i="1" dirty="0"/>
              <a:t> </a:t>
            </a:r>
            <a:r>
              <a:rPr lang="en-US" sz="2800" i="1" dirty="0" err="1"/>
              <a:t>ngồi</a:t>
            </a:r>
            <a:r>
              <a:rPr lang="en-US" sz="2800" i="1" dirty="0"/>
              <a:t> </a:t>
            </a:r>
            <a:r>
              <a:rPr lang="en-US" sz="2800" i="1" dirty="0" err="1"/>
              <a:t>trong</a:t>
            </a:r>
            <a:r>
              <a:rPr lang="en-US" sz="2800" i="1" dirty="0"/>
              <a:t> </a:t>
            </a:r>
            <a:r>
              <a:rPr lang="en-US" sz="2800" i="1" dirty="0" err="1"/>
              <a:t>phòng</a:t>
            </a:r>
            <a:r>
              <a:rPr lang="en-US" sz="2800" i="1" dirty="0"/>
              <a:t> </a:t>
            </a:r>
            <a:r>
              <a:rPr lang="en-US" sz="2800" i="1" dirty="0" err="1"/>
              <a:t>ăn</a:t>
            </a:r>
            <a:r>
              <a:rPr lang="en-US" sz="2800" i="1" dirty="0"/>
              <a:t> </a:t>
            </a:r>
            <a:r>
              <a:rPr lang="en-US" sz="2800" i="1" dirty="0" err="1"/>
              <a:t>bọt</a:t>
            </a:r>
            <a:r>
              <a:rPr lang="en-US" sz="2800" i="1" dirty="0"/>
              <a:t> </a:t>
            </a:r>
            <a:r>
              <a:rPr lang="en-US" sz="2800" i="1" dirty="0" err="1"/>
              <a:t>bể</a:t>
            </a:r>
            <a:r>
              <a:rPr lang="en-US" sz="2800" i="1" dirty="0"/>
              <a:t> </a:t>
            </a:r>
            <a:r>
              <a:rPr lang="en-US" sz="2800" i="1" dirty="0" err="1"/>
              <a:t>anh</a:t>
            </a:r>
            <a:r>
              <a:rPr lang="en-US" sz="2800" i="1" dirty="0"/>
              <a:t> </a:t>
            </a:r>
            <a:r>
              <a:rPr lang="en-US" sz="2800" i="1" dirty="0" err="1"/>
              <a:t>ơi</a:t>
            </a:r>
            <a:r>
              <a:rPr lang="en-US" sz="2800" dirty="0"/>
              <a:t>	</a:t>
            </a:r>
          </a:p>
          <a:p>
            <a:r>
              <a:rPr lang="vi-VN" sz="2800" dirty="0"/>
              <a:t>                                        (</a:t>
            </a:r>
            <a:r>
              <a:rPr lang="vi-VN" sz="2800" b="1" i="1" dirty="0"/>
              <a:t>Chế Lan Viên</a:t>
            </a:r>
            <a:r>
              <a:rPr lang="vi-VN" sz="2800" dirty="0"/>
              <a:t>)</a:t>
            </a:r>
          </a:p>
          <a:p>
            <a:endParaRPr lang="vi-VN" sz="2800" dirty="0"/>
          </a:p>
          <a:p>
            <a:r>
              <a:rPr lang="vi-VN" sz="2800" b="1" dirty="0"/>
              <a:t>Ẩn dụ: </a:t>
            </a:r>
            <a:r>
              <a:rPr lang="vi-VN" sz="2800" i="1" dirty="0"/>
              <a:t>đánh, lớp sóng, ăn, bọt bể</a:t>
            </a:r>
          </a:p>
          <a:p>
            <a:r>
              <a:rPr lang="vi-VN" sz="2800" b="1" dirty="0"/>
              <a:t>Hoán dụ: </a:t>
            </a:r>
            <a:r>
              <a:rPr lang="vi-VN" sz="2800" i="1" dirty="0"/>
              <a:t>thơ </a:t>
            </a:r>
            <a:r>
              <a:rPr lang="vi-VN" sz="2800" dirty="0"/>
              <a:t>(nghệ thuật), </a:t>
            </a:r>
            <a:r>
              <a:rPr lang="vi-VN" sz="2800" i="1" dirty="0"/>
              <a:t>trăm nghìn </a:t>
            </a:r>
            <a:r>
              <a:rPr lang="vi-VN" sz="2800" dirty="0"/>
              <a:t>(nhiều vô kể), </a:t>
            </a:r>
            <a:r>
              <a:rPr lang="vi-VN" sz="2800" i="1" dirty="0"/>
              <a:t>ngồi tròng phòng </a:t>
            </a:r>
            <a:r>
              <a:rPr lang="vi-VN" sz="2800" dirty="0"/>
              <a:t>(sống tách khỏi cuộc sống).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413792"/>
            <a:ext cx="8229600" cy="1143000"/>
          </a:xfrm>
        </p:spPr>
        <p:txBody>
          <a:bodyPr>
            <a:noAutofit/>
          </a:bodyPr>
          <a:lstStyle/>
          <a:p>
            <a:r>
              <a:rPr lang="vi-VN" sz="2400" dirty="0"/>
              <a:t>Câu văn dưới sử dụng phép hoán dụ gì?</a:t>
            </a:r>
            <a:br>
              <a:rPr lang="vi-VN" sz="2400" dirty="0"/>
            </a:br>
            <a:r>
              <a:rPr lang="vi-VN" sz="2400" i="1" dirty="0"/>
              <a:t>Một số thủy thủ chất phác còn lại – chẳng bao lâu, chúng tôi đã phát hiện rên tàu vẫn còn có những thủy thủ như thế – thì lại là những tay khờ dại ra mặt.</a:t>
            </a:r>
            <a:br>
              <a:rPr lang="vi-VN" sz="2400" dirty="0"/>
            </a:br>
            <a:r>
              <a:rPr lang="vi-VN" sz="2400" dirty="0"/>
              <a:t>(</a:t>
            </a:r>
            <a:r>
              <a:rPr lang="vi-VN" sz="2400" b="1" i="1" dirty="0"/>
              <a:t>Đảo giấu vàng</a:t>
            </a:r>
            <a:r>
              <a:rPr lang="vi-VN" sz="2400" dirty="0"/>
              <a:t> - Robert Louis Stevenson)</a:t>
            </a:r>
          </a:p>
        </p:txBody>
      </p:sp>
      <p:grpSp>
        <p:nvGrpSpPr>
          <p:cNvPr id="2" name="Group 3"/>
          <p:cNvGrpSpPr>
            <a:grpSpLocks/>
          </p:cNvGrpSpPr>
          <p:nvPr/>
        </p:nvGrpSpPr>
        <p:grpSpPr bwMode="auto">
          <a:xfrm>
            <a:off x="107504" y="2345903"/>
            <a:ext cx="1989585" cy="4035425"/>
            <a:chOff x="720" y="1296"/>
            <a:chExt cx="1367" cy="2542"/>
          </a:xfrm>
        </p:grpSpPr>
        <p:sp>
          <p:nvSpPr>
            <p:cNvPr id="15394"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pPr eaLnBrk="1" hangingPunct="1"/>
              <a:endParaRPr lang="en-US"/>
            </a:p>
          </p:txBody>
        </p:sp>
        <p:sp>
          <p:nvSpPr>
            <p:cNvPr id="15395"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pPr eaLnBrk="1" hangingPunct="1"/>
              <a:endParaRPr lang="en-US"/>
            </a:p>
          </p:txBody>
        </p:sp>
        <p:sp>
          <p:nvSpPr>
            <p:cNvPr id="15396"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headEnd/>
              <a:tailEnd/>
            </a:ln>
            <a:effectLst/>
          </p:spPr>
          <p:txBody>
            <a:bodyPr wrap="none" anchor="ctr"/>
            <a:lstStyle/>
            <a:p>
              <a:pPr eaLnBrk="1" hangingPunct="1"/>
              <a:endParaRPr lang="en-US"/>
            </a:p>
          </p:txBody>
        </p:sp>
        <p:sp>
          <p:nvSpPr>
            <p:cNvPr id="15397" name="AutoShape 7"/>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w="9525">
              <a:noFill/>
              <a:round/>
              <a:headEnd/>
              <a:tailEnd/>
            </a:ln>
            <a:effectLst/>
          </p:spPr>
          <p:txBody>
            <a:bodyPr wrap="none" anchor="ctr"/>
            <a:lstStyle/>
            <a:p>
              <a:pPr eaLnBrk="1" hangingPunct="1"/>
              <a:endParaRPr lang="en-US"/>
            </a:p>
          </p:txBody>
        </p:sp>
        <p:sp>
          <p:nvSpPr>
            <p:cNvPr id="15398"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pPr eaLnBrk="1" hangingPunct="1"/>
              <a:endParaRPr lang="en-US"/>
            </a:p>
          </p:txBody>
        </p:sp>
        <p:sp>
          <p:nvSpPr>
            <p:cNvPr id="15399"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pPr eaLnBrk="1" hangingPunct="1"/>
              <a:endParaRPr lang="en-US"/>
            </a:p>
          </p:txBody>
        </p:sp>
        <p:grpSp>
          <p:nvGrpSpPr>
            <p:cNvPr id="3" name="Group 10"/>
            <p:cNvGrpSpPr>
              <a:grpSpLocks/>
            </p:cNvGrpSpPr>
            <p:nvPr/>
          </p:nvGrpSpPr>
          <p:grpSpPr bwMode="auto">
            <a:xfrm>
              <a:off x="1189" y="1296"/>
              <a:ext cx="405" cy="405"/>
              <a:chOff x="1289" y="582"/>
              <a:chExt cx="668" cy="668"/>
            </a:xfrm>
          </p:grpSpPr>
          <p:sp>
            <p:nvSpPr>
              <p:cNvPr id="15403"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pPr eaLnBrk="1" hangingPunct="1"/>
                <a:endParaRPr lang="en-US"/>
              </a:p>
            </p:txBody>
          </p:sp>
          <p:sp>
            <p:nvSpPr>
              <p:cNvPr id="15404"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pPr eaLnBrk="1" hangingPunct="1"/>
                <a:endParaRPr lang="en-US"/>
              </a:p>
            </p:txBody>
          </p:sp>
          <p:sp>
            <p:nvSpPr>
              <p:cNvPr id="15405"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pPr eaLnBrk="1" hangingPunct="1"/>
                <a:endParaRPr lang="en-US"/>
              </a:p>
            </p:txBody>
          </p:sp>
          <p:sp>
            <p:nvSpPr>
              <p:cNvPr id="15406"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pPr eaLnBrk="1" hangingPunct="1"/>
                <a:endParaRPr lang="en-US"/>
              </a:p>
            </p:txBody>
          </p:sp>
          <p:sp>
            <p:nvSpPr>
              <p:cNvPr id="15407"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pPr eaLnBrk="1" hangingPunct="1"/>
                <a:endParaRPr lang="en-US"/>
              </a:p>
            </p:txBody>
          </p:sp>
        </p:grpSp>
        <p:sp>
          <p:nvSpPr>
            <p:cNvPr id="15401" name="Text Box 16"/>
            <p:cNvSpPr txBox="1">
              <a:spLocks noChangeArrowheads="1"/>
            </p:cNvSpPr>
            <p:nvPr/>
          </p:nvSpPr>
          <p:spPr bwMode="gray">
            <a:xfrm>
              <a:off x="1276" y="1354"/>
              <a:ext cx="223" cy="288"/>
            </a:xfrm>
            <a:prstGeom prst="rect">
              <a:avLst/>
            </a:prstGeom>
            <a:noFill/>
            <a:ln w="9525" algn="ctr">
              <a:noFill/>
              <a:miter lim="800000"/>
              <a:headEnd/>
              <a:tailEnd/>
            </a:ln>
            <a:effectLst/>
          </p:spPr>
          <p:txBody>
            <a:bodyPr wrap="none">
              <a:spAutoFit/>
            </a:bodyPr>
            <a:lstStyle/>
            <a:p>
              <a:pPr algn="ctr" eaLnBrk="1" hangingPunct="1"/>
              <a:r>
                <a:rPr lang="en-US" sz="2400">
                  <a:solidFill>
                    <a:srgbClr val="000000"/>
                  </a:solidFill>
                </a:rPr>
                <a:t>1</a:t>
              </a:r>
              <a:endParaRPr lang="en-US"/>
            </a:p>
          </p:txBody>
        </p:sp>
        <p:sp>
          <p:nvSpPr>
            <p:cNvPr id="15402" name="Text Box 17"/>
            <p:cNvSpPr txBox="1">
              <a:spLocks noChangeArrowheads="1"/>
            </p:cNvSpPr>
            <p:nvPr/>
          </p:nvSpPr>
          <p:spPr bwMode="gray">
            <a:xfrm>
              <a:off x="768" y="1776"/>
              <a:ext cx="1296" cy="1144"/>
            </a:xfrm>
            <a:prstGeom prst="rect">
              <a:avLst/>
            </a:prstGeom>
            <a:noFill/>
            <a:ln w="9525" algn="ctr">
              <a:noFill/>
              <a:miter lim="800000"/>
              <a:headEnd/>
              <a:tailEnd/>
            </a:ln>
            <a:effectLst/>
          </p:spPr>
          <p:txBody>
            <a:bodyPr>
              <a:spAutoFit/>
            </a:bodyPr>
            <a:lstStyle/>
            <a:p>
              <a:r>
                <a:rPr lang="vi-VN" sz="2800" dirty="0"/>
                <a:t>Lấy một bộ phận để gọi toàn thể.</a:t>
              </a:r>
              <a:endParaRPr lang="en-US" sz="3600" dirty="0"/>
            </a:p>
          </p:txBody>
        </p:sp>
      </p:grpSp>
      <p:grpSp>
        <p:nvGrpSpPr>
          <p:cNvPr id="4" name="Group 18"/>
          <p:cNvGrpSpPr>
            <a:grpSpLocks/>
          </p:cNvGrpSpPr>
          <p:nvPr/>
        </p:nvGrpSpPr>
        <p:grpSpPr bwMode="auto">
          <a:xfrm>
            <a:off x="2369302" y="2345903"/>
            <a:ext cx="1986674" cy="4035425"/>
            <a:chOff x="2208" y="1296"/>
            <a:chExt cx="1365" cy="2542"/>
          </a:xfrm>
        </p:grpSpPr>
        <p:sp>
          <p:nvSpPr>
            <p:cNvPr id="15381"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pPr eaLnBrk="1" hangingPunct="1"/>
              <a:endParaRPr lang="en-US"/>
            </a:p>
          </p:txBody>
        </p:sp>
        <p:sp>
          <p:nvSpPr>
            <p:cNvPr id="15382"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pPr eaLnBrk="1" hangingPunct="1"/>
              <a:endParaRPr lang="en-US"/>
            </a:p>
          </p:txBody>
        </p:sp>
        <p:sp>
          <p:nvSpPr>
            <p:cNvPr id="15383"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a:effectLst/>
          </p:spPr>
          <p:txBody>
            <a:bodyPr wrap="none" anchor="ctr"/>
            <a:lstStyle/>
            <a:p>
              <a:pPr eaLnBrk="1" hangingPunct="1"/>
              <a:endParaRPr lang="en-US"/>
            </a:p>
          </p:txBody>
        </p:sp>
        <p:sp>
          <p:nvSpPr>
            <p:cNvPr id="15384" name="AutoShape 22"/>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a:effectLst/>
          </p:spPr>
          <p:txBody>
            <a:bodyPr wrap="none" anchor="ctr"/>
            <a:lstStyle/>
            <a:p>
              <a:pPr eaLnBrk="1" hangingPunct="1"/>
              <a:endParaRPr lang="en-US"/>
            </a:p>
          </p:txBody>
        </p:sp>
        <p:sp>
          <p:nvSpPr>
            <p:cNvPr id="15385"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pPr eaLnBrk="1" hangingPunct="1"/>
              <a:endParaRPr lang="en-US"/>
            </a:p>
          </p:txBody>
        </p:sp>
        <p:sp>
          <p:nvSpPr>
            <p:cNvPr id="15386" name="Oval 24"/>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pPr eaLnBrk="1" hangingPunct="1"/>
              <a:endParaRPr lang="en-US"/>
            </a:p>
          </p:txBody>
        </p:sp>
        <p:sp>
          <p:nvSpPr>
            <p:cNvPr id="15387"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pPr eaLnBrk="1" hangingPunct="1"/>
              <a:endParaRPr lang="en-US"/>
            </a:p>
          </p:txBody>
        </p:sp>
        <p:sp>
          <p:nvSpPr>
            <p:cNvPr id="15388" name="Oval 26"/>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pPr eaLnBrk="1" hangingPunct="1"/>
              <a:endParaRPr lang="en-US"/>
            </a:p>
          </p:txBody>
        </p:sp>
        <p:sp>
          <p:nvSpPr>
            <p:cNvPr id="15389" name="Oval 27"/>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pPr eaLnBrk="1" hangingPunct="1"/>
              <a:endParaRPr lang="en-US"/>
            </a:p>
          </p:txBody>
        </p:sp>
        <p:sp>
          <p:nvSpPr>
            <p:cNvPr id="15390" name="Text Box 28"/>
            <p:cNvSpPr txBox="1">
              <a:spLocks noChangeArrowheads="1"/>
            </p:cNvSpPr>
            <p:nvPr/>
          </p:nvSpPr>
          <p:spPr bwMode="gray">
            <a:xfrm>
              <a:off x="2764" y="1354"/>
              <a:ext cx="223" cy="288"/>
            </a:xfrm>
            <a:prstGeom prst="rect">
              <a:avLst/>
            </a:prstGeom>
            <a:noFill/>
            <a:ln w="9525" algn="ctr">
              <a:noFill/>
              <a:miter lim="800000"/>
              <a:headEnd/>
              <a:tailEnd/>
            </a:ln>
            <a:effectLst/>
          </p:spPr>
          <p:txBody>
            <a:bodyPr wrap="none">
              <a:spAutoFit/>
            </a:bodyPr>
            <a:lstStyle/>
            <a:p>
              <a:pPr algn="ctr" eaLnBrk="1" hangingPunct="1"/>
              <a:r>
                <a:rPr lang="en-US" sz="2400">
                  <a:solidFill>
                    <a:srgbClr val="000000"/>
                  </a:solidFill>
                </a:rPr>
                <a:t>2</a:t>
              </a:r>
              <a:endParaRPr lang="en-US"/>
            </a:p>
          </p:txBody>
        </p:sp>
        <p:sp>
          <p:nvSpPr>
            <p:cNvPr id="15391" name="Text Box 29"/>
            <p:cNvSpPr txBox="1">
              <a:spLocks noChangeArrowheads="1"/>
            </p:cNvSpPr>
            <p:nvPr/>
          </p:nvSpPr>
          <p:spPr bwMode="gray">
            <a:xfrm>
              <a:off x="2256" y="1776"/>
              <a:ext cx="1296" cy="1318"/>
            </a:xfrm>
            <a:prstGeom prst="rect">
              <a:avLst/>
            </a:prstGeom>
            <a:noFill/>
            <a:ln w="9525" algn="ctr">
              <a:noFill/>
              <a:miter lim="800000"/>
              <a:headEnd/>
              <a:tailEnd/>
            </a:ln>
            <a:effectLst/>
          </p:spPr>
          <p:txBody>
            <a:bodyPr>
              <a:spAutoFit/>
            </a:bodyPr>
            <a:lstStyle/>
            <a:p>
              <a:r>
                <a:rPr lang="vi-VN" sz="2600" dirty="0"/>
                <a:t>Lấy vật chứa đựng để gọi vật bị chứa đựng.</a:t>
              </a:r>
              <a:endParaRPr lang="en-US" sz="2600" dirty="0"/>
            </a:p>
          </p:txBody>
        </p:sp>
        <p:sp>
          <p:nvSpPr>
            <p:cNvPr id="15392"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pPr eaLnBrk="1" hangingPunct="1"/>
              <a:endParaRPr lang="en-US"/>
            </a:p>
          </p:txBody>
        </p:sp>
        <p:sp>
          <p:nvSpPr>
            <p:cNvPr id="15393"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pPr eaLnBrk="1" hangingPunct="1"/>
              <a:endParaRPr lang="en-US"/>
            </a:p>
          </p:txBody>
        </p:sp>
      </p:grpSp>
      <p:grpSp>
        <p:nvGrpSpPr>
          <p:cNvPr id="5" name="Group 32"/>
          <p:cNvGrpSpPr>
            <a:grpSpLocks/>
          </p:cNvGrpSpPr>
          <p:nvPr/>
        </p:nvGrpSpPr>
        <p:grpSpPr bwMode="auto">
          <a:xfrm>
            <a:off x="4670647" y="2345903"/>
            <a:ext cx="1989585" cy="4035425"/>
            <a:chOff x="3692" y="1296"/>
            <a:chExt cx="1367" cy="2542"/>
          </a:xfrm>
        </p:grpSpPr>
        <p:sp>
          <p:nvSpPr>
            <p:cNvPr id="1536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eaLnBrk="1" hangingPunct="1"/>
              <a:endParaRPr lang="en-US"/>
            </a:p>
          </p:txBody>
        </p:sp>
        <p:sp>
          <p:nvSpPr>
            <p:cNvPr id="15368"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eaLnBrk="1" hangingPunct="1"/>
              <a:endParaRPr lang="en-US"/>
            </a:p>
          </p:txBody>
        </p:sp>
        <p:sp>
          <p:nvSpPr>
            <p:cNvPr id="1536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w="9525">
              <a:noFill/>
              <a:round/>
              <a:headEnd/>
              <a:tailEnd/>
            </a:ln>
            <a:effectLst/>
          </p:spPr>
          <p:txBody>
            <a:bodyPr wrap="none" anchor="ctr"/>
            <a:lstStyle/>
            <a:p>
              <a:pPr eaLnBrk="1" hangingPunct="1"/>
              <a:endParaRPr lang="en-US"/>
            </a:p>
          </p:txBody>
        </p:sp>
        <p:sp>
          <p:nvSpPr>
            <p:cNvPr id="15370" name="AutoShape 36"/>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w="9525">
              <a:noFill/>
              <a:round/>
              <a:headEnd/>
              <a:tailEnd/>
            </a:ln>
            <a:effectLst/>
          </p:spPr>
          <p:txBody>
            <a:bodyPr wrap="none" anchor="ctr"/>
            <a:lstStyle/>
            <a:p>
              <a:pPr eaLnBrk="1" hangingPunct="1"/>
              <a:endParaRPr lang="en-US"/>
            </a:p>
          </p:txBody>
        </p:sp>
        <p:grpSp>
          <p:nvGrpSpPr>
            <p:cNvPr id="6" name="Group 37"/>
            <p:cNvGrpSpPr>
              <a:grpSpLocks/>
            </p:cNvGrpSpPr>
            <p:nvPr/>
          </p:nvGrpSpPr>
          <p:grpSpPr bwMode="auto">
            <a:xfrm>
              <a:off x="4165" y="1296"/>
              <a:ext cx="405" cy="405"/>
              <a:chOff x="1289" y="582"/>
              <a:chExt cx="668" cy="668"/>
            </a:xfrm>
          </p:grpSpPr>
          <p:sp>
            <p:nvSpPr>
              <p:cNvPr id="15376"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pPr eaLnBrk="1" hangingPunct="1"/>
                <a:endParaRPr lang="en-US"/>
              </a:p>
            </p:txBody>
          </p:sp>
          <p:sp>
            <p:nvSpPr>
              <p:cNvPr id="15377" name="Oval 39"/>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pPr eaLnBrk="1" hangingPunct="1"/>
                <a:endParaRPr lang="en-US"/>
              </a:p>
            </p:txBody>
          </p:sp>
          <p:sp>
            <p:nvSpPr>
              <p:cNvPr id="15378"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pPr eaLnBrk="1" hangingPunct="1"/>
                <a:endParaRPr lang="en-US"/>
              </a:p>
            </p:txBody>
          </p:sp>
          <p:sp>
            <p:nvSpPr>
              <p:cNvPr id="15379" name="Oval 41"/>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pPr eaLnBrk="1" hangingPunct="1"/>
                <a:endParaRPr lang="en-US"/>
              </a:p>
            </p:txBody>
          </p:sp>
          <p:sp>
            <p:nvSpPr>
              <p:cNvPr id="15380" name="Oval 42"/>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pPr eaLnBrk="1" hangingPunct="1"/>
                <a:endParaRPr lang="en-US"/>
              </a:p>
            </p:txBody>
          </p:sp>
        </p:grpSp>
        <p:sp>
          <p:nvSpPr>
            <p:cNvPr id="15372" name="Text Box 43"/>
            <p:cNvSpPr txBox="1">
              <a:spLocks noChangeArrowheads="1"/>
            </p:cNvSpPr>
            <p:nvPr/>
          </p:nvSpPr>
          <p:spPr bwMode="gray">
            <a:xfrm>
              <a:off x="4252" y="1354"/>
              <a:ext cx="223" cy="288"/>
            </a:xfrm>
            <a:prstGeom prst="rect">
              <a:avLst/>
            </a:prstGeom>
            <a:noFill/>
            <a:ln w="9525" algn="ctr">
              <a:noFill/>
              <a:miter lim="800000"/>
              <a:headEnd/>
              <a:tailEnd/>
            </a:ln>
            <a:effectLst/>
          </p:spPr>
          <p:txBody>
            <a:bodyPr wrap="none">
              <a:spAutoFit/>
            </a:bodyPr>
            <a:lstStyle/>
            <a:p>
              <a:pPr algn="ctr" eaLnBrk="1" hangingPunct="1"/>
              <a:r>
                <a:rPr lang="en-US" sz="2400">
                  <a:solidFill>
                    <a:srgbClr val="000000"/>
                  </a:solidFill>
                </a:rPr>
                <a:t>3</a:t>
              </a:r>
              <a:endParaRPr lang="en-US"/>
            </a:p>
          </p:txBody>
        </p:sp>
        <p:sp>
          <p:nvSpPr>
            <p:cNvPr id="15373" name="Text Box 44"/>
            <p:cNvSpPr txBox="1">
              <a:spLocks noChangeArrowheads="1"/>
            </p:cNvSpPr>
            <p:nvPr/>
          </p:nvSpPr>
          <p:spPr bwMode="gray">
            <a:xfrm>
              <a:off x="3744" y="1776"/>
              <a:ext cx="1296" cy="1144"/>
            </a:xfrm>
            <a:prstGeom prst="rect">
              <a:avLst/>
            </a:prstGeom>
            <a:noFill/>
            <a:ln w="9525" algn="ctr">
              <a:noFill/>
              <a:miter lim="800000"/>
              <a:headEnd/>
              <a:tailEnd/>
            </a:ln>
            <a:effectLst/>
          </p:spPr>
          <p:txBody>
            <a:bodyPr>
              <a:spAutoFit/>
            </a:bodyPr>
            <a:lstStyle/>
            <a:p>
              <a:r>
                <a:rPr lang="vi-VN" sz="2800" dirty="0"/>
                <a:t>Lấy dấu hiệu của sự vật để gọi sự vật.</a:t>
              </a:r>
              <a:endParaRPr lang="en-US" sz="3600" dirty="0"/>
            </a:p>
          </p:txBody>
        </p:sp>
        <p:sp>
          <p:nvSpPr>
            <p:cNvPr id="15374"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eaLnBrk="1" hangingPunct="1"/>
              <a:endParaRPr lang="en-US"/>
            </a:p>
          </p:txBody>
        </p:sp>
        <p:sp>
          <p:nvSpPr>
            <p:cNvPr id="15375"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eaLnBrk="1" hangingPunct="1"/>
              <a:endParaRPr lang="en-US"/>
            </a:p>
          </p:txBody>
        </p:sp>
      </p:grpSp>
      <p:grpSp>
        <p:nvGrpSpPr>
          <p:cNvPr id="48" name="Group 3"/>
          <p:cNvGrpSpPr>
            <a:grpSpLocks/>
          </p:cNvGrpSpPr>
          <p:nvPr/>
        </p:nvGrpSpPr>
        <p:grpSpPr bwMode="auto">
          <a:xfrm>
            <a:off x="6948264" y="2348880"/>
            <a:ext cx="1989585" cy="4035425"/>
            <a:chOff x="720" y="1296"/>
            <a:chExt cx="1367" cy="2542"/>
          </a:xfrm>
        </p:grpSpPr>
        <p:sp>
          <p:nvSpPr>
            <p:cNvPr id="49"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pPr eaLnBrk="1" hangingPunct="1"/>
              <a:endParaRPr lang="en-US"/>
            </a:p>
          </p:txBody>
        </p:sp>
        <p:sp>
          <p:nvSpPr>
            <p:cNvPr id="50"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pPr eaLnBrk="1" hangingPunct="1"/>
              <a:endParaRPr lang="en-US"/>
            </a:p>
          </p:txBody>
        </p:sp>
        <p:sp>
          <p:nvSpPr>
            <p:cNvPr id="51"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headEnd/>
              <a:tailEnd/>
            </a:ln>
            <a:effectLst/>
          </p:spPr>
          <p:txBody>
            <a:bodyPr wrap="none" anchor="ctr"/>
            <a:lstStyle/>
            <a:p>
              <a:pPr eaLnBrk="1" hangingPunct="1"/>
              <a:endParaRPr lang="en-US"/>
            </a:p>
          </p:txBody>
        </p:sp>
        <p:sp>
          <p:nvSpPr>
            <p:cNvPr id="52" name="AutoShape 7"/>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w="9525">
              <a:noFill/>
              <a:round/>
              <a:headEnd/>
              <a:tailEnd/>
            </a:ln>
            <a:effectLst/>
          </p:spPr>
          <p:txBody>
            <a:bodyPr wrap="none" anchor="ctr"/>
            <a:lstStyle/>
            <a:p>
              <a:pPr eaLnBrk="1" hangingPunct="1"/>
              <a:endParaRPr lang="en-US"/>
            </a:p>
          </p:txBody>
        </p:sp>
        <p:sp>
          <p:nvSpPr>
            <p:cNvPr id="53"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pPr eaLnBrk="1" hangingPunct="1"/>
              <a:endParaRPr lang="en-US"/>
            </a:p>
          </p:txBody>
        </p:sp>
        <p:sp>
          <p:nvSpPr>
            <p:cNvPr id="54"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pPr eaLnBrk="1" hangingPunct="1"/>
              <a:endParaRPr lang="en-US"/>
            </a:p>
          </p:txBody>
        </p:sp>
        <p:grpSp>
          <p:nvGrpSpPr>
            <p:cNvPr id="55" name="Group 10"/>
            <p:cNvGrpSpPr>
              <a:grpSpLocks/>
            </p:cNvGrpSpPr>
            <p:nvPr/>
          </p:nvGrpSpPr>
          <p:grpSpPr bwMode="auto">
            <a:xfrm>
              <a:off x="1189" y="1296"/>
              <a:ext cx="405" cy="405"/>
              <a:chOff x="1289" y="582"/>
              <a:chExt cx="668" cy="668"/>
            </a:xfrm>
          </p:grpSpPr>
          <p:sp>
            <p:nvSpPr>
              <p:cNvPr id="58" name="Oval 11"/>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pPr eaLnBrk="1" hangingPunct="1"/>
                <a:endParaRPr lang="en-US"/>
              </a:p>
            </p:txBody>
          </p:sp>
          <p:sp>
            <p:nvSpPr>
              <p:cNvPr id="59" name="Oval 12"/>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pPr eaLnBrk="1" hangingPunct="1"/>
                <a:endParaRPr lang="en-US"/>
              </a:p>
            </p:txBody>
          </p:sp>
          <p:sp>
            <p:nvSpPr>
              <p:cNvPr id="60"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pPr eaLnBrk="1" hangingPunct="1"/>
                <a:endParaRPr lang="en-US"/>
              </a:p>
            </p:txBody>
          </p:sp>
          <p:sp>
            <p:nvSpPr>
              <p:cNvPr id="61"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pPr eaLnBrk="1" hangingPunct="1"/>
                <a:endParaRPr lang="en-US"/>
              </a:p>
            </p:txBody>
          </p:sp>
          <p:sp>
            <p:nvSpPr>
              <p:cNvPr id="62"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pPr eaLnBrk="1" hangingPunct="1"/>
                <a:endParaRPr lang="en-US"/>
              </a:p>
            </p:txBody>
          </p:sp>
        </p:grpSp>
        <p:sp>
          <p:nvSpPr>
            <p:cNvPr id="56" name="Text Box 16"/>
            <p:cNvSpPr txBox="1">
              <a:spLocks noChangeArrowheads="1"/>
            </p:cNvSpPr>
            <p:nvPr/>
          </p:nvSpPr>
          <p:spPr bwMode="gray">
            <a:xfrm>
              <a:off x="1271" y="1354"/>
              <a:ext cx="234" cy="291"/>
            </a:xfrm>
            <a:prstGeom prst="rect">
              <a:avLst/>
            </a:prstGeom>
            <a:noFill/>
            <a:ln w="9525" algn="ctr">
              <a:noFill/>
              <a:miter lim="800000"/>
              <a:headEnd/>
              <a:tailEnd/>
            </a:ln>
            <a:effectLst/>
          </p:spPr>
          <p:txBody>
            <a:bodyPr wrap="none">
              <a:spAutoFit/>
            </a:bodyPr>
            <a:lstStyle/>
            <a:p>
              <a:pPr algn="ctr" eaLnBrk="1" hangingPunct="1"/>
              <a:r>
                <a:rPr lang="en-US" sz="2400" dirty="0">
                  <a:solidFill>
                    <a:srgbClr val="000000"/>
                  </a:solidFill>
                </a:rPr>
                <a:t>4</a:t>
              </a:r>
              <a:endParaRPr lang="en-US" dirty="0"/>
            </a:p>
          </p:txBody>
        </p:sp>
        <p:sp>
          <p:nvSpPr>
            <p:cNvPr id="57" name="Text Box 17"/>
            <p:cNvSpPr txBox="1">
              <a:spLocks noChangeArrowheads="1"/>
            </p:cNvSpPr>
            <p:nvPr/>
          </p:nvSpPr>
          <p:spPr bwMode="gray">
            <a:xfrm>
              <a:off x="768" y="1776"/>
              <a:ext cx="1296" cy="1144"/>
            </a:xfrm>
            <a:prstGeom prst="rect">
              <a:avLst/>
            </a:prstGeom>
            <a:noFill/>
            <a:ln w="9525" algn="ctr">
              <a:noFill/>
              <a:miter lim="800000"/>
              <a:headEnd/>
              <a:tailEnd/>
            </a:ln>
            <a:effectLst/>
          </p:spPr>
          <p:txBody>
            <a:bodyPr>
              <a:spAutoFit/>
            </a:bodyPr>
            <a:lstStyle/>
            <a:p>
              <a:r>
                <a:rPr lang="vi-VN" sz="2800" dirty="0"/>
                <a:t>Lấy cái cụ thể để gọi cái trừu tượng.</a:t>
              </a:r>
              <a:endParaRPr lang="en-US" sz="36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457200" y="-27384"/>
            <a:ext cx="8229600" cy="2722314"/>
          </a:xfrm>
        </p:spPr>
        <p:txBody>
          <a:bodyPr>
            <a:noAutofit/>
          </a:bodyPr>
          <a:lstStyle/>
          <a:p>
            <a:r>
              <a:rPr lang="en-US" sz="3200" b="1" dirty="0" err="1">
                <a:solidFill>
                  <a:srgbClr val="FF0000"/>
                </a:solidFill>
                <a:latin typeface="Times New Roman" panose="02020603050405020304" charset="0"/>
                <a:cs typeface="Times New Roman" panose="02020603050405020304" charset="0"/>
              </a:rPr>
              <a:t>Câu</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Vì</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lợi</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ích</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mười</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năm</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trồng</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cây</a:t>
            </a:r>
            <a:r>
              <a:rPr lang="en-US" sz="3200" b="1" dirty="0">
                <a:solidFill>
                  <a:srgbClr val="FF0000"/>
                </a:solidFill>
                <a:latin typeface="Times New Roman" panose="02020603050405020304" charset="0"/>
                <a:cs typeface="Times New Roman" panose="02020603050405020304" charset="0"/>
              </a:rPr>
              <a:t> / </a:t>
            </a:r>
            <a:r>
              <a:rPr lang="en-US" sz="3200" b="1" dirty="0" err="1">
                <a:solidFill>
                  <a:srgbClr val="FF0000"/>
                </a:solidFill>
                <a:latin typeface="Times New Roman" panose="02020603050405020304" charset="0"/>
                <a:cs typeface="Times New Roman" panose="02020603050405020304" charset="0"/>
              </a:rPr>
              <a:t>Vì</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lợi</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ích</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trăm</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năm</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trồng</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người</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sử</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dụng</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phép</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hoán</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dụ</a:t>
            </a:r>
            <a:r>
              <a:rPr lang="en-US" sz="3200" b="1" dirty="0">
                <a:solidFill>
                  <a:srgbClr val="FF0000"/>
                </a:solidFill>
                <a:latin typeface="Times New Roman" panose="02020603050405020304" charset="0"/>
                <a:cs typeface="Times New Roman" panose="02020603050405020304" charset="0"/>
              </a:rPr>
              <a:t> </a:t>
            </a:r>
            <a:r>
              <a:rPr lang="en-US" sz="3200" b="1" dirty="0" err="1">
                <a:solidFill>
                  <a:srgbClr val="FF0000"/>
                </a:solidFill>
                <a:latin typeface="Times New Roman" panose="02020603050405020304" charset="0"/>
                <a:cs typeface="Times New Roman" panose="02020603050405020304" charset="0"/>
              </a:rPr>
              <a:t>nào</a:t>
            </a:r>
            <a:r>
              <a:rPr lang="en-US" sz="3200" b="1" dirty="0">
                <a:solidFill>
                  <a:srgbClr val="FF0000"/>
                </a:solidFill>
                <a:latin typeface="Times New Roman" panose="02020603050405020304" charset="0"/>
                <a:cs typeface="Times New Roman" panose="02020603050405020304" charset="0"/>
              </a:rPr>
              <a:t>?</a:t>
            </a:r>
            <a:endParaRPr lang="vi-VN" sz="3200" dirty="0"/>
          </a:p>
        </p:txBody>
      </p:sp>
      <p:grpSp>
        <p:nvGrpSpPr>
          <p:cNvPr id="2" name="Group 83"/>
          <p:cNvGrpSpPr>
            <a:grpSpLocks/>
          </p:cNvGrpSpPr>
          <p:nvPr/>
        </p:nvGrpSpPr>
        <p:grpSpPr bwMode="auto">
          <a:xfrm>
            <a:off x="1619672" y="2420888"/>
            <a:ext cx="6336704" cy="1133029"/>
            <a:chOff x="1296" y="1824"/>
            <a:chExt cx="2976" cy="432"/>
          </a:xfrm>
        </p:grpSpPr>
        <p:sp>
          <p:nvSpPr>
            <p:cNvPr id="4117" name="AutoShape 84"/>
            <p:cNvSpPr>
              <a:spLocks noChangeArrowheads="1"/>
            </p:cNvSpPr>
            <p:nvPr/>
          </p:nvSpPr>
          <p:spPr bwMode="gray">
            <a:xfrm>
              <a:off x="1536" y="1899"/>
              <a:ext cx="2736" cy="288"/>
            </a:xfrm>
            <a:prstGeom prst="roundRect">
              <a:avLst>
                <a:gd name="adj" fmla="val 16667"/>
              </a:avLst>
            </a:prstGeom>
            <a:solidFill>
              <a:schemeClr val="tx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18" name="AutoShape 85"/>
            <p:cNvSpPr>
              <a:spLocks noChangeArrowheads="1"/>
            </p:cNvSpPr>
            <p:nvPr/>
          </p:nvSpPr>
          <p:spPr bwMode="gray">
            <a:xfrm>
              <a:off x="1296" y="1824"/>
              <a:ext cx="432" cy="432"/>
            </a:xfrm>
            <a:prstGeom prst="diamond">
              <a:avLst/>
            </a:prstGeom>
            <a:solidFill>
              <a:schemeClr val="tx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19" name="Text Box 86"/>
            <p:cNvSpPr txBox="1">
              <a:spLocks noChangeArrowheads="1"/>
            </p:cNvSpPr>
            <p:nvPr/>
          </p:nvSpPr>
          <p:spPr bwMode="gray">
            <a:xfrm>
              <a:off x="1680" y="1872"/>
              <a:ext cx="2457" cy="340"/>
            </a:xfrm>
            <a:prstGeom prst="rect">
              <a:avLst/>
            </a:prstGeom>
            <a:noFill/>
            <a:ln w="9525" algn="ctr">
              <a:noFill/>
              <a:miter lim="800000"/>
              <a:headEnd/>
              <a:tailEnd/>
            </a:ln>
            <a:effectLst/>
          </p:spPr>
          <p:txBody>
            <a:bodyPr wrap="square">
              <a:spAutoFit/>
            </a:bodyPr>
            <a:lstStyle/>
            <a:p>
              <a:pPr algn="ctr"/>
              <a:r>
                <a:rPr lang="en-US" sz="2600" dirty="0" err="1">
                  <a:solidFill>
                    <a:schemeClr val="bg1"/>
                  </a:solidFill>
                  <a:latin typeface="Times New Roman" panose="02020603050405020304" charset="0"/>
                  <a:cs typeface="Times New Roman" panose="02020603050405020304" charset="0"/>
                </a:rPr>
                <a:t>Phép</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hoán</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dụ</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lấy</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bộ</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phận</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gọi</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tên</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toàn</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thể</a:t>
              </a:r>
              <a:endParaRPr lang="en-US" sz="2600" b="1" dirty="0">
                <a:solidFill>
                  <a:schemeClr val="bg1"/>
                </a:solidFill>
              </a:endParaRPr>
            </a:p>
          </p:txBody>
        </p:sp>
        <p:sp>
          <p:nvSpPr>
            <p:cNvPr id="4120" name="Text Box 8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1</a:t>
              </a:r>
            </a:p>
          </p:txBody>
        </p:sp>
      </p:grpSp>
      <p:grpSp>
        <p:nvGrpSpPr>
          <p:cNvPr id="3" name="Group 88"/>
          <p:cNvGrpSpPr>
            <a:grpSpLocks/>
          </p:cNvGrpSpPr>
          <p:nvPr/>
        </p:nvGrpSpPr>
        <p:grpSpPr bwMode="auto">
          <a:xfrm>
            <a:off x="1619672" y="3429000"/>
            <a:ext cx="6336704" cy="1133029"/>
            <a:chOff x="1296" y="1824"/>
            <a:chExt cx="2976" cy="432"/>
          </a:xfrm>
        </p:grpSpPr>
        <p:sp>
          <p:nvSpPr>
            <p:cNvPr id="4113"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14"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15" name="Text Box 91"/>
            <p:cNvSpPr txBox="1">
              <a:spLocks noChangeArrowheads="1"/>
            </p:cNvSpPr>
            <p:nvPr/>
          </p:nvSpPr>
          <p:spPr bwMode="gray">
            <a:xfrm>
              <a:off x="1680" y="1863"/>
              <a:ext cx="2423" cy="340"/>
            </a:xfrm>
            <a:prstGeom prst="rect">
              <a:avLst/>
            </a:prstGeom>
            <a:noFill/>
            <a:ln w="9525" algn="ctr">
              <a:noFill/>
              <a:miter lim="800000"/>
              <a:headEnd/>
              <a:tailEnd/>
            </a:ln>
            <a:effectLst/>
          </p:spPr>
          <p:txBody>
            <a:bodyPr wrap="square">
              <a:spAutoFit/>
            </a:bodyPr>
            <a:lstStyle/>
            <a:p>
              <a:pPr algn="ctr"/>
              <a:r>
                <a:rPr lang="en-US" sz="2600" dirty="0" err="1">
                  <a:solidFill>
                    <a:schemeClr val="bg1"/>
                  </a:solidFill>
                  <a:latin typeface="Times New Roman" panose="02020603050405020304" charset="0"/>
                  <a:cs typeface="Times New Roman" panose="02020603050405020304" charset="0"/>
                </a:rPr>
                <a:t>Phép</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hoán</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dụ</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lấy</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vật</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chứa</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đựng</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để</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gọi</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vật</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bị</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chứa</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đựng</a:t>
              </a:r>
              <a:endParaRPr lang="en-US" sz="2600" b="1" dirty="0">
                <a:solidFill>
                  <a:schemeClr val="bg1"/>
                </a:solidFill>
              </a:endParaRPr>
            </a:p>
          </p:txBody>
        </p:sp>
        <p:sp>
          <p:nvSpPr>
            <p:cNvPr id="4116" name="Text Box 92"/>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2</a:t>
              </a:r>
            </a:p>
          </p:txBody>
        </p:sp>
      </p:grpSp>
      <p:grpSp>
        <p:nvGrpSpPr>
          <p:cNvPr id="4" name="Group 93"/>
          <p:cNvGrpSpPr>
            <a:grpSpLocks/>
          </p:cNvGrpSpPr>
          <p:nvPr/>
        </p:nvGrpSpPr>
        <p:grpSpPr bwMode="auto">
          <a:xfrm>
            <a:off x="1619672" y="4365104"/>
            <a:ext cx="6336704" cy="1133029"/>
            <a:chOff x="1296" y="1824"/>
            <a:chExt cx="2976" cy="432"/>
          </a:xfrm>
        </p:grpSpPr>
        <p:sp>
          <p:nvSpPr>
            <p:cNvPr id="4109" name="AutoShape 94"/>
            <p:cNvSpPr>
              <a:spLocks noChangeArrowheads="1"/>
            </p:cNvSpPr>
            <p:nvPr/>
          </p:nvSpPr>
          <p:spPr bwMode="gray">
            <a:xfrm>
              <a:off x="1536" y="1899"/>
              <a:ext cx="2736" cy="288"/>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10" name="AutoShape 95"/>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11" name="Text Box 96"/>
            <p:cNvSpPr txBox="1">
              <a:spLocks noChangeArrowheads="1"/>
            </p:cNvSpPr>
            <p:nvPr/>
          </p:nvSpPr>
          <p:spPr bwMode="gray">
            <a:xfrm>
              <a:off x="1680" y="1867"/>
              <a:ext cx="2160" cy="340"/>
            </a:xfrm>
            <a:prstGeom prst="rect">
              <a:avLst/>
            </a:prstGeom>
            <a:noFill/>
            <a:ln w="9525" algn="ctr">
              <a:noFill/>
              <a:miter lim="800000"/>
              <a:headEnd/>
              <a:tailEnd/>
            </a:ln>
            <a:effectLst/>
          </p:spPr>
          <p:txBody>
            <a:bodyPr>
              <a:spAutoFit/>
            </a:bodyPr>
            <a:lstStyle/>
            <a:p>
              <a:pPr algn="ctr"/>
              <a:r>
                <a:rPr lang="en-US" sz="2600" dirty="0" err="1">
                  <a:solidFill>
                    <a:schemeClr val="bg1"/>
                  </a:solidFill>
                  <a:latin typeface="Times New Roman" panose="02020603050405020304" charset="0"/>
                  <a:cs typeface="Times New Roman" panose="02020603050405020304" charset="0"/>
                </a:rPr>
                <a:t>Phép</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hoán</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dụ</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lấy</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dấu</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hiệu</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của</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sự</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vật</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để</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gọi</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tên</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sự</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vật</a:t>
              </a:r>
              <a:endParaRPr lang="en-US" sz="2600" b="1" dirty="0">
                <a:solidFill>
                  <a:schemeClr val="bg1"/>
                </a:solidFill>
              </a:endParaRPr>
            </a:p>
          </p:txBody>
        </p:sp>
        <p:sp>
          <p:nvSpPr>
            <p:cNvPr id="4112" name="Text Box 9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3</a:t>
              </a:r>
            </a:p>
          </p:txBody>
        </p:sp>
      </p:grpSp>
      <p:grpSp>
        <p:nvGrpSpPr>
          <p:cNvPr id="5" name="Group 98"/>
          <p:cNvGrpSpPr>
            <a:grpSpLocks/>
          </p:cNvGrpSpPr>
          <p:nvPr/>
        </p:nvGrpSpPr>
        <p:grpSpPr bwMode="auto">
          <a:xfrm>
            <a:off x="1619672" y="5392315"/>
            <a:ext cx="6336704" cy="1133029"/>
            <a:chOff x="1296" y="1824"/>
            <a:chExt cx="2976" cy="432"/>
          </a:xfrm>
        </p:grpSpPr>
        <p:sp>
          <p:nvSpPr>
            <p:cNvPr id="4105"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06"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07" name="Text Box 101"/>
            <p:cNvSpPr txBox="1">
              <a:spLocks noChangeArrowheads="1"/>
            </p:cNvSpPr>
            <p:nvPr/>
          </p:nvSpPr>
          <p:spPr bwMode="gray">
            <a:xfrm>
              <a:off x="1769" y="1872"/>
              <a:ext cx="2160" cy="340"/>
            </a:xfrm>
            <a:prstGeom prst="rect">
              <a:avLst/>
            </a:prstGeom>
            <a:noFill/>
            <a:ln w="9525" algn="ctr">
              <a:noFill/>
              <a:miter lim="800000"/>
              <a:headEnd/>
              <a:tailEnd/>
            </a:ln>
            <a:effectLst/>
          </p:spPr>
          <p:txBody>
            <a:bodyPr>
              <a:spAutoFit/>
            </a:bodyPr>
            <a:lstStyle/>
            <a:p>
              <a:r>
                <a:rPr lang="en-US" sz="2600" dirty="0" err="1">
                  <a:solidFill>
                    <a:schemeClr val="bg1"/>
                  </a:solidFill>
                  <a:latin typeface="Times New Roman" panose="02020603050405020304" charset="0"/>
                  <a:cs typeface="Times New Roman" panose="02020603050405020304" charset="0"/>
                </a:rPr>
                <a:t>Phép</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hoán</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dụ</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lấy</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cái</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cụ</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thể</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để</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gọi</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tên</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cái</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trừu</a:t>
              </a:r>
              <a:r>
                <a:rPr lang="en-US" sz="2600" dirty="0">
                  <a:solidFill>
                    <a:schemeClr val="bg1"/>
                  </a:solidFill>
                  <a:latin typeface="Times New Roman" panose="02020603050405020304" charset="0"/>
                  <a:cs typeface="Times New Roman" panose="02020603050405020304" charset="0"/>
                </a:rPr>
                <a:t> </a:t>
              </a:r>
              <a:r>
                <a:rPr lang="en-US" sz="2600" dirty="0" err="1">
                  <a:solidFill>
                    <a:schemeClr val="bg1"/>
                  </a:solidFill>
                  <a:latin typeface="Times New Roman" panose="02020603050405020304" charset="0"/>
                  <a:cs typeface="Times New Roman" panose="02020603050405020304" charset="0"/>
                </a:rPr>
                <a:t>tượng</a:t>
              </a:r>
              <a:endParaRPr lang="en-US" sz="2600" dirty="0">
                <a:solidFill>
                  <a:schemeClr val="bg1"/>
                </a:solidFill>
                <a:latin typeface="Times New Roman" panose="02020603050405020304" charset="0"/>
                <a:cs typeface="Times New Roman" panose="02020603050405020304" charset="0"/>
              </a:endParaRPr>
            </a:p>
          </p:txBody>
        </p:sp>
        <p:sp>
          <p:nvSpPr>
            <p:cNvPr id="4108" name="Text Box 102"/>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629816"/>
            <a:ext cx="8229600" cy="1143000"/>
          </a:xfrm>
        </p:spPr>
        <p:txBody>
          <a:bodyPr>
            <a:noAutofit/>
          </a:bodyPr>
          <a:lstStyle/>
          <a:p>
            <a:r>
              <a:rPr lang="vi-VN" sz="2400" b="1" dirty="0"/>
              <a:t>Xác định kiểu điệp ngữ trong đoạn thơ dưới đây</a:t>
            </a:r>
            <a:br>
              <a:rPr lang="vi-VN" sz="2400" dirty="0"/>
            </a:br>
            <a:r>
              <a:rPr lang="vi-VN" sz="2400" i="1" dirty="0"/>
              <a:t>Nhóm bếp lửa ấp iu nồng đượm</a:t>
            </a:r>
            <a:br>
              <a:rPr lang="vi-VN" sz="2400" dirty="0"/>
            </a:br>
            <a:r>
              <a:rPr lang="vi-VN" sz="2400" i="1" dirty="0"/>
              <a:t>Nhóm niềm yêu thương khoai sắn ngọt bùi</a:t>
            </a:r>
            <a:br>
              <a:rPr lang="vi-VN" sz="2400" dirty="0"/>
            </a:br>
            <a:r>
              <a:rPr lang="vi-VN" sz="2400" i="1" dirty="0"/>
              <a:t>Nhóm nồi xôi gạo mới sẻ chung vui</a:t>
            </a:r>
            <a:br>
              <a:rPr lang="vi-VN" sz="2400" dirty="0"/>
            </a:br>
            <a:r>
              <a:rPr lang="vi-VN" sz="2400" i="1" dirty="0"/>
              <a:t>Nhóm dậy cả những tâm tình tuổi nhỏ</a:t>
            </a:r>
            <a:endParaRPr lang="vi-VN" sz="2400" dirty="0"/>
          </a:p>
        </p:txBody>
      </p:sp>
      <p:grpSp>
        <p:nvGrpSpPr>
          <p:cNvPr id="2" name="Group 3"/>
          <p:cNvGrpSpPr>
            <a:grpSpLocks/>
          </p:cNvGrpSpPr>
          <p:nvPr/>
        </p:nvGrpSpPr>
        <p:grpSpPr bwMode="auto">
          <a:xfrm>
            <a:off x="1828800" y="2995190"/>
            <a:ext cx="762000" cy="665163"/>
            <a:chOff x="1110" y="2656"/>
            <a:chExt cx="1549" cy="1351"/>
          </a:xfrm>
        </p:grpSpPr>
        <p:sp>
          <p:nvSpPr>
            <p:cNvPr id="412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2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grpSp>
        <p:nvGrpSpPr>
          <p:cNvPr id="3" name="Group 7"/>
          <p:cNvGrpSpPr>
            <a:grpSpLocks/>
          </p:cNvGrpSpPr>
          <p:nvPr/>
        </p:nvGrpSpPr>
        <p:grpSpPr bwMode="auto">
          <a:xfrm>
            <a:off x="1828800" y="3909590"/>
            <a:ext cx="762000" cy="665163"/>
            <a:chOff x="3174" y="2656"/>
            <a:chExt cx="1549" cy="1351"/>
          </a:xfrm>
        </p:grpSpPr>
        <p:sp>
          <p:nvSpPr>
            <p:cNvPr id="412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2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sp>
        <p:nvSpPr>
          <p:cNvPr id="4101" name="Line 11"/>
          <p:cNvSpPr>
            <a:spLocks noChangeShapeType="1"/>
          </p:cNvSpPr>
          <p:nvPr/>
        </p:nvSpPr>
        <p:spPr bwMode="auto">
          <a:xfrm>
            <a:off x="2438400" y="3604790"/>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02" name="Text Box 12"/>
          <p:cNvSpPr txBox="1">
            <a:spLocks noChangeArrowheads="1"/>
          </p:cNvSpPr>
          <p:nvPr/>
        </p:nvSpPr>
        <p:spPr bwMode="auto">
          <a:xfrm>
            <a:off x="3276600" y="3071390"/>
            <a:ext cx="3688638" cy="584775"/>
          </a:xfrm>
          <a:prstGeom prst="rect">
            <a:avLst/>
          </a:prstGeom>
          <a:noFill/>
          <a:ln w="9525" algn="ctr">
            <a:noFill/>
            <a:miter lim="800000"/>
            <a:headEnd/>
            <a:tailEnd/>
          </a:ln>
          <a:effectLst/>
        </p:spPr>
        <p:txBody>
          <a:bodyPr wrap="none">
            <a:spAutoFit/>
          </a:bodyPr>
          <a:lstStyle/>
          <a:p>
            <a:r>
              <a:rPr lang="en-US" sz="3200" dirty="0" err="1"/>
              <a:t>Điệp</a:t>
            </a:r>
            <a:r>
              <a:rPr lang="en-US" sz="3200" dirty="0"/>
              <a:t> </a:t>
            </a:r>
            <a:r>
              <a:rPr lang="en-US" sz="3200" dirty="0" err="1"/>
              <a:t>ngữ</a:t>
            </a:r>
            <a:r>
              <a:rPr lang="en-US" sz="3200" dirty="0"/>
              <a:t> </a:t>
            </a:r>
            <a:r>
              <a:rPr lang="en-US" sz="3200" dirty="0" err="1"/>
              <a:t>cách</a:t>
            </a:r>
            <a:r>
              <a:rPr lang="en-US" sz="3200" dirty="0"/>
              <a:t> </a:t>
            </a:r>
            <a:r>
              <a:rPr lang="en-US" sz="3200" dirty="0" err="1"/>
              <a:t>quãng</a:t>
            </a:r>
            <a:endParaRPr lang="en-US" sz="3200" dirty="0"/>
          </a:p>
        </p:txBody>
      </p:sp>
      <p:sp>
        <p:nvSpPr>
          <p:cNvPr id="4103" name="Text Box 13"/>
          <p:cNvSpPr txBox="1">
            <a:spLocks noChangeArrowheads="1"/>
          </p:cNvSpPr>
          <p:nvPr/>
        </p:nvSpPr>
        <p:spPr bwMode="gray">
          <a:xfrm>
            <a:off x="2025650" y="3093615"/>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1</a:t>
            </a:r>
          </a:p>
        </p:txBody>
      </p:sp>
      <p:sp>
        <p:nvSpPr>
          <p:cNvPr id="4104" name="Line 14"/>
          <p:cNvSpPr>
            <a:spLocks noChangeShapeType="1"/>
          </p:cNvSpPr>
          <p:nvPr/>
        </p:nvSpPr>
        <p:spPr bwMode="auto">
          <a:xfrm>
            <a:off x="2438400" y="4519190"/>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05" name="Text Box 15"/>
          <p:cNvSpPr txBox="1">
            <a:spLocks noChangeArrowheads="1"/>
          </p:cNvSpPr>
          <p:nvPr/>
        </p:nvSpPr>
        <p:spPr bwMode="auto">
          <a:xfrm>
            <a:off x="3276600" y="3985790"/>
            <a:ext cx="3071675" cy="584775"/>
          </a:xfrm>
          <a:prstGeom prst="rect">
            <a:avLst/>
          </a:prstGeom>
          <a:noFill/>
          <a:ln w="9525" algn="ctr">
            <a:noFill/>
            <a:miter lim="800000"/>
            <a:headEnd/>
            <a:tailEnd/>
          </a:ln>
          <a:effectLst/>
        </p:spPr>
        <p:txBody>
          <a:bodyPr wrap="none">
            <a:spAutoFit/>
          </a:bodyPr>
          <a:lstStyle/>
          <a:p>
            <a:r>
              <a:rPr lang="en-US" sz="3200" dirty="0" err="1"/>
              <a:t>Điệp</a:t>
            </a:r>
            <a:r>
              <a:rPr lang="en-US" sz="3200" dirty="0"/>
              <a:t> </a:t>
            </a:r>
            <a:r>
              <a:rPr lang="en-US" sz="3200" dirty="0" err="1"/>
              <a:t>ngữ</a:t>
            </a:r>
            <a:r>
              <a:rPr lang="en-US" sz="3200" dirty="0"/>
              <a:t> </a:t>
            </a:r>
            <a:r>
              <a:rPr lang="en-US" sz="3200" dirty="0" err="1"/>
              <a:t>nối</a:t>
            </a:r>
            <a:r>
              <a:rPr lang="en-US" sz="3200" dirty="0"/>
              <a:t> </a:t>
            </a:r>
            <a:r>
              <a:rPr lang="en-US" sz="3200" dirty="0" err="1"/>
              <a:t>tiếp</a:t>
            </a:r>
            <a:endParaRPr lang="en-US" sz="3200" dirty="0"/>
          </a:p>
        </p:txBody>
      </p:sp>
      <p:sp>
        <p:nvSpPr>
          <p:cNvPr id="4106" name="Text Box 16"/>
          <p:cNvSpPr txBox="1">
            <a:spLocks noChangeArrowheads="1"/>
          </p:cNvSpPr>
          <p:nvPr/>
        </p:nvSpPr>
        <p:spPr bwMode="gray">
          <a:xfrm>
            <a:off x="2025650" y="4008015"/>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2</a:t>
            </a:r>
          </a:p>
        </p:txBody>
      </p:sp>
      <p:grpSp>
        <p:nvGrpSpPr>
          <p:cNvPr id="4" name="Group 17"/>
          <p:cNvGrpSpPr>
            <a:grpSpLocks/>
          </p:cNvGrpSpPr>
          <p:nvPr/>
        </p:nvGrpSpPr>
        <p:grpSpPr bwMode="auto">
          <a:xfrm>
            <a:off x="1828800" y="4801765"/>
            <a:ext cx="762000" cy="665163"/>
            <a:chOff x="1110" y="2656"/>
            <a:chExt cx="1549" cy="1351"/>
          </a:xfrm>
        </p:grpSpPr>
        <p:sp>
          <p:nvSpPr>
            <p:cNvPr id="411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1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8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grpSp>
        <p:nvGrpSpPr>
          <p:cNvPr id="5" name="Group 21"/>
          <p:cNvGrpSpPr>
            <a:grpSpLocks/>
          </p:cNvGrpSpPr>
          <p:nvPr/>
        </p:nvGrpSpPr>
        <p:grpSpPr bwMode="auto">
          <a:xfrm>
            <a:off x="1828800" y="5716165"/>
            <a:ext cx="762000" cy="665163"/>
            <a:chOff x="3174" y="2656"/>
            <a:chExt cx="1549" cy="1351"/>
          </a:xfrm>
        </p:grpSpPr>
        <p:sp>
          <p:nvSpPr>
            <p:cNvPr id="411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1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8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sp>
        <p:nvSpPr>
          <p:cNvPr id="4109" name="Line 25"/>
          <p:cNvSpPr>
            <a:spLocks noChangeShapeType="1"/>
          </p:cNvSpPr>
          <p:nvPr/>
        </p:nvSpPr>
        <p:spPr bwMode="auto">
          <a:xfrm>
            <a:off x="2438400" y="5411365"/>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10" name="Text Box 26"/>
          <p:cNvSpPr txBox="1">
            <a:spLocks noChangeArrowheads="1"/>
          </p:cNvSpPr>
          <p:nvPr/>
        </p:nvSpPr>
        <p:spPr bwMode="auto">
          <a:xfrm>
            <a:off x="3276600" y="4877965"/>
            <a:ext cx="3751155" cy="584775"/>
          </a:xfrm>
          <a:prstGeom prst="rect">
            <a:avLst/>
          </a:prstGeom>
          <a:noFill/>
          <a:ln w="9525" algn="ctr">
            <a:noFill/>
            <a:miter lim="800000"/>
            <a:headEnd/>
            <a:tailEnd/>
          </a:ln>
          <a:effectLst/>
        </p:spPr>
        <p:txBody>
          <a:bodyPr wrap="none">
            <a:spAutoFit/>
          </a:bodyPr>
          <a:lstStyle/>
          <a:p>
            <a:r>
              <a:rPr lang="en-US" sz="3200" dirty="0" err="1"/>
              <a:t>Điệp</a:t>
            </a:r>
            <a:r>
              <a:rPr lang="en-US" sz="3200" dirty="0"/>
              <a:t> </a:t>
            </a:r>
            <a:r>
              <a:rPr lang="en-US" sz="3200" dirty="0" err="1"/>
              <a:t>ngữ</a:t>
            </a:r>
            <a:r>
              <a:rPr lang="en-US" sz="3200" dirty="0"/>
              <a:t> </a:t>
            </a:r>
            <a:r>
              <a:rPr lang="en-US" sz="3200" dirty="0" err="1"/>
              <a:t>chuyển</a:t>
            </a:r>
            <a:r>
              <a:rPr lang="en-US" sz="3200" dirty="0"/>
              <a:t> </a:t>
            </a:r>
            <a:r>
              <a:rPr lang="en-US" sz="3200" dirty="0" err="1"/>
              <a:t>tiếp</a:t>
            </a:r>
            <a:endParaRPr lang="en-US" sz="3200" dirty="0"/>
          </a:p>
        </p:txBody>
      </p:sp>
      <p:sp>
        <p:nvSpPr>
          <p:cNvPr id="4111" name="Text Box 27"/>
          <p:cNvSpPr txBox="1">
            <a:spLocks noChangeArrowheads="1"/>
          </p:cNvSpPr>
          <p:nvPr/>
        </p:nvSpPr>
        <p:spPr bwMode="gray">
          <a:xfrm>
            <a:off x="2025650" y="4900190"/>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3</a:t>
            </a:r>
          </a:p>
        </p:txBody>
      </p:sp>
      <p:sp>
        <p:nvSpPr>
          <p:cNvPr id="4112" name="Line 28"/>
          <p:cNvSpPr>
            <a:spLocks noChangeShapeType="1"/>
          </p:cNvSpPr>
          <p:nvPr/>
        </p:nvSpPr>
        <p:spPr bwMode="auto">
          <a:xfrm>
            <a:off x="2438400" y="6325765"/>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13" name="Text Box 29"/>
          <p:cNvSpPr txBox="1">
            <a:spLocks noChangeArrowheads="1"/>
          </p:cNvSpPr>
          <p:nvPr/>
        </p:nvSpPr>
        <p:spPr bwMode="auto">
          <a:xfrm>
            <a:off x="3276600" y="5792365"/>
            <a:ext cx="3422732" cy="523220"/>
          </a:xfrm>
          <a:prstGeom prst="rect">
            <a:avLst/>
          </a:prstGeom>
          <a:noFill/>
          <a:ln w="9525" algn="ctr">
            <a:noFill/>
            <a:miter lim="800000"/>
            <a:headEnd/>
            <a:tailEnd/>
          </a:ln>
          <a:effectLst/>
        </p:spPr>
        <p:txBody>
          <a:bodyPr wrap="none">
            <a:spAutoFit/>
          </a:bodyPr>
          <a:lstStyle/>
          <a:p>
            <a:r>
              <a:rPr lang="vi-VN" sz="2800" dirty="0"/>
              <a:t>Cả B và C đều đúng</a:t>
            </a:r>
            <a:endParaRPr lang="en-US" sz="2800" dirty="0"/>
          </a:p>
        </p:txBody>
      </p:sp>
      <p:sp>
        <p:nvSpPr>
          <p:cNvPr id="4114" name="Text Box 30"/>
          <p:cNvSpPr txBox="1">
            <a:spLocks noChangeArrowheads="1"/>
          </p:cNvSpPr>
          <p:nvPr/>
        </p:nvSpPr>
        <p:spPr bwMode="gray">
          <a:xfrm>
            <a:off x="2025650" y="5814590"/>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150000" y="150000"/>
                                    </p:animScale>
                                  </p:childTnLst>
                                </p:cTn>
                              </p:par>
                              <p:par>
                                <p:cTn id="7" presetID="6" presetClass="emph" presetSubtype="0" fill="hold" grpId="0" nodeType="withEffect">
                                  <p:stCondLst>
                                    <p:cond delay="0"/>
                                  </p:stCondLst>
                                  <p:childTnLst>
                                    <p:animScale>
                                      <p:cBhvr>
                                        <p:cTn id="8" dur="2000" fill="hold"/>
                                        <p:tgtEl>
                                          <p:spTgt spid="4101"/>
                                        </p:tgtEl>
                                      </p:cBhvr>
                                      <p:by x="150000" y="150000"/>
                                    </p:animScale>
                                  </p:childTnLst>
                                </p:cTn>
                              </p:par>
                              <p:par>
                                <p:cTn id="9" presetID="6" presetClass="emph" presetSubtype="0" fill="hold" grpId="0" nodeType="withEffect">
                                  <p:stCondLst>
                                    <p:cond delay="0"/>
                                  </p:stCondLst>
                                  <p:childTnLst>
                                    <p:animScale>
                                      <p:cBhvr>
                                        <p:cTn id="10" dur="2000" fill="hold"/>
                                        <p:tgtEl>
                                          <p:spTgt spid="4102"/>
                                        </p:tgtEl>
                                      </p:cBhvr>
                                      <p:by x="150000" y="150000"/>
                                    </p:animScale>
                                  </p:childTnLst>
                                </p:cTn>
                              </p:par>
                              <p:par>
                                <p:cTn id="11" presetID="6" presetClass="emph" presetSubtype="0" fill="hold" grpId="0" nodeType="withEffect">
                                  <p:stCondLst>
                                    <p:cond delay="0"/>
                                  </p:stCondLst>
                                  <p:childTnLst>
                                    <p:animScale>
                                      <p:cBhvr>
                                        <p:cTn id="12" dur="2000" fill="hold"/>
                                        <p:tgtEl>
                                          <p:spTgt spid="410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animBg="1"/>
      <p:bldP spid="4102" grpId="0"/>
      <p:bldP spid="410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629816"/>
            <a:ext cx="8229600" cy="1143000"/>
          </a:xfrm>
        </p:spPr>
        <p:txBody>
          <a:bodyPr>
            <a:noAutofit/>
          </a:bodyPr>
          <a:lstStyle/>
          <a:p>
            <a:r>
              <a:rPr lang="vi-VN" sz="2400" b="1" dirty="0"/>
              <a:t>Xác định kiểu điệp ngữ trong câu sau:</a:t>
            </a:r>
            <a:br>
              <a:rPr lang="vi-VN" sz="2400" dirty="0"/>
            </a:br>
            <a:r>
              <a:rPr lang="vi-VN" sz="2400" i="1" dirty="0"/>
              <a:t>Anh đã tìm em, rất lâu, rất lâu</a:t>
            </a:r>
            <a:br>
              <a:rPr lang="vi-VN" sz="2400" dirty="0"/>
            </a:br>
            <a:r>
              <a:rPr lang="vi-VN" sz="2400" i="1" dirty="0"/>
              <a:t>Cô gái Thạch Kim Thạch Nhọn</a:t>
            </a:r>
            <a:br>
              <a:rPr lang="vi-VN" sz="2400" dirty="0"/>
            </a:br>
            <a:r>
              <a:rPr lang="vi-VN" sz="2400" i="1" dirty="0"/>
              <a:t>Khăn xanh, khăn xanh phơi đầy lán sớm</a:t>
            </a:r>
            <a:br>
              <a:rPr lang="vi-VN" sz="2400" dirty="0"/>
            </a:br>
            <a:r>
              <a:rPr lang="vi-VN" sz="2400" i="1" dirty="0"/>
              <a:t>Sách giấy mở tung tăng trắng cả rừng chiều.</a:t>
            </a:r>
            <a:endParaRPr lang="vi-VN" sz="2400" dirty="0"/>
          </a:p>
        </p:txBody>
      </p:sp>
      <p:grpSp>
        <p:nvGrpSpPr>
          <p:cNvPr id="2" name="Group 3"/>
          <p:cNvGrpSpPr>
            <a:grpSpLocks/>
          </p:cNvGrpSpPr>
          <p:nvPr/>
        </p:nvGrpSpPr>
        <p:grpSpPr bwMode="auto">
          <a:xfrm>
            <a:off x="1828800" y="2995190"/>
            <a:ext cx="762000" cy="665163"/>
            <a:chOff x="1110" y="2656"/>
            <a:chExt cx="1549" cy="1351"/>
          </a:xfrm>
        </p:grpSpPr>
        <p:sp>
          <p:nvSpPr>
            <p:cNvPr id="412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2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grpSp>
        <p:nvGrpSpPr>
          <p:cNvPr id="3" name="Group 7"/>
          <p:cNvGrpSpPr>
            <a:grpSpLocks/>
          </p:cNvGrpSpPr>
          <p:nvPr/>
        </p:nvGrpSpPr>
        <p:grpSpPr bwMode="auto">
          <a:xfrm>
            <a:off x="1828800" y="3909590"/>
            <a:ext cx="762000" cy="665163"/>
            <a:chOff x="3174" y="2656"/>
            <a:chExt cx="1549" cy="1351"/>
          </a:xfrm>
        </p:grpSpPr>
        <p:sp>
          <p:nvSpPr>
            <p:cNvPr id="412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2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sp>
        <p:nvSpPr>
          <p:cNvPr id="4101" name="Line 11"/>
          <p:cNvSpPr>
            <a:spLocks noChangeShapeType="1"/>
          </p:cNvSpPr>
          <p:nvPr/>
        </p:nvSpPr>
        <p:spPr bwMode="auto">
          <a:xfrm>
            <a:off x="2438400" y="3604790"/>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02" name="Text Box 12"/>
          <p:cNvSpPr txBox="1">
            <a:spLocks noChangeArrowheads="1"/>
          </p:cNvSpPr>
          <p:nvPr/>
        </p:nvSpPr>
        <p:spPr bwMode="auto">
          <a:xfrm>
            <a:off x="3276600" y="3071390"/>
            <a:ext cx="3688638" cy="584775"/>
          </a:xfrm>
          <a:prstGeom prst="rect">
            <a:avLst/>
          </a:prstGeom>
          <a:noFill/>
          <a:ln w="9525" algn="ctr">
            <a:noFill/>
            <a:miter lim="800000"/>
            <a:headEnd/>
            <a:tailEnd/>
          </a:ln>
          <a:effectLst/>
        </p:spPr>
        <p:txBody>
          <a:bodyPr wrap="none">
            <a:spAutoFit/>
          </a:bodyPr>
          <a:lstStyle/>
          <a:p>
            <a:r>
              <a:rPr lang="en-US" sz="3200" dirty="0" err="1"/>
              <a:t>Điệp</a:t>
            </a:r>
            <a:r>
              <a:rPr lang="en-US" sz="3200" dirty="0"/>
              <a:t> </a:t>
            </a:r>
            <a:r>
              <a:rPr lang="en-US" sz="3200" dirty="0" err="1"/>
              <a:t>ngữ</a:t>
            </a:r>
            <a:r>
              <a:rPr lang="en-US" sz="3200" dirty="0"/>
              <a:t> </a:t>
            </a:r>
            <a:r>
              <a:rPr lang="en-US" sz="3200" dirty="0" err="1"/>
              <a:t>cách</a:t>
            </a:r>
            <a:r>
              <a:rPr lang="en-US" sz="3200" dirty="0"/>
              <a:t> </a:t>
            </a:r>
            <a:r>
              <a:rPr lang="en-US" sz="3200" dirty="0" err="1"/>
              <a:t>quãng</a:t>
            </a:r>
            <a:endParaRPr lang="en-US" sz="3200" dirty="0"/>
          </a:p>
        </p:txBody>
      </p:sp>
      <p:sp>
        <p:nvSpPr>
          <p:cNvPr id="4103" name="Text Box 13"/>
          <p:cNvSpPr txBox="1">
            <a:spLocks noChangeArrowheads="1"/>
          </p:cNvSpPr>
          <p:nvPr/>
        </p:nvSpPr>
        <p:spPr bwMode="gray">
          <a:xfrm>
            <a:off x="2025650" y="3093615"/>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1</a:t>
            </a:r>
          </a:p>
        </p:txBody>
      </p:sp>
      <p:sp>
        <p:nvSpPr>
          <p:cNvPr id="4104" name="Line 14"/>
          <p:cNvSpPr>
            <a:spLocks noChangeShapeType="1"/>
          </p:cNvSpPr>
          <p:nvPr/>
        </p:nvSpPr>
        <p:spPr bwMode="auto">
          <a:xfrm>
            <a:off x="2438400" y="4519190"/>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05" name="Text Box 15"/>
          <p:cNvSpPr txBox="1">
            <a:spLocks noChangeArrowheads="1"/>
          </p:cNvSpPr>
          <p:nvPr/>
        </p:nvSpPr>
        <p:spPr bwMode="auto">
          <a:xfrm>
            <a:off x="3276600" y="3985790"/>
            <a:ext cx="3071675" cy="584775"/>
          </a:xfrm>
          <a:prstGeom prst="rect">
            <a:avLst/>
          </a:prstGeom>
          <a:noFill/>
          <a:ln w="9525" algn="ctr">
            <a:noFill/>
            <a:miter lim="800000"/>
            <a:headEnd/>
            <a:tailEnd/>
          </a:ln>
          <a:effectLst/>
        </p:spPr>
        <p:txBody>
          <a:bodyPr wrap="none">
            <a:spAutoFit/>
          </a:bodyPr>
          <a:lstStyle/>
          <a:p>
            <a:r>
              <a:rPr lang="en-US" sz="3200" dirty="0" err="1"/>
              <a:t>Điệp</a:t>
            </a:r>
            <a:r>
              <a:rPr lang="en-US" sz="3200" dirty="0"/>
              <a:t> </a:t>
            </a:r>
            <a:r>
              <a:rPr lang="en-US" sz="3200" dirty="0" err="1"/>
              <a:t>ngữ</a:t>
            </a:r>
            <a:r>
              <a:rPr lang="en-US" sz="3200" dirty="0"/>
              <a:t> </a:t>
            </a:r>
            <a:r>
              <a:rPr lang="en-US" sz="3200" dirty="0" err="1"/>
              <a:t>nối</a:t>
            </a:r>
            <a:r>
              <a:rPr lang="en-US" sz="3200" dirty="0"/>
              <a:t> </a:t>
            </a:r>
            <a:r>
              <a:rPr lang="en-US" sz="3200" dirty="0" err="1"/>
              <a:t>tiếp</a:t>
            </a:r>
            <a:endParaRPr lang="en-US" sz="3200" dirty="0"/>
          </a:p>
        </p:txBody>
      </p:sp>
      <p:sp>
        <p:nvSpPr>
          <p:cNvPr id="4106" name="Text Box 16"/>
          <p:cNvSpPr txBox="1">
            <a:spLocks noChangeArrowheads="1"/>
          </p:cNvSpPr>
          <p:nvPr/>
        </p:nvSpPr>
        <p:spPr bwMode="gray">
          <a:xfrm>
            <a:off x="2025650" y="4008015"/>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2</a:t>
            </a:r>
          </a:p>
        </p:txBody>
      </p:sp>
      <p:grpSp>
        <p:nvGrpSpPr>
          <p:cNvPr id="4" name="Group 17"/>
          <p:cNvGrpSpPr>
            <a:grpSpLocks/>
          </p:cNvGrpSpPr>
          <p:nvPr/>
        </p:nvGrpSpPr>
        <p:grpSpPr bwMode="auto">
          <a:xfrm>
            <a:off x="1828800" y="4801765"/>
            <a:ext cx="762000" cy="665163"/>
            <a:chOff x="1110" y="2656"/>
            <a:chExt cx="1549" cy="1351"/>
          </a:xfrm>
        </p:grpSpPr>
        <p:sp>
          <p:nvSpPr>
            <p:cNvPr id="411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1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8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grpSp>
        <p:nvGrpSpPr>
          <p:cNvPr id="5" name="Group 21"/>
          <p:cNvGrpSpPr>
            <a:grpSpLocks/>
          </p:cNvGrpSpPr>
          <p:nvPr/>
        </p:nvGrpSpPr>
        <p:grpSpPr bwMode="auto">
          <a:xfrm>
            <a:off x="1828800" y="5716165"/>
            <a:ext cx="762000" cy="665163"/>
            <a:chOff x="3174" y="2656"/>
            <a:chExt cx="1549" cy="1351"/>
          </a:xfrm>
        </p:grpSpPr>
        <p:sp>
          <p:nvSpPr>
            <p:cNvPr id="411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1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8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sp>
        <p:nvSpPr>
          <p:cNvPr id="4109" name="Line 25"/>
          <p:cNvSpPr>
            <a:spLocks noChangeShapeType="1"/>
          </p:cNvSpPr>
          <p:nvPr/>
        </p:nvSpPr>
        <p:spPr bwMode="auto">
          <a:xfrm>
            <a:off x="2438400" y="5411365"/>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10" name="Text Box 26"/>
          <p:cNvSpPr txBox="1">
            <a:spLocks noChangeArrowheads="1"/>
          </p:cNvSpPr>
          <p:nvPr/>
        </p:nvSpPr>
        <p:spPr bwMode="auto">
          <a:xfrm>
            <a:off x="3276600" y="4877965"/>
            <a:ext cx="3751155" cy="584775"/>
          </a:xfrm>
          <a:prstGeom prst="rect">
            <a:avLst/>
          </a:prstGeom>
          <a:noFill/>
          <a:ln w="9525" algn="ctr">
            <a:noFill/>
            <a:miter lim="800000"/>
            <a:headEnd/>
            <a:tailEnd/>
          </a:ln>
          <a:effectLst/>
        </p:spPr>
        <p:txBody>
          <a:bodyPr wrap="none">
            <a:spAutoFit/>
          </a:bodyPr>
          <a:lstStyle/>
          <a:p>
            <a:r>
              <a:rPr lang="en-US" sz="3200" dirty="0" err="1"/>
              <a:t>Điệp</a:t>
            </a:r>
            <a:r>
              <a:rPr lang="en-US" sz="3200" dirty="0"/>
              <a:t> </a:t>
            </a:r>
            <a:r>
              <a:rPr lang="en-US" sz="3200" dirty="0" err="1"/>
              <a:t>ngữ</a:t>
            </a:r>
            <a:r>
              <a:rPr lang="en-US" sz="3200" dirty="0"/>
              <a:t> </a:t>
            </a:r>
            <a:r>
              <a:rPr lang="en-US" sz="3200" dirty="0" err="1"/>
              <a:t>chuyển</a:t>
            </a:r>
            <a:r>
              <a:rPr lang="en-US" sz="3200" dirty="0"/>
              <a:t> </a:t>
            </a:r>
            <a:r>
              <a:rPr lang="en-US" sz="3200" dirty="0" err="1"/>
              <a:t>tiếp</a:t>
            </a:r>
            <a:endParaRPr lang="en-US" sz="3200" dirty="0"/>
          </a:p>
        </p:txBody>
      </p:sp>
      <p:sp>
        <p:nvSpPr>
          <p:cNvPr id="4111" name="Text Box 27"/>
          <p:cNvSpPr txBox="1">
            <a:spLocks noChangeArrowheads="1"/>
          </p:cNvSpPr>
          <p:nvPr/>
        </p:nvSpPr>
        <p:spPr bwMode="gray">
          <a:xfrm>
            <a:off x="2025650" y="4900190"/>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3</a:t>
            </a:r>
          </a:p>
        </p:txBody>
      </p:sp>
      <p:sp>
        <p:nvSpPr>
          <p:cNvPr id="4112" name="Line 28"/>
          <p:cNvSpPr>
            <a:spLocks noChangeShapeType="1"/>
          </p:cNvSpPr>
          <p:nvPr/>
        </p:nvSpPr>
        <p:spPr bwMode="auto">
          <a:xfrm>
            <a:off x="2438400" y="6325765"/>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13" name="Text Box 29"/>
          <p:cNvSpPr txBox="1">
            <a:spLocks noChangeArrowheads="1"/>
          </p:cNvSpPr>
          <p:nvPr/>
        </p:nvSpPr>
        <p:spPr bwMode="auto">
          <a:xfrm>
            <a:off x="3276600" y="5792365"/>
            <a:ext cx="3328155" cy="523220"/>
          </a:xfrm>
          <a:prstGeom prst="rect">
            <a:avLst/>
          </a:prstGeom>
          <a:noFill/>
          <a:ln w="9525" algn="ctr">
            <a:noFill/>
            <a:miter lim="800000"/>
            <a:headEnd/>
            <a:tailEnd/>
          </a:ln>
          <a:effectLst/>
        </p:spPr>
        <p:txBody>
          <a:bodyPr wrap="none">
            <a:spAutoFit/>
          </a:bodyPr>
          <a:lstStyle/>
          <a:p>
            <a:r>
              <a:rPr lang="vi-VN" sz="2800" dirty="0"/>
              <a:t>Cả </a:t>
            </a:r>
            <a:r>
              <a:rPr lang="en-US" sz="2800" dirty="0"/>
              <a:t>A</a:t>
            </a:r>
            <a:r>
              <a:rPr lang="vi-VN" sz="2800" dirty="0"/>
              <a:t> và </a:t>
            </a:r>
            <a:r>
              <a:rPr lang="en-US" sz="2800" dirty="0"/>
              <a:t>B</a:t>
            </a:r>
            <a:r>
              <a:rPr lang="vi-VN" sz="2800" dirty="0"/>
              <a:t> đều đúng</a:t>
            </a:r>
            <a:endParaRPr lang="en-US" sz="2800" dirty="0"/>
          </a:p>
        </p:txBody>
      </p:sp>
      <p:sp>
        <p:nvSpPr>
          <p:cNvPr id="4114" name="Text Box 30"/>
          <p:cNvSpPr txBox="1">
            <a:spLocks noChangeArrowheads="1"/>
          </p:cNvSpPr>
          <p:nvPr/>
        </p:nvSpPr>
        <p:spPr bwMode="gray">
          <a:xfrm>
            <a:off x="2025650" y="5814590"/>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par>
                                <p:cTn id="7" presetID="6" presetClass="emph" presetSubtype="0" fill="hold" grpId="0" nodeType="withEffect">
                                  <p:stCondLst>
                                    <p:cond delay="0"/>
                                  </p:stCondLst>
                                  <p:childTnLst>
                                    <p:animScale>
                                      <p:cBhvr>
                                        <p:cTn id="8" dur="2000" fill="hold"/>
                                        <p:tgtEl>
                                          <p:spTgt spid="4104"/>
                                        </p:tgtEl>
                                      </p:cBhvr>
                                      <p:by x="150000" y="150000"/>
                                    </p:animScale>
                                  </p:childTnLst>
                                </p:cTn>
                              </p:par>
                              <p:par>
                                <p:cTn id="9" presetID="6" presetClass="emph" presetSubtype="0" fill="hold" grpId="0" nodeType="withEffect">
                                  <p:stCondLst>
                                    <p:cond delay="0"/>
                                  </p:stCondLst>
                                  <p:childTnLst>
                                    <p:animScale>
                                      <p:cBhvr>
                                        <p:cTn id="10" dur="2000" fill="hold"/>
                                        <p:tgtEl>
                                          <p:spTgt spid="4105"/>
                                        </p:tgtEl>
                                      </p:cBhvr>
                                      <p:by x="150000" y="150000"/>
                                    </p:animScale>
                                  </p:childTnLst>
                                </p:cTn>
                              </p:par>
                              <p:par>
                                <p:cTn id="11" presetID="6" presetClass="emph" presetSubtype="0" fill="hold" grpId="0" nodeType="withEffect">
                                  <p:stCondLst>
                                    <p:cond delay="0"/>
                                  </p:stCondLst>
                                  <p:childTnLst>
                                    <p:animScale>
                                      <p:cBhvr>
                                        <p:cTn id="12" dur="2000" fill="hold"/>
                                        <p:tgtEl>
                                          <p:spTgt spid="4106"/>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animBg="1"/>
      <p:bldP spid="4105" grpId="0"/>
      <p:bldP spid="41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4"/>
          <p:cNvSpPr txBox="1">
            <a:spLocks noChangeArrowheads="1"/>
          </p:cNvSpPr>
          <p:nvPr/>
        </p:nvSpPr>
        <p:spPr bwMode="auto">
          <a:xfrm>
            <a:off x="2954962" y="332656"/>
            <a:ext cx="3046027" cy="707886"/>
          </a:xfrm>
          <a:prstGeom prst="rect">
            <a:avLst/>
          </a:prstGeom>
          <a:noFill/>
          <a:ln w="9525">
            <a:noFill/>
            <a:miter lim="800000"/>
            <a:headEnd/>
            <a:tailEnd/>
          </a:ln>
        </p:spPr>
        <p:txBody>
          <a:bodyPr wrap="none" anchor="ctr">
            <a:spAutoFit/>
          </a:bodyPr>
          <a:lstStyle/>
          <a:p>
            <a:pPr algn="ctr"/>
            <a:r>
              <a:rPr lang="en-US" sz="4000" b="1" dirty="0"/>
              <a:t>So </a:t>
            </a:r>
            <a:r>
              <a:rPr lang="en-US" sz="4000" b="1" dirty="0" err="1"/>
              <a:t>sánh</a:t>
            </a:r>
            <a:r>
              <a:rPr lang="en-US" sz="4000" b="1" dirty="0"/>
              <a:t> </a:t>
            </a:r>
            <a:r>
              <a:rPr lang="en-US" sz="4000" b="1" dirty="0" err="1"/>
              <a:t>là</a:t>
            </a:r>
            <a:r>
              <a:rPr lang="en-US" sz="4000" b="1" dirty="0"/>
              <a:t> </a:t>
            </a:r>
            <a:r>
              <a:rPr lang="en-US" sz="4000" b="1" dirty="0" err="1"/>
              <a:t>gì</a:t>
            </a:r>
            <a:r>
              <a:rPr lang="en-US" sz="4000" b="1" dirty="0"/>
              <a:t>?</a:t>
            </a:r>
            <a:endParaRPr lang="en-US" sz="4000" b="1" dirty="0">
              <a:solidFill>
                <a:srgbClr val="7F7F7F"/>
              </a:solidFill>
              <a:latin typeface="Arial" charset="0"/>
            </a:endParaRPr>
          </a:p>
        </p:txBody>
      </p:sp>
      <p:sp>
        <p:nvSpPr>
          <p:cNvPr id="4" name="Round Same Side Corner Rectangle 3"/>
          <p:cNvSpPr/>
          <p:nvPr/>
        </p:nvSpPr>
        <p:spPr>
          <a:xfrm rot="16200000">
            <a:off x="3857302" y="-1764038"/>
            <a:ext cx="989013" cy="7336484"/>
          </a:xfrm>
          <a:prstGeom prst="round2SameRect">
            <a:avLst>
              <a:gd name="adj1" fmla="val 23321"/>
              <a:gd name="adj2" fmla="val 0"/>
            </a:avLst>
          </a:prstGeom>
          <a:gradFill flip="none" rotWithShape="1">
            <a:gsLst>
              <a:gs pos="0">
                <a:schemeClr val="accent3"/>
              </a:gs>
              <a:gs pos="99000">
                <a:schemeClr val="accent3">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Round Same Side Corner Rectangle 6"/>
          <p:cNvSpPr/>
          <p:nvPr/>
        </p:nvSpPr>
        <p:spPr>
          <a:xfrm rot="5400000" flipH="1">
            <a:off x="6910387" y="1281113"/>
            <a:ext cx="989013" cy="1246188"/>
          </a:xfrm>
          <a:prstGeom prst="round2SameRect">
            <a:avLst>
              <a:gd name="adj1" fmla="val 34679"/>
              <a:gd name="adj2" fmla="val 0"/>
            </a:avLst>
          </a:prstGeom>
          <a:gradFill flip="none" rotWithShape="1">
            <a:gsLst>
              <a:gs pos="0">
                <a:schemeClr val="accent3">
                  <a:lumMod val="75000"/>
                </a:schemeClr>
              </a:gs>
              <a:gs pos="100000">
                <a:schemeClr val="accent3"/>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7" name="Round Same Side Corner Rectangle 26"/>
          <p:cNvSpPr/>
          <p:nvPr/>
        </p:nvSpPr>
        <p:spPr>
          <a:xfrm rot="16200000">
            <a:off x="3857304" y="-578173"/>
            <a:ext cx="989012" cy="7336484"/>
          </a:xfrm>
          <a:prstGeom prst="round2SameRect">
            <a:avLst>
              <a:gd name="adj1" fmla="val 23321"/>
              <a:gd name="adj2" fmla="val 0"/>
            </a:avLst>
          </a:prstGeom>
          <a:gradFill flip="none" rotWithShape="1">
            <a:gsLst>
              <a:gs pos="0">
                <a:schemeClr val="accent2"/>
              </a:gs>
              <a:gs pos="99000">
                <a:schemeClr val="accent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8" name="Round Same Side Corner Rectangle 27"/>
          <p:cNvSpPr/>
          <p:nvPr/>
        </p:nvSpPr>
        <p:spPr>
          <a:xfrm rot="5400000" flipH="1">
            <a:off x="6874669" y="2502694"/>
            <a:ext cx="989012" cy="1174750"/>
          </a:xfrm>
          <a:prstGeom prst="round2SameRect">
            <a:avLst>
              <a:gd name="adj1" fmla="val 34679"/>
              <a:gd name="adj2" fmla="val 0"/>
            </a:avLst>
          </a:prstGeom>
          <a:gradFill flip="none" rotWithShape="1">
            <a:gsLst>
              <a:gs pos="0">
                <a:schemeClr val="accent2">
                  <a:lumMod val="75000"/>
                </a:schemeClr>
              </a:gs>
              <a:gs pos="100000">
                <a:schemeClr val="accent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Round Same Side Corner Rectangle 28"/>
          <p:cNvSpPr/>
          <p:nvPr/>
        </p:nvSpPr>
        <p:spPr>
          <a:xfrm rot="16200000">
            <a:off x="3858096" y="643408"/>
            <a:ext cx="987425" cy="7336484"/>
          </a:xfrm>
          <a:prstGeom prst="round2SameRect">
            <a:avLst>
              <a:gd name="adj1" fmla="val 23321"/>
              <a:gd name="adj2" fmla="val 0"/>
            </a:avLst>
          </a:prstGeom>
          <a:gradFill flip="none" rotWithShape="1">
            <a:gsLst>
              <a:gs pos="0">
                <a:schemeClr val="tx2"/>
              </a:gs>
              <a:gs pos="99000">
                <a:schemeClr val="tx2">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Round Same Side Corner Rectangle 29"/>
          <p:cNvSpPr/>
          <p:nvPr/>
        </p:nvSpPr>
        <p:spPr>
          <a:xfrm rot="5400000" flipH="1">
            <a:off x="6875462" y="3724276"/>
            <a:ext cx="987425" cy="1174750"/>
          </a:xfrm>
          <a:prstGeom prst="round2SameRect">
            <a:avLst>
              <a:gd name="adj1" fmla="val 34679"/>
              <a:gd name="adj2" fmla="val 0"/>
            </a:avLst>
          </a:prstGeom>
          <a:gradFill flip="none" rotWithShape="1">
            <a:gsLst>
              <a:gs pos="0">
                <a:schemeClr val="tx2">
                  <a:lumMod val="75000"/>
                </a:schemeClr>
              </a:gs>
              <a:gs pos="100000">
                <a:schemeClr val="tx2"/>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ound Same Side Corner Rectangle 30"/>
          <p:cNvSpPr/>
          <p:nvPr/>
        </p:nvSpPr>
        <p:spPr>
          <a:xfrm rot="16200000">
            <a:off x="3743799" y="2024532"/>
            <a:ext cx="1223962" cy="7344424"/>
          </a:xfrm>
          <a:prstGeom prst="round2SameRect">
            <a:avLst>
              <a:gd name="adj1" fmla="val 23321"/>
              <a:gd name="adj2" fmla="val 0"/>
            </a:avLst>
          </a:prstGeom>
          <a:gradFill flip="none" rotWithShape="1">
            <a:gsLst>
              <a:gs pos="0">
                <a:schemeClr val="accent1"/>
              </a:gs>
              <a:gs pos="99000">
                <a:schemeClr val="accent1">
                  <a:lumMod val="75000"/>
                </a:schemeClr>
              </a:gs>
            </a:gsLst>
            <a:lin ang="5400000" scaled="1"/>
            <a:tileRect/>
          </a:gradFill>
          <a:ln w="3175">
            <a:noFill/>
          </a:ln>
          <a:effectLst>
            <a:outerShdw blurRad="50800" dist="381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ound Same Side Corner Rectangle 31"/>
          <p:cNvSpPr/>
          <p:nvPr/>
        </p:nvSpPr>
        <p:spPr>
          <a:xfrm rot="5400000" flipH="1">
            <a:off x="6792913" y="5073650"/>
            <a:ext cx="1223962" cy="1246188"/>
          </a:xfrm>
          <a:prstGeom prst="round2SameRect">
            <a:avLst>
              <a:gd name="adj1" fmla="val 34679"/>
              <a:gd name="adj2" fmla="val 0"/>
            </a:avLst>
          </a:prstGeom>
          <a:gradFill flip="none" rotWithShape="1">
            <a:gsLst>
              <a:gs pos="0">
                <a:schemeClr val="accent1">
                  <a:lumMod val="75000"/>
                </a:schemeClr>
              </a:gs>
              <a:gs pos="100000">
                <a:schemeClr val="accent1"/>
              </a:gs>
            </a:gsLst>
            <a:lin ang="162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2779" name="Picture 345" descr="shadow_1_m"/>
          <p:cNvPicPr>
            <a:picLocks noChangeAspect="1" noChangeArrowheads="1"/>
          </p:cNvPicPr>
          <p:nvPr/>
        </p:nvPicPr>
        <p:blipFill>
          <a:blip r:embed="rId2" cstate="print"/>
          <a:srcRect r="61411"/>
          <a:stretch>
            <a:fillRect/>
          </a:stretch>
        </p:blipFill>
        <p:spPr bwMode="gray">
          <a:xfrm>
            <a:off x="6616627" y="185738"/>
            <a:ext cx="144537" cy="7134225"/>
          </a:xfrm>
          <a:prstGeom prst="rect">
            <a:avLst/>
          </a:prstGeom>
          <a:noFill/>
          <a:ln w="9525">
            <a:noFill/>
            <a:miter lim="800000"/>
            <a:headEnd/>
            <a:tailEnd/>
          </a:ln>
        </p:spPr>
      </p:pic>
      <p:sp>
        <p:nvSpPr>
          <p:cNvPr id="32780" name="TextBox 8"/>
          <p:cNvSpPr txBox="1">
            <a:spLocks noChangeArrowheads="1"/>
          </p:cNvSpPr>
          <p:nvPr/>
        </p:nvSpPr>
        <p:spPr bwMode="auto">
          <a:xfrm>
            <a:off x="7178675" y="1549400"/>
            <a:ext cx="706438" cy="708025"/>
          </a:xfrm>
          <a:prstGeom prst="rect">
            <a:avLst/>
          </a:prstGeom>
          <a:noFill/>
          <a:ln w="9525">
            <a:noFill/>
            <a:miter lim="800000"/>
            <a:headEnd/>
            <a:tailEnd/>
          </a:ln>
        </p:spPr>
        <p:txBody>
          <a:bodyPr anchor="ctr">
            <a:spAutoFit/>
          </a:bodyPr>
          <a:lstStyle/>
          <a:p>
            <a:pPr algn="ctr"/>
            <a:r>
              <a:rPr lang="en-US" sz="4000" b="1">
                <a:solidFill>
                  <a:schemeClr val="bg1"/>
                </a:solidFill>
                <a:latin typeface="Comic Sans MS" pitchFamily="66" charset="0"/>
              </a:rPr>
              <a:t>1</a:t>
            </a:r>
          </a:p>
        </p:txBody>
      </p:sp>
      <p:sp>
        <p:nvSpPr>
          <p:cNvPr id="32781" name="TextBox 33"/>
          <p:cNvSpPr txBox="1">
            <a:spLocks noChangeArrowheads="1"/>
          </p:cNvSpPr>
          <p:nvPr/>
        </p:nvSpPr>
        <p:spPr bwMode="auto">
          <a:xfrm>
            <a:off x="7178675" y="2735263"/>
            <a:ext cx="706438" cy="708025"/>
          </a:xfrm>
          <a:prstGeom prst="rect">
            <a:avLst/>
          </a:prstGeom>
          <a:noFill/>
          <a:ln w="9525">
            <a:noFill/>
            <a:miter lim="800000"/>
            <a:headEnd/>
            <a:tailEnd/>
          </a:ln>
        </p:spPr>
        <p:txBody>
          <a:bodyPr anchor="ctr">
            <a:spAutoFit/>
          </a:bodyPr>
          <a:lstStyle/>
          <a:p>
            <a:pPr algn="ctr"/>
            <a:r>
              <a:rPr lang="en-US" sz="4000" b="1">
                <a:solidFill>
                  <a:schemeClr val="bg1"/>
                </a:solidFill>
                <a:latin typeface="Comic Sans MS" pitchFamily="66" charset="0"/>
              </a:rPr>
              <a:t>2</a:t>
            </a:r>
          </a:p>
        </p:txBody>
      </p:sp>
      <p:sp>
        <p:nvSpPr>
          <p:cNvPr id="32782" name="TextBox 34"/>
          <p:cNvSpPr txBox="1">
            <a:spLocks noChangeArrowheads="1"/>
          </p:cNvSpPr>
          <p:nvPr/>
        </p:nvSpPr>
        <p:spPr bwMode="auto">
          <a:xfrm>
            <a:off x="7178675" y="3957638"/>
            <a:ext cx="706438" cy="708025"/>
          </a:xfrm>
          <a:prstGeom prst="rect">
            <a:avLst/>
          </a:prstGeom>
          <a:noFill/>
          <a:ln w="9525">
            <a:noFill/>
            <a:miter lim="800000"/>
            <a:headEnd/>
            <a:tailEnd/>
          </a:ln>
        </p:spPr>
        <p:txBody>
          <a:bodyPr anchor="ctr">
            <a:spAutoFit/>
          </a:bodyPr>
          <a:lstStyle/>
          <a:p>
            <a:pPr algn="ctr"/>
            <a:r>
              <a:rPr lang="en-US" sz="4000" b="1">
                <a:solidFill>
                  <a:schemeClr val="bg1"/>
                </a:solidFill>
                <a:latin typeface="Comic Sans MS" pitchFamily="66" charset="0"/>
              </a:rPr>
              <a:t>3</a:t>
            </a:r>
          </a:p>
        </p:txBody>
      </p:sp>
      <p:sp>
        <p:nvSpPr>
          <p:cNvPr id="10255" name="TextBox 35"/>
          <p:cNvSpPr txBox="1">
            <a:spLocks noChangeArrowheads="1"/>
          </p:cNvSpPr>
          <p:nvPr/>
        </p:nvSpPr>
        <p:spPr bwMode="auto">
          <a:xfrm>
            <a:off x="7164388" y="5376863"/>
            <a:ext cx="811212" cy="708025"/>
          </a:xfrm>
          <a:prstGeom prst="rect">
            <a:avLst/>
          </a:prstGeom>
          <a:noFill/>
          <a:ln w="9525">
            <a:noFill/>
            <a:miter lim="800000"/>
            <a:headEnd/>
            <a:tailEnd/>
          </a:ln>
        </p:spPr>
        <p:txBody>
          <a:bodyPr anchor="ctr">
            <a:spAutoFit/>
          </a:bodyPr>
          <a:lstStyle/>
          <a:p>
            <a:pPr algn="ctr"/>
            <a:r>
              <a:rPr lang="en-US" sz="4000" b="1">
                <a:solidFill>
                  <a:schemeClr val="bg1"/>
                </a:solidFill>
                <a:latin typeface="Comic Sans MS" pitchFamily="66" charset="0"/>
              </a:rPr>
              <a:t>4</a:t>
            </a:r>
          </a:p>
        </p:txBody>
      </p:sp>
      <p:sp>
        <p:nvSpPr>
          <p:cNvPr id="32784" name="Rectangle 32"/>
          <p:cNvSpPr>
            <a:spLocks noChangeArrowheads="1"/>
          </p:cNvSpPr>
          <p:nvPr/>
        </p:nvSpPr>
        <p:spPr bwMode="auto">
          <a:xfrm>
            <a:off x="842520" y="1415678"/>
            <a:ext cx="5986906" cy="954107"/>
          </a:xfrm>
          <a:prstGeom prst="rect">
            <a:avLst/>
          </a:prstGeom>
          <a:noFill/>
          <a:ln w="9525">
            <a:noFill/>
            <a:miter lim="800000"/>
            <a:headEnd/>
            <a:tailEnd/>
          </a:ln>
        </p:spPr>
        <p:txBody>
          <a:bodyPr wrap="square">
            <a:spAutoFit/>
          </a:bodyPr>
          <a:lstStyle/>
          <a:p>
            <a:r>
              <a:rPr lang="vi-VN" sz="2800" dirty="0">
                <a:solidFill>
                  <a:schemeClr val="bg1"/>
                </a:solidFill>
              </a:rPr>
              <a:t>Là mang hai đối tượng ra so sánh với nhau</a:t>
            </a:r>
            <a:endParaRPr lang="en-US" sz="2800" dirty="0">
              <a:solidFill>
                <a:schemeClr val="bg1"/>
              </a:solidFill>
            </a:endParaRPr>
          </a:p>
        </p:txBody>
      </p:sp>
      <p:sp>
        <p:nvSpPr>
          <p:cNvPr id="10257" name="Rectangle 37"/>
          <p:cNvSpPr>
            <a:spLocks noChangeArrowheads="1"/>
          </p:cNvSpPr>
          <p:nvPr/>
        </p:nvSpPr>
        <p:spPr bwMode="auto">
          <a:xfrm>
            <a:off x="539552" y="2636912"/>
            <a:ext cx="6389168" cy="954107"/>
          </a:xfrm>
          <a:prstGeom prst="rect">
            <a:avLst/>
          </a:prstGeom>
          <a:noFill/>
          <a:ln w="9525">
            <a:noFill/>
            <a:miter lim="800000"/>
            <a:headEnd/>
            <a:tailEnd/>
          </a:ln>
        </p:spPr>
        <p:txBody>
          <a:bodyPr wrap="square">
            <a:spAutoFit/>
          </a:bodyPr>
          <a:lstStyle/>
          <a:p>
            <a:pPr marL="342900" indent="-342900">
              <a:spcBef>
                <a:spcPct val="20000"/>
              </a:spcBef>
              <a:defRPr/>
            </a:pPr>
            <a:r>
              <a:rPr lang="en-US" sz="2800" dirty="0">
                <a:solidFill>
                  <a:schemeClr val="bg1"/>
                </a:solidFill>
              </a:rPr>
              <a:t>	</a:t>
            </a:r>
            <a:r>
              <a:rPr lang="vi-VN" sz="2800" dirty="0">
                <a:solidFill>
                  <a:schemeClr val="bg1"/>
                </a:solidFill>
              </a:rPr>
              <a:t>Hai sự vật, hiện tượng có nhiều nét tương cận với nhau</a:t>
            </a:r>
            <a:endParaRPr lang="en-US" sz="2800" dirty="0">
              <a:solidFill>
                <a:schemeClr val="bg1"/>
              </a:solidFill>
            </a:endParaRPr>
          </a:p>
        </p:txBody>
      </p:sp>
      <p:sp>
        <p:nvSpPr>
          <p:cNvPr id="32786" name="Rectangle 38"/>
          <p:cNvSpPr>
            <a:spLocks noChangeArrowheads="1"/>
          </p:cNvSpPr>
          <p:nvPr/>
        </p:nvSpPr>
        <p:spPr bwMode="auto">
          <a:xfrm>
            <a:off x="539552" y="3861048"/>
            <a:ext cx="5729946" cy="954107"/>
          </a:xfrm>
          <a:prstGeom prst="rect">
            <a:avLst/>
          </a:prstGeom>
          <a:noFill/>
          <a:ln w="9525">
            <a:noFill/>
            <a:miter lim="800000"/>
            <a:headEnd/>
            <a:tailEnd/>
          </a:ln>
        </p:spPr>
        <p:txBody>
          <a:bodyPr wrap="square">
            <a:spAutoFit/>
          </a:bodyPr>
          <a:lstStyle/>
          <a:p>
            <a:pPr marL="342900" indent="-342900">
              <a:spcBef>
                <a:spcPct val="20000"/>
              </a:spcBef>
            </a:pPr>
            <a:r>
              <a:rPr lang="en-US" sz="2800" dirty="0">
                <a:solidFill>
                  <a:schemeClr val="bg1"/>
                </a:solidFill>
              </a:rPr>
              <a:t>	</a:t>
            </a:r>
            <a:r>
              <a:rPr lang="vi-VN" sz="2800" dirty="0">
                <a:solidFill>
                  <a:schemeClr val="bg1"/>
                </a:solidFill>
              </a:rPr>
              <a:t>Là hai sự vật, hiện tượng có nhiều nét tương đồng với nhau</a:t>
            </a:r>
            <a:endParaRPr lang="en-US" sz="2800" dirty="0">
              <a:solidFill>
                <a:schemeClr val="bg1"/>
              </a:solidFill>
            </a:endParaRPr>
          </a:p>
        </p:txBody>
      </p:sp>
      <p:sp>
        <p:nvSpPr>
          <p:cNvPr id="10259" name="Rectangle 39"/>
          <p:cNvSpPr>
            <a:spLocks noChangeArrowheads="1"/>
          </p:cNvSpPr>
          <p:nvPr/>
        </p:nvSpPr>
        <p:spPr bwMode="auto">
          <a:xfrm>
            <a:off x="467544" y="5085184"/>
            <a:ext cx="6390456" cy="1200329"/>
          </a:xfrm>
          <a:prstGeom prst="rect">
            <a:avLst/>
          </a:prstGeom>
          <a:noFill/>
          <a:ln w="9525">
            <a:noFill/>
            <a:miter lim="800000"/>
            <a:headEnd/>
            <a:tailEnd/>
          </a:ln>
        </p:spPr>
        <p:txBody>
          <a:bodyPr wrap="square">
            <a:spAutoFit/>
          </a:bodyPr>
          <a:lstStyle/>
          <a:p>
            <a:pPr marL="342900" indent="-342900">
              <a:spcBef>
                <a:spcPct val="20000"/>
              </a:spcBef>
            </a:pPr>
            <a:r>
              <a:rPr lang="en-US" sz="2000" dirty="0">
                <a:solidFill>
                  <a:schemeClr val="bg1"/>
                </a:solidFill>
              </a:rPr>
              <a:t>	</a:t>
            </a:r>
            <a:r>
              <a:rPr lang="vi-VN" sz="2400" dirty="0">
                <a:solidFill>
                  <a:schemeClr val="bg1"/>
                </a:solidFill>
              </a:rPr>
              <a:t>Là đối chiếu sự vật, sự việc này với sự vật, sự việc khác có nét tương đồng, làm tăng sức gợi hình, gợi cảm cho sự diễn đạt</a:t>
            </a:r>
            <a:endParaRPr lang="en-US" sz="2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0259"/>
                                        </p:tgtEl>
                                        <p:attrNameLst>
                                          <p:attrName>fillcolor</p:attrName>
                                        </p:attrNameLst>
                                      </p:cBhvr>
                                      <p:to>
                                        <a:schemeClr val="tx1"/>
                                      </p:to>
                                    </p:animClr>
                                    <p:set>
                                      <p:cBhvr>
                                        <p:cTn id="7" dur="2000" fill="hold"/>
                                        <p:tgtEl>
                                          <p:spTgt spid="10259"/>
                                        </p:tgtEl>
                                        <p:attrNameLst>
                                          <p:attrName>fill.type</p:attrName>
                                        </p:attrNameLst>
                                      </p:cBhvr>
                                      <p:to>
                                        <p:strVal val="solid"/>
                                      </p:to>
                                    </p:set>
                                    <p:set>
                                      <p:cBhvr>
                                        <p:cTn id="8" dur="2000" fill="hold"/>
                                        <p:tgtEl>
                                          <p:spTgt spid="1025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457200" y="274638"/>
            <a:ext cx="8229600" cy="2722314"/>
          </a:xfrm>
        </p:spPr>
        <p:txBody>
          <a:bodyPr>
            <a:noAutofit/>
          </a:bodyPr>
          <a:lstStyle/>
          <a:p>
            <a:r>
              <a:rPr lang="vi-VN" sz="2000" b="1" dirty="0"/>
              <a:t>Đọc bài thơ dưới đây và cho biết tác giả sử dụng lối chơi chữ nào?</a:t>
            </a:r>
            <a:br>
              <a:rPr lang="vi-VN" sz="2000" dirty="0"/>
            </a:br>
            <a:r>
              <a:rPr lang="vi-VN" sz="2000" dirty="0"/>
              <a:t>Chẳng phải liu điu vẫn giống nhà</a:t>
            </a:r>
            <a:br>
              <a:rPr lang="vi-VN" sz="2000" dirty="0"/>
            </a:br>
            <a:r>
              <a:rPr lang="vi-VN" sz="2000" i="1" dirty="0"/>
              <a:t>Rắn đầu biếng học chẳng ai tha</a:t>
            </a:r>
            <a:br>
              <a:rPr lang="vi-VN" sz="2000" dirty="0"/>
            </a:br>
            <a:r>
              <a:rPr lang="vi-VN" sz="2000" i="1" dirty="0"/>
              <a:t>Thẹn đèn hổ lửa đau lòng mẹ</a:t>
            </a:r>
            <a:br>
              <a:rPr lang="vi-VN" sz="2000" dirty="0"/>
            </a:br>
            <a:r>
              <a:rPr lang="vi-VN" sz="2000" i="1" dirty="0"/>
              <a:t>Nay thét mai gầm rát cổ cha</a:t>
            </a:r>
            <a:br>
              <a:rPr lang="vi-VN" sz="2000" dirty="0"/>
            </a:br>
            <a:r>
              <a:rPr lang="vi-VN" sz="2000" i="1" dirty="0"/>
              <a:t>Ráo mép chỉ quen tuồng nói dối</a:t>
            </a:r>
            <a:br>
              <a:rPr lang="vi-VN" sz="2000" dirty="0"/>
            </a:br>
            <a:r>
              <a:rPr lang="vi-VN" sz="2000" i="1" dirty="0"/>
              <a:t>Lằn lưng cam chịu dấu roi tra</a:t>
            </a:r>
            <a:br>
              <a:rPr lang="vi-VN" sz="2000" dirty="0"/>
            </a:br>
            <a:r>
              <a:rPr lang="vi-VN" sz="2000" i="1" dirty="0"/>
              <a:t>Từ nay Trâu Lỗ chăm nghề học</a:t>
            </a:r>
            <a:br>
              <a:rPr lang="vi-VN" sz="2000" dirty="0"/>
            </a:br>
            <a:r>
              <a:rPr lang="vi-VN" sz="2000" i="1" dirty="0"/>
              <a:t>Kẻo hổ mang danh tiếng thế gia</a:t>
            </a:r>
            <a:endParaRPr lang="vi-VN" sz="2000" dirty="0"/>
          </a:p>
        </p:txBody>
      </p:sp>
      <p:grpSp>
        <p:nvGrpSpPr>
          <p:cNvPr id="2" name="Group 83"/>
          <p:cNvGrpSpPr>
            <a:grpSpLocks/>
          </p:cNvGrpSpPr>
          <p:nvPr/>
        </p:nvGrpSpPr>
        <p:grpSpPr bwMode="auto">
          <a:xfrm>
            <a:off x="2133600" y="3248744"/>
            <a:ext cx="4724400" cy="685800"/>
            <a:chOff x="1296" y="1824"/>
            <a:chExt cx="2976" cy="432"/>
          </a:xfrm>
        </p:grpSpPr>
        <p:sp>
          <p:nvSpPr>
            <p:cNvPr id="4117" name="AutoShape 84"/>
            <p:cNvSpPr>
              <a:spLocks noChangeArrowheads="1"/>
            </p:cNvSpPr>
            <p:nvPr/>
          </p:nvSpPr>
          <p:spPr bwMode="gray">
            <a:xfrm>
              <a:off x="1536" y="1899"/>
              <a:ext cx="2736" cy="288"/>
            </a:xfrm>
            <a:prstGeom prst="roundRect">
              <a:avLst>
                <a:gd name="adj" fmla="val 16667"/>
              </a:avLst>
            </a:prstGeom>
            <a:solidFill>
              <a:schemeClr val="tx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18" name="AutoShape 85"/>
            <p:cNvSpPr>
              <a:spLocks noChangeArrowheads="1"/>
            </p:cNvSpPr>
            <p:nvPr/>
          </p:nvSpPr>
          <p:spPr bwMode="gray">
            <a:xfrm>
              <a:off x="1296" y="1824"/>
              <a:ext cx="432" cy="432"/>
            </a:xfrm>
            <a:prstGeom prst="diamond">
              <a:avLst/>
            </a:prstGeom>
            <a:solidFill>
              <a:schemeClr val="tx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19" name="Text Box 86"/>
            <p:cNvSpPr txBox="1">
              <a:spLocks noChangeArrowheads="1"/>
            </p:cNvSpPr>
            <p:nvPr/>
          </p:nvSpPr>
          <p:spPr bwMode="gray">
            <a:xfrm>
              <a:off x="1680" y="1892"/>
              <a:ext cx="2160" cy="291"/>
            </a:xfrm>
            <a:prstGeom prst="rect">
              <a:avLst/>
            </a:prstGeom>
            <a:noFill/>
            <a:ln w="9525" algn="ctr">
              <a:noFill/>
              <a:miter lim="800000"/>
              <a:headEnd/>
              <a:tailEnd/>
            </a:ln>
            <a:effectLst/>
          </p:spPr>
          <p:txBody>
            <a:bodyPr>
              <a:spAutoFit/>
            </a:bodyPr>
            <a:lstStyle/>
            <a:p>
              <a:pPr algn="ctr"/>
              <a:r>
                <a:rPr lang="vi-VN" sz="2400" dirty="0">
                  <a:solidFill>
                    <a:schemeClr val="bg1"/>
                  </a:solidFill>
                </a:rPr>
                <a:t>Dùng từ đồng âm</a:t>
              </a:r>
              <a:endParaRPr lang="en-US" sz="2400" b="1" dirty="0">
                <a:solidFill>
                  <a:schemeClr val="bg1"/>
                </a:solidFill>
              </a:endParaRPr>
            </a:p>
          </p:txBody>
        </p:sp>
        <p:sp>
          <p:nvSpPr>
            <p:cNvPr id="4120" name="Text Box 8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1</a:t>
              </a:r>
            </a:p>
          </p:txBody>
        </p:sp>
      </p:grpSp>
      <p:grpSp>
        <p:nvGrpSpPr>
          <p:cNvPr id="3" name="Group 88"/>
          <p:cNvGrpSpPr>
            <a:grpSpLocks/>
          </p:cNvGrpSpPr>
          <p:nvPr/>
        </p:nvGrpSpPr>
        <p:grpSpPr bwMode="auto">
          <a:xfrm>
            <a:off x="2133600" y="4086944"/>
            <a:ext cx="4724400" cy="685800"/>
            <a:chOff x="1296" y="1824"/>
            <a:chExt cx="2976" cy="432"/>
          </a:xfrm>
        </p:grpSpPr>
        <p:sp>
          <p:nvSpPr>
            <p:cNvPr id="4113"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14"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15" name="Text Box 91"/>
            <p:cNvSpPr txBox="1">
              <a:spLocks noChangeArrowheads="1"/>
            </p:cNvSpPr>
            <p:nvPr/>
          </p:nvSpPr>
          <p:spPr bwMode="gray">
            <a:xfrm>
              <a:off x="1680" y="1863"/>
              <a:ext cx="2160" cy="330"/>
            </a:xfrm>
            <a:prstGeom prst="rect">
              <a:avLst/>
            </a:prstGeom>
            <a:noFill/>
            <a:ln w="9525" algn="ctr">
              <a:noFill/>
              <a:miter lim="800000"/>
              <a:headEnd/>
              <a:tailEnd/>
            </a:ln>
            <a:effectLst/>
          </p:spPr>
          <p:txBody>
            <a:bodyPr>
              <a:spAutoFit/>
            </a:bodyPr>
            <a:lstStyle/>
            <a:p>
              <a:pPr algn="ctr"/>
              <a:r>
                <a:rPr lang="en-US" sz="2800" dirty="0" err="1">
                  <a:solidFill>
                    <a:schemeClr val="bg1"/>
                  </a:solidFill>
                </a:rPr>
                <a:t>Dùng</a:t>
              </a:r>
              <a:r>
                <a:rPr lang="en-US" sz="2800" dirty="0">
                  <a:solidFill>
                    <a:schemeClr val="bg1"/>
                  </a:solidFill>
                </a:rPr>
                <a:t> </a:t>
              </a:r>
              <a:r>
                <a:rPr lang="en-US" sz="2800" dirty="0" err="1">
                  <a:solidFill>
                    <a:schemeClr val="bg1"/>
                  </a:solidFill>
                </a:rPr>
                <a:t>cách</a:t>
              </a:r>
              <a:r>
                <a:rPr lang="en-US" sz="2800" dirty="0">
                  <a:solidFill>
                    <a:schemeClr val="bg1"/>
                  </a:solidFill>
                </a:rPr>
                <a:t> </a:t>
              </a:r>
              <a:r>
                <a:rPr lang="en-US" sz="2800" dirty="0" err="1">
                  <a:solidFill>
                    <a:schemeClr val="bg1"/>
                  </a:solidFill>
                </a:rPr>
                <a:t>nói</a:t>
              </a:r>
              <a:r>
                <a:rPr lang="en-US" sz="2800" dirty="0">
                  <a:solidFill>
                    <a:schemeClr val="bg1"/>
                  </a:solidFill>
                </a:rPr>
                <a:t> </a:t>
              </a:r>
              <a:r>
                <a:rPr lang="en-US" sz="2800" dirty="0" err="1">
                  <a:solidFill>
                    <a:schemeClr val="bg1"/>
                  </a:solidFill>
                </a:rPr>
                <a:t>lái</a:t>
              </a:r>
              <a:endParaRPr lang="en-US" sz="2800" b="1" dirty="0">
                <a:solidFill>
                  <a:schemeClr val="bg1"/>
                </a:solidFill>
              </a:endParaRPr>
            </a:p>
          </p:txBody>
        </p:sp>
        <p:sp>
          <p:nvSpPr>
            <p:cNvPr id="4116" name="Text Box 92"/>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2</a:t>
              </a:r>
            </a:p>
          </p:txBody>
        </p:sp>
      </p:grpSp>
      <p:grpSp>
        <p:nvGrpSpPr>
          <p:cNvPr id="4" name="Group 93"/>
          <p:cNvGrpSpPr>
            <a:grpSpLocks/>
          </p:cNvGrpSpPr>
          <p:nvPr/>
        </p:nvGrpSpPr>
        <p:grpSpPr bwMode="auto">
          <a:xfrm>
            <a:off x="2133600" y="4925144"/>
            <a:ext cx="4724400" cy="685800"/>
            <a:chOff x="1296" y="1824"/>
            <a:chExt cx="2976" cy="432"/>
          </a:xfrm>
        </p:grpSpPr>
        <p:sp>
          <p:nvSpPr>
            <p:cNvPr id="4109" name="AutoShape 94"/>
            <p:cNvSpPr>
              <a:spLocks noChangeArrowheads="1"/>
            </p:cNvSpPr>
            <p:nvPr/>
          </p:nvSpPr>
          <p:spPr bwMode="gray">
            <a:xfrm>
              <a:off x="1536" y="1899"/>
              <a:ext cx="2736" cy="288"/>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10" name="AutoShape 95"/>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11" name="Text Box 96"/>
            <p:cNvSpPr txBox="1">
              <a:spLocks noChangeArrowheads="1"/>
            </p:cNvSpPr>
            <p:nvPr/>
          </p:nvSpPr>
          <p:spPr bwMode="gray">
            <a:xfrm>
              <a:off x="1680" y="1867"/>
              <a:ext cx="2160" cy="330"/>
            </a:xfrm>
            <a:prstGeom prst="rect">
              <a:avLst/>
            </a:prstGeom>
            <a:noFill/>
            <a:ln w="9525" algn="ctr">
              <a:noFill/>
              <a:miter lim="800000"/>
              <a:headEnd/>
              <a:tailEnd/>
            </a:ln>
            <a:effectLst/>
          </p:spPr>
          <p:txBody>
            <a:bodyPr>
              <a:spAutoFit/>
            </a:bodyPr>
            <a:lstStyle/>
            <a:p>
              <a:pPr algn="ctr"/>
              <a:r>
                <a:rPr lang="en-US" sz="2800" dirty="0" err="1">
                  <a:solidFill>
                    <a:schemeClr val="bg1"/>
                  </a:solidFill>
                </a:rPr>
                <a:t>Dùng</a:t>
              </a:r>
              <a:r>
                <a:rPr lang="en-US" sz="2800" dirty="0">
                  <a:solidFill>
                    <a:schemeClr val="bg1"/>
                  </a:solidFill>
                </a:rPr>
                <a:t> </a:t>
              </a:r>
              <a:r>
                <a:rPr lang="en-US" sz="2800" dirty="0" err="1">
                  <a:solidFill>
                    <a:schemeClr val="bg1"/>
                  </a:solidFill>
                </a:rPr>
                <a:t>lối</a:t>
              </a:r>
              <a:r>
                <a:rPr lang="en-US" sz="2800" dirty="0">
                  <a:solidFill>
                    <a:schemeClr val="bg1"/>
                  </a:solidFill>
                </a:rPr>
                <a:t> </a:t>
              </a:r>
              <a:r>
                <a:rPr lang="en-US" sz="2800" dirty="0" err="1">
                  <a:solidFill>
                    <a:schemeClr val="bg1"/>
                  </a:solidFill>
                </a:rPr>
                <a:t>nói</a:t>
              </a:r>
              <a:r>
                <a:rPr lang="en-US" sz="2800" dirty="0">
                  <a:solidFill>
                    <a:schemeClr val="bg1"/>
                  </a:solidFill>
                </a:rPr>
                <a:t> </a:t>
              </a:r>
              <a:r>
                <a:rPr lang="en-US" sz="2800" dirty="0" err="1">
                  <a:solidFill>
                    <a:schemeClr val="bg1"/>
                  </a:solidFill>
                </a:rPr>
                <a:t>gần</a:t>
              </a:r>
              <a:r>
                <a:rPr lang="en-US" sz="2800" dirty="0">
                  <a:solidFill>
                    <a:schemeClr val="bg1"/>
                  </a:solidFill>
                </a:rPr>
                <a:t> </a:t>
              </a:r>
              <a:r>
                <a:rPr lang="en-US" sz="2800" dirty="0" err="1">
                  <a:solidFill>
                    <a:schemeClr val="bg1"/>
                  </a:solidFill>
                </a:rPr>
                <a:t>âm</a:t>
              </a:r>
              <a:endParaRPr lang="en-US" sz="2800" b="1" dirty="0">
                <a:solidFill>
                  <a:schemeClr val="bg1"/>
                </a:solidFill>
              </a:endParaRPr>
            </a:p>
          </p:txBody>
        </p:sp>
        <p:sp>
          <p:nvSpPr>
            <p:cNvPr id="4112" name="Text Box 9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3</a:t>
              </a:r>
            </a:p>
          </p:txBody>
        </p:sp>
      </p:grpSp>
      <p:grpSp>
        <p:nvGrpSpPr>
          <p:cNvPr id="5" name="Group 98"/>
          <p:cNvGrpSpPr>
            <a:grpSpLocks/>
          </p:cNvGrpSpPr>
          <p:nvPr/>
        </p:nvGrpSpPr>
        <p:grpSpPr bwMode="auto">
          <a:xfrm>
            <a:off x="2133600" y="5839544"/>
            <a:ext cx="4724400" cy="685800"/>
            <a:chOff x="1296" y="1824"/>
            <a:chExt cx="2976" cy="432"/>
          </a:xfrm>
        </p:grpSpPr>
        <p:sp>
          <p:nvSpPr>
            <p:cNvPr id="4105"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06"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07" name="Text Box 101"/>
            <p:cNvSpPr txBox="1">
              <a:spLocks noChangeArrowheads="1"/>
            </p:cNvSpPr>
            <p:nvPr/>
          </p:nvSpPr>
          <p:spPr bwMode="gray">
            <a:xfrm>
              <a:off x="1680" y="1881"/>
              <a:ext cx="2160" cy="330"/>
            </a:xfrm>
            <a:prstGeom prst="rect">
              <a:avLst/>
            </a:prstGeom>
            <a:noFill/>
            <a:ln w="9525" algn="ctr">
              <a:noFill/>
              <a:miter lim="800000"/>
              <a:headEnd/>
              <a:tailEnd/>
            </a:ln>
            <a:effectLst/>
          </p:spPr>
          <p:txBody>
            <a:bodyPr>
              <a:spAutoFit/>
            </a:bodyPr>
            <a:lstStyle/>
            <a:p>
              <a:pPr algn="ctr"/>
              <a:r>
                <a:rPr lang="en-US" sz="2800" dirty="0" err="1">
                  <a:solidFill>
                    <a:schemeClr val="bg1"/>
                  </a:solidFill>
                </a:rPr>
                <a:t>Dùng</a:t>
              </a:r>
              <a:r>
                <a:rPr lang="en-US" sz="2800" dirty="0">
                  <a:solidFill>
                    <a:schemeClr val="bg1"/>
                  </a:solidFill>
                </a:rPr>
                <a:t> </a:t>
              </a:r>
              <a:r>
                <a:rPr lang="en-US" sz="2800" dirty="0" err="1">
                  <a:solidFill>
                    <a:schemeClr val="bg1"/>
                  </a:solidFill>
                </a:rPr>
                <a:t>từ</a:t>
              </a:r>
              <a:r>
                <a:rPr lang="en-US" sz="2800" dirty="0">
                  <a:solidFill>
                    <a:schemeClr val="bg1"/>
                  </a:solidFill>
                </a:rPr>
                <a:t> </a:t>
              </a:r>
              <a:r>
                <a:rPr lang="en-US" sz="2800" dirty="0" err="1">
                  <a:solidFill>
                    <a:schemeClr val="bg1"/>
                  </a:solidFill>
                </a:rPr>
                <a:t>trái</a:t>
              </a:r>
              <a:r>
                <a:rPr lang="en-US" sz="2800" dirty="0">
                  <a:solidFill>
                    <a:schemeClr val="bg1"/>
                  </a:solidFill>
                </a:rPr>
                <a:t> </a:t>
              </a:r>
              <a:r>
                <a:rPr lang="en-US" sz="2800" dirty="0" err="1">
                  <a:solidFill>
                    <a:schemeClr val="bg1"/>
                  </a:solidFill>
                </a:rPr>
                <a:t>nghĩa</a:t>
              </a:r>
              <a:endParaRPr lang="en-US" sz="2800" b="1" dirty="0">
                <a:solidFill>
                  <a:schemeClr val="bg1"/>
                </a:solidFill>
              </a:endParaRPr>
            </a:p>
          </p:txBody>
        </p:sp>
        <p:sp>
          <p:nvSpPr>
            <p:cNvPr id="4108" name="Text Box 102"/>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a:xfrm>
            <a:off x="457200" y="44624"/>
            <a:ext cx="8229600" cy="1143000"/>
          </a:xfrm>
        </p:spPr>
        <p:txBody>
          <a:bodyPr>
            <a:noAutofit/>
          </a:bodyPr>
          <a:lstStyle/>
          <a:p>
            <a:r>
              <a:rPr lang="en-US" b="1" dirty="0" err="1"/>
              <a:t>Liệt</a:t>
            </a:r>
            <a:r>
              <a:rPr lang="en-US" b="1" dirty="0"/>
              <a:t> </a:t>
            </a:r>
            <a:r>
              <a:rPr lang="en-US" b="1" dirty="0" err="1"/>
              <a:t>kê</a:t>
            </a:r>
            <a:r>
              <a:rPr lang="en-US" b="1" dirty="0"/>
              <a:t> </a:t>
            </a:r>
            <a:r>
              <a:rPr lang="en-US" b="1" dirty="0" err="1"/>
              <a:t>là</a:t>
            </a:r>
            <a:r>
              <a:rPr lang="en-US" b="1" dirty="0"/>
              <a:t> </a:t>
            </a:r>
            <a:r>
              <a:rPr lang="en-US" b="1" dirty="0" err="1"/>
              <a:t>gì</a:t>
            </a:r>
            <a:r>
              <a:rPr lang="en-US" b="1" dirty="0"/>
              <a:t>?</a:t>
            </a:r>
            <a:endParaRPr lang="vi-VN" dirty="0"/>
          </a:p>
        </p:txBody>
      </p:sp>
      <p:grpSp>
        <p:nvGrpSpPr>
          <p:cNvPr id="2" name="Group 3"/>
          <p:cNvGrpSpPr>
            <a:grpSpLocks/>
          </p:cNvGrpSpPr>
          <p:nvPr/>
        </p:nvGrpSpPr>
        <p:grpSpPr bwMode="auto">
          <a:xfrm>
            <a:off x="8858" y="1406822"/>
            <a:ext cx="2294382" cy="5259561"/>
            <a:chOff x="720" y="1296"/>
            <a:chExt cx="1367" cy="2542"/>
          </a:xfrm>
        </p:grpSpPr>
        <p:sp>
          <p:nvSpPr>
            <p:cNvPr id="15394"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pPr eaLnBrk="1" hangingPunct="1"/>
              <a:endParaRPr lang="en-US"/>
            </a:p>
          </p:txBody>
        </p:sp>
        <p:sp>
          <p:nvSpPr>
            <p:cNvPr id="15395"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pPr eaLnBrk="1" hangingPunct="1"/>
              <a:endParaRPr lang="en-US"/>
            </a:p>
          </p:txBody>
        </p:sp>
        <p:sp>
          <p:nvSpPr>
            <p:cNvPr id="15396"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headEnd/>
              <a:tailEnd/>
            </a:ln>
            <a:effectLst/>
          </p:spPr>
          <p:txBody>
            <a:bodyPr wrap="none" anchor="ctr"/>
            <a:lstStyle/>
            <a:p>
              <a:pPr eaLnBrk="1" hangingPunct="1"/>
              <a:endParaRPr lang="en-US"/>
            </a:p>
          </p:txBody>
        </p:sp>
        <p:sp>
          <p:nvSpPr>
            <p:cNvPr id="15397" name="AutoShape 7"/>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w="9525">
              <a:noFill/>
              <a:round/>
              <a:headEnd/>
              <a:tailEnd/>
            </a:ln>
            <a:effectLst/>
          </p:spPr>
          <p:txBody>
            <a:bodyPr wrap="none" anchor="ctr"/>
            <a:lstStyle/>
            <a:p>
              <a:pPr eaLnBrk="1" hangingPunct="1"/>
              <a:endParaRPr lang="en-US"/>
            </a:p>
          </p:txBody>
        </p:sp>
        <p:sp>
          <p:nvSpPr>
            <p:cNvPr id="15398"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pPr eaLnBrk="1" hangingPunct="1"/>
              <a:endParaRPr lang="en-US"/>
            </a:p>
          </p:txBody>
        </p:sp>
        <p:sp>
          <p:nvSpPr>
            <p:cNvPr id="15399"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pPr eaLnBrk="1" hangingPunct="1"/>
              <a:endParaRPr lang="en-US"/>
            </a:p>
          </p:txBody>
        </p:sp>
        <p:grpSp>
          <p:nvGrpSpPr>
            <p:cNvPr id="3" name="Group 10"/>
            <p:cNvGrpSpPr>
              <a:grpSpLocks/>
            </p:cNvGrpSpPr>
            <p:nvPr/>
          </p:nvGrpSpPr>
          <p:grpSpPr bwMode="auto">
            <a:xfrm>
              <a:off x="1189" y="1296"/>
              <a:ext cx="405" cy="405"/>
              <a:chOff x="1289" y="582"/>
              <a:chExt cx="668" cy="669"/>
            </a:xfrm>
          </p:grpSpPr>
          <p:sp>
            <p:nvSpPr>
              <p:cNvPr id="15403" name="Oval 11"/>
              <p:cNvSpPr>
                <a:spLocks noChangeArrowheads="1"/>
              </p:cNvSpPr>
              <p:nvPr/>
            </p:nvSpPr>
            <p:spPr bwMode="gray">
              <a:xfrm>
                <a:off x="1289" y="582"/>
                <a:ext cx="668" cy="669"/>
              </a:xfrm>
              <a:prstGeom prst="ellipse">
                <a:avLst/>
              </a:prstGeom>
              <a:solidFill>
                <a:srgbClr val="333333"/>
              </a:solidFill>
              <a:ln w="38100" algn="ctr">
                <a:noFill/>
                <a:round/>
                <a:headEnd/>
                <a:tailEnd/>
              </a:ln>
              <a:effectLst/>
            </p:spPr>
            <p:txBody>
              <a:bodyPr anchor="ctr">
                <a:spAutoFit/>
              </a:bodyPr>
              <a:lstStyle/>
              <a:p>
                <a:pPr eaLnBrk="1" hangingPunct="1"/>
                <a:endParaRPr lang="en-US"/>
              </a:p>
            </p:txBody>
          </p:sp>
          <p:sp>
            <p:nvSpPr>
              <p:cNvPr id="15404" name="Oval 12"/>
              <p:cNvSpPr>
                <a:spLocks noChangeArrowheads="1"/>
              </p:cNvSpPr>
              <p:nvPr/>
            </p:nvSpPr>
            <p:spPr bwMode="gray">
              <a:xfrm>
                <a:off x="1296" y="587"/>
                <a:ext cx="646" cy="648"/>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pPr eaLnBrk="1" hangingPunct="1"/>
                <a:endParaRPr lang="en-US"/>
              </a:p>
            </p:txBody>
          </p:sp>
          <p:sp>
            <p:nvSpPr>
              <p:cNvPr id="15405" name="Oval 13"/>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pPr eaLnBrk="1" hangingPunct="1"/>
                <a:endParaRPr lang="en-US"/>
              </a:p>
            </p:txBody>
          </p:sp>
          <p:sp>
            <p:nvSpPr>
              <p:cNvPr id="15406" name="Oval 14"/>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pPr eaLnBrk="1" hangingPunct="1"/>
                <a:endParaRPr lang="en-US"/>
              </a:p>
            </p:txBody>
          </p:sp>
          <p:sp>
            <p:nvSpPr>
              <p:cNvPr id="15407"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pPr eaLnBrk="1" hangingPunct="1"/>
                <a:endParaRPr lang="en-US"/>
              </a:p>
            </p:txBody>
          </p:sp>
        </p:grpSp>
        <p:sp>
          <p:nvSpPr>
            <p:cNvPr id="15401" name="Text Box 16"/>
            <p:cNvSpPr txBox="1">
              <a:spLocks noChangeArrowheads="1"/>
            </p:cNvSpPr>
            <p:nvPr/>
          </p:nvSpPr>
          <p:spPr bwMode="gray">
            <a:xfrm>
              <a:off x="1263" y="1354"/>
              <a:ext cx="249" cy="223"/>
            </a:xfrm>
            <a:prstGeom prst="rect">
              <a:avLst/>
            </a:prstGeom>
            <a:noFill/>
            <a:ln w="9525" algn="ctr">
              <a:noFill/>
              <a:miter lim="800000"/>
              <a:headEnd/>
              <a:tailEnd/>
            </a:ln>
            <a:effectLst/>
          </p:spPr>
          <p:txBody>
            <a:bodyPr wrap="none">
              <a:spAutoFit/>
            </a:bodyPr>
            <a:lstStyle/>
            <a:p>
              <a:pPr algn="ctr" eaLnBrk="1" hangingPunct="1"/>
              <a:r>
                <a:rPr lang="en-US" sz="2400" dirty="0">
                  <a:solidFill>
                    <a:srgbClr val="000000"/>
                  </a:solidFill>
                </a:rPr>
                <a:t>A</a:t>
              </a:r>
              <a:endParaRPr lang="en-US" dirty="0"/>
            </a:p>
          </p:txBody>
        </p:sp>
        <p:sp>
          <p:nvSpPr>
            <p:cNvPr id="15402" name="Text Box 17"/>
            <p:cNvSpPr txBox="1">
              <a:spLocks noChangeArrowheads="1"/>
            </p:cNvSpPr>
            <p:nvPr/>
          </p:nvSpPr>
          <p:spPr bwMode="gray">
            <a:xfrm>
              <a:off x="768" y="1717"/>
              <a:ext cx="1296" cy="1502"/>
            </a:xfrm>
            <a:prstGeom prst="rect">
              <a:avLst/>
            </a:prstGeom>
            <a:noFill/>
            <a:ln w="9525" algn="ctr">
              <a:noFill/>
              <a:miter lim="800000"/>
              <a:headEnd/>
              <a:tailEnd/>
            </a:ln>
            <a:effectLst/>
          </p:spPr>
          <p:txBody>
            <a:bodyPr>
              <a:spAutoFit/>
            </a:bodyPr>
            <a:lstStyle/>
            <a:p>
              <a:r>
                <a:rPr lang="vi-VN" sz="2800" dirty="0"/>
                <a:t>Là việc kể ra hàng loạt những sự vật, sự việc quan sát được trong thực tế.</a:t>
              </a:r>
              <a:endParaRPr lang="en-US" sz="3600" dirty="0"/>
            </a:p>
          </p:txBody>
        </p:sp>
      </p:grpSp>
      <p:grpSp>
        <p:nvGrpSpPr>
          <p:cNvPr id="4" name="Group 18"/>
          <p:cNvGrpSpPr>
            <a:grpSpLocks/>
          </p:cNvGrpSpPr>
          <p:nvPr/>
        </p:nvGrpSpPr>
        <p:grpSpPr bwMode="auto">
          <a:xfrm>
            <a:off x="2270799" y="1406822"/>
            <a:ext cx="2291025" cy="5259561"/>
            <a:chOff x="2208" y="1296"/>
            <a:chExt cx="1365" cy="2542"/>
          </a:xfrm>
        </p:grpSpPr>
        <p:sp>
          <p:nvSpPr>
            <p:cNvPr id="15381"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w="9525">
              <a:noFill/>
              <a:round/>
              <a:headEnd/>
              <a:tailEnd/>
            </a:ln>
            <a:effectLst/>
          </p:spPr>
          <p:txBody>
            <a:bodyPr wrap="none" anchor="ctr"/>
            <a:lstStyle/>
            <a:p>
              <a:pPr eaLnBrk="1" hangingPunct="1"/>
              <a:endParaRPr lang="en-US"/>
            </a:p>
          </p:txBody>
        </p:sp>
        <p:sp>
          <p:nvSpPr>
            <p:cNvPr id="15382" name="AutoShape 20"/>
            <p:cNvSpPr>
              <a:spLocks noChangeArrowheads="1"/>
            </p:cNvSpPr>
            <p:nvPr/>
          </p:nvSpPr>
          <p:spPr bwMode="gray">
            <a:xfrm>
              <a:off x="2229" y="1495"/>
              <a:ext cx="1322" cy="1766"/>
            </a:xfrm>
            <a:prstGeom prst="roundRect">
              <a:avLst>
                <a:gd name="adj" fmla="val 16667"/>
              </a:avLst>
            </a:prstGeom>
            <a:solidFill>
              <a:srgbClr val="73E77E"/>
            </a:solidFill>
            <a:ln w="9525">
              <a:noFill/>
              <a:round/>
              <a:headEnd/>
              <a:tailEnd/>
            </a:ln>
            <a:effectLst/>
          </p:spPr>
          <p:txBody>
            <a:bodyPr wrap="none" anchor="ctr"/>
            <a:lstStyle/>
            <a:p>
              <a:pPr eaLnBrk="1" hangingPunct="1"/>
              <a:endParaRPr lang="en-US"/>
            </a:p>
          </p:txBody>
        </p:sp>
        <p:sp>
          <p:nvSpPr>
            <p:cNvPr id="15383"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B3F2B9"/>
                </a:gs>
              </a:gsLst>
              <a:lin ang="5400000" scaled="1"/>
            </a:gradFill>
            <a:ln w="9525">
              <a:noFill/>
              <a:round/>
              <a:headEnd/>
              <a:tailEnd/>
            </a:ln>
            <a:effectLst/>
          </p:spPr>
          <p:txBody>
            <a:bodyPr wrap="none" anchor="ctr"/>
            <a:lstStyle/>
            <a:p>
              <a:pPr eaLnBrk="1" hangingPunct="1"/>
              <a:endParaRPr lang="en-US"/>
            </a:p>
          </p:txBody>
        </p:sp>
        <p:sp>
          <p:nvSpPr>
            <p:cNvPr id="15384" name="AutoShape 22"/>
            <p:cNvSpPr>
              <a:spLocks noChangeArrowheads="1"/>
            </p:cNvSpPr>
            <p:nvPr/>
          </p:nvSpPr>
          <p:spPr bwMode="gray">
            <a:xfrm>
              <a:off x="2240" y="1509"/>
              <a:ext cx="1304" cy="446"/>
            </a:xfrm>
            <a:prstGeom prst="roundRect">
              <a:avLst>
                <a:gd name="adj" fmla="val 50000"/>
              </a:avLst>
            </a:prstGeom>
            <a:gradFill rotWithShape="1">
              <a:gsLst>
                <a:gs pos="0">
                  <a:srgbClr val="D0F7D4"/>
                </a:gs>
                <a:gs pos="100000">
                  <a:srgbClr val="73E77E"/>
                </a:gs>
              </a:gsLst>
              <a:lin ang="5400000" scaled="1"/>
            </a:gradFill>
            <a:ln w="9525">
              <a:noFill/>
              <a:round/>
              <a:headEnd/>
              <a:tailEnd/>
            </a:ln>
            <a:effectLst/>
          </p:spPr>
          <p:txBody>
            <a:bodyPr wrap="none" anchor="ctr"/>
            <a:lstStyle/>
            <a:p>
              <a:pPr eaLnBrk="1" hangingPunct="1"/>
              <a:endParaRPr lang="en-US"/>
            </a:p>
          </p:txBody>
        </p:sp>
        <p:sp>
          <p:nvSpPr>
            <p:cNvPr id="15385" name="Oval 23"/>
            <p:cNvSpPr>
              <a:spLocks noChangeArrowheads="1"/>
            </p:cNvSpPr>
            <p:nvPr/>
          </p:nvSpPr>
          <p:spPr bwMode="gray">
            <a:xfrm>
              <a:off x="2677" y="1296"/>
              <a:ext cx="405" cy="405"/>
            </a:xfrm>
            <a:prstGeom prst="ellipse">
              <a:avLst/>
            </a:prstGeom>
            <a:solidFill>
              <a:srgbClr val="333333"/>
            </a:solidFill>
            <a:ln w="38100" algn="ctr">
              <a:noFill/>
              <a:round/>
              <a:headEnd/>
              <a:tailEnd/>
            </a:ln>
            <a:effectLst/>
          </p:spPr>
          <p:txBody>
            <a:bodyPr anchor="ctr">
              <a:spAutoFit/>
            </a:bodyPr>
            <a:lstStyle/>
            <a:p>
              <a:pPr eaLnBrk="1" hangingPunct="1"/>
              <a:endParaRPr lang="en-US"/>
            </a:p>
          </p:txBody>
        </p:sp>
        <p:sp>
          <p:nvSpPr>
            <p:cNvPr id="15386" name="Oval 24"/>
            <p:cNvSpPr>
              <a:spLocks noChangeArrowheads="1"/>
            </p:cNvSpPr>
            <p:nvPr/>
          </p:nvSpPr>
          <p:spPr bwMode="gray">
            <a:xfrm>
              <a:off x="2681" y="1299"/>
              <a:ext cx="392" cy="392"/>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pPr eaLnBrk="1" hangingPunct="1"/>
              <a:endParaRPr lang="en-US"/>
            </a:p>
          </p:txBody>
        </p:sp>
        <p:sp>
          <p:nvSpPr>
            <p:cNvPr id="15387" name="Oval 25"/>
            <p:cNvSpPr>
              <a:spLocks noChangeArrowheads="1"/>
            </p:cNvSpPr>
            <p:nvPr/>
          </p:nvSpPr>
          <p:spPr bwMode="gray">
            <a:xfrm>
              <a:off x="2686" y="1301"/>
              <a:ext cx="383" cy="383"/>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pPr eaLnBrk="1" hangingPunct="1"/>
              <a:endParaRPr lang="en-US"/>
            </a:p>
          </p:txBody>
        </p:sp>
        <p:sp>
          <p:nvSpPr>
            <p:cNvPr id="15388" name="Oval 26"/>
            <p:cNvSpPr>
              <a:spLocks noChangeArrowheads="1"/>
            </p:cNvSpPr>
            <p:nvPr/>
          </p:nvSpPr>
          <p:spPr bwMode="gray">
            <a:xfrm>
              <a:off x="2690" y="1305"/>
              <a:ext cx="364" cy="357"/>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pPr eaLnBrk="1" hangingPunct="1"/>
              <a:endParaRPr lang="en-US"/>
            </a:p>
          </p:txBody>
        </p:sp>
        <p:sp>
          <p:nvSpPr>
            <p:cNvPr id="15389" name="Oval 27"/>
            <p:cNvSpPr>
              <a:spLocks noChangeArrowheads="1"/>
            </p:cNvSpPr>
            <p:nvPr/>
          </p:nvSpPr>
          <p:spPr bwMode="gray">
            <a:xfrm>
              <a:off x="2712" y="1315"/>
              <a:ext cx="323" cy="290"/>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pPr eaLnBrk="1" hangingPunct="1"/>
              <a:endParaRPr lang="en-US"/>
            </a:p>
          </p:txBody>
        </p:sp>
        <p:sp>
          <p:nvSpPr>
            <p:cNvPr id="15390" name="Text Box 28"/>
            <p:cNvSpPr txBox="1">
              <a:spLocks noChangeArrowheads="1"/>
            </p:cNvSpPr>
            <p:nvPr/>
          </p:nvSpPr>
          <p:spPr bwMode="gray">
            <a:xfrm>
              <a:off x="2755" y="1354"/>
              <a:ext cx="241" cy="223"/>
            </a:xfrm>
            <a:prstGeom prst="rect">
              <a:avLst/>
            </a:prstGeom>
            <a:noFill/>
            <a:ln w="9525" algn="ctr">
              <a:noFill/>
              <a:miter lim="800000"/>
              <a:headEnd/>
              <a:tailEnd/>
            </a:ln>
            <a:effectLst/>
          </p:spPr>
          <p:txBody>
            <a:bodyPr wrap="none">
              <a:spAutoFit/>
            </a:bodyPr>
            <a:lstStyle/>
            <a:p>
              <a:pPr algn="ctr" eaLnBrk="1" hangingPunct="1"/>
              <a:r>
                <a:rPr lang="en-US" sz="2400" dirty="0">
                  <a:solidFill>
                    <a:srgbClr val="000000"/>
                  </a:solidFill>
                </a:rPr>
                <a:t>B</a:t>
              </a:r>
              <a:endParaRPr lang="en-US" dirty="0"/>
            </a:p>
          </p:txBody>
        </p:sp>
        <p:sp>
          <p:nvSpPr>
            <p:cNvPr id="15391" name="Text Box 29"/>
            <p:cNvSpPr txBox="1">
              <a:spLocks noChangeArrowheads="1"/>
            </p:cNvSpPr>
            <p:nvPr/>
          </p:nvSpPr>
          <p:spPr bwMode="gray">
            <a:xfrm>
              <a:off x="2256" y="1790"/>
              <a:ext cx="1296" cy="1354"/>
            </a:xfrm>
            <a:prstGeom prst="rect">
              <a:avLst/>
            </a:prstGeom>
            <a:noFill/>
            <a:ln w="9525" algn="ctr">
              <a:noFill/>
              <a:miter lim="800000"/>
              <a:headEnd/>
              <a:tailEnd/>
            </a:ln>
            <a:effectLst/>
          </p:spPr>
          <p:txBody>
            <a:bodyPr>
              <a:spAutoFit/>
            </a:bodyPr>
            <a:lstStyle/>
            <a:p>
              <a:r>
                <a:rPr lang="vi-VN" sz="2200" dirty="0"/>
                <a:t>Là việc sắp xếp các từ, cụm từ không theo một trình tự nào nhằm diển tả sự phong phú của đời sống tư tưởng, tình cảm</a:t>
              </a:r>
              <a:endParaRPr lang="en-US" sz="2200" dirty="0"/>
            </a:p>
          </p:txBody>
        </p:sp>
        <p:sp>
          <p:nvSpPr>
            <p:cNvPr id="15392"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w="9525">
              <a:noFill/>
              <a:round/>
              <a:headEnd/>
              <a:tailEnd/>
            </a:ln>
            <a:effectLst/>
          </p:spPr>
          <p:txBody>
            <a:bodyPr wrap="none" anchor="ctr"/>
            <a:lstStyle/>
            <a:p>
              <a:pPr eaLnBrk="1" hangingPunct="1"/>
              <a:endParaRPr lang="en-US"/>
            </a:p>
          </p:txBody>
        </p:sp>
        <p:sp>
          <p:nvSpPr>
            <p:cNvPr id="15393"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w="9525">
              <a:noFill/>
              <a:round/>
              <a:headEnd/>
              <a:tailEnd/>
            </a:ln>
            <a:effectLst/>
          </p:spPr>
          <p:txBody>
            <a:bodyPr wrap="none" anchor="ctr"/>
            <a:lstStyle/>
            <a:p>
              <a:pPr eaLnBrk="1" hangingPunct="1"/>
              <a:endParaRPr lang="en-US"/>
            </a:p>
          </p:txBody>
        </p:sp>
      </p:grpSp>
      <p:grpSp>
        <p:nvGrpSpPr>
          <p:cNvPr id="5" name="Group 32"/>
          <p:cNvGrpSpPr>
            <a:grpSpLocks/>
          </p:cNvGrpSpPr>
          <p:nvPr/>
        </p:nvGrpSpPr>
        <p:grpSpPr bwMode="auto">
          <a:xfrm>
            <a:off x="4572000" y="1406822"/>
            <a:ext cx="2304255" cy="5259561"/>
            <a:chOff x="3692" y="1296"/>
            <a:chExt cx="1367" cy="2542"/>
          </a:xfrm>
        </p:grpSpPr>
        <p:sp>
          <p:nvSpPr>
            <p:cNvPr id="15367"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w="9525">
              <a:noFill/>
              <a:round/>
              <a:headEnd/>
              <a:tailEnd/>
            </a:ln>
            <a:effectLst/>
          </p:spPr>
          <p:txBody>
            <a:bodyPr wrap="none" anchor="ctr"/>
            <a:lstStyle/>
            <a:p>
              <a:pPr eaLnBrk="1" hangingPunct="1"/>
              <a:endParaRPr lang="en-US"/>
            </a:p>
          </p:txBody>
        </p:sp>
        <p:sp>
          <p:nvSpPr>
            <p:cNvPr id="15368" name="AutoShape 34"/>
            <p:cNvSpPr>
              <a:spLocks noChangeArrowheads="1"/>
            </p:cNvSpPr>
            <p:nvPr/>
          </p:nvSpPr>
          <p:spPr bwMode="gray">
            <a:xfrm>
              <a:off x="3717" y="1495"/>
              <a:ext cx="1322" cy="1766"/>
            </a:xfrm>
            <a:prstGeom prst="roundRect">
              <a:avLst>
                <a:gd name="adj" fmla="val 16667"/>
              </a:avLst>
            </a:prstGeom>
            <a:solidFill>
              <a:srgbClr val="E9E065"/>
            </a:solidFill>
            <a:ln w="9525">
              <a:noFill/>
              <a:round/>
              <a:headEnd/>
              <a:tailEnd/>
            </a:ln>
            <a:effectLst/>
          </p:spPr>
          <p:txBody>
            <a:bodyPr wrap="none" anchor="ctr"/>
            <a:lstStyle/>
            <a:p>
              <a:pPr eaLnBrk="1" hangingPunct="1"/>
              <a:endParaRPr lang="en-US"/>
            </a:p>
          </p:txBody>
        </p:sp>
        <p:sp>
          <p:nvSpPr>
            <p:cNvPr id="15369"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F2EDA6"/>
                </a:gs>
              </a:gsLst>
              <a:lin ang="5400000" scaled="1"/>
            </a:gradFill>
            <a:ln w="9525">
              <a:noFill/>
              <a:round/>
              <a:headEnd/>
              <a:tailEnd/>
            </a:ln>
            <a:effectLst/>
          </p:spPr>
          <p:txBody>
            <a:bodyPr wrap="none" anchor="ctr"/>
            <a:lstStyle/>
            <a:p>
              <a:pPr eaLnBrk="1" hangingPunct="1"/>
              <a:endParaRPr lang="en-US"/>
            </a:p>
          </p:txBody>
        </p:sp>
        <p:sp>
          <p:nvSpPr>
            <p:cNvPr id="15370" name="AutoShape 36"/>
            <p:cNvSpPr>
              <a:spLocks noChangeArrowheads="1"/>
            </p:cNvSpPr>
            <p:nvPr/>
          </p:nvSpPr>
          <p:spPr bwMode="gray">
            <a:xfrm>
              <a:off x="3728" y="1509"/>
              <a:ext cx="1304" cy="446"/>
            </a:xfrm>
            <a:prstGeom prst="roundRect">
              <a:avLst>
                <a:gd name="adj" fmla="val 50000"/>
              </a:avLst>
            </a:prstGeom>
            <a:gradFill rotWithShape="1">
              <a:gsLst>
                <a:gs pos="0">
                  <a:srgbClr val="F8F5CC"/>
                </a:gs>
                <a:gs pos="100000">
                  <a:srgbClr val="E9E065"/>
                </a:gs>
              </a:gsLst>
              <a:lin ang="5400000" scaled="1"/>
            </a:gradFill>
            <a:ln w="9525">
              <a:noFill/>
              <a:round/>
              <a:headEnd/>
              <a:tailEnd/>
            </a:ln>
            <a:effectLst/>
          </p:spPr>
          <p:txBody>
            <a:bodyPr wrap="none" anchor="ctr"/>
            <a:lstStyle/>
            <a:p>
              <a:pPr eaLnBrk="1" hangingPunct="1"/>
              <a:endParaRPr lang="en-US"/>
            </a:p>
          </p:txBody>
        </p:sp>
        <p:grpSp>
          <p:nvGrpSpPr>
            <p:cNvPr id="6" name="Group 37"/>
            <p:cNvGrpSpPr>
              <a:grpSpLocks/>
            </p:cNvGrpSpPr>
            <p:nvPr/>
          </p:nvGrpSpPr>
          <p:grpSpPr bwMode="auto">
            <a:xfrm>
              <a:off x="4165" y="1296"/>
              <a:ext cx="405" cy="405"/>
              <a:chOff x="1289" y="582"/>
              <a:chExt cx="668" cy="668"/>
            </a:xfrm>
          </p:grpSpPr>
          <p:sp>
            <p:nvSpPr>
              <p:cNvPr id="15376" name="Oval 38"/>
              <p:cNvSpPr>
                <a:spLocks noChangeArrowheads="1"/>
              </p:cNvSpPr>
              <p:nvPr/>
            </p:nvSpPr>
            <p:spPr bwMode="gray">
              <a:xfrm>
                <a:off x="1289" y="582"/>
                <a:ext cx="668" cy="668"/>
              </a:xfrm>
              <a:prstGeom prst="ellipse">
                <a:avLst/>
              </a:prstGeom>
              <a:solidFill>
                <a:srgbClr val="333333"/>
              </a:solidFill>
              <a:ln w="38100" algn="ctr">
                <a:noFill/>
                <a:round/>
                <a:headEnd/>
                <a:tailEnd/>
              </a:ln>
              <a:effectLst/>
            </p:spPr>
            <p:txBody>
              <a:bodyPr anchor="ctr">
                <a:spAutoFit/>
              </a:bodyPr>
              <a:lstStyle/>
              <a:p>
                <a:pPr eaLnBrk="1" hangingPunct="1"/>
                <a:endParaRPr lang="en-US"/>
              </a:p>
            </p:txBody>
          </p:sp>
          <p:sp>
            <p:nvSpPr>
              <p:cNvPr id="15377" name="Oval 39"/>
              <p:cNvSpPr>
                <a:spLocks noChangeArrowheads="1"/>
              </p:cNvSpPr>
              <p:nvPr/>
            </p:nvSpPr>
            <p:spPr bwMode="gray">
              <a:xfrm>
                <a:off x="1296" y="587"/>
                <a:ext cx="646" cy="647"/>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pPr eaLnBrk="1" hangingPunct="1"/>
                <a:endParaRPr lang="en-US"/>
              </a:p>
            </p:txBody>
          </p:sp>
          <p:sp>
            <p:nvSpPr>
              <p:cNvPr id="15378" name="Oval 40"/>
              <p:cNvSpPr>
                <a:spLocks noChangeArrowheads="1"/>
              </p:cNvSpPr>
              <p:nvPr/>
            </p:nvSpPr>
            <p:spPr bwMode="gray">
              <a:xfrm>
                <a:off x="1304" y="591"/>
                <a:ext cx="631" cy="631"/>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pPr eaLnBrk="1" hangingPunct="1"/>
                <a:endParaRPr lang="en-US"/>
              </a:p>
            </p:txBody>
          </p:sp>
          <p:sp>
            <p:nvSpPr>
              <p:cNvPr id="15379" name="Oval 41"/>
              <p:cNvSpPr>
                <a:spLocks noChangeArrowheads="1"/>
              </p:cNvSpPr>
              <p:nvPr/>
            </p:nvSpPr>
            <p:spPr bwMode="gray">
              <a:xfrm>
                <a:off x="1311" y="597"/>
                <a:ext cx="600" cy="589"/>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pPr eaLnBrk="1" hangingPunct="1"/>
                <a:endParaRPr lang="en-US"/>
              </a:p>
            </p:txBody>
          </p:sp>
          <p:sp>
            <p:nvSpPr>
              <p:cNvPr id="15380" name="Oval 42"/>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pPr eaLnBrk="1" hangingPunct="1"/>
                <a:endParaRPr lang="en-US"/>
              </a:p>
            </p:txBody>
          </p:sp>
        </p:grpSp>
        <p:sp>
          <p:nvSpPr>
            <p:cNvPr id="15372" name="Text Box 43"/>
            <p:cNvSpPr txBox="1">
              <a:spLocks noChangeArrowheads="1"/>
            </p:cNvSpPr>
            <p:nvPr/>
          </p:nvSpPr>
          <p:spPr bwMode="gray">
            <a:xfrm>
              <a:off x="4244" y="1354"/>
              <a:ext cx="239" cy="223"/>
            </a:xfrm>
            <a:prstGeom prst="rect">
              <a:avLst/>
            </a:prstGeom>
            <a:noFill/>
            <a:ln w="9525" algn="ctr">
              <a:noFill/>
              <a:miter lim="800000"/>
              <a:headEnd/>
              <a:tailEnd/>
            </a:ln>
            <a:effectLst/>
          </p:spPr>
          <p:txBody>
            <a:bodyPr wrap="none">
              <a:spAutoFit/>
            </a:bodyPr>
            <a:lstStyle/>
            <a:p>
              <a:pPr algn="ctr" eaLnBrk="1" hangingPunct="1"/>
              <a:r>
                <a:rPr lang="en-US" sz="2400" dirty="0">
                  <a:solidFill>
                    <a:srgbClr val="000000"/>
                  </a:solidFill>
                </a:rPr>
                <a:t>C</a:t>
              </a:r>
              <a:endParaRPr lang="en-US" dirty="0"/>
            </a:p>
          </p:txBody>
        </p:sp>
        <p:sp>
          <p:nvSpPr>
            <p:cNvPr id="15373" name="Text Box 44"/>
            <p:cNvSpPr txBox="1">
              <a:spLocks noChangeArrowheads="1"/>
            </p:cNvSpPr>
            <p:nvPr/>
          </p:nvSpPr>
          <p:spPr bwMode="gray">
            <a:xfrm>
              <a:off x="3744" y="1717"/>
              <a:ext cx="1296" cy="1458"/>
            </a:xfrm>
            <a:prstGeom prst="rect">
              <a:avLst/>
            </a:prstGeom>
            <a:noFill/>
            <a:ln w="9525" algn="ctr">
              <a:noFill/>
              <a:miter lim="800000"/>
              <a:headEnd/>
              <a:tailEnd/>
            </a:ln>
            <a:effectLst/>
          </p:spPr>
          <p:txBody>
            <a:bodyPr>
              <a:spAutoFit/>
            </a:bodyPr>
            <a:lstStyle/>
            <a:p>
              <a:r>
                <a:rPr lang="vi-VN" sz="1900" dirty="0"/>
                <a:t>Là sự sắp xếp nối tiếp các từ hay cụm từ cùng loại để diễn tả được đầy đủ hơn, sâu sắc hơn những khía cạnh khác nhau của thực tế hay của tư tưởng, tình cảm</a:t>
              </a:r>
              <a:endParaRPr lang="en-US" sz="1900" dirty="0"/>
            </a:p>
          </p:txBody>
        </p:sp>
        <p:sp>
          <p:nvSpPr>
            <p:cNvPr id="15374"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w="9525">
              <a:noFill/>
              <a:round/>
              <a:headEnd/>
              <a:tailEnd/>
            </a:ln>
            <a:effectLst/>
          </p:spPr>
          <p:txBody>
            <a:bodyPr wrap="none" anchor="ctr"/>
            <a:lstStyle/>
            <a:p>
              <a:pPr eaLnBrk="1" hangingPunct="1"/>
              <a:endParaRPr lang="en-US"/>
            </a:p>
          </p:txBody>
        </p:sp>
        <p:sp>
          <p:nvSpPr>
            <p:cNvPr id="15375"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w="9525">
              <a:noFill/>
              <a:round/>
              <a:headEnd/>
              <a:tailEnd/>
            </a:ln>
            <a:effectLst/>
          </p:spPr>
          <p:txBody>
            <a:bodyPr wrap="none" anchor="ctr"/>
            <a:lstStyle/>
            <a:p>
              <a:pPr eaLnBrk="1" hangingPunct="1"/>
              <a:endParaRPr lang="en-US"/>
            </a:p>
          </p:txBody>
        </p:sp>
      </p:grpSp>
      <p:grpSp>
        <p:nvGrpSpPr>
          <p:cNvPr id="7" name="Group 3"/>
          <p:cNvGrpSpPr>
            <a:grpSpLocks/>
          </p:cNvGrpSpPr>
          <p:nvPr/>
        </p:nvGrpSpPr>
        <p:grpSpPr bwMode="auto">
          <a:xfrm>
            <a:off x="6849618" y="1409799"/>
            <a:ext cx="2294382" cy="5259561"/>
            <a:chOff x="720" y="1296"/>
            <a:chExt cx="1367" cy="2542"/>
          </a:xfrm>
        </p:grpSpPr>
        <p:sp>
          <p:nvSpPr>
            <p:cNvPr id="49" name="AutoShape 4"/>
            <p:cNvSpPr>
              <a:spLocks noChangeArrowheads="1"/>
            </p:cNvSpPr>
            <p:nvPr/>
          </p:nvSpPr>
          <p:spPr bwMode="gray">
            <a:xfrm>
              <a:off x="720" y="1490"/>
              <a:ext cx="1363" cy="1800"/>
            </a:xfrm>
            <a:prstGeom prst="roundRect">
              <a:avLst>
                <a:gd name="adj" fmla="val 17509"/>
              </a:avLst>
            </a:prstGeom>
            <a:gradFill rotWithShape="1">
              <a:gsLst>
                <a:gs pos="0">
                  <a:srgbClr val="4E91D4"/>
                </a:gs>
                <a:gs pos="100000">
                  <a:srgbClr val="3477A4"/>
                </a:gs>
              </a:gsLst>
              <a:lin ang="2700000" scaled="1"/>
            </a:gradFill>
            <a:ln w="9525">
              <a:noFill/>
              <a:round/>
              <a:headEnd/>
              <a:tailEnd/>
            </a:ln>
            <a:effectLst/>
          </p:spPr>
          <p:txBody>
            <a:bodyPr wrap="none" anchor="ctr"/>
            <a:lstStyle/>
            <a:p>
              <a:pPr eaLnBrk="1" hangingPunct="1"/>
              <a:endParaRPr lang="en-US"/>
            </a:p>
          </p:txBody>
        </p:sp>
        <p:sp>
          <p:nvSpPr>
            <p:cNvPr id="50" name="AutoShape 5"/>
            <p:cNvSpPr>
              <a:spLocks noChangeArrowheads="1"/>
            </p:cNvSpPr>
            <p:nvPr/>
          </p:nvSpPr>
          <p:spPr bwMode="gray">
            <a:xfrm>
              <a:off x="741" y="1495"/>
              <a:ext cx="1322" cy="1766"/>
            </a:xfrm>
            <a:prstGeom prst="roundRect">
              <a:avLst>
                <a:gd name="adj" fmla="val 16667"/>
              </a:avLst>
            </a:prstGeom>
            <a:solidFill>
              <a:srgbClr val="3CA1E6"/>
            </a:solidFill>
            <a:ln w="9525">
              <a:noFill/>
              <a:round/>
              <a:headEnd/>
              <a:tailEnd/>
            </a:ln>
            <a:effectLst/>
          </p:spPr>
          <p:txBody>
            <a:bodyPr wrap="none" anchor="ctr"/>
            <a:lstStyle/>
            <a:p>
              <a:pPr eaLnBrk="1" hangingPunct="1"/>
              <a:endParaRPr lang="en-US"/>
            </a:p>
          </p:txBody>
        </p:sp>
        <p:sp>
          <p:nvSpPr>
            <p:cNvPr id="51" name="AutoShape 6"/>
            <p:cNvSpPr>
              <a:spLocks noChangeArrowheads="1"/>
            </p:cNvSpPr>
            <p:nvPr/>
          </p:nvSpPr>
          <p:spPr bwMode="gray">
            <a:xfrm>
              <a:off x="752" y="2795"/>
              <a:ext cx="1304" cy="447"/>
            </a:xfrm>
            <a:prstGeom prst="roundRect">
              <a:avLst>
                <a:gd name="adj" fmla="val 50000"/>
              </a:avLst>
            </a:prstGeom>
            <a:gradFill rotWithShape="1">
              <a:gsLst>
                <a:gs pos="0">
                  <a:srgbClr val="3CA1E6">
                    <a:alpha val="0"/>
                  </a:srgbClr>
                </a:gs>
                <a:gs pos="100000">
                  <a:srgbClr val="9BCFF2"/>
                </a:gs>
              </a:gsLst>
              <a:lin ang="5400000" scaled="1"/>
            </a:gradFill>
            <a:ln w="9525">
              <a:noFill/>
              <a:round/>
              <a:headEnd/>
              <a:tailEnd/>
            </a:ln>
            <a:effectLst/>
          </p:spPr>
          <p:txBody>
            <a:bodyPr wrap="none" anchor="ctr"/>
            <a:lstStyle/>
            <a:p>
              <a:pPr eaLnBrk="1" hangingPunct="1"/>
              <a:endParaRPr lang="en-US"/>
            </a:p>
          </p:txBody>
        </p:sp>
        <p:sp>
          <p:nvSpPr>
            <p:cNvPr id="52" name="AutoShape 7"/>
            <p:cNvSpPr>
              <a:spLocks noChangeArrowheads="1"/>
            </p:cNvSpPr>
            <p:nvPr/>
          </p:nvSpPr>
          <p:spPr bwMode="gray">
            <a:xfrm>
              <a:off x="752" y="1509"/>
              <a:ext cx="1304" cy="446"/>
            </a:xfrm>
            <a:prstGeom prst="roundRect">
              <a:avLst>
                <a:gd name="adj" fmla="val 50000"/>
              </a:avLst>
            </a:prstGeom>
            <a:gradFill rotWithShape="1">
              <a:gsLst>
                <a:gs pos="0">
                  <a:srgbClr val="BEE0F7"/>
                </a:gs>
                <a:gs pos="100000">
                  <a:srgbClr val="3CA1E6">
                    <a:alpha val="0"/>
                  </a:srgbClr>
                </a:gs>
              </a:gsLst>
              <a:lin ang="5400000" scaled="1"/>
            </a:gradFill>
            <a:ln w="9525">
              <a:noFill/>
              <a:round/>
              <a:headEnd/>
              <a:tailEnd/>
            </a:ln>
            <a:effectLst/>
          </p:spPr>
          <p:txBody>
            <a:bodyPr wrap="none" anchor="ctr"/>
            <a:lstStyle/>
            <a:p>
              <a:pPr eaLnBrk="1" hangingPunct="1"/>
              <a:endParaRPr lang="en-US"/>
            </a:p>
          </p:txBody>
        </p:sp>
        <p:sp>
          <p:nvSpPr>
            <p:cNvPr id="53" name="AutoShape 8"/>
            <p:cNvSpPr>
              <a:spLocks noChangeArrowheads="1"/>
            </p:cNvSpPr>
            <p:nvPr/>
          </p:nvSpPr>
          <p:spPr bwMode="gray">
            <a:xfrm>
              <a:off x="724" y="3290"/>
              <a:ext cx="1363" cy="548"/>
            </a:xfrm>
            <a:prstGeom prst="roundRect">
              <a:avLst>
                <a:gd name="adj" fmla="val 40389"/>
              </a:avLst>
            </a:prstGeom>
            <a:gradFill rotWithShape="1">
              <a:gsLst>
                <a:gs pos="0">
                  <a:srgbClr val="729EB4"/>
                </a:gs>
                <a:gs pos="100000">
                  <a:schemeClr val="bg1"/>
                </a:gs>
              </a:gsLst>
              <a:lin ang="5400000" scaled="1"/>
            </a:gradFill>
            <a:ln w="9525">
              <a:noFill/>
              <a:round/>
              <a:headEnd/>
              <a:tailEnd/>
            </a:ln>
            <a:effectLst/>
          </p:spPr>
          <p:txBody>
            <a:bodyPr wrap="none" anchor="ctr"/>
            <a:lstStyle/>
            <a:p>
              <a:pPr eaLnBrk="1" hangingPunct="1"/>
              <a:endParaRPr lang="en-US"/>
            </a:p>
          </p:txBody>
        </p:sp>
        <p:sp>
          <p:nvSpPr>
            <p:cNvPr id="54" name="AutoShape 9"/>
            <p:cNvSpPr>
              <a:spLocks noChangeArrowheads="1"/>
            </p:cNvSpPr>
            <p:nvPr/>
          </p:nvSpPr>
          <p:spPr bwMode="gray">
            <a:xfrm>
              <a:off x="752" y="3305"/>
              <a:ext cx="1304" cy="487"/>
            </a:xfrm>
            <a:prstGeom prst="roundRect">
              <a:avLst>
                <a:gd name="adj" fmla="val 50000"/>
              </a:avLst>
            </a:prstGeom>
            <a:gradFill rotWithShape="1">
              <a:gsLst>
                <a:gs pos="0">
                  <a:srgbClr val="7DAFD4"/>
                </a:gs>
                <a:gs pos="100000">
                  <a:schemeClr val="bg1"/>
                </a:gs>
              </a:gsLst>
              <a:lin ang="5400000" scaled="1"/>
            </a:gradFill>
            <a:ln w="9525">
              <a:noFill/>
              <a:round/>
              <a:headEnd/>
              <a:tailEnd/>
            </a:ln>
            <a:effectLst/>
          </p:spPr>
          <p:txBody>
            <a:bodyPr wrap="none" anchor="ctr"/>
            <a:lstStyle/>
            <a:p>
              <a:pPr eaLnBrk="1" hangingPunct="1"/>
              <a:endParaRPr lang="en-US"/>
            </a:p>
          </p:txBody>
        </p:sp>
        <p:grpSp>
          <p:nvGrpSpPr>
            <p:cNvPr id="8" name="Group 10"/>
            <p:cNvGrpSpPr>
              <a:grpSpLocks/>
            </p:cNvGrpSpPr>
            <p:nvPr/>
          </p:nvGrpSpPr>
          <p:grpSpPr bwMode="auto">
            <a:xfrm>
              <a:off x="1189" y="1296"/>
              <a:ext cx="405" cy="405"/>
              <a:chOff x="1289" y="582"/>
              <a:chExt cx="668" cy="667"/>
            </a:xfrm>
          </p:grpSpPr>
          <p:sp>
            <p:nvSpPr>
              <p:cNvPr id="58" name="Oval 11"/>
              <p:cNvSpPr>
                <a:spLocks noChangeArrowheads="1"/>
              </p:cNvSpPr>
              <p:nvPr/>
            </p:nvSpPr>
            <p:spPr bwMode="gray">
              <a:xfrm>
                <a:off x="1289" y="582"/>
                <a:ext cx="668" cy="667"/>
              </a:xfrm>
              <a:prstGeom prst="ellipse">
                <a:avLst/>
              </a:prstGeom>
              <a:solidFill>
                <a:srgbClr val="333333"/>
              </a:solidFill>
              <a:ln w="38100" algn="ctr">
                <a:noFill/>
                <a:round/>
                <a:headEnd/>
                <a:tailEnd/>
              </a:ln>
              <a:effectLst/>
            </p:spPr>
            <p:txBody>
              <a:bodyPr anchor="ctr">
                <a:spAutoFit/>
              </a:bodyPr>
              <a:lstStyle/>
              <a:p>
                <a:pPr eaLnBrk="1" hangingPunct="1"/>
                <a:endParaRPr lang="en-US"/>
              </a:p>
            </p:txBody>
          </p:sp>
          <p:sp>
            <p:nvSpPr>
              <p:cNvPr id="59" name="Oval 12"/>
              <p:cNvSpPr>
                <a:spLocks noChangeArrowheads="1"/>
              </p:cNvSpPr>
              <p:nvPr/>
            </p:nvSpPr>
            <p:spPr bwMode="gray">
              <a:xfrm>
                <a:off x="1296" y="587"/>
                <a:ext cx="646" cy="646"/>
              </a:xfrm>
              <a:prstGeom prst="ellipse">
                <a:avLst/>
              </a:prstGeom>
              <a:gradFill rotWithShape="1">
                <a:gsLst>
                  <a:gs pos="0">
                    <a:srgbClr val="636869"/>
                  </a:gs>
                  <a:gs pos="100000">
                    <a:srgbClr val="D6E1E2"/>
                  </a:gs>
                </a:gsLst>
                <a:lin ang="5400000" scaled="1"/>
              </a:gradFill>
              <a:ln w="9525" algn="ctr">
                <a:noFill/>
                <a:round/>
                <a:headEnd/>
                <a:tailEnd/>
              </a:ln>
              <a:effectLst/>
            </p:spPr>
            <p:txBody>
              <a:bodyPr vert="eaVert" wrap="none" anchor="ctr"/>
              <a:lstStyle/>
              <a:p>
                <a:pPr eaLnBrk="1" hangingPunct="1"/>
                <a:endParaRPr lang="en-US"/>
              </a:p>
            </p:txBody>
          </p:sp>
          <p:sp>
            <p:nvSpPr>
              <p:cNvPr id="60" name="Oval 13"/>
              <p:cNvSpPr>
                <a:spLocks noChangeArrowheads="1"/>
              </p:cNvSpPr>
              <p:nvPr/>
            </p:nvSpPr>
            <p:spPr bwMode="gray">
              <a:xfrm>
                <a:off x="1304" y="591"/>
                <a:ext cx="631" cy="630"/>
              </a:xfrm>
              <a:prstGeom prst="ellipse">
                <a:avLst/>
              </a:prstGeom>
              <a:gradFill rotWithShape="1">
                <a:gsLst>
                  <a:gs pos="0">
                    <a:srgbClr val="D6E1E2">
                      <a:alpha val="0"/>
                    </a:srgbClr>
                  </a:gs>
                  <a:gs pos="100000">
                    <a:srgbClr val="F1F5F5"/>
                  </a:gs>
                </a:gsLst>
                <a:lin ang="5400000" scaled="1"/>
              </a:gradFill>
              <a:ln w="9525" algn="ctr">
                <a:noFill/>
                <a:round/>
                <a:headEnd/>
                <a:tailEnd/>
              </a:ln>
              <a:effectLst/>
            </p:spPr>
            <p:txBody>
              <a:bodyPr vert="eaVert" wrap="none" anchor="ctr"/>
              <a:lstStyle/>
              <a:p>
                <a:pPr eaLnBrk="1" hangingPunct="1"/>
                <a:endParaRPr lang="en-US"/>
              </a:p>
            </p:txBody>
          </p:sp>
          <p:sp>
            <p:nvSpPr>
              <p:cNvPr id="61" name="Oval 14"/>
              <p:cNvSpPr>
                <a:spLocks noChangeArrowheads="1"/>
              </p:cNvSpPr>
              <p:nvPr/>
            </p:nvSpPr>
            <p:spPr bwMode="gray">
              <a:xfrm>
                <a:off x="1311" y="597"/>
                <a:ext cx="600" cy="588"/>
              </a:xfrm>
              <a:prstGeom prst="ellipse">
                <a:avLst/>
              </a:prstGeom>
              <a:gradFill rotWithShape="1">
                <a:gsLst>
                  <a:gs pos="0">
                    <a:srgbClr val="AAB2B3"/>
                  </a:gs>
                  <a:gs pos="100000">
                    <a:srgbClr val="D6E1E2">
                      <a:alpha val="48000"/>
                    </a:srgbClr>
                  </a:gs>
                </a:gsLst>
                <a:lin ang="5400000" scaled="1"/>
              </a:gradFill>
              <a:ln w="9525" algn="ctr">
                <a:noFill/>
                <a:round/>
                <a:headEnd/>
                <a:tailEnd/>
              </a:ln>
              <a:effectLst/>
            </p:spPr>
            <p:txBody>
              <a:bodyPr vert="eaVert" wrap="none" anchor="ctr"/>
              <a:lstStyle/>
              <a:p>
                <a:pPr eaLnBrk="1" hangingPunct="1"/>
                <a:endParaRPr lang="en-US"/>
              </a:p>
            </p:txBody>
          </p:sp>
          <p:sp>
            <p:nvSpPr>
              <p:cNvPr id="62" name="Oval 15"/>
              <p:cNvSpPr>
                <a:spLocks noChangeArrowheads="1"/>
              </p:cNvSpPr>
              <p:nvPr/>
            </p:nvSpPr>
            <p:spPr bwMode="gray">
              <a:xfrm>
                <a:off x="1346" y="613"/>
                <a:ext cx="533" cy="479"/>
              </a:xfrm>
              <a:prstGeom prst="ellipse">
                <a:avLst/>
              </a:prstGeom>
              <a:gradFill rotWithShape="1">
                <a:gsLst>
                  <a:gs pos="0">
                    <a:srgbClr val="FFFFFF"/>
                  </a:gs>
                  <a:gs pos="100000">
                    <a:srgbClr val="D6E1E2">
                      <a:alpha val="37999"/>
                    </a:srgbClr>
                  </a:gs>
                </a:gsLst>
                <a:lin ang="5400000" scaled="1"/>
              </a:gradFill>
              <a:ln w="9525" algn="ctr">
                <a:noFill/>
                <a:round/>
                <a:headEnd/>
                <a:tailEnd/>
              </a:ln>
              <a:effectLst/>
            </p:spPr>
            <p:txBody>
              <a:bodyPr vert="eaVert" wrap="none" anchor="ctr"/>
              <a:lstStyle/>
              <a:p>
                <a:pPr eaLnBrk="1" hangingPunct="1"/>
                <a:endParaRPr lang="en-US"/>
              </a:p>
            </p:txBody>
          </p:sp>
        </p:grpSp>
        <p:sp>
          <p:nvSpPr>
            <p:cNvPr id="56" name="Text Box 16"/>
            <p:cNvSpPr txBox="1">
              <a:spLocks noChangeArrowheads="1"/>
            </p:cNvSpPr>
            <p:nvPr/>
          </p:nvSpPr>
          <p:spPr bwMode="gray">
            <a:xfrm>
              <a:off x="1259" y="1354"/>
              <a:ext cx="257" cy="223"/>
            </a:xfrm>
            <a:prstGeom prst="rect">
              <a:avLst/>
            </a:prstGeom>
            <a:noFill/>
            <a:ln w="9525" algn="ctr">
              <a:noFill/>
              <a:miter lim="800000"/>
              <a:headEnd/>
              <a:tailEnd/>
            </a:ln>
            <a:effectLst/>
          </p:spPr>
          <p:txBody>
            <a:bodyPr wrap="none">
              <a:spAutoFit/>
            </a:bodyPr>
            <a:lstStyle/>
            <a:p>
              <a:pPr algn="ctr" eaLnBrk="1" hangingPunct="1"/>
              <a:r>
                <a:rPr lang="en-US" sz="2400" dirty="0"/>
                <a:t>D</a:t>
              </a:r>
              <a:endParaRPr lang="en-US" dirty="0"/>
            </a:p>
          </p:txBody>
        </p:sp>
        <p:sp>
          <p:nvSpPr>
            <p:cNvPr id="57" name="Text Box 17"/>
            <p:cNvSpPr txBox="1">
              <a:spLocks noChangeArrowheads="1"/>
            </p:cNvSpPr>
            <p:nvPr/>
          </p:nvSpPr>
          <p:spPr bwMode="gray">
            <a:xfrm>
              <a:off x="768" y="1776"/>
              <a:ext cx="1296" cy="1740"/>
            </a:xfrm>
            <a:prstGeom prst="rect">
              <a:avLst/>
            </a:prstGeom>
            <a:noFill/>
            <a:ln w="9525" algn="ctr">
              <a:noFill/>
              <a:miter lim="800000"/>
              <a:headEnd/>
              <a:tailEnd/>
            </a:ln>
            <a:effectLst/>
          </p:spPr>
          <p:txBody>
            <a:bodyPr>
              <a:spAutoFit/>
            </a:bodyPr>
            <a:lstStyle/>
            <a:p>
              <a:r>
                <a:rPr lang="vi-VN" sz="2400" dirty="0"/>
                <a:t>Là sự xen kẽ các từ hay cụm từ nhằm thể hiện ý đồ của người viết hoặc người nói.</a:t>
              </a:r>
            </a:p>
            <a:p>
              <a:br>
                <a:rPr lang="vi-VN" sz="2400" dirty="0"/>
              </a:br>
              <a:endParaRPr lang="en-US" sz="32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a:bodyPr>
          <a:lstStyle/>
          <a:p>
            <a:r>
              <a:rPr lang="en-US" b="1" dirty="0" err="1"/>
              <a:t>Phép</a:t>
            </a:r>
            <a:r>
              <a:rPr lang="en-US" b="1" dirty="0"/>
              <a:t> </a:t>
            </a:r>
            <a:r>
              <a:rPr lang="en-US" b="1" dirty="0" err="1"/>
              <a:t>liệt</a:t>
            </a:r>
            <a:r>
              <a:rPr lang="en-US" b="1" dirty="0"/>
              <a:t> </a:t>
            </a:r>
            <a:r>
              <a:rPr lang="en-US" b="1" dirty="0" err="1"/>
              <a:t>kê</a:t>
            </a:r>
            <a:r>
              <a:rPr lang="en-US" b="1" dirty="0"/>
              <a:t> </a:t>
            </a:r>
            <a:r>
              <a:rPr lang="en-US" b="1" dirty="0" err="1"/>
              <a:t>có</a:t>
            </a:r>
            <a:r>
              <a:rPr lang="en-US" b="1" dirty="0"/>
              <a:t> </a:t>
            </a:r>
            <a:r>
              <a:rPr lang="en-US" b="1" dirty="0" err="1"/>
              <a:t>tác</a:t>
            </a:r>
            <a:r>
              <a:rPr lang="en-US" b="1" dirty="0"/>
              <a:t> </a:t>
            </a:r>
            <a:r>
              <a:rPr lang="en-US" b="1" dirty="0" err="1"/>
              <a:t>dụng</a:t>
            </a:r>
            <a:r>
              <a:rPr lang="en-US" b="1" dirty="0"/>
              <a:t> </a:t>
            </a:r>
            <a:r>
              <a:rPr lang="en-US" b="1" dirty="0" err="1"/>
              <a:t>gì</a:t>
            </a:r>
            <a:r>
              <a:rPr lang="en-US" b="1" dirty="0"/>
              <a:t>?</a:t>
            </a:r>
            <a:endParaRPr lang="en-US" dirty="0">
              <a:solidFill>
                <a:schemeClr val="accent1"/>
              </a:solidFill>
            </a:endParaRPr>
          </a:p>
        </p:txBody>
      </p:sp>
      <p:grpSp>
        <p:nvGrpSpPr>
          <p:cNvPr id="2" name="Group 83"/>
          <p:cNvGrpSpPr>
            <a:grpSpLocks/>
          </p:cNvGrpSpPr>
          <p:nvPr/>
        </p:nvGrpSpPr>
        <p:grpSpPr bwMode="auto">
          <a:xfrm>
            <a:off x="827584" y="1904995"/>
            <a:ext cx="7704856" cy="1237455"/>
            <a:chOff x="1296" y="1824"/>
            <a:chExt cx="2976" cy="432"/>
          </a:xfrm>
        </p:grpSpPr>
        <p:sp>
          <p:nvSpPr>
            <p:cNvPr id="4117" name="AutoShape 84"/>
            <p:cNvSpPr>
              <a:spLocks noChangeArrowheads="1"/>
            </p:cNvSpPr>
            <p:nvPr/>
          </p:nvSpPr>
          <p:spPr bwMode="gray">
            <a:xfrm>
              <a:off x="1536" y="1899"/>
              <a:ext cx="2736" cy="288"/>
            </a:xfrm>
            <a:prstGeom prst="roundRect">
              <a:avLst>
                <a:gd name="adj" fmla="val 16667"/>
              </a:avLst>
            </a:prstGeom>
            <a:solidFill>
              <a:schemeClr val="tx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18" name="AutoShape 85"/>
            <p:cNvSpPr>
              <a:spLocks noChangeArrowheads="1"/>
            </p:cNvSpPr>
            <p:nvPr/>
          </p:nvSpPr>
          <p:spPr bwMode="gray">
            <a:xfrm>
              <a:off x="1296" y="1824"/>
              <a:ext cx="432" cy="432"/>
            </a:xfrm>
            <a:prstGeom prst="diamond">
              <a:avLst/>
            </a:prstGeom>
            <a:solidFill>
              <a:schemeClr val="tx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19" name="Text Box 86"/>
            <p:cNvSpPr txBox="1">
              <a:spLocks noChangeArrowheads="1"/>
            </p:cNvSpPr>
            <p:nvPr/>
          </p:nvSpPr>
          <p:spPr bwMode="gray">
            <a:xfrm>
              <a:off x="1741" y="1904"/>
              <a:ext cx="2503" cy="290"/>
            </a:xfrm>
            <a:prstGeom prst="rect">
              <a:avLst/>
            </a:prstGeom>
            <a:noFill/>
            <a:ln w="9525" algn="ctr">
              <a:noFill/>
              <a:miter lim="800000"/>
              <a:headEnd/>
              <a:tailEnd/>
            </a:ln>
            <a:effectLst/>
          </p:spPr>
          <p:txBody>
            <a:bodyPr wrap="square">
              <a:spAutoFit/>
            </a:bodyPr>
            <a:lstStyle/>
            <a:p>
              <a:r>
                <a:rPr lang="vi-VN" sz="2400" dirty="0">
                  <a:solidFill>
                    <a:schemeClr val="bg1"/>
                  </a:solidFill>
                </a:rPr>
                <a:t> Diễn tả sự phức tạp, rắc rối của các sự vật, hiện tượng</a:t>
              </a:r>
              <a:endParaRPr lang="en-US" sz="2400" b="1" dirty="0">
                <a:solidFill>
                  <a:schemeClr val="bg1"/>
                </a:solidFill>
              </a:endParaRPr>
            </a:p>
          </p:txBody>
        </p:sp>
        <p:sp>
          <p:nvSpPr>
            <p:cNvPr id="4120" name="Text Box 8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1</a:t>
              </a:r>
            </a:p>
          </p:txBody>
        </p:sp>
      </p:grpSp>
      <p:grpSp>
        <p:nvGrpSpPr>
          <p:cNvPr id="3" name="Group 88"/>
          <p:cNvGrpSpPr>
            <a:grpSpLocks/>
          </p:cNvGrpSpPr>
          <p:nvPr/>
        </p:nvGrpSpPr>
        <p:grpSpPr bwMode="auto">
          <a:xfrm>
            <a:off x="827584" y="2983627"/>
            <a:ext cx="7704856" cy="1237455"/>
            <a:chOff x="1296" y="1824"/>
            <a:chExt cx="2976" cy="432"/>
          </a:xfrm>
        </p:grpSpPr>
        <p:sp>
          <p:nvSpPr>
            <p:cNvPr id="4113"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14"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15" name="Text Box 91"/>
            <p:cNvSpPr txBox="1">
              <a:spLocks noChangeArrowheads="1"/>
            </p:cNvSpPr>
            <p:nvPr/>
          </p:nvSpPr>
          <p:spPr bwMode="gray">
            <a:xfrm>
              <a:off x="1741" y="1904"/>
              <a:ext cx="2503" cy="290"/>
            </a:xfrm>
            <a:prstGeom prst="rect">
              <a:avLst/>
            </a:prstGeom>
            <a:noFill/>
            <a:ln w="9525" algn="ctr">
              <a:noFill/>
              <a:miter lim="800000"/>
              <a:headEnd/>
              <a:tailEnd/>
            </a:ln>
            <a:effectLst/>
          </p:spPr>
          <p:txBody>
            <a:bodyPr wrap="square">
              <a:spAutoFit/>
            </a:bodyPr>
            <a:lstStyle/>
            <a:p>
              <a:r>
                <a:rPr lang="vi-VN" sz="2400" dirty="0">
                  <a:solidFill>
                    <a:schemeClr val="bg1"/>
                  </a:solidFill>
                </a:rPr>
                <a:t>Diễn tả sự giống nhau của các sự vật, hiện tượng</a:t>
              </a:r>
              <a:endParaRPr lang="en-US" sz="2400" b="1" dirty="0">
                <a:solidFill>
                  <a:schemeClr val="bg1"/>
                </a:solidFill>
              </a:endParaRPr>
            </a:p>
          </p:txBody>
        </p:sp>
        <p:sp>
          <p:nvSpPr>
            <p:cNvPr id="4116" name="Text Box 92"/>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2</a:t>
              </a:r>
            </a:p>
          </p:txBody>
        </p:sp>
      </p:grpSp>
      <p:grpSp>
        <p:nvGrpSpPr>
          <p:cNvPr id="4" name="Group 93"/>
          <p:cNvGrpSpPr>
            <a:grpSpLocks/>
          </p:cNvGrpSpPr>
          <p:nvPr/>
        </p:nvGrpSpPr>
        <p:grpSpPr bwMode="auto">
          <a:xfrm>
            <a:off x="827584" y="4077069"/>
            <a:ext cx="7704856" cy="1453479"/>
            <a:chOff x="1296" y="1824"/>
            <a:chExt cx="2976" cy="432"/>
          </a:xfrm>
        </p:grpSpPr>
        <p:sp>
          <p:nvSpPr>
            <p:cNvPr id="4109" name="AutoShape 94"/>
            <p:cNvSpPr>
              <a:spLocks noChangeArrowheads="1"/>
            </p:cNvSpPr>
            <p:nvPr/>
          </p:nvSpPr>
          <p:spPr bwMode="gray">
            <a:xfrm>
              <a:off x="1536" y="1899"/>
              <a:ext cx="2736" cy="288"/>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10" name="AutoShape 95"/>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11" name="Text Box 96"/>
            <p:cNvSpPr txBox="1">
              <a:spLocks noChangeArrowheads="1"/>
            </p:cNvSpPr>
            <p:nvPr/>
          </p:nvSpPr>
          <p:spPr bwMode="gray">
            <a:xfrm>
              <a:off x="1741" y="1919"/>
              <a:ext cx="2531" cy="247"/>
            </a:xfrm>
            <a:prstGeom prst="rect">
              <a:avLst/>
            </a:prstGeom>
            <a:noFill/>
            <a:ln w="9525" algn="ctr">
              <a:noFill/>
              <a:miter lim="800000"/>
              <a:headEnd/>
              <a:tailEnd/>
            </a:ln>
            <a:effectLst/>
          </p:spPr>
          <p:txBody>
            <a:bodyPr wrap="square">
              <a:spAutoFit/>
            </a:bodyPr>
            <a:lstStyle/>
            <a:p>
              <a:r>
                <a:rPr lang="vi-VN" sz="2400" dirty="0">
                  <a:solidFill>
                    <a:schemeClr val="bg1"/>
                  </a:solidFill>
                </a:rPr>
                <a:t>Diễn tả sự tương phản của các sự vật, hiện tượng</a:t>
              </a:r>
              <a:endParaRPr lang="en-US" sz="2200" b="1" dirty="0">
                <a:solidFill>
                  <a:schemeClr val="bg1"/>
                </a:solidFill>
              </a:endParaRPr>
            </a:p>
          </p:txBody>
        </p:sp>
        <p:sp>
          <p:nvSpPr>
            <p:cNvPr id="4112" name="Text Box 9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3</a:t>
              </a:r>
            </a:p>
          </p:txBody>
        </p:sp>
      </p:grpSp>
      <p:grpSp>
        <p:nvGrpSpPr>
          <p:cNvPr id="5" name="Group 98"/>
          <p:cNvGrpSpPr>
            <a:grpSpLocks/>
          </p:cNvGrpSpPr>
          <p:nvPr/>
        </p:nvGrpSpPr>
        <p:grpSpPr bwMode="auto">
          <a:xfrm>
            <a:off x="827584" y="5359897"/>
            <a:ext cx="7704856" cy="1237456"/>
            <a:chOff x="1296" y="1824"/>
            <a:chExt cx="2976" cy="432"/>
          </a:xfrm>
        </p:grpSpPr>
        <p:sp>
          <p:nvSpPr>
            <p:cNvPr id="4105"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06"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07" name="Text Box 101"/>
            <p:cNvSpPr txBox="1">
              <a:spLocks noChangeArrowheads="1"/>
            </p:cNvSpPr>
            <p:nvPr/>
          </p:nvSpPr>
          <p:spPr bwMode="gray">
            <a:xfrm>
              <a:off x="1769" y="1912"/>
              <a:ext cx="2475" cy="269"/>
            </a:xfrm>
            <a:prstGeom prst="rect">
              <a:avLst/>
            </a:prstGeom>
            <a:noFill/>
            <a:ln w="9525" algn="ctr">
              <a:noFill/>
              <a:miter lim="800000"/>
              <a:headEnd/>
              <a:tailEnd/>
            </a:ln>
            <a:effectLst/>
          </p:spPr>
          <p:txBody>
            <a:bodyPr wrap="square">
              <a:spAutoFit/>
            </a:bodyPr>
            <a:lstStyle/>
            <a:p>
              <a:r>
                <a:rPr lang="en-US" sz="2200" dirty="0">
                  <a:solidFill>
                    <a:schemeClr val="bg1"/>
                  </a:solidFill>
                </a:rPr>
                <a:t>D</a:t>
              </a:r>
              <a:r>
                <a:rPr lang="vi-VN" sz="2200" dirty="0">
                  <a:solidFill>
                    <a:schemeClr val="bg1"/>
                  </a:solidFill>
                </a:rPr>
                <a:t>iễn tả đầy đủ hơn, sâu sắc hơn những khía cạnh khác nhau của sự vật, hiện tượng.</a:t>
              </a:r>
              <a:endParaRPr lang="en-US" sz="2200" b="1" dirty="0">
                <a:solidFill>
                  <a:schemeClr val="bg1"/>
                </a:solidFill>
              </a:endParaRPr>
            </a:p>
          </p:txBody>
        </p:sp>
        <p:sp>
          <p:nvSpPr>
            <p:cNvPr id="4108" name="Text Box 102"/>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3"/>
          <p:cNvGrpSpPr>
            <a:grpSpLocks/>
          </p:cNvGrpSpPr>
          <p:nvPr/>
        </p:nvGrpSpPr>
        <p:grpSpPr bwMode="auto">
          <a:xfrm>
            <a:off x="945379" y="2204864"/>
            <a:ext cx="3338589" cy="1800200"/>
            <a:chOff x="1292225" y="1295400"/>
            <a:chExt cx="2822575" cy="1498600"/>
          </a:xfrm>
        </p:grpSpPr>
        <p:sp>
          <p:nvSpPr>
            <p:cNvPr id="4" name="Rectangle 3"/>
            <p:cNvSpPr/>
            <p:nvPr/>
          </p:nvSpPr>
          <p:spPr>
            <a:xfrm>
              <a:off x="1292225" y="12954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Rectangle 8"/>
            <p:cNvSpPr/>
            <p:nvPr/>
          </p:nvSpPr>
          <p:spPr>
            <a:xfrm>
              <a:off x="1292225" y="1295400"/>
              <a:ext cx="2822575" cy="381000"/>
            </a:xfrm>
            <a:prstGeom prst="rect">
              <a:avLst/>
            </a:prstGeom>
            <a:solidFill>
              <a:schemeClr val="accent3"/>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3" name="Straight Connector 12"/>
            <p:cNvCxnSpPr/>
            <p:nvPr/>
          </p:nvCxnSpPr>
          <p:spPr>
            <a:xfrm>
              <a:off x="1292225" y="1739900"/>
              <a:ext cx="2822575"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3" name="Group 14"/>
          <p:cNvGrpSpPr>
            <a:grpSpLocks/>
          </p:cNvGrpSpPr>
          <p:nvPr/>
        </p:nvGrpSpPr>
        <p:grpSpPr bwMode="auto">
          <a:xfrm>
            <a:off x="4892674" y="2204864"/>
            <a:ext cx="3351734" cy="1800200"/>
            <a:chOff x="4862513" y="1295400"/>
            <a:chExt cx="2833687" cy="1498600"/>
          </a:xfrm>
        </p:grpSpPr>
        <p:sp>
          <p:nvSpPr>
            <p:cNvPr id="34" name="Rectangle 33"/>
            <p:cNvSpPr/>
            <p:nvPr/>
          </p:nvSpPr>
          <p:spPr>
            <a:xfrm>
              <a:off x="4873626" y="1295400"/>
              <a:ext cx="2822574"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a:off x="4873626" y="1295400"/>
              <a:ext cx="2822574" cy="38100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7" name="Straight Connector 76"/>
            <p:cNvCxnSpPr/>
            <p:nvPr/>
          </p:nvCxnSpPr>
          <p:spPr>
            <a:xfrm>
              <a:off x="4862513" y="1739900"/>
              <a:ext cx="2822574" cy="0"/>
            </a:xfrm>
            <a:prstGeom prst="line">
              <a:avLst/>
            </a:prstGeom>
            <a:ln w="12700">
              <a:solidFill>
                <a:schemeClr val="accent3"/>
              </a:solidFill>
              <a:prstDash val="dash"/>
            </a:ln>
          </p:spPr>
          <p:style>
            <a:lnRef idx="1">
              <a:schemeClr val="accent1"/>
            </a:lnRef>
            <a:fillRef idx="0">
              <a:schemeClr val="accent1"/>
            </a:fillRef>
            <a:effectRef idx="0">
              <a:schemeClr val="accent1"/>
            </a:effectRef>
            <a:fontRef idx="minor">
              <a:schemeClr val="tx1"/>
            </a:fontRef>
          </p:style>
        </p:cxnSp>
      </p:grpSp>
      <p:grpSp>
        <p:nvGrpSpPr>
          <p:cNvPr id="5" name="Group 15"/>
          <p:cNvGrpSpPr>
            <a:grpSpLocks/>
          </p:cNvGrpSpPr>
          <p:nvPr/>
        </p:nvGrpSpPr>
        <p:grpSpPr bwMode="auto">
          <a:xfrm>
            <a:off x="945379" y="4249688"/>
            <a:ext cx="3338589" cy="1771600"/>
            <a:chOff x="1292225" y="3124200"/>
            <a:chExt cx="2822575" cy="1498600"/>
          </a:xfrm>
        </p:grpSpPr>
        <p:sp>
          <p:nvSpPr>
            <p:cNvPr id="36" name="Rectangle 35"/>
            <p:cNvSpPr/>
            <p:nvPr/>
          </p:nvSpPr>
          <p:spPr>
            <a:xfrm>
              <a:off x="1292225" y="3124200"/>
              <a:ext cx="2822575"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Rectangle 36"/>
            <p:cNvSpPr/>
            <p:nvPr/>
          </p:nvSpPr>
          <p:spPr>
            <a:xfrm>
              <a:off x="1292225" y="3124200"/>
              <a:ext cx="2822575" cy="381000"/>
            </a:xfrm>
            <a:prstGeom prst="rect">
              <a:avLst/>
            </a:prstGeom>
            <a:solidFill>
              <a:schemeClr val="tx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78" name="Straight Connector 77"/>
            <p:cNvCxnSpPr/>
            <p:nvPr/>
          </p:nvCxnSpPr>
          <p:spPr>
            <a:xfrm>
              <a:off x="1292225" y="3568700"/>
              <a:ext cx="2822575" cy="0"/>
            </a:xfrm>
            <a:prstGeom prst="line">
              <a:avLst/>
            </a:prstGeom>
            <a:ln w="12700">
              <a:solidFill>
                <a:schemeClr val="tx2"/>
              </a:solidFill>
              <a:prstDash val="dash"/>
            </a:ln>
          </p:spPr>
          <p:style>
            <a:lnRef idx="1">
              <a:schemeClr val="accent1"/>
            </a:lnRef>
            <a:fillRef idx="0">
              <a:schemeClr val="accent1"/>
            </a:fillRef>
            <a:effectRef idx="0">
              <a:schemeClr val="accent1"/>
            </a:effectRef>
            <a:fontRef idx="minor">
              <a:schemeClr val="tx1"/>
            </a:fontRef>
          </p:style>
        </p:cxnSp>
      </p:grpSp>
      <p:grpSp>
        <p:nvGrpSpPr>
          <p:cNvPr id="6" name="Group 16"/>
          <p:cNvGrpSpPr>
            <a:grpSpLocks/>
          </p:cNvGrpSpPr>
          <p:nvPr/>
        </p:nvGrpSpPr>
        <p:grpSpPr bwMode="auto">
          <a:xfrm>
            <a:off x="4892674" y="4249688"/>
            <a:ext cx="3351734" cy="1771600"/>
            <a:chOff x="4862513" y="3124200"/>
            <a:chExt cx="2833687" cy="1498600"/>
          </a:xfrm>
        </p:grpSpPr>
        <p:sp>
          <p:nvSpPr>
            <p:cNvPr id="38" name="Rectangle 37"/>
            <p:cNvSpPr/>
            <p:nvPr/>
          </p:nvSpPr>
          <p:spPr>
            <a:xfrm>
              <a:off x="4873626" y="3124200"/>
              <a:ext cx="2822574" cy="1498600"/>
            </a:xfrm>
            <a:prstGeom prst="rect">
              <a:avLst/>
            </a:prstGeom>
            <a:solidFill>
              <a:schemeClr val="bg1"/>
            </a:solidFill>
            <a:ln w="317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a:xfrm>
              <a:off x="4873626" y="3124200"/>
              <a:ext cx="2822574" cy="381000"/>
            </a:xfrm>
            <a:prstGeom prst="rect">
              <a:avLst/>
            </a:prstGeom>
            <a:solidFill>
              <a:schemeClr val="accent2"/>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80" name="Straight Connector 79"/>
            <p:cNvCxnSpPr/>
            <p:nvPr/>
          </p:nvCxnSpPr>
          <p:spPr>
            <a:xfrm>
              <a:off x="4862513" y="3568700"/>
              <a:ext cx="2822574" cy="0"/>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grpSp>
      <p:sp>
        <p:nvSpPr>
          <p:cNvPr id="7176" name="TextBox 4"/>
          <p:cNvSpPr txBox="1">
            <a:spLocks noChangeArrowheads="1"/>
          </p:cNvSpPr>
          <p:nvPr/>
        </p:nvSpPr>
        <p:spPr bwMode="auto">
          <a:xfrm>
            <a:off x="395536" y="203156"/>
            <a:ext cx="8280920" cy="1569660"/>
          </a:xfrm>
          <a:prstGeom prst="rect">
            <a:avLst/>
          </a:prstGeom>
          <a:noFill/>
          <a:ln w="9525">
            <a:noFill/>
            <a:miter lim="800000"/>
            <a:headEnd/>
            <a:tailEnd/>
          </a:ln>
        </p:spPr>
        <p:txBody>
          <a:bodyPr wrap="square" anchor="ctr">
            <a:spAutoFit/>
          </a:bodyPr>
          <a:lstStyle/>
          <a:p>
            <a:r>
              <a:rPr lang="vi-VN" sz="2400" b="1" dirty="0"/>
              <a:t>Phép liệt kê trong câu sau có tác dụng gì ?</a:t>
            </a:r>
            <a:endParaRPr lang="vi-VN" sz="2400" dirty="0"/>
          </a:p>
          <a:p>
            <a:r>
              <a:rPr lang="vi-VN" sz="2400" i="1" dirty="0"/>
              <a:t>Sách của Lan để ở khắp mọi nơi trong nhà : trên giường, trên bàn học, trên giá sách, trên bàn ăn cơm, trên ghế dựa …</a:t>
            </a:r>
            <a:endParaRPr lang="vi-VN" sz="2400" dirty="0"/>
          </a:p>
        </p:txBody>
      </p:sp>
      <p:sp>
        <p:nvSpPr>
          <p:cNvPr id="59" name="Rectangle 58"/>
          <p:cNvSpPr/>
          <p:nvPr/>
        </p:nvSpPr>
        <p:spPr>
          <a:xfrm>
            <a:off x="1098647" y="2804735"/>
            <a:ext cx="3151373" cy="1200329"/>
          </a:xfrm>
          <a:prstGeom prst="rect">
            <a:avLst/>
          </a:prstGeom>
        </p:spPr>
        <p:txBody>
          <a:bodyPr wrap="square" anchor="ctr">
            <a:spAutoFit/>
          </a:bodyPr>
          <a:lstStyle/>
          <a:p>
            <a:r>
              <a:rPr lang="vi-VN" sz="2400" dirty="0"/>
              <a:t>Nói lên tính chất khẩn trương của hành động</a:t>
            </a:r>
          </a:p>
        </p:txBody>
      </p:sp>
      <p:sp>
        <p:nvSpPr>
          <p:cNvPr id="60" name="Rectangle 59"/>
          <p:cNvSpPr/>
          <p:nvPr/>
        </p:nvSpPr>
        <p:spPr>
          <a:xfrm>
            <a:off x="1026639" y="4728626"/>
            <a:ext cx="3151373" cy="1292662"/>
          </a:xfrm>
          <a:prstGeom prst="rect">
            <a:avLst/>
          </a:prstGeom>
        </p:spPr>
        <p:txBody>
          <a:bodyPr wrap="square" anchor="ctr">
            <a:spAutoFit/>
          </a:bodyPr>
          <a:lstStyle/>
          <a:p>
            <a:r>
              <a:rPr lang="vi-VN" sz="2500" dirty="0"/>
              <a:t>C. Nói lên tính chất quyết liệt của hành động</a:t>
            </a:r>
          </a:p>
        </p:txBody>
      </p:sp>
      <p:sp>
        <p:nvSpPr>
          <p:cNvPr id="65" name="Rectangle 64"/>
          <p:cNvSpPr/>
          <p:nvPr/>
        </p:nvSpPr>
        <p:spPr>
          <a:xfrm>
            <a:off x="5076056" y="2732727"/>
            <a:ext cx="3066201" cy="1200329"/>
          </a:xfrm>
          <a:prstGeom prst="rect">
            <a:avLst/>
          </a:prstGeom>
        </p:spPr>
        <p:txBody>
          <a:bodyPr wrap="square" anchor="ctr">
            <a:spAutoFit/>
          </a:bodyPr>
          <a:lstStyle/>
          <a:p>
            <a:r>
              <a:rPr lang="vi-VN" sz="2400" dirty="0"/>
              <a:t>Nói lên tính chất bề bộn của sự vật, hiện tượng</a:t>
            </a:r>
          </a:p>
        </p:txBody>
      </p:sp>
      <p:sp>
        <p:nvSpPr>
          <p:cNvPr id="66" name="Rectangle 65"/>
          <p:cNvSpPr/>
          <p:nvPr/>
        </p:nvSpPr>
        <p:spPr>
          <a:xfrm>
            <a:off x="5004048" y="4728625"/>
            <a:ext cx="3236547" cy="1200329"/>
          </a:xfrm>
          <a:prstGeom prst="rect">
            <a:avLst/>
          </a:prstGeom>
        </p:spPr>
        <p:txBody>
          <a:bodyPr wrap="square" anchor="ctr">
            <a:spAutoFit/>
          </a:bodyPr>
          <a:lstStyle/>
          <a:p>
            <a:r>
              <a:rPr lang="vi-VN" sz="2400" dirty="0"/>
              <a:t>D. Nói lên sự phong phú của sự vật, hiện tượng</a:t>
            </a:r>
          </a:p>
        </p:txBody>
      </p:sp>
      <p:sp>
        <p:nvSpPr>
          <p:cNvPr id="7189" name="Rectangle 69"/>
          <p:cNvSpPr>
            <a:spLocks noChangeArrowheads="1"/>
          </p:cNvSpPr>
          <p:nvPr/>
        </p:nvSpPr>
        <p:spPr bwMode="auto">
          <a:xfrm>
            <a:off x="1440679" y="2225502"/>
            <a:ext cx="2165013" cy="339725"/>
          </a:xfrm>
          <a:prstGeom prst="rect">
            <a:avLst/>
          </a:prstGeom>
          <a:noFill/>
          <a:ln w="9525">
            <a:noFill/>
            <a:miter lim="800000"/>
            <a:headEnd/>
            <a:tailEnd/>
          </a:ln>
        </p:spPr>
        <p:txBody>
          <a:bodyPr wrap="square" anchor="ctr">
            <a:spAutoFit/>
          </a:bodyPr>
          <a:lstStyle/>
          <a:p>
            <a:pPr algn="ctr"/>
            <a:r>
              <a:rPr lang="en-US" sz="1600" b="1">
                <a:solidFill>
                  <a:schemeClr val="bg1"/>
                </a:solidFill>
                <a:latin typeface="Arial" charset="0"/>
              </a:rPr>
              <a:t>Nội dung 01</a:t>
            </a:r>
          </a:p>
        </p:txBody>
      </p:sp>
      <p:sp>
        <p:nvSpPr>
          <p:cNvPr id="7190" name="Rectangle 70"/>
          <p:cNvSpPr>
            <a:spLocks noChangeArrowheads="1"/>
          </p:cNvSpPr>
          <p:nvPr/>
        </p:nvSpPr>
        <p:spPr bwMode="auto">
          <a:xfrm>
            <a:off x="1440679" y="4270326"/>
            <a:ext cx="2165013" cy="339725"/>
          </a:xfrm>
          <a:prstGeom prst="rect">
            <a:avLst/>
          </a:prstGeom>
          <a:noFill/>
          <a:ln w="9525">
            <a:noFill/>
            <a:miter lim="800000"/>
            <a:headEnd/>
            <a:tailEnd/>
          </a:ln>
        </p:spPr>
        <p:txBody>
          <a:bodyPr wrap="square" anchor="ctr">
            <a:spAutoFit/>
          </a:bodyPr>
          <a:lstStyle/>
          <a:p>
            <a:pPr algn="ctr"/>
            <a:r>
              <a:rPr lang="en-US" sz="1600" b="1">
                <a:solidFill>
                  <a:schemeClr val="bg1"/>
                </a:solidFill>
                <a:latin typeface="Arial" charset="0"/>
              </a:rPr>
              <a:t>Nội dung 03</a:t>
            </a:r>
          </a:p>
        </p:txBody>
      </p:sp>
      <p:sp>
        <p:nvSpPr>
          <p:cNvPr id="7192" name="Rectangle 72"/>
          <p:cNvSpPr>
            <a:spLocks noChangeArrowheads="1"/>
          </p:cNvSpPr>
          <p:nvPr/>
        </p:nvSpPr>
        <p:spPr bwMode="auto">
          <a:xfrm>
            <a:off x="5399088" y="2225502"/>
            <a:ext cx="2165013" cy="339725"/>
          </a:xfrm>
          <a:prstGeom prst="rect">
            <a:avLst/>
          </a:prstGeom>
          <a:noFill/>
          <a:ln w="9525">
            <a:noFill/>
            <a:miter lim="800000"/>
            <a:headEnd/>
            <a:tailEnd/>
          </a:ln>
        </p:spPr>
        <p:txBody>
          <a:bodyPr wrap="square" anchor="ctr">
            <a:spAutoFit/>
          </a:bodyPr>
          <a:lstStyle/>
          <a:p>
            <a:pPr algn="ctr"/>
            <a:r>
              <a:rPr lang="en-US" sz="1600" b="1">
                <a:solidFill>
                  <a:schemeClr val="bg1"/>
                </a:solidFill>
                <a:latin typeface="Arial" charset="0"/>
              </a:rPr>
              <a:t>Nội dung 02</a:t>
            </a:r>
          </a:p>
        </p:txBody>
      </p:sp>
      <p:sp>
        <p:nvSpPr>
          <p:cNvPr id="7193" name="Rectangle 74"/>
          <p:cNvSpPr>
            <a:spLocks noChangeArrowheads="1"/>
          </p:cNvSpPr>
          <p:nvPr/>
        </p:nvSpPr>
        <p:spPr bwMode="auto">
          <a:xfrm>
            <a:off x="5399088" y="4270326"/>
            <a:ext cx="2165013" cy="339725"/>
          </a:xfrm>
          <a:prstGeom prst="rect">
            <a:avLst/>
          </a:prstGeom>
          <a:noFill/>
          <a:ln w="9525">
            <a:noFill/>
            <a:miter lim="800000"/>
            <a:headEnd/>
            <a:tailEnd/>
          </a:ln>
        </p:spPr>
        <p:txBody>
          <a:bodyPr wrap="square" anchor="ctr">
            <a:spAutoFit/>
          </a:bodyPr>
          <a:lstStyle/>
          <a:p>
            <a:pPr algn="ctr"/>
            <a:r>
              <a:rPr lang="en-US" sz="1600" b="1">
                <a:solidFill>
                  <a:schemeClr val="bg1"/>
                </a:solidFill>
                <a:latin typeface="Arial" charset="0"/>
              </a:rPr>
              <a:t>Nội dung 04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3"/>
                                        </p:tgtEl>
                                      </p:cBhvr>
                                      <p:by x="150000" y="150000"/>
                                    </p:animScale>
                                  </p:childTnLst>
                                </p:cTn>
                              </p:par>
                              <p:par>
                                <p:cTn id="7" presetID="6" presetClass="emph" presetSubtype="0" fill="hold" grpId="0" nodeType="withEffect">
                                  <p:stCondLst>
                                    <p:cond delay="0"/>
                                  </p:stCondLst>
                                  <p:childTnLst>
                                    <p:animScale>
                                      <p:cBhvr>
                                        <p:cTn id="8" dur="2000" fill="hold"/>
                                        <p:tgtEl>
                                          <p:spTgt spid="65"/>
                                        </p:tgtEl>
                                      </p:cBhvr>
                                      <p:by x="150000" y="150000"/>
                                    </p:animScale>
                                  </p:childTnLst>
                                </p:cTn>
                              </p:par>
                              <p:par>
                                <p:cTn id="9" presetID="6" presetClass="emph" presetSubtype="0" fill="hold" grpId="0" nodeType="withEffect">
                                  <p:stCondLst>
                                    <p:cond delay="0"/>
                                  </p:stCondLst>
                                  <p:childTnLst>
                                    <p:animScale>
                                      <p:cBhvr>
                                        <p:cTn id="10" dur="2000" fill="hold"/>
                                        <p:tgtEl>
                                          <p:spTgt spid="719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719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629816"/>
            <a:ext cx="8229600" cy="1143000"/>
          </a:xfrm>
        </p:spPr>
        <p:txBody>
          <a:bodyPr>
            <a:noAutofit/>
          </a:bodyPr>
          <a:lstStyle/>
          <a:p>
            <a:r>
              <a:rPr lang="vi-VN" sz="3200" dirty="0"/>
              <a:t>Xác định biện pháp tu từ được sử dụng trong văn bản sau:</a:t>
            </a:r>
            <a:r>
              <a:rPr lang="en-US" sz="3200" dirty="0"/>
              <a:t> </a:t>
            </a:r>
            <a:r>
              <a:rPr lang="vi-VN" sz="3200" b="1" i="1" dirty="0"/>
              <a:t>“Bác Dương thôi đã thôi rồi”</a:t>
            </a:r>
          </a:p>
        </p:txBody>
      </p:sp>
      <p:grpSp>
        <p:nvGrpSpPr>
          <p:cNvPr id="2" name="Group 3"/>
          <p:cNvGrpSpPr>
            <a:grpSpLocks/>
          </p:cNvGrpSpPr>
          <p:nvPr/>
        </p:nvGrpSpPr>
        <p:grpSpPr bwMode="auto">
          <a:xfrm>
            <a:off x="1828800" y="2995190"/>
            <a:ext cx="762000" cy="665163"/>
            <a:chOff x="1110" y="2656"/>
            <a:chExt cx="1549" cy="1351"/>
          </a:xfrm>
        </p:grpSpPr>
        <p:sp>
          <p:nvSpPr>
            <p:cNvPr id="412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2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grpSp>
        <p:nvGrpSpPr>
          <p:cNvPr id="3" name="Group 7"/>
          <p:cNvGrpSpPr>
            <a:grpSpLocks/>
          </p:cNvGrpSpPr>
          <p:nvPr/>
        </p:nvGrpSpPr>
        <p:grpSpPr bwMode="auto">
          <a:xfrm>
            <a:off x="1828800" y="3909590"/>
            <a:ext cx="762000" cy="665163"/>
            <a:chOff x="3174" y="2656"/>
            <a:chExt cx="1549" cy="1351"/>
          </a:xfrm>
        </p:grpSpPr>
        <p:sp>
          <p:nvSpPr>
            <p:cNvPr id="412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2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sp>
        <p:nvSpPr>
          <p:cNvPr id="4101" name="Line 11"/>
          <p:cNvSpPr>
            <a:spLocks noChangeShapeType="1"/>
          </p:cNvSpPr>
          <p:nvPr/>
        </p:nvSpPr>
        <p:spPr bwMode="auto">
          <a:xfrm>
            <a:off x="2438400" y="3604790"/>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02" name="Text Box 12"/>
          <p:cNvSpPr txBox="1">
            <a:spLocks noChangeArrowheads="1"/>
          </p:cNvSpPr>
          <p:nvPr/>
        </p:nvSpPr>
        <p:spPr bwMode="auto">
          <a:xfrm>
            <a:off x="3276600" y="3071390"/>
            <a:ext cx="1164101" cy="584775"/>
          </a:xfrm>
          <a:prstGeom prst="rect">
            <a:avLst/>
          </a:prstGeom>
          <a:noFill/>
          <a:ln w="9525" algn="ctr">
            <a:noFill/>
            <a:miter lim="800000"/>
            <a:headEnd/>
            <a:tailEnd/>
          </a:ln>
          <a:effectLst/>
        </p:spPr>
        <p:txBody>
          <a:bodyPr wrap="none">
            <a:spAutoFit/>
          </a:bodyPr>
          <a:lstStyle/>
          <a:p>
            <a:r>
              <a:rPr lang="en-US" sz="3200" dirty="0" err="1"/>
              <a:t>Ẩn</a:t>
            </a:r>
            <a:r>
              <a:rPr lang="en-US" sz="3200" dirty="0"/>
              <a:t> </a:t>
            </a:r>
            <a:r>
              <a:rPr lang="en-US" sz="3200" dirty="0" err="1"/>
              <a:t>dụ</a:t>
            </a:r>
            <a:endParaRPr lang="en-US" sz="3200" dirty="0"/>
          </a:p>
        </p:txBody>
      </p:sp>
      <p:sp>
        <p:nvSpPr>
          <p:cNvPr id="4103" name="Text Box 13"/>
          <p:cNvSpPr txBox="1">
            <a:spLocks noChangeArrowheads="1"/>
          </p:cNvSpPr>
          <p:nvPr/>
        </p:nvSpPr>
        <p:spPr bwMode="gray">
          <a:xfrm>
            <a:off x="2025650" y="3093615"/>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1</a:t>
            </a:r>
          </a:p>
        </p:txBody>
      </p:sp>
      <p:sp>
        <p:nvSpPr>
          <p:cNvPr id="4104" name="Line 14"/>
          <p:cNvSpPr>
            <a:spLocks noChangeShapeType="1"/>
          </p:cNvSpPr>
          <p:nvPr/>
        </p:nvSpPr>
        <p:spPr bwMode="auto">
          <a:xfrm>
            <a:off x="2438400" y="4519190"/>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05" name="Text Box 15"/>
          <p:cNvSpPr txBox="1">
            <a:spLocks noChangeArrowheads="1"/>
          </p:cNvSpPr>
          <p:nvPr/>
        </p:nvSpPr>
        <p:spPr bwMode="auto">
          <a:xfrm>
            <a:off x="3276600" y="3985790"/>
            <a:ext cx="1483098" cy="584775"/>
          </a:xfrm>
          <a:prstGeom prst="rect">
            <a:avLst/>
          </a:prstGeom>
          <a:noFill/>
          <a:ln w="9525" algn="ctr">
            <a:noFill/>
            <a:miter lim="800000"/>
            <a:headEnd/>
            <a:tailEnd/>
          </a:ln>
          <a:effectLst/>
        </p:spPr>
        <p:txBody>
          <a:bodyPr wrap="none">
            <a:spAutoFit/>
          </a:bodyPr>
          <a:lstStyle/>
          <a:p>
            <a:r>
              <a:rPr lang="en-US" sz="3200" dirty="0" err="1"/>
              <a:t>Nói</a:t>
            </a:r>
            <a:r>
              <a:rPr lang="en-US" sz="3200" dirty="0"/>
              <a:t> </a:t>
            </a:r>
            <a:r>
              <a:rPr lang="en-US" sz="3200" dirty="0" err="1"/>
              <a:t>quá</a:t>
            </a:r>
            <a:endParaRPr lang="en-US" sz="3200" dirty="0"/>
          </a:p>
        </p:txBody>
      </p:sp>
      <p:sp>
        <p:nvSpPr>
          <p:cNvPr id="4106" name="Text Box 16"/>
          <p:cNvSpPr txBox="1">
            <a:spLocks noChangeArrowheads="1"/>
          </p:cNvSpPr>
          <p:nvPr/>
        </p:nvSpPr>
        <p:spPr bwMode="gray">
          <a:xfrm>
            <a:off x="2025650" y="4008015"/>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2</a:t>
            </a:r>
          </a:p>
        </p:txBody>
      </p:sp>
      <p:grpSp>
        <p:nvGrpSpPr>
          <p:cNvPr id="4" name="Group 17"/>
          <p:cNvGrpSpPr>
            <a:grpSpLocks/>
          </p:cNvGrpSpPr>
          <p:nvPr/>
        </p:nvGrpSpPr>
        <p:grpSpPr bwMode="auto">
          <a:xfrm>
            <a:off x="1828800" y="4801765"/>
            <a:ext cx="762000" cy="665163"/>
            <a:chOff x="1110" y="2656"/>
            <a:chExt cx="1549" cy="1351"/>
          </a:xfrm>
        </p:grpSpPr>
        <p:sp>
          <p:nvSpPr>
            <p:cNvPr id="411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1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8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grpSp>
        <p:nvGrpSpPr>
          <p:cNvPr id="5" name="Group 21"/>
          <p:cNvGrpSpPr>
            <a:grpSpLocks/>
          </p:cNvGrpSpPr>
          <p:nvPr/>
        </p:nvGrpSpPr>
        <p:grpSpPr bwMode="auto">
          <a:xfrm>
            <a:off x="1828800" y="5716165"/>
            <a:ext cx="762000" cy="665163"/>
            <a:chOff x="3174" y="2656"/>
            <a:chExt cx="1549" cy="1351"/>
          </a:xfrm>
        </p:grpSpPr>
        <p:sp>
          <p:nvSpPr>
            <p:cNvPr id="411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1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8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sp>
        <p:nvSpPr>
          <p:cNvPr id="4109" name="Line 25"/>
          <p:cNvSpPr>
            <a:spLocks noChangeShapeType="1"/>
          </p:cNvSpPr>
          <p:nvPr/>
        </p:nvSpPr>
        <p:spPr bwMode="auto">
          <a:xfrm>
            <a:off x="2438400" y="5411365"/>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10" name="Text Box 26"/>
          <p:cNvSpPr txBox="1">
            <a:spLocks noChangeArrowheads="1"/>
          </p:cNvSpPr>
          <p:nvPr/>
        </p:nvSpPr>
        <p:spPr bwMode="auto">
          <a:xfrm>
            <a:off x="3276600" y="4877965"/>
            <a:ext cx="3385479" cy="584775"/>
          </a:xfrm>
          <a:prstGeom prst="rect">
            <a:avLst/>
          </a:prstGeom>
          <a:noFill/>
          <a:ln w="9525" algn="ctr">
            <a:noFill/>
            <a:miter lim="800000"/>
            <a:headEnd/>
            <a:tailEnd/>
          </a:ln>
          <a:effectLst/>
        </p:spPr>
        <p:txBody>
          <a:bodyPr wrap="none">
            <a:spAutoFit/>
          </a:bodyPr>
          <a:lstStyle/>
          <a:p>
            <a:r>
              <a:rPr lang="en-US" sz="3200" dirty="0" err="1"/>
              <a:t>Nói</a:t>
            </a:r>
            <a:r>
              <a:rPr lang="en-US" sz="3200" dirty="0"/>
              <a:t> </a:t>
            </a:r>
            <a:r>
              <a:rPr lang="en-US" sz="3200" dirty="0" err="1"/>
              <a:t>giảm</a:t>
            </a:r>
            <a:r>
              <a:rPr lang="en-US" sz="3200" dirty="0"/>
              <a:t>, </a:t>
            </a:r>
            <a:r>
              <a:rPr lang="en-US" sz="3200" dirty="0" err="1"/>
              <a:t>nói</a:t>
            </a:r>
            <a:r>
              <a:rPr lang="en-US" sz="3200" dirty="0"/>
              <a:t> </a:t>
            </a:r>
            <a:r>
              <a:rPr lang="en-US" sz="3200" dirty="0" err="1"/>
              <a:t>tránh</a:t>
            </a:r>
            <a:endParaRPr lang="en-US" sz="3200" dirty="0"/>
          </a:p>
        </p:txBody>
      </p:sp>
      <p:sp>
        <p:nvSpPr>
          <p:cNvPr id="4111" name="Text Box 27"/>
          <p:cNvSpPr txBox="1">
            <a:spLocks noChangeArrowheads="1"/>
          </p:cNvSpPr>
          <p:nvPr/>
        </p:nvSpPr>
        <p:spPr bwMode="gray">
          <a:xfrm>
            <a:off x="2025650" y="4900190"/>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3</a:t>
            </a:r>
          </a:p>
        </p:txBody>
      </p:sp>
      <p:sp>
        <p:nvSpPr>
          <p:cNvPr id="4112" name="Line 28"/>
          <p:cNvSpPr>
            <a:spLocks noChangeShapeType="1"/>
          </p:cNvSpPr>
          <p:nvPr/>
        </p:nvSpPr>
        <p:spPr bwMode="auto">
          <a:xfrm>
            <a:off x="2438400" y="6325765"/>
            <a:ext cx="4800600"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13" name="Text Box 29"/>
          <p:cNvSpPr txBox="1">
            <a:spLocks noChangeArrowheads="1"/>
          </p:cNvSpPr>
          <p:nvPr/>
        </p:nvSpPr>
        <p:spPr bwMode="auto">
          <a:xfrm>
            <a:off x="3276600" y="5792365"/>
            <a:ext cx="1596912" cy="584775"/>
          </a:xfrm>
          <a:prstGeom prst="rect">
            <a:avLst/>
          </a:prstGeom>
          <a:noFill/>
          <a:ln w="9525" algn="ctr">
            <a:noFill/>
            <a:miter lim="800000"/>
            <a:headEnd/>
            <a:tailEnd/>
          </a:ln>
          <a:effectLst/>
        </p:spPr>
        <p:txBody>
          <a:bodyPr wrap="none">
            <a:spAutoFit/>
          </a:bodyPr>
          <a:lstStyle/>
          <a:p>
            <a:r>
              <a:rPr lang="en-US" sz="3200" dirty="0" err="1"/>
              <a:t>Hoán</a:t>
            </a:r>
            <a:r>
              <a:rPr lang="en-US" sz="3200" dirty="0"/>
              <a:t> </a:t>
            </a:r>
            <a:r>
              <a:rPr lang="en-US" sz="3200" dirty="0" err="1"/>
              <a:t>dụ</a:t>
            </a:r>
            <a:endParaRPr lang="en-US" sz="3200" dirty="0"/>
          </a:p>
        </p:txBody>
      </p:sp>
      <p:sp>
        <p:nvSpPr>
          <p:cNvPr id="4114" name="Text Box 30"/>
          <p:cNvSpPr txBox="1">
            <a:spLocks noChangeArrowheads="1"/>
          </p:cNvSpPr>
          <p:nvPr/>
        </p:nvSpPr>
        <p:spPr bwMode="gray">
          <a:xfrm>
            <a:off x="2025650" y="5814590"/>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4104"/>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4"/>
                                        </p:tgtEl>
                                        <p:attrNameLst>
                                          <p:attrName>r</p:attrName>
                                        </p:attrNameLst>
                                      </p:cBhvr>
                                    </p:animRot>
                                  </p:childTnLst>
                                </p:cTn>
                              </p:par>
                              <p:par>
                                <p:cTn id="9" presetID="8" presetClass="emph" presetSubtype="0" fill="hold" grpId="0" nodeType="withEffect">
                                  <p:stCondLst>
                                    <p:cond delay="0"/>
                                  </p:stCondLst>
                                  <p:childTnLst>
                                    <p:animRot by="21600000">
                                      <p:cBhvr>
                                        <p:cTn id="10" dur="2000" fill="hold"/>
                                        <p:tgtEl>
                                          <p:spTgt spid="4109"/>
                                        </p:tgtEl>
                                        <p:attrNameLst>
                                          <p:attrName>r</p:attrName>
                                        </p:attrNameLst>
                                      </p:cBhvr>
                                    </p:animRot>
                                  </p:childTnLst>
                                </p:cTn>
                              </p:par>
                              <p:par>
                                <p:cTn id="11" presetID="8" presetClass="emph" presetSubtype="0" fill="hold" grpId="0" nodeType="withEffect">
                                  <p:stCondLst>
                                    <p:cond delay="0"/>
                                  </p:stCondLst>
                                  <p:childTnLst>
                                    <p:animRot by="21600000">
                                      <p:cBhvr>
                                        <p:cTn id="12" dur="2000" fill="hold"/>
                                        <p:tgtEl>
                                          <p:spTgt spid="4110"/>
                                        </p:tgtEl>
                                        <p:attrNameLst>
                                          <p:attrName>r</p:attrName>
                                        </p:attrNameLst>
                                      </p:cBhvr>
                                    </p:animRot>
                                  </p:childTnLst>
                                </p:cTn>
                              </p:par>
                              <p:par>
                                <p:cTn id="13" presetID="8" presetClass="emph" presetSubtype="0" fill="hold" grpId="0" nodeType="withEffect">
                                  <p:stCondLst>
                                    <p:cond delay="0"/>
                                  </p:stCondLst>
                                  <p:childTnLst>
                                    <p:animRot by="21600000">
                                      <p:cBhvr>
                                        <p:cTn id="14" dur="2000" fill="hold"/>
                                        <p:tgtEl>
                                          <p:spTgt spid="41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4" grpId="0" animBg="1"/>
      <p:bldP spid="4109" grpId="0" animBg="1"/>
      <p:bldP spid="4110" grpId="0"/>
      <p:bldP spid="41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1630362"/>
          </a:xfrm>
        </p:spPr>
        <p:txBody>
          <a:bodyPr>
            <a:normAutofit/>
          </a:bodyPr>
          <a:lstStyle/>
          <a:p>
            <a:r>
              <a:rPr lang="vi-VN" sz="3200" dirty="0"/>
              <a:t>Khi nào không nên nói giảm nói tránh?</a:t>
            </a:r>
            <a:endParaRPr lang="en-US" sz="3500" dirty="0">
              <a:solidFill>
                <a:schemeClr val="accent1"/>
              </a:solidFill>
            </a:endParaRPr>
          </a:p>
        </p:txBody>
      </p:sp>
      <p:sp>
        <p:nvSpPr>
          <p:cNvPr id="34819" name="AutoShape 44"/>
          <p:cNvSpPr>
            <a:spLocks noChangeArrowheads="1"/>
          </p:cNvSpPr>
          <p:nvPr/>
        </p:nvSpPr>
        <p:spPr bwMode="gray">
          <a:xfrm>
            <a:off x="1331640" y="5373216"/>
            <a:ext cx="7709048" cy="773831"/>
          </a:xfrm>
          <a:prstGeom prst="roundRect">
            <a:avLst>
              <a:gd name="adj" fmla="val 50000"/>
            </a:avLst>
          </a:prstGeom>
          <a:noFill/>
          <a:ln w="28575" algn="ctr">
            <a:solidFill>
              <a:schemeClr val="bg2"/>
            </a:solidFill>
            <a:round/>
            <a:headEnd/>
            <a:tailEnd/>
          </a:ln>
        </p:spPr>
        <p:txBody>
          <a:bodyPr wrap="none" anchor="ctr"/>
          <a:lstStyle/>
          <a:p>
            <a:pPr marL="342900" indent="-342900">
              <a:spcBef>
                <a:spcPct val="20000"/>
              </a:spcBef>
            </a:pPr>
            <a:r>
              <a:rPr lang="nb-NO" sz="2800" dirty="0"/>
              <a:t>d. </a:t>
            </a:r>
            <a:r>
              <a:rPr lang="vi-VN" sz="2800" dirty="0"/>
              <a:t>Khi muốn làm cho người nghe bị thuyết phục.</a:t>
            </a:r>
            <a:endParaRPr lang="en-US" sz="2800" dirty="0"/>
          </a:p>
        </p:txBody>
      </p:sp>
      <p:sp>
        <p:nvSpPr>
          <p:cNvPr id="34820" name="AutoShape 45"/>
          <p:cNvSpPr>
            <a:spLocks noChangeArrowheads="1"/>
          </p:cNvSpPr>
          <p:nvPr/>
        </p:nvSpPr>
        <p:spPr bwMode="gray">
          <a:xfrm>
            <a:off x="1331640" y="4221088"/>
            <a:ext cx="7628650" cy="719390"/>
          </a:xfrm>
          <a:prstGeom prst="roundRect">
            <a:avLst>
              <a:gd name="adj" fmla="val 50000"/>
            </a:avLst>
          </a:prstGeom>
          <a:noFill/>
          <a:ln w="28575" algn="ctr">
            <a:solidFill>
              <a:schemeClr val="bg2"/>
            </a:solidFill>
            <a:round/>
            <a:headEnd/>
            <a:tailEnd/>
          </a:ln>
        </p:spPr>
        <p:txBody>
          <a:bodyPr wrap="none" anchor="ctr"/>
          <a:lstStyle/>
          <a:p>
            <a:pPr marL="342900" indent="-342900">
              <a:spcBef>
                <a:spcPct val="20000"/>
              </a:spcBef>
            </a:pPr>
            <a:r>
              <a:rPr lang="nb-NO" sz="3000" dirty="0"/>
              <a:t>c. </a:t>
            </a:r>
            <a:r>
              <a:rPr lang="vi-VN" sz="3000" dirty="0"/>
              <a:t>Khi cần phải nói thẳng, nói đúng sự thật.</a:t>
            </a:r>
            <a:endParaRPr lang="en-US" sz="3000" dirty="0"/>
          </a:p>
        </p:txBody>
      </p:sp>
      <p:sp>
        <p:nvSpPr>
          <p:cNvPr id="34821" name="AutoShape 46"/>
          <p:cNvSpPr>
            <a:spLocks noChangeArrowheads="1"/>
          </p:cNvSpPr>
          <p:nvPr/>
        </p:nvSpPr>
        <p:spPr bwMode="gray">
          <a:xfrm>
            <a:off x="1331640" y="3068960"/>
            <a:ext cx="7709048" cy="719390"/>
          </a:xfrm>
          <a:prstGeom prst="roundRect">
            <a:avLst>
              <a:gd name="adj" fmla="val 50000"/>
            </a:avLst>
          </a:prstGeom>
          <a:noFill/>
          <a:ln w="28575" algn="ctr">
            <a:solidFill>
              <a:schemeClr val="bg2"/>
            </a:solidFill>
            <a:round/>
            <a:headEnd/>
            <a:tailEnd/>
          </a:ln>
        </p:spPr>
        <p:txBody>
          <a:bodyPr wrap="none" anchor="ctr"/>
          <a:lstStyle/>
          <a:p>
            <a:pPr marL="342900" indent="-342900">
              <a:spcBef>
                <a:spcPct val="20000"/>
              </a:spcBef>
            </a:pPr>
            <a:r>
              <a:rPr lang="nb-NO" sz="3200" dirty="0"/>
              <a:t>b. </a:t>
            </a:r>
            <a:r>
              <a:rPr lang="vi-VN" sz="3200" dirty="0"/>
              <a:t>Khi muốn bày tỏ tình cảm của mình.</a:t>
            </a:r>
            <a:endParaRPr lang="en-US" sz="3200" dirty="0"/>
          </a:p>
        </p:txBody>
      </p:sp>
      <p:sp>
        <p:nvSpPr>
          <p:cNvPr id="4106" name="AutoShape 47"/>
          <p:cNvSpPr>
            <a:spLocks noChangeArrowheads="1"/>
          </p:cNvSpPr>
          <p:nvPr/>
        </p:nvSpPr>
        <p:spPr bwMode="gray">
          <a:xfrm>
            <a:off x="1259632" y="1959000"/>
            <a:ext cx="7560840" cy="677912"/>
          </a:xfrm>
          <a:prstGeom prst="roundRect">
            <a:avLst>
              <a:gd name="adj" fmla="val 50000"/>
            </a:avLst>
          </a:prstGeom>
          <a:noFill/>
          <a:ln w="28575" algn="ctr">
            <a:solidFill>
              <a:schemeClr val="bg2"/>
            </a:solidFill>
            <a:round/>
            <a:headEnd/>
            <a:tailEnd/>
          </a:ln>
        </p:spPr>
        <p:txBody>
          <a:bodyPr wrap="none" anchor="ctr"/>
          <a:lstStyle/>
          <a:p>
            <a:pPr>
              <a:buFont typeface="Arial" charset="0"/>
              <a:buNone/>
            </a:pPr>
            <a:r>
              <a:rPr lang="nb-NO" sz="3000" dirty="0"/>
              <a:t>a. </a:t>
            </a:r>
            <a:r>
              <a:rPr lang="vi-VN" sz="3000" dirty="0"/>
              <a:t>Khi cần phải nói năng lịch sự, có văn hóa</a:t>
            </a:r>
            <a:endParaRPr lang="en-US" sz="3000" dirty="0"/>
          </a:p>
        </p:txBody>
      </p:sp>
      <p:grpSp>
        <p:nvGrpSpPr>
          <p:cNvPr id="2" name="Group 48"/>
          <p:cNvGrpSpPr>
            <a:grpSpLocks/>
          </p:cNvGrpSpPr>
          <p:nvPr/>
        </p:nvGrpSpPr>
        <p:grpSpPr bwMode="auto">
          <a:xfrm>
            <a:off x="395535" y="1844824"/>
            <a:ext cx="1008113" cy="929133"/>
            <a:chOff x="2078" y="1680"/>
            <a:chExt cx="1615" cy="1615"/>
          </a:xfrm>
        </p:grpSpPr>
        <p:sp>
          <p:nvSpPr>
            <p:cNvPr id="34845" name="Oval 4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a:p>
          </p:txBody>
        </p:sp>
        <p:sp>
          <p:nvSpPr>
            <p:cNvPr id="34846" name="Oval 5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a:p>
          </p:txBody>
        </p:sp>
        <p:sp>
          <p:nvSpPr>
            <p:cNvPr id="88115" name="Oval 51"/>
            <p:cNvSpPr>
              <a:spLocks noChangeArrowheads="1"/>
            </p:cNvSpPr>
            <p:nvPr/>
          </p:nvSpPr>
          <p:spPr bwMode="gray">
            <a:xfrm>
              <a:off x="2253" y="1853"/>
              <a:ext cx="1265" cy="126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a:defRPr/>
              </a:pPr>
              <a:endParaRPr lang="en-US">
                <a:latin typeface="Arial" panose="020B0604020202020204" pitchFamily="34" charset="0"/>
              </a:endParaRPr>
            </a:p>
          </p:txBody>
        </p:sp>
        <p:sp>
          <p:nvSpPr>
            <p:cNvPr id="34848" name="Oval 52"/>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p:spPr>
          <p:txBody>
            <a:bodyPr wrap="none" anchor="ctr">
              <a:spAutoFit/>
            </a:bodyPr>
            <a:lstStyle/>
            <a:p>
              <a:endParaRPr lang="en-US"/>
            </a:p>
          </p:txBody>
        </p:sp>
        <p:sp>
          <p:nvSpPr>
            <p:cNvPr id="88117" name="Oval 53"/>
            <p:cNvSpPr>
              <a:spLocks noChangeArrowheads="1"/>
            </p:cNvSpPr>
            <p:nvPr/>
          </p:nvSpPr>
          <p:spPr bwMode="gray">
            <a:xfrm>
              <a:off x="2334" y="1935"/>
              <a:ext cx="1098"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a:defRPr/>
              </a:pPr>
              <a:endParaRPr lang="en-US">
                <a:latin typeface="Arial" panose="020B0604020202020204" pitchFamily="34" charset="0"/>
              </a:endParaRPr>
            </a:p>
          </p:txBody>
        </p:sp>
        <p:sp>
          <p:nvSpPr>
            <p:cNvPr id="34850" name="Oval 54"/>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p:spPr>
          <p:txBody>
            <a:bodyPr anchor="ctr">
              <a:spAutoFit/>
            </a:bodyPr>
            <a:lstStyle/>
            <a:p>
              <a:endParaRPr lang="en-US"/>
            </a:p>
          </p:txBody>
        </p:sp>
      </p:grpSp>
      <p:grpSp>
        <p:nvGrpSpPr>
          <p:cNvPr id="3" name="Group 55"/>
          <p:cNvGrpSpPr>
            <a:grpSpLocks/>
          </p:cNvGrpSpPr>
          <p:nvPr/>
        </p:nvGrpSpPr>
        <p:grpSpPr bwMode="auto">
          <a:xfrm>
            <a:off x="395537" y="2926176"/>
            <a:ext cx="1096990" cy="986019"/>
            <a:chOff x="2078" y="1680"/>
            <a:chExt cx="1615" cy="1615"/>
          </a:xfrm>
        </p:grpSpPr>
        <p:sp>
          <p:nvSpPr>
            <p:cNvPr id="34839" name="Oval 5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a:p>
          </p:txBody>
        </p:sp>
        <p:sp>
          <p:nvSpPr>
            <p:cNvPr id="34840" name="Oval 5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a:p>
          </p:txBody>
        </p:sp>
        <p:sp>
          <p:nvSpPr>
            <p:cNvPr id="88122" name="Oval 58"/>
            <p:cNvSpPr>
              <a:spLocks noChangeArrowheads="1"/>
            </p:cNvSpPr>
            <p:nvPr/>
          </p:nvSpPr>
          <p:spPr bwMode="gray">
            <a:xfrm>
              <a:off x="2254" y="1855"/>
              <a:ext cx="1264"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a:defRPr/>
              </a:pPr>
              <a:endParaRPr lang="en-US">
                <a:latin typeface="Arial" panose="020B0604020202020204" pitchFamily="34" charset="0"/>
              </a:endParaRPr>
            </a:p>
          </p:txBody>
        </p:sp>
        <p:sp>
          <p:nvSpPr>
            <p:cNvPr id="34842" name="Oval 5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p:spPr>
          <p:txBody>
            <a:bodyPr wrap="none" anchor="ctr">
              <a:spAutoFit/>
            </a:bodyPr>
            <a:lstStyle/>
            <a:p>
              <a:endParaRPr lang="en-US"/>
            </a:p>
          </p:txBody>
        </p:sp>
        <p:sp>
          <p:nvSpPr>
            <p:cNvPr id="88124" name="Oval 60"/>
            <p:cNvSpPr>
              <a:spLocks noChangeArrowheads="1"/>
            </p:cNvSpPr>
            <p:nvPr/>
          </p:nvSpPr>
          <p:spPr bwMode="gray">
            <a:xfrm>
              <a:off x="2332" y="1936"/>
              <a:ext cx="1099"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a:defRPr/>
              </a:pPr>
              <a:endParaRPr lang="en-US">
                <a:latin typeface="Arial" panose="020B0604020202020204" pitchFamily="34" charset="0"/>
              </a:endParaRPr>
            </a:p>
          </p:txBody>
        </p:sp>
        <p:sp>
          <p:nvSpPr>
            <p:cNvPr id="34844" name="Oval 6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p:spPr>
          <p:txBody>
            <a:bodyPr anchor="ctr">
              <a:spAutoFit/>
            </a:bodyPr>
            <a:lstStyle/>
            <a:p>
              <a:endParaRPr lang="en-US"/>
            </a:p>
          </p:txBody>
        </p:sp>
      </p:grpSp>
      <p:grpSp>
        <p:nvGrpSpPr>
          <p:cNvPr id="4" name="Group 62"/>
          <p:cNvGrpSpPr>
            <a:grpSpLocks/>
          </p:cNvGrpSpPr>
          <p:nvPr/>
        </p:nvGrpSpPr>
        <p:grpSpPr bwMode="auto">
          <a:xfrm>
            <a:off x="395536" y="4086638"/>
            <a:ext cx="1130002" cy="986019"/>
            <a:chOff x="2078" y="1680"/>
            <a:chExt cx="1615" cy="1615"/>
          </a:xfrm>
        </p:grpSpPr>
        <p:sp>
          <p:nvSpPr>
            <p:cNvPr id="34833" name="Oval 6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a:p>
          </p:txBody>
        </p:sp>
        <p:sp>
          <p:nvSpPr>
            <p:cNvPr id="34834" name="Oval 6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a:p>
          </p:txBody>
        </p:sp>
        <p:sp>
          <p:nvSpPr>
            <p:cNvPr id="88129" name="Oval 65"/>
            <p:cNvSpPr>
              <a:spLocks noChangeArrowheads="1"/>
            </p:cNvSpPr>
            <p:nvPr/>
          </p:nvSpPr>
          <p:spPr bwMode="gray">
            <a:xfrm>
              <a:off x="2252" y="1855"/>
              <a:ext cx="1267"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a:defRPr/>
              </a:pPr>
              <a:endParaRPr lang="en-US">
                <a:latin typeface="Arial" panose="020B0604020202020204" pitchFamily="34" charset="0"/>
              </a:endParaRPr>
            </a:p>
          </p:txBody>
        </p:sp>
        <p:sp>
          <p:nvSpPr>
            <p:cNvPr id="34836" name="Oval 66"/>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p:spPr>
          <p:txBody>
            <a:bodyPr wrap="none" anchor="ctr">
              <a:spAutoFit/>
            </a:bodyPr>
            <a:lstStyle/>
            <a:p>
              <a:endParaRPr lang="en-US"/>
            </a:p>
          </p:txBody>
        </p:sp>
        <p:sp>
          <p:nvSpPr>
            <p:cNvPr id="88131" name="Oval 67"/>
            <p:cNvSpPr>
              <a:spLocks noChangeArrowheads="1"/>
            </p:cNvSpPr>
            <p:nvPr/>
          </p:nvSpPr>
          <p:spPr bwMode="gray">
            <a:xfrm>
              <a:off x="2336" y="1936"/>
              <a:ext cx="1096"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a:defRPr/>
              </a:pPr>
              <a:endParaRPr lang="en-US">
                <a:latin typeface="Arial" panose="020B0604020202020204" pitchFamily="34" charset="0"/>
              </a:endParaRPr>
            </a:p>
          </p:txBody>
        </p:sp>
        <p:sp>
          <p:nvSpPr>
            <p:cNvPr id="34838" name="Oval 68"/>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p:spPr>
          <p:txBody>
            <a:bodyPr anchor="ctr">
              <a:spAutoFit/>
            </a:bodyPr>
            <a:lstStyle/>
            <a:p>
              <a:endParaRPr lang="en-US"/>
            </a:p>
          </p:txBody>
        </p:sp>
      </p:grpSp>
      <p:grpSp>
        <p:nvGrpSpPr>
          <p:cNvPr id="5" name="Group 69"/>
          <p:cNvGrpSpPr>
            <a:grpSpLocks/>
          </p:cNvGrpSpPr>
          <p:nvPr/>
        </p:nvGrpSpPr>
        <p:grpSpPr bwMode="auto">
          <a:xfrm>
            <a:off x="395536" y="5247454"/>
            <a:ext cx="1130002" cy="1061866"/>
            <a:chOff x="2078" y="1680"/>
            <a:chExt cx="1615" cy="1615"/>
          </a:xfrm>
        </p:grpSpPr>
        <p:sp>
          <p:nvSpPr>
            <p:cNvPr id="34827" name="Oval 7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a:p>
          </p:txBody>
        </p:sp>
        <p:sp>
          <p:nvSpPr>
            <p:cNvPr id="34828" name="Oval 7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a:p>
          </p:txBody>
        </p:sp>
        <p:sp>
          <p:nvSpPr>
            <p:cNvPr id="88136" name="Oval 72"/>
            <p:cNvSpPr>
              <a:spLocks noChangeArrowheads="1"/>
            </p:cNvSpPr>
            <p:nvPr/>
          </p:nvSpPr>
          <p:spPr bwMode="gray">
            <a:xfrm>
              <a:off x="2252" y="1857"/>
              <a:ext cx="1267"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a:defRPr/>
              </a:pPr>
              <a:endParaRPr lang="en-US">
                <a:latin typeface="Arial" panose="020B0604020202020204" pitchFamily="34" charset="0"/>
              </a:endParaRPr>
            </a:p>
          </p:txBody>
        </p:sp>
        <p:sp>
          <p:nvSpPr>
            <p:cNvPr id="34830" name="Oval 73"/>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p:spPr>
          <p:txBody>
            <a:bodyPr wrap="none" anchor="ctr">
              <a:spAutoFit/>
            </a:bodyPr>
            <a:lstStyle/>
            <a:p>
              <a:endParaRPr lang="en-US"/>
            </a:p>
          </p:txBody>
        </p:sp>
        <p:sp>
          <p:nvSpPr>
            <p:cNvPr id="88138" name="Oval 74"/>
            <p:cNvSpPr>
              <a:spLocks noChangeArrowheads="1"/>
            </p:cNvSpPr>
            <p:nvPr/>
          </p:nvSpPr>
          <p:spPr bwMode="gray">
            <a:xfrm>
              <a:off x="2336" y="1936"/>
              <a:ext cx="1096"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a:defRPr/>
              </a:pPr>
              <a:endParaRPr lang="en-US">
                <a:latin typeface="Arial" panose="020B0604020202020204" pitchFamily="34" charset="0"/>
              </a:endParaRPr>
            </a:p>
          </p:txBody>
        </p:sp>
        <p:sp>
          <p:nvSpPr>
            <p:cNvPr id="34832" name="Oval 75"/>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34820"/>
                                        </p:tgtEl>
                                        <p:attrNameLst>
                                          <p:attrName>fillcolor</p:attrName>
                                        </p:attrNameLst>
                                      </p:cBhvr>
                                      <p:to>
                                        <a:schemeClr val="accent2"/>
                                      </p:to>
                                    </p:animClr>
                                    <p:set>
                                      <p:cBhvr>
                                        <p:cTn id="7" dur="2000" fill="hold"/>
                                        <p:tgtEl>
                                          <p:spTgt spid="34820"/>
                                        </p:tgtEl>
                                        <p:attrNameLst>
                                          <p:attrName>fill.type</p:attrName>
                                        </p:attrNameLst>
                                      </p:cBhvr>
                                      <p:to>
                                        <p:strVal val="solid"/>
                                      </p:to>
                                    </p:set>
                                    <p:set>
                                      <p:cBhvr>
                                        <p:cTn id="8" dur="2000" fill="hold"/>
                                        <p:tgtEl>
                                          <p:spTgt spid="348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918FC-40AE-E68D-E267-0C4ED5C3298C}"/>
              </a:ext>
            </a:extLst>
          </p:cNvPr>
          <p:cNvSpPr>
            <a:spLocks noGrp="1"/>
          </p:cNvSpPr>
          <p:nvPr>
            <p:ph type="title"/>
          </p:nvPr>
        </p:nvSpPr>
        <p:spPr/>
        <p:txBody>
          <a:bodyPr/>
          <a:lstStyle/>
          <a:p>
            <a:endParaRPr lang="en-VN"/>
          </a:p>
        </p:txBody>
      </p:sp>
      <p:pic>
        <p:nvPicPr>
          <p:cNvPr id="5" name="Content Placeholder 4">
            <a:extLst>
              <a:ext uri="{FF2B5EF4-FFF2-40B4-BE49-F238E27FC236}">
                <a16:creationId xmlns:a16="http://schemas.microsoft.com/office/drawing/2014/main" id="{C4A0D1E5-8CA5-D5A8-924C-5FF634ADB0E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346200"/>
            <a:ext cx="8089900" cy="4165600"/>
          </a:xfrm>
        </p:spPr>
      </p:pic>
      <p:sp>
        <p:nvSpPr>
          <p:cNvPr id="6" name="TextBox 5">
            <a:extLst>
              <a:ext uri="{FF2B5EF4-FFF2-40B4-BE49-F238E27FC236}">
                <a16:creationId xmlns:a16="http://schemas.microsoft.com/office/drawing/2014/main" id="{1942BE85-B9BE-5DE5-F5A9-006088E2F21E}"/>
              </a:ext>
            </a:extLst>
          </p:cNvPr>
          <p:cNvSpPr txBox="1"/>
          <p:nvPr/>
        </p:nvSpPr>
        <p:spPr>
          <a:xfrm>
            <a:off x="1259632" y="5949280"/>
            <a:ext cx="6696744" cy="369332"/>
          </a:xfrm>
          <a:prstGeom prst="rect">
            <a:avLst/>
          </a:prstGeom>
          <a:noFill/>
        </p:spPr>
        <p:txBody>
          <a:bodyPr wrap="square" rtlCol="0">
            <a:spAutoFit/>
          </a:bodyPr>
          <a:lstStyle/>
          <a:p>
            <a:pPr algn="ctr"/>
            <a:r>
              <a:rPr lang="en-VN" dirty="0"/>
              <a:t>1G 2E 3D 4A 5B 6C</a:t>
            </a:r>
          </a:p>
        </p:txBody>
      </p:sp>
    </p:spTree>
    <p:extLst>
      <p:ext uri="{BB962C8B-B14F-4D97-AF65-F5344CB8AC3E}">
        <p14:creationId xmlns:p14="http://schemas.microsoft.com/office/powerpoint/2010/main" val="2335674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6503988" y="1047750"/>
            <a:ext cx="2359025" cy="2468563"/>
            <a:chOff x="457200" y="1239996"/>
            <a:chExt cx="2177144" cy="2804886"/>
          </a:xfrm>
        </p:grpSpPr>
        <p:sp>
          <p:nvSpPr>
            <p:cNvPr id="24" name="Rectangle 23"/>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536316" y="1341008"/>
              <a:ext cx="2018913" cy="2601058"/>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 name="Group 25"/>
          <p:cNvGrpSpPr>
            <a:grpSpLocks/>
          </p:cNvGrpSpPr>
          <p:nvPr/>
        </p:nvGrpSpPr>
        <p:grpSpPr bwMode="auto">
          <a:xfrm flipV="1">
            <a:off x="6376988" y="1220788"/>
            <a:ext cx="2101850" cy="738187"/>
            <a:chOff x="4763053" y="2429435"/>
            <a:chExt cx="2840865" cy="833718"/>
          </a:xfrm>
        </p:grpSpPr>
        <p:sp>
          <p:nvSpPr>
            <p:cNvPr id="27" name="Freeform 26"/>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1">
                    <a:lumMod val="75000"/>
                  </a:schemeClr>
                </a:gs>
                <a:gs pos="69000">
                  <a:schemeClr val="accent1"/>
                </a:gs>
                <a:gs pos="100000">
                  <a:schemeClr val="accent1">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28" name="Pie 27"/>
            <p:cNvSpPr/>
            <p:nvPr/>
          </p:nvSpPr>
          <p:spPr bwMode="gray">
            <a:xfrm>
              <a:off x="4763053" y="3083859"/>
              <a:ext cx="304685" cy="179294"/>
            </a:xfrm>
            <a:prstGeom prst="pie">
              <a:avLst>
                <a:gd name="adj1" fmla="val 5429925"/>
                <a:gd name="adj2" fmla="val 162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4" name="Group 16"/>
          <p:cNvGrpSpPr>
            <a:grpSpLocks/>
          </p:cNvGrpSpPr>
          <p:nvPr/>
        </p:nvGrpSpPr>
        <p:grpSpPr bwMode="auto">
          <a:xfrm>
            <a:off x="4457700" y="2071688"/>
            <a:ext cx="2359025" cy="2466975"/>
            <a:chOff x="457200" y="1239996"/>
            <a:chExt cx="2177144" cy="2804886"/>
          </a:xfrm>
        </p:grpSpPr>
        <p:sp>
          <p:nvSpPr>
            <p:cNvPr id="18" name="Rectangle 17"/>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536316" y="1341073"/>
              <a:ext cx="2018913" cy="2600927"/>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5" name="Group 19"/>
          <p:cNvGrpSpPr>
            <a:grpSpLocks/>
          </p:cNvGrpSpPr>
          <p:nvPr/>
        </p:nvGrpSpPr>
        <p:grpSpPr bwMode="auto">
          <a:xfrm flipV="1">
            <a:off x="4329113" y="2243138"/>
            <a:ext cx="2101850" cy="739775"/>
            <a:chOff x="4763053" y="2429435"/>
            <a:chExt cx="2840865" cy="833718"/>
          </a:xfrm>
        </p:grpSpPr>
        <p:sp>
          <p:nvSpPr>
            <p:cNvPr id="21" name="Freeform 20"/>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22" name="Pie 21"/>
            <p:cNvSpPr/>
            <p:nvPr/>
          </p:nvSpPr>
          <p:spPr bwMode="gray">
            <a:xfrm>
              <a:off x="4763053" y="3084244"/>
              <a:ext cx="304685" cy="178909"/>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8" name="Group 10"/>
          <p:cNvGrpSpPr>
            <a:grpSpLocks/>
          </p:cNvGrpSpPr>
          <p:nvPr/>
        </p:nvGrpSpPr>
        <p:grpSpPr bwMode="auto">
          <a:xfrm>
            <a:off x="2411413" y="3113088"/>
            <a:ext cx="2357437" cy="2466975"/>
            <a:chOff x="457200" y="1239996"/>
            <a:chExt cx="2177144" cy="2804886"/>
          </a:xfrm>
        </p:grpSpPr>
        <p:sp>
          <p:nvSpPr>
            <p:cNvPr id="12" name="Rectangle 11"/>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536369" y="1341073"/>
              <a:ext cx="2018806" cy="2600927"/>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1" name="Group 13"/>
          <p:cNvGrpSpPr>
            <a:grpSpLocks/>
          </p:cNvGrpSpPr>
          <p:nvPr/>
        </p:nvGrpSpPr>
        <p:grpSpPr bwMode="auto">
          <a:xfrm flipV="1">
            <a:off x="2282825" y="3284538"/>
            <a:ext cx="2101850" cy="739775"/>
            <a:chOff x="4763053" y="2429435"/>
            <a:chExt cx="2840865" cy="833718"/>
          </a:xfrm>
        </p:grpSpPr>
        <p:sp>
          <p:nvSpPr>
            <p:cNvPr id="15" name="Freeform 14"/>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1">
                    <a:lumMod val="75000"/>
                  </a:schemeClr>
                </a:gs>
                <a:gs pos="69000">
                  <a:schemeClr val="accent1"/>
                </a:gs>
                <a:gs pos="100000">
                  <a:schemeClr val="accent1">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16" name="Pie 15"/>
            <p:cNvSpPr/>
            <p:nvPr/>
          </p:nvSpPr>
          <p:spPr bwMode="gray">
            <a:xfrm>
              <a:off x="4763053" y="3084244"/>
              <a:ext cx="304685" cy="178909"/>
            </a:xfrm>
            <a:prstGeom prst="pie">
              <a:avLst>
                <a:gd name="adj1" fmla="val 5429925"/>
                <a:gd name="adj2" fmla="val 162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sp>
        <p:nvSpPr>
          <p:cNvPr id="7176" name="TextBox 4"/>
          <p:cNvSpPr txBox="1">
            <a:spLocks noChangeArrowheads="1"/>
          </p:cNvSpPr>
          <p:nvPr/>
        </p:nvSpPr>
        <p:spPr bwMode="auto">
          <a:xfrm>
            <a:off x="107504" y="44624"/>
            <a:ext cx="5328592" cy="1569660"/>
          </a:xfrm>
          <a:prstGeom prst="rect">
            <a:avLst/>
          </a:prstGeom>
          <a:noFill/>
          <a:ln w="9525">
            <a:noFill/>
            <a:miter lim="800000"/>
            <a:headEnd/>
            <a:tailEnd/>
          </a:ln>
        </p:spPr>
        <p:txBody>
          <a:bodyPr wrap="square" anchor="ctr">
            <a:spAutoFit/>
          </a:bodyPr>
          <a:lstStyle/>
          <a:p>
            <a:r>
              <a:rPr lang="vi-VN" sz="2400" dirty="0"/>
              <a:t>Tìm từ ngữ (nói giảm nói tránh) thích hợp để điền vào chỗ trống:</a:t>
            </a:r>
          </a:p>
          <a:p>
            <a:r>
              <a:rPr lang="vi-VN" sz="2400" b="1" dirty="0"/>
              <a:t>Cha nó mất, mẹ nó /…/, nên chú rất thương nó.</a:t>
            </a:r>
          </a:p>
        </p:txBody>
      </p:sp>
      <p:grpSp>
        <p:nvGrpSpPr>
          <p:cNvPr id="14" name="Group 4"/>
          <p:cNvGrpSpPr>
            <a:grpSpLocks/>
          </p:cNvGrpSpPr>
          <p:nvPr/>
        </p:nvGrpSpPr>
        <p:grpSpPr bwMode="auto">
          <a:xfrm>
            <a:off x="355600" y="4160838"/>
            <a:ext cx="2359025" cy="2468562"/>
            <a:chOff x="457200" y="1239996"/>
            <a:chExt cx="2177144" cy="2804886"/>
          </a:xfrm>
        </p:grpSpPr>
        <p:sp>
          <p:nvSpPr>
            <p:cNvPr id="6" name="Rectangle 5"/>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536316" y="1341008"/>
              <a:ext cx="2018913" cy="2601059"/>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7"/>
          <p:cNvGrpSpPr>
            <a:grpSpLocks/>
          </p:cNvGrpSpPr>
          <p:nvPr/>
        </p:nvGrpSpPr>
        <p:grpSpPr bwMode="auto">
          <a:xfrm flipV="1">
            <a:off x="228600" y="4333875"/>
            <a:ext cx="2101850" cy="738188"/>
            <a:chOff x="4763053" y="2429435"/>
            <a:chExt cx="2840865" cy="833718"/>
          </a:xfrm>
        </p:grpSpPr>
        <p:sp>
          <p:nvSpPr>
            <p:cNvPr id="9" name="Freeform 8"/>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10" name="Pie 9"/>
            <p:cNvSpPr/>
            <p:nvPr/>
          </p:nvSpPr>
          <p:spPr bwMode="gray">
            <a:xfrm>
              <a:off x="4763053" y="3083859"/>
              <a:ext cx="304685" cy="179294"/>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sp>
        <p:nvSpPr>
          <p:cNvPr id="29" name="TextBox 28"/>
          <p:cNvSpPr txBox="1"/>
          <p:nvPr/>
        </p:nvSpPr>
        <p:spPr>
          <a:xfrm>
            <a:off x="631825" y="4576247"/>
            <a:ext cx="351378" cy="369332"/>
          </a:xfrm>
          <a:prstGeom prst="rect">
            <a:avLst/>
          </a:prstGeom>
          <a:noFill/>
        </p:spPr>
        <p:txBody>
          <a:bodyPr wrap="none" anchor="ctr">
            <a:spAutoFit/>
          </a:bodyPr>
          <a:lstStyle/>
          <a:p>
            <a:pPr>
              <a:defRPr/>
            </a:pP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D</a:t>
            </a:r>
          </a:p>
        </p:txBody>
      </p:sp>
      <p:sp>
        <p:nvSpPr>
          <p:cNvPr id="30" name="TextBox 29"/>
          <p:cNvSpPr txBox="1"/>
          <p:nvPr/>
        </p:nvSpPr>
        <p:spPr>
          <a:xfrm>
            <a:off x="2620963" y="3541990"/>
            <a:ext cx="351378" cy="369332"/>
          </a:xfrm>
          <a:prstGeom prst="rect">
            <a:avLst/>
          </a:prstGeom>
          <a:noFill/>
        </p:spPr>
        <p:txBody>
          <a:bodyPr wrap="none" anchor="ctr">
            <a:spAutoFit/>
          </a:bodyPr>
          <a:lstStyle/>
          <a:p>
            <a:pPr>
              <a:defRPr/>
            </a:pP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C</a:t>
            </a:r>
          </a:p>
        </p:txBody>
      </p:sp>
      <p:sp>
        <p:nvSpPr>
          <p:cNvPr id="31" name="TextBox 30"/>
          <p:cNvSpPr txBox="1"/>
          <p:nvPr/>
        </p:nvSpPr>
        <p:spPr>
          <a:xfrm>
            <a:off x="4689475" y="2472015"/>
            <a:ext cx="351378" cy="369332"/>
          </a:xfrm>
          <a:prstGeom prst="rect">
            <a:avLst/>
          </a:prstGeom>
          <a:noFill/>
        </p:spPr>
        <p:txBody>
          <a:bodyPr wrap="none" anchor="ctr">
            <a:spAutoFit/>
          </a:bodyPr>
          <a:lstStyle/>
          <a:p>
            <a:pPr>
              <a:defRPr/>
            </a:pP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B</a:t>
            </a:r>
          </a:p>
        </p:txBody>
      </p:sp>
      <p:sp>
        <p:nvSpPr>
          <p:cNvPr id="32" name="TextBox 31"/>
          <p:cNvSpPr txBox="1"/>
          <p:nvPr/>
        </p:nvSpPr>
        <p:spPr>
          <a:xfrm>
            <a:off x="6748463" y="1463159"/>
            <a:ext cx="351378" cy="369332"/>
          </a:xfrm>
          <a:prstGeom prst="rect">
            <a:avLst/>
          </a:prstGeom>
          <a:noFill/>
        </p:spPr>
        <p:txBody>
          <a:bodyPr wrap="none" anchor="ctr">
            <a:spAutoFit/>
          </a:bodyPr>
          <a:lstStyle/>
          <a:p>
            <a:pPr>
              <a:defRPr/>
            </a:pP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A</a:t>
            </a:r>
          </a:p>
        </p:txBody>
      </p:sp>
      <p:sp>
        <p:nvSpPr>
          <p:cNvPr id="7183" name="Rectangle 32"/>
          <p:cNvSpPr>
            <a:spLocks noChangeArrowheads="1"/>
          </p:cNvSpPr>
          <p:nvPr/>
        </p:nvSpPr>
        <p:spPr bwMode="auto">
          <a:xfrm>
            <a:off x="522288" y="4942078"/>
            <a:ext cx="2027237" cy="1569660"/>
          </a:xfrm>
          <a:prstGeom prst="rect">
            <a:avLst/>
          </a:prstGeom>
          <a:noFill/>
          <a:ln w="9525">
            <a:noFill/>
            <a:miter lim="800000"/>
            <a:headEnd/>
            <a:tailEnd/>
          </a:ln>
        </p:spPr>
        <p:txBody>
          <a:bodyPr anchor="ctr">
            <a:spAutoFit/>
          </a:bodyPr>
          <a:lstStyle/>
          <a:p>
            <a:pPr algn="ctr"/>
            <a:r>
              <a:rPr lang="en-US" sz="3200" dirty="0" err="1"/>
              <a:t>Không</a:t>
            </a:r>
            <a:r>
              <a:rPr lang="en-US" sz="3200" dirty="0"/>
              <a:t> </a:t>
            </a:r>
            <a:r>
              <a:rPr lang="en-US" sz="3200" dirty="0" err="1"/>
              <a:t>nhận</a:t>
            </a:r>
            <a:r>
              <a:rPr lang="en-US" sz="3200" dirty="0"/>
              <a:t> </a:t>
            </a:r>
            <a:r>
              <a:rPr lang="en-US" sz="3200" dirty="0" err="1"/>
              <a:t>nuôi</a:t>
            </a:r>
            <a:r>
              <a:rPr lang="en-US" sz="3200" dirty="0"/>
              <a:t> con</a:t>
            </a:r>
            <a:endParaRPr lang="en-US" sz="3200" dirty="0">
              <a:solidFill>
                <a:srgbClr val="4A4644"/>
              </a:solidFill>
              <a:latin typeface="Arial" charset="0"/>
            </a:endParaRPr>
          </a:p>
        </p:txBody>
      </p:sp>
      <p:sp>
        <p:nvSpPr>
          <p:cNvPr id="7184" name="Rectangle 33"/>
          <p:cNvSpPr>
            <a:spLocks noChangeArrowheads="1"/>
          </p:cNvSpPr>
          <p:nvPr/>
        </p:nvSpPr>
        <p:spPr bwMode="auto">
          <a:xfrm>
            <a:off x="2684463" y="4193731"/>
            <a:ext cx="2027237" cy="1077218"/>
          </a:xfrm>
          <a:prstGeom prst="rect">
            <a:avLst/>
          </a:prstGeom>
          <a:noFill/>
          <a:ln w="9525">
            <a:noFill/>
            <a:miter lim="800000"/>
            <a:headEnd/>
            <a:tailEnd/>
          </a:ln>
        </p:spPr>
        <p:txBody>
          <a:bodyPr anchor="ctr">
            <a:spAutoFit/>
          </a:bodyPr>
          <a:lstStyle/>
          <a:p>
            <a:pPr algn="ctr"/>
            <a:r>
              <a:rPr lang="en-US" sz="3200" dirty="0" err="1"/>
              <a:t>Lấy</a:t>
            </a:r>
            <a:r>
              <a:rPr lang="en-US" sz="3200" dirty="0"/>
              <a:t> </a:t>
            </a:r>
            <a:r>
              <a:rPr lang="en-US" sz="3200" dirty="0" err="1"/>
              <a:t>chồng</a:t>
            </a:r>
            <a:r>
              <a:rPr lang="en-US" sz="3200" dirty="0"/>
              <a:t> </a:t>
            </a:r>
            <a:r>
              <a:rPr lang="en-US" sz="3200" dirty="0" err="1"/>
              <a:t>khác</a:t>
            </a:r>
            <a:endParaRPr lang="en-US" sz="3200" dirty="0">
              <a:solidFill>
                <a:srgbClr val="4A4644"/>
              </a:solidFill>
              <a:latin typeface="Arial" charset="0"/>
            </a:endParaRPr>
          </a:p>
        </p:txBody>
      </p:sp>
      <p:sp>
        <p:nvSpPr>
          <p:cNvPr id="7185" name="Rectangle 34"/>
          <p:cNvSpPr>
            <a:spLocks noChangeArrowheads="1"/>
          </p:cNvSpPr>
          <p:nvPr/>
        </p:nvSpPr>
        <p:spPr bwMode="auto">
          <a:xfrm>
            <a:off x="4740275" y="3144393"/>
            <a:ext cx="2028825" cy="1077218"/>
          </a:xfrm>
          <a:prstGeom prst="rect">
            <a:avLst/>
          </a:prstGeom>
          <a:noFill/>
          <a:ln w="9525">
            <a:noFill/>
            <a:miter lim="800000"/>
            <a:headEnd/>
            <a:tailEnd/>
          </a:ln>
        </p:spPr>
        <p:txBody>
          <a:bodyPr anchor="ctr">
            <a:spAutoFit/>
          </a:bodyPr>
          <a:lstStyle/>
          <a:p>
            <a:pPr algn="ctr"/>
            <a:r>
              <a:rPr lang="vi-VN" sz="3200" dirty="0"/>
              <a:t>Đi bước nữa</a:t>
            </a:r>
            <a:endParaRPr lang="en-US" sz="3200" dirty="0">
              <a:solidFill>
                <a:srgbClr val="4A4644"/>
              </a:solidFill>
              <a:latin typeface="Arial" charset="0"/>
            </a:endParaRPr>
          </a:p>
        </p:txBody>
      </p:sp>
      <p:sp>
        <p:nvSpPr>
          <p:cNvPr id="7186" name="Rectangle 35"/>
          <p:cNvSpPr>
            <a:spLocks noChangeArrowheads="1"/>
          </p:cNvSpPr>
          <p:nvPr/>
        </p:nvSpPr>
        <p:spPr bwMode="auto">
          <a:xfrm>
            <a:off x="6756400" y="2380171"/>
            <a:ext cx="2027238" cy="584775"/>
          </a:xfrm>
          <a:prstGeom prst="rect">
            <a:avLst/>
          </a:prstGeom>
          <a:noFill/>
          <a:ln w="9525">
            <a:noFill/>
            <a:miter lim="800000"/>
            <a:headEnd/>
            <a:tailEnd/>
          </a:ln>
        </p:spPr>
        <p:txBody>
          <a:bodyPr anchor="ctr">
            <a:spAutoFit/>
          </a:bodyPr>
          <a:lstStyle/>
          <a:p>
            <a:pPr algn="ctr"/>
            <a:r>
              <a:rPr lang="vi-VN" sz="3200" dirty="0"/>
              <a:t> Bỏ đi</a:t>
            </a:r>
            <a:endParaRPr lang="en-US" sz="3200" dirty="0">
              <a:solidFill>
                <a:srgbClr val="4A4644"/>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par>
                                <p:cTn id="7" presetID="6" presetClass="emph" presetSubtype="0" fill="hold" nodeType="withEffect">
                                  <p:stCondLst>
                                    <p:cond delay="0"/>
                                  </p:stCondLst>
                                  <p:childTnLst>
                                    <p:animScale>
                                      <p:cBhvr>
                                        <p:cTn id="8" dur="2000" fill="hold"/>
                                        <p:tgtEl>
                                          <p:spTgt spid="5"/>
                                        </p:tgtEl>
                                      </p:cBhvr>
                                      <p:by x="150000" y="150000"/>
                                    </p:animScale>
                                  </p:childTnLst>
                                </p:cTn>
                              </p:par>
                              <p:par>
                                <p:cTn id="9" presetID="6" presetClass="emph" presetSubtype="0" fill="hold" grpId="0" nodeType="withEffect">
                                  <p:stCondLst>
                                    <p:cond delay="0"/>
                                  </p:stCondLst>
                                  <p:childTnLst>
                                    <p:animScale>
                                      <p:cBhvr>
                                        <p:cTn id="10" dur="2000" fill="hold"/>
                                        <p:tgtEl>
                                          <p:spTgt spid="31"/>
                                        </p:tgtEl>
                                      </p:cBhvr>
                                      <p:by x="150000" y="150000"/>
                                    </p:animScale>
                                  </p:childTnLst>
                                </p:cTn>
                              </p:par>
                              <p:par>
                                <p:cTn id="11" presetID="6" presetClass="emph" presetSubtype="0" fill="hold" grpId="0" nodeType="withEffect">
                                  <p:stCondLst>
                                    <p:cond delay="0"/>
                                  </p:stCondLst>
                                  <p:childTnLst>
                                    <p:animScale>
                                      <p:cBhvr>
                                        <p:cTn id="12" dur="2000" fill="hold"/>
                                        <p:tgtEl>
                                          <p:spTgt spid="718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718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cstate="print">
            <a:alphaModFix amt="74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250425" y="3453540"/>
            <a:ext cx="2202314" cy="1911293"/>
          </a:xfrm>
          <a:prstGeom prst="rect">
            <a:avLst/>
          </a:prstGeom>
        </p:spPr>
      </p:pic>
      <p:pic>
        <p:nvPicPr>
          <p:cNvPr id="3" name="Picture 3"/>
          <p:cNvPicPr>
            <a:picLocks noChangeAspect="1"/>
          </p:cNvPicPr>
          <p:nvPr/>
        </p:nvPicPr>
        <p:blipFill>
          <a:blip r:embed="rId4" cstate="print">
            <a:alphaModFix amt="76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rot="10738456">
            <a:off x="3869160" y="1292065"/>
            <a:ext cx="2139239" cy="1856554"/>
          </a:xfrm>
          <a:prstGeom prst="rect">
            <a:avLst/>
          </a:prstGeom>
        </p:spPr>
      </p:pic>
      <p:pic>
        <p:nvPicPr>
          <p:cNvPr id="4" name="Picture 4"/>
          <p:cNvPicPr>
            <a:picLocks noChangeAspect="1"/>
          </p:cNvPicPr>
          <p:nvPr/>
        </p:nvPicPr>
        <p:blipFill>
          <a:blip r:embed="rId6" cstate="print">
            <a:alphaModFix amt="76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rot="-225196">
            <a:off x="3816700" y="3732530"/>
            <a:ext cx="2232840" cy="1433962"/>
          </a:xfrm>
          <a:prstGeom prst="rect">
            <a:avLst/>
          </a:prstGeom>
        </p:spPr>
      </p:pic>
      <p:pic>
        <p:nvPicPr>
          <p:cNvPr id="5" name="Picture 5"/>
          <p:cNvPicPr>
            <a:picLocks noChangeAspect="1"/>
          </p:cNvPicPr>
          <p:nvPr/>
        </p:nvPicPr>
        <p:blipFill>
          <a:blip r:embed="rId8" cstate="print">
            <a:alphaModFix amt="65000"/>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6158875" y="1662454"/>
            <a:ext cx="2202987" cy="1291580"/>
          </a:xfrm>
          <a:prstGeom prst="rect">
            <a:avLst/>
          </a:prstGeom>
        </p:spPr>
      </p:pic>
      <p:pic>
        <p:nvPicPr>
          <p:cNvPr id="6" name="Picture 6"/>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a:fillRect/>
          </a:stretch>
        </p:blipFill>
        <p:spPr>
          <a:xfrm rot="-5400000" flipV="1">
            <a:off x="-836837" y="1781032"/>
            <a:ext cx="5406402" cy="3299113"/>
          </a:xfrm>
          <a:prstGeom prst="rect">
            <a:avLst/>
          </a:prstGeom>
        </p:spPr>
      </p:pic>
      <p:pic>
        <p:nvPicPr>
          <p:cNvPr id="7" name="Picture 7"/>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a:fillRect/>
          </a:stretch>
        </p:blipFill>
        <p:spPr>
          <a:xfrm>
            <a:off x="7976458" y="1271904"/>
            <a:ext cx="661413" cy="781101"/>
          </a:xfrm>
          <a:prstGeom prst="rect">
            <a:avLst/>
          </a:prstGeom>
        </p:spPr>
      </p:pic>
      <p:sp>
        <p:nvSpPr>
          <p:cNvPr id="8" name="TextBox 8"/>
          <p:cNvSpPr txBox="1"/>
          <p:nvPr/>
        </p:nvSpPr>
        <p:spPr>
          <a:xfrm>
            <a:off x="6493167" y="3957437"/>
            <a:ext cx="1716830" cy="861774"/>
          </a:xfrm>
          <a:prstGeom prst="rect">
            <a:avLst/>
          </a:prstGeom>
        </p:spPr>
        <p:txBody>
          <a:bodyPr lIns="0" tIns="0" rIns="0" bIns="0" rtlCol="0" anchor="t">
            <a:spAutoFit/>
          </a:bodyPr>
          <a:lstStyle/>
          <a:p>
            <a:pPr algn="ctr">
              <a:spcBef>
                <a:spcPct val="0"/>
              </a:spcBef>
            </a:pPr>
            <a:r>
              <a:rPr lang="vi-VN" sz="2800" dirty="0"/>
              <a:t>Văn bản biểu cảm</a:t>
            </a:r>
            <a:endParaRPr lang="en-US" sz="2400" dirty="0">
              <a:solidFill>
                <a:srgbClr val="A25F11"/>
              </a:solidFill>
              <a:latin typeface="Quicksand"/>
            </a:endParaRPr>
          </a:p>
        </p:txBody>
      </p:sp>
      <p:pic>
        <p:nvPicPr>
          <p:cNvPr id="9" name="Picture 9"/>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a:fillRect/>
          </a:stretch>
        </p:blipFill>
        <p:spPr>
          <a:xfrm rot="5900031">
            <a:off x="7689138" y="3012742"/>
            <a:ext cx="1181511" cy="1242668"/>
          </a:xfrm>
          <a:prstGeom prst="rect">
            <a:avLst/>
          </a:prstGeom>
        </p:spPr>
      </p:pic>
      <p:sp>
        <p:nvSpPr>
          <p:cNvPr id="10" name="TextBox 10"/>
          <p:cNvSpPr txBox="1"/>
          <p:nvPr/>
        </p:nvSpPr>
        <p:spPr>
          <a:xfrm>
            <a:off x="3995936" y="3954969"/>
            <a:ext cx="1818794" cy="1107996"/>
          </a:xfrm>
          <a:prstGeom prst="rect">
            <a:avLst/>
          </a:prstGeom>
        </p:spPr>
        <p:txBody>
          <a:bodyPr lIns="0" tIns="0" rIns="0" bIns="0" rtlCol="0" anchor="t">
            <a:spAutoFit/>
          </a:bodyPr>
          <a:lstStyle/>
          <a:p>
            <a:pPr algn="ctr">
              <a:spcBef>
                <a:spcPct val="0"/>
              </a:spcBef>
            </a:pPr>
            <a:r>
              <a:rPr lang="vi-VN" sz="2400" dirty="0"/>
              <a:t>Văn bản hành chính, khoa học</a:t>
            </a:r>
            <a:endParaRPr lang="en-US" sz="2000" dirty="0">
              <a:solidFill>
                <a:srgbClr val="D76364"/>
              </a:solidFill>
              <a:latin typeface="Quicksand"/>
            </a:endParaRPr>
          </a:p>
        </p:txBody>
      </p:sp>
      <p:pic>
        <p:nvPicPr>
          <p:cNvPr id="11" name="Picture 11"/>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rcRect/>
          <a:stretch>
            <a:fillRect/>
          </a:stretch>
        </p:blipFill>
        <p:spPr>
          <a:xfrm rot="1138936">
            <a:off x="5504019" y="4774298"/>
            <a:ext cx="751037" cy="934220"/>
          </a:xfrm>
          <a:prstGeom prst="rect">
            <a:avLst/>
          </a:prstGeom>
        </p:spPr>
      </p:pic>
      <p:pic>
        <p:nvPicPr>
          <p:cNvPr id="12" name="Picture 12"/>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rcRect/>
          <a:stretch>
            <a:fillRect/>
          </a:stretch>
        </p:blipFill>
        <p:spPr>
          <a:xfrm>
            <a:off x="4353323" y="1127027"/>
            <a:ext cx="1170913" cy="435831"/>
          </a:xfrm>
          <a:prstGeom prst="rect">
            <a:avLst/>
          </a:prstGeom>
        </p:spPr>
      </p:pic>
      <p:sp>
        <p:nvSpPr>
          <p:cNvPr id="14" name="TextBox 14"/>
          <p:cNvSpPr txBox="1"/>
          <p:nvPr/>
        </p:nvSpPr>
        <p:spPr>
          <a:xfrm>
            <a:off x="1475656" y="980728"/>
            <a:ext cx="1634124" cy="4924425"/>
          </a:xfrm>
          <a:prstGeom prst="rect">
            <a:avLst/>
          </a:prstGeom>
        </p:spPr>
        <p:txBody>
          <a:bodyPr lIns="0" tIns="0" rIns="0" bIns="0" rtlCol="0" anchor="t">
            <a:spAutoFit/>
          </a:bodyPr>
          <a:lstStyle/>
          <a:p>
            <a:r>
              <a:rPr lang="vi-VN" sz="4000" dirty="0">
                <a:latin typeface="+mj-lt"/>
              </a:rPr>
              <a:t>Biện pháp nói quá ít được dùng trong văn bản nào?</a:t>
            </a:r>
            <a:endParaRPr lang="en-US" sz="3600" dirty="0">
              <a:solidFill>
                <a:srgbClr val="CB8F0D"/>
              </a:solidFill>
              <a:latin typeface="+mj-lt"/>
            </a:endParaRPr>
          </a:p>
        </p:txBody>
      </p:sp>
      <p:sp>
        <p:nvSpPr>
          <p:cNvPr id="15" name="TextBox 15"/>
          <p:cNvSpPr txBox="1"/>
          <p:nvPr/>
        </p:nvSpPr>
        <p:spPr>
          <a:xfrm>
            <a:off x="4116361" y="1851945"/>
            <a:ext cx="1644836" cy="984885"/>
          </a:xfrm>
          <a:prstGeom prst="rect">
            <a:avLst/>
          </a:prstGeom>
        </p:spPr>
        <p:txBody>
          <a:bodyPr lIns="0" tIns="0" rIns="0" bIns="0" rtlCol="0" anchor="t">
            <a:spAutoFit/>
          </a:bodyPr>
          <a:lstStyle/>
          <a:p>
            <a:pPr algn="ctr">
              <a:spcBef>
                <a:spcPct val="0"/>
              </a:spcBef>
            </a:pPr>
            <a:r>
              <a:rPr lang="vi-VN" sz="3200" dirty="0"/>
              <a:t>Văn bản tự sự</a:t>
            </a:r>
            <a:endParaRPr lang="en-US" sz="2800" dirty="0">
              <a:solidFill>
                <a:srgbClr val="CB8F0D"/>
              </a:solidFill>
              <a:latin typeface="Quicksand"/>
            </a:endParaRPr>
          </a:p>
        </p:txBody>
      </p:sp>
      <p:sp>
        <p:nvSpPr>
          <p:cNvPr id="16" name="TextBox 16"/>
          <p:cNvSpPr txBox="1"/>
          <p:nvPr/>
        </p:nvSpPr>
        <p:spPr>
          <a:xfrm>
            <a:off x="6363874" y="2057838"/>
            <a:ext cx="1792989" cy="861774"/>
          </a:xfrm>
          <a:prstGeom prst="rect">
            <a:avLst/>
          </a:prstGeom>
        </p:spPr>
        <p:txBody>
          <a:bodyPr lIns="0" tIns="0" rIns="0" bIns="0" rtlCol="0" anchor="t">
            <a:spAutoFit/>
          </a:bodyPr>
          <a:lstStyle/>
          <a:p>
            <a:pPr algn="ctr">
              <a:spcBef>
                <a:spcPct val="0"/>
              </a:spcBef>
            </a:pPr>
            <a:r>
              <a:rPr lang="vi-VN" sz="2800" dirty="0"/>
              <a:t>Văn bản miêu tả</a:t>
            </a:r>
            <a:endParaRPr lang="en-US" sz="2400" dirty="0">
              <a:solidFill>
                <a:srgbClr val="006BCB"/>
              </a:solidFill>
              <a:latin typeface="Quicksand"/>
            </a:endParaRPr>
          </a:p>
        </p:txBody>
      </p:sp>
      <p:pic>
        <p:nvPicPr>
          <p:cNvPr id="17" name="Picture 17"/>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rcRect/>
          <a:stretch>
            <a:fillRect/>
          </a:stretch>
        </p:blipFill>
        <p:spPr>
          <a:xfrm rot="2277920">
            <a:off x="277874" y="4952155"/>
            <a:ext cx="1360236" cy="98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4"/>
                                        </p:tgtEl>
                                        <p:attrNameLst>
                                          <p:attrName>r</p:attrName>
                                        </p:attrNameLst>
                                      </p:cBhvr>
                                    </p:animRot>
                                  </p:childTnLst>
                                </p:cTn>
                              </p:par>
                              <p:par>
                                <p:cTn id="7" presetID="8" presetClass="emph" presetSubtype="0" fill="hold" grpId="0" nodeType="withEffect">
                                  <p:stCondLst>
                                    <p:cond delay="0"/>
                                  </p:stCondLst>
                                  <p:childTnLst>
                                    <p:animRot by="21600000">
                                      <p:cBhvr>
                                        <p:cTn id="8" dur="2000" fill="hold"/>
                                        <p:tgtEl>
                                          <p:spTgt spid="10"/>
                                        </p:tgtEl>
                                        <p:attrNameLst>
                                          <p:attrName>r</p:attrName>
                                        </p:attrNameLst>
                                      </p:cBhvr>
                                    </p:animRot>
                                  </p:childTnLst>
                                </p:cTn>
                              </p:par>
                              <p:par>
                                <p:cTn id="9" presetID="8" presetClass="emph" presetSubtype="0" fill="hold" nodeType="withEffect">
                                  <p:stCondLst>
                                    <p:cond delay="0"/>
                                  </p:stCondLst>
                                  <p:childTnLst>
                                    <p:animRot by="21600000">
                                      <p:cBhvr>
                                        <p:cTn id="10" dur="2000" fill="hold"/>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E5E5C36A-FA33-410B-93B0-0CFC3D927B01}"/>
              </a:ext>
            </a:extLst>
          </p:cNvPr>
          <p:cNvSpPr/>
          <p:nvPr/>
        </p:nvSpPr>
        <p:spPr>
          <a:xfrm flipH="1" flipV="1">
            <a:off x="4065815" y="5795122"/>
            <a:ext cx="3890560"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Top Corners Rounded 2">
            <a:extLst>
              <a:ext uri="{FF2B5EF4-FFF2-40B4-BE49-F238E27FC236}">
                <a16:creationId xmlns:a16="http://schemas.microsoft.com/office/drawing/2014/main" id="{84DB9246-8A59-4824-B6BE-98BA06532E94}"/>
              </a:ext>
            </a:extLst>
          </p:cNvPr>
          <p:cNvSpPr/>
          <p:nvPr/>
        </p:nvSpPr>
        <p:spPr>
          <a:xfrm rot="5400000" flipH="1">
            <a:off x="5125357" y="3755867"/>
            <a:ext cx="1123406" cy="3242487"/>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ght Triangle 3">
            <a:extLst>
              <a:ext uri="{FF2B5EF4-FFF2-40B4-BE49-F238E27FC236}">
                <a16:creationId xmlns:a16="http://schemas.microsoft.com/office/drawing/2014/main" id="{E0B25E1E-171C-4ED9-A538-EEB7D462725C}"/>
              </a:ext>
            </a:extLst>
          </p:cNvPr>
          <p:cNvSpPr/>
          <p:nvPr/>
        </p:nvSpPr>
        <p:spPr>
          <a:xfrm flipV="1">
            <a:off x="1619672" y="4652125"/>
            <a:ext cx="4374913"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Top Corners Rounded 4">
            <a:extLst>
              <a:ext uri="{FF2B5EF4-FFF2-40B4-BE49-F238E27FC236}">
                <a16:creationId xmlns:a16="http://schemas.microsoft.com/office/drawing/2014/main" id="{7EB0DE4D-7C49-4357-BD53-0F45AE0FD877}"/>
              </a:ext>
            </a:extLst>
          </p:cNvPr>
          <p:cNvSpPr/>
          <p:nvPr/>
        </p:nvSpPr>
        <p:spPr>
          <a:xfrm rot="16200000">
            <a:off x="3788052" y="2612865"/>
            <a:ext cx="1123406" cy="3242493"/>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ight Triangle 5">
            <a:extLst>
              <a:ext uri="{FF2B5EF4-FFF2-40B4-BE49-F238E27FC236}">
                <a16:creationId xmlns:a16="http://schemas.microsoft.com/office/drawing/2014/main" id="{1FFF6000-033E-40E2-A13C-B4A546AA3D03}"/>
              </a:ext>
            </a:extLst>
          </p:cNvPr>
          <p:cNvSpPr/>
          <p:nvPr/>
        </p:nvSpPr>
        <p:spPr>
          <a:xfrm flipH="1" flipV="1">
            <a:off x="4065816" y="3516017"/>
            <a:ext cx="4034576"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Top Corners Rounded 6">
            <a:extLst>
              <a:ext uri="{FF2B5EF4-FFF2-40B4-BE49-F238E27FC236}">
                <a16:creationId xmlns:a16="http://schemas.microsoft.com/office/drawing/2014/main" id="{0470FBC7-FAFB-4663-B534-6925A0CDC840}"/>
              </a:ext>
            </a:extLst>
          </p:cNvPr>
          <p:cNvSpPr/>
          <p:nvPr/>
        </p:nvSpPr>
        <p:spPr>
          <a:xfrm rot="5400000" flipH="1">
            <a:off x="5125357" y="1476762"/>
            <a:ext cx="1123406" cy="3242487"/>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ight Triangle 7">
            <a:extLst>
              <a:ext uri="{FF2B5EF4-FFF2-40B4-BE49-F238E27FC236}">
                <a16:creationId xmlns:a16="http://schemas.microsoft.com/office/drawing/2014/main" id="{10ACCA0B-CB07-47FC-8607-AA5FEF20CF10}"/>
              </a:ext>
            </a:extLst>
          </p:cNvPr>
          <p:cNvSpPr/>
          <p:nvPr/>
        </p:nvSpPr>
        <p:spPr>
          <a:xfrm flipV="1">
            <a:off x="1475656" y="2385717"/>
            <a:ext cx="4518929" cy="1306286"/>
          </a:xfrm>
          <a:prstGeom prst="rtTriangle">
            <a:avLst/>
          </a:prstGeom>
          <a:gradFill>
            <a:gsLst>
              <a:gs pos="0">
                <a:schemeClr val="accent3">
                  <a:lumMod val="0"/>
                  <a:lumOff val="100000"/>
                  <a:alpha val="0"/>
                </a:schemeClr>
              </a:gs>
              <a:gs pos="95000">
                <a:schemeClr val="tx1"/>
              </a:gs>
            </a:gsLst>
            <a:lin ang="0" scaled="0"/>
          </a:gra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Top Corners Rounded 8">
            <a:extLst>
              <a:ext uri="{FF2B5EF4-FFF2-40B4-BE49-F238E27FC236}">
                <a16:creationId xmlns:a16="http://schemas.microsoft.com/office/drawing/2014/main" id="{382EE431-A8D7-4C88-ACA3-3BBC7171294A}"/>
              </a:ext>
            </a:extLst>
          </p:cNvPr>
          <p:cNvSpPr/>
          <p:nvPr/>
        </p:nvSpPr>
        <p:spPr>
          <a:xfrm rot="16200000">
            <a:off x="4780739" y="-646230"/>
            <a:ext cx="1123406" cy="5227867"/>
          </a:xfrm>
          <a:prstGeom prst="round2SameRect">
            <a:avLst>
              <a:gd name="adj1" fmla="val 50000"/>
              <a:gd name="adj2" fmla="val 0"/>
            </a:avLst>
          </a:prstGeom>
          <a:gradFill flip="none" rotWithShape="1">
            <a:gsLst>
              <a:gs pos="33000">
                <a:schemeClr val="accent3">
                  <a:lumMod val="0"/>
                  <a:lumOff val="100000"/>
                </a:schemeClr>
              </a:gs>
              <a:gs pos="78000">
                <a:schemeClr val="bg1">
                  <a:lumMod val="85000"/>
                </a:schemeClr>
              </a:gs>
              <a:gs pos="100000">
                <a:srgbClr val="F0F0F0">
                  <a:alpha val="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73ECEFF8-F66D-47B3-9A81-A40F682F51F8}"/>
              </a:ext>
            </a:extLst>
          </p:cNvPr>
          <p:cNvSpPr/>
          <p:nvPr/>
        </p:nvSpPr>
        <p:spPr>
          <a:xfrm>
            <a:off x="2801167" y="1497441"/>
            <a:ext cx="966705" cy="940526"/>
          </a:xfrm>
          <a:prstGeom prst="ellipse">
            <a:avLst/>
          </a:prstGeom>
          <a:solidFill>
            <a:srgbClr val="FF0000"/>
          </a:solidFill>
          <a:ln>
            <a:noFill/>
          </a:ln>
          <a:effectLst>
            <a:innerShdw blurRad="1270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Oval 10">
            <a:extLst>
              <a:ext uri="{FF2B5EF4-FFF2-40B4-BE49-F238E27FC236}">
                <a16:creationId xmlns:a16="http://schemas.microsoft.com/office/drawing/2014/main" id="{D4BC8D62-3792-4146-964C-3303FD0FD2F9}"/>
              </a:ext>
            </a:extLst>
          </p:cNvPr>
          <p:cNvSpPr/>
          <p:nvPr/>
        </p:nvSpPr>
        <p:spPr>
          <a:xfrm>
            <a:off x="2801167" y="3771469"/>
            <a:ext cx="966705" cy="940526"/>
          </a:xfrm>
          <a:prstGeom prst="ellipse">
            <a:avLst/>
          </a:prstGeom>
          <a:solidFill>
            <a:srgbClr val="FFC000"/>
          </a:solidFill>
          <a:ln>
            <a:noFill/>
          </a:ln>
          <a:effectLst>
            <a:innerShdw blurRad="127000" dist="889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8FB13313-CBEC-4CD4-8B6B-0F385D64FC6C}"/>
              </a:ext>
            </a:extLst>
          </p:cNvPr>
          <p:cNvSpPr/>
          <p:nvPr/>
        </p:nvSpPr>
        <p:spPr>
          <a:xfrm>
            <a:off x="5640712" y="2627741"/>
            <a:ext cx="966705" cy="940526"/>
          </a:xfrm>
          <a:prstGeom prst="ellipse">
            <a:avLst/>
          </a:prstGeom>
          <a:solidFill>
            <a:srgbClr val="00B050"/>
          </a:solidFill>
          <a:ln>
            <a:noFill/>
          </a:ln>
          <a:effectLst>
            <a:innerShdw blurRad="114300" dist="762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Oval 12">
            <a:extLst>
              <a:ext uri="{FF2B5EF4-FFF2-40B4-BE49-F238E27FC236}">
                <a16:creationId xmlns:a16="http://schemas.microsoft.com/office/drawing/2014/main" id="{1CAB81EB-18AD-494A-ACAA-D8660774BE2E}"/>
              </a:ext>
            </a:extLst>
          </p:cNvPr>
          <p:cNvSpPr/>
          <p:nvPr/>
        </p:nvSpPr>
        <p:spPr>
          <a:xfrm>
            <a:off x="5640712" y="4909389"/>
            <a:ext cx="966705" cy="940526"/>
          </a:xfrm>
          <a:prstGeom prst="ellipse">
            <a:avLst/>
          </a:prstGeom>
          <a:solidFill>
            <a:srgbClr val="00B0F0"/>
          </a:solidFill>
          <a:ln>
            <a:noFill/>
          </a:ln>
          <a:effectLst>
            <a:innerShdw blurRad="114300" dist="76200" dir="189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CC8F750-D6E3-47CB-B50F-429922A31471}"/>
              </a:ext>
            </a:extLst>
          </p:cNvPr>
          <p:cNvSpPr txBox="1"/>
          <p:nvPr/>
        </p:nvSpPr>
        <p:spPr>
          <a:xfrm>
            <a:off x="3834670" y="1440161"/>
            <a:ext cx="3905682" cy="1015663"/>
          </a:xfrm>
          <a:prstGeom prst="rect">
            <a:avLst/>
          </a:prstGeom>
          <a:noFill/>
        </p:spPr>
        <p:txBody>
          <a:bodyPr wrap="square" rtlCol="0">
            <a:spAutoFit/>
          </a:bodyPr>
          <a:lstStyle/>
          <a:p>
            <a:r>
              <a:rPr lang="vi-VN" sz="2000" dirty="0"/>
              <a:t>Cưới nàng anh toan dẫn voi - Anh sợ quốc cấm nên voi không bàn...</a:t>
            </a:r>
            <a:endParaRPr lang="en-IN" sz="2800" dirty="0"/>
          </a:p>
        </p:txBody>
      </p:sp>
      <p:sp>
        <p:nvSpPr>
          <p:cNvPr id="15" name="TextBox 14">
            <a:extLst>
              <a:ext uri="{FF2B5EF4-FFF2-40B4-BE49-F238E27FC236}">
                <a16:creationId xmlns:a16="http://schemas.microsoft.com/office/drawing/2014/main" id="{30EBC019-EE44-4D9B-8D0A-27D10D587E38}"/>
              </a:ext>
            </a:extLst>
          </p:cNvPr>
          <p:cNvSpPr txBox="1"/>
          <p:nvPr/>
        </p:nvSpPr>
        <p:spPr>
          <a:xfrm>
            <a:off x="2051720" y="2967335"/>
            <a:ext cx="3554844" cy="430887"/>
          </a:xfrm>
          <a:prstGeom prst="rect">
            <a:avLst/>
          </a:prstGeom>
          <a:noFill/>
        </p:spPr>
        <p:txBody>
          <a:bodyPr wrap="square" rtlCol="0">
            <a:spAutoFit/>
          </a:bodyPr>
          <a:lstStyle/>
          <a:p>
            <a:pPr algn="r"/>
            <a:r>
              <a:rPr lang="vi-VN" sz="2200" dirty="0"/>
              <a:t>Người ta là hoa của đất.</a:t>
            </a:r>
            <a:endParaRPr lang="en-IN" sz="2200" dirty="0"/>
          </a:p>
        </p:txBody>
      </p:sp>
      <p:sp>
        <p:nvSpPr>
          <p:cNvPr id="16" name="TextBox 15">
            <a:extLst>
              <a:ext uri="{FF2B5EF4-FFF2-40B4-BE49-F238E27FC236}">
                <a16:creationId xmlns:a16="http://schemas.microsoft.com/office/drawing/2014/main" id="{C1E035BF-0D7E-40A2-8436-9354337E0B19}"/>
              </a:ext>
            </a:extLst>
          </p:cNvPr>
          <p:cNvSpPr txBox="1"/>
          <p:nvPr/>
        </p:nvSpPr>
        <p:spPr>
          <a:xfrm>
            <a:off x="3797048" y="3861048"/>
            <a:ext cx="3439248" cy="830997"/>
          </a:xfrm>
          <a:prstGeom prst="rect">
            <a:avLst/>
          </a:prstGeom>
          <a:noFill/>
        </p:spPr>
        <p:txBody>
          <a:bodyPr wrap="square" rtlCol="0">
            <a:spAutoFit/>
          </a:bodyPr>
          <a:lstStyle/>
          <a:p>
            <a:r>
              <a:rPr lang="en-US" sz="2400" dirty="0" err="1"/>
              <a:t>Thuận</a:t>
            </a:r>
            <a:r>
              <a:rPr lang="en-US" sz="2400" dirty="0"/>
              <a:t> </a:t>
            </a:r>
            <a:r>
              <a:rPr lang="en-US" sz="2400" dirty="0" err="1"/>
              <a:t>vợ</a:t>
            </a:r>
            <a:r>
              <a:rPr lang="en-US" sz="2400" dirty="0"/>
              <a:t> </a:t>
            </a:r>
            <a:r>
              <a:rPr lang="en-US" sz="2400" dirty="0" err="1"/>
              <a:t>thuận</a:t>
            </a:r>
            <a:r>
              <a:rPr lang="en-US" sz="2400" dirty="0"/>
              <a:t> </a:t>
            </a:r>
            <a:r>
              <a:rPr lang="en-US" sz="2400" dirty="0" err="1"/>
              <a:t>chồng</a:t>
            </a:r>
            <a:r>
              <a:rPr lang="en-US" sz="2400" dirty="0"/>
              <a:t> </a:t>
            </a:r>
            <a:r>
              <a:rPr lang="en-US" sz="2400" dirty="0" err="1"/>
              <a:t>tát</a:t>
            </a:r>
            <a:r>
              <a:rPr lang="en-US" sz="2400" dirty="0"/>
              <a:t> </a:t>
            </a:r>
            <a:r>
              <a:rPr lang="en-US" sz="2400" dirty="0" err="1"/>
              <a:t>biển</a:t>
            </a:r>
            <a:r>
              <a:rPr lang="en-US" sz="2400" dirty="0"/>
              <a:t> </a:t>
            </a:r>
            <a:r>
              <a:rPr lang="en-US" sz="2400" dirty="0" err="1"/>
              <a:t>Đông</a:t>
            </a:r>
            <a:r>
              <a:rPr lang="en-US" sz="2400" dirty="0"/>
              <a:t> </a:t>
            </a:r>
            <a:r>
              <a:rPr lang="en-US" sz="2400" dirty="0" err="1"/>
              <a:t>cũng</a:t>
            </a:r>
            <a:r>
              <a:rPr lang="en-US" sz="2400" dirty="0"/>
              <a:t> </a:t>
            </a:r>
            <a:r>
              <a:rPr lang="en-US" sz="2400" dirty="0" err="1"/>
              <a:t>cạn</a:t>
            </a:r>
            <a:r>
              <a:rPr lang="en-US" sz="2400" dirty="0"/>
              <a:t>.</a:t>
            </a:r>
            <a:endParaRPr lang="en-IN" sz="3200" dirty="0"/>
          </a:p>
        </p:txBody>
      </p:sp>
      <p:sp>
        <p:nvSpPr>
          <p:cNvPr id="17" name="TextBox 16">
            <a:extLst>
              <a:ext uri="{FF2B5EF4-FFF2-40B4-BE49-F238E27FC236}">
                <a16:creationId xmlns:a16="http://schemas.microsoft.com/office/drawing/2014/main" id="{4FAA7452-BC72-486D-9734-37C427BD594E}"/>
              </a:ext>
            </a:extLst>
          </p:cNvPr>
          <p:cNvSpPr txBox="1"/>
          <p:nvPr/>
        </p:nvSpPr>
        <p:spPr>
          <a:xfrm>
            <a:off x="2123728" y="4941168"/>
            <a:ext cx="3384376" cy="1015663"/>
          </a:xfrm>
          <a:prstGeom prst="rect">
            <a:avLst/>
          </a:prstGeom>
          <a:noFill/>
        </p:spPr>
        <p:txBody>
          <a:bodyPr wrap="square" rtlCol="0">
            <a:spAutoFit/>
          </a:bodyPr>
          <a:lstStyle/>
          <a:p>
            <a:pPr algn="r"/>
            <a:r>
              <a:rPr lang="vi-VN" sz="2000" dirty="0"/>
              <a:t>Đồn rằng bác mẹ anh hiền - Cắn hạt cơm không vỡ, cắn đồng tiền vỡ tư.</a:t>
            </a:r>
            <a:endParaRPr lang="en-IN" sz="2800" dirty="0"/>
          </a:p>
        </p:txBody>
      </p:sp>
      <p:sp>
        <p:nvSpPr>
          <p:cNvPr id="18" name="TextBox 17">
            <a:extLst>
              <a:ext uri="{FF2B5EF4-FFF2-40B4-BE49-F238E27FC236}">
                <a16:creationId xmlns:a16="http://schemas.microsoft.com/office/drawing/2014/main" id="{B70B6FAE-1566-4874-837F-477D18B6A700}"/>
              </a:ext>
            </a:extLst>
          </p:cNvPr>
          <p:cNvSpPr txBox="1"/>
          <p:nvPr/>
        </p:nvSpPr>
        <p:spPr>
          <a:xfrm>
            <a:off x="2948382" y="1514637"/>
            <a:ext cx="516255" cy="923330"/>
          </a:xfrm>
          <a:prstGeom prst="rect">
            <a:avLst/>
          </a:prstGeom>
          <a:noFill/>
        </p:spPr>
        <p:txBody>
          <a:bodyPr wrap="square" rtlCol="0">
            <a:spAutoFit/>
          </a:bodyPr>
          <a:lstStyle/>
          <a:p>
            <a:r>
              <a:rPr lang="en-US" sz="5400" spc="300" dirty="0">
                <a:solidFill>
                  <a:schemeClr val="bg1"/>
                </a:solidFill>
                <a:latin typeface="Bebas Neue Bold" panose="020B0606020202050201" pitchFamily="34" charset="0"/>
              </a:rPr>
              <a:t>1</a:t>
            </a:r>
            <a:endParaRPr lang="en-IN" sz="6600" b="1" spc="300" dirty="0">
              <a:solidFill>
                <a:schemeClr val="bg1"/>
              </a:solidFill>
              <a:latin typeface="Economica" panose="02000506040000020004" pitchFamily="2" charset="0"/>
            </a:endParaRPr>
          </a:p>
        </p:txBody>
      </p:sp>
      <p:sp>
        <p:nvSpPr>
          <p:cNvPr id="19" name="TextBox 18">
            <a:extLst>
              <a:ext uri="{FF2B5EF4-FFF2-40B4-BE49-F238E27FC236}">
                <a16:creationId xmlns:a16="http://schemas.microsoft.com/office/drawing/2014/main" id="{4E0FE327-00C8-4CF3-BBD9-8F84C19E39CA}"/>
              </a:ext>
            </a:extLst>
          </p:cNvPr>
          <p:cNvSpPr txBox="1"/>
          <p:nvPr/>
        </p:nvSpPr>
        <p:spPr>
          <a:xfrm>
            <a:off x="2965511" y="3822495"/>
            <a:ext cx="516255" cy="923330"/>
          </a:xfrm>
          <a:prstGeom prst="rect">
            <a:avLst/>
          </a:prstGeom>
          <a:noFill/>
        </p:spPr>
        <p:txBody>
          <a:bodyPr wrap="square" rtlCol="0">
            <a:spAutoFit/>
          </a:bodyPr>
          <a:lstStyle/>
          <a:p>
            <a:r>
              <a:rPr lang="en-US" sz="5400" b="1" spc="300" dirty="0">
                <a:solidFill>
                  <a:schemeClr val="bg1"/>
                </a:solidFill>
                <a:latin typeface="Bebas Neue Bold" panose="020B0606020202050201" pitchFamily="34" charset="0"/>
              </a:rPr>
              <a:t>3</a:t>
            </a:r>
            <a:endParaRPr lang="en-IN" sz="6600" b="1" spc="300" dirty="0">
              <a:solidFill>
                <a:schemeClr val="bg1"/>
              </a:solidFill>
              <a:latin typeface="Economica" panose="02000506040000020004" pitchFamily="2" charset="0"/>
            </a:endParaRPr>
          </a:p>
        </p:txBody>
      </p:sp>
      <p:sp>
        <p:nvSpPr>
          <p:cNvPr id="20" name="TextBox 19">
            <a:extLst>
              <a:ext uri="{FF2B5EF4-FFF2-40B4-BE49-F238E27FC236}">
                <a16:creationId xmlns:a16="http://schemas.microsoft.com/office/drawing/2014/main" id="{4C4B9196-5E04-43D6-B084-0D34AEA2AC00}"/>
              </a:ext>
            </a:extLst>
          </p:cNvPr>
          <p:cNvSpPr txBox="1"/>
          <p:nvPr/>
        </p:nvSpPr>
        <p:spPr>
          <a:xfrm>
            <a:off x="5805057" y="2621875"/>
            <a:ext cx="516255" cy="923330"/>
          </a:xfrm>
          <a:prstGeom prst="rect">
            <a:avLst/>
          </a:prstGeom>
          <a:noFill/>
        </p:spPr>
        <p:txBody>
          <a:bodyPr wrap="square" rtlCol="0">
            <a:spAutoFit/>
          </a:bodyPr>
          <a:lstStyle/>
          <a:p>
            <a:r>
              <a:rPr lang="en-US" sz="5400" b="1" spc="300" dirty="0">
                <a:solidFill>
                  <a:schemeClr val="bg1"/>
                </a:solidFill>
                <a:latin typeface="Bebas Neue Bold" panose="020B0606020202050201" pitchFamily="34" charset="0"/>
              </a:rPr>
              <a:t>2</a:t>
            </a:r>
            <a:endParaRPr lang="en-IN" sz="6600" b="1" spc="300" dirty="0">
              <a:solidFill>
                <a:schemeClr val="bg1"/>
              </a:solidFill>
              <a:latin typeface="Economica" panose="02000506040000020004" pitchFamily="2" charset="0"/>
            </a:endParaRPr>
          </a:p>
        </p:txBody>
      </p:sp>
      <p:sp>
        <p:nvSpPr>
          <p:cNvPr id="21" name="TextBox 20">
            <a:extLst>
              <a:ext uri="{FF2B5EF4-FFF2-40B4-BE49-F238E27FC236}">
                <a16:creationId xmlns:a16="http://schemas.microsoft.com/office/drawing/2014/main" id="{CA64818D-DB3D-4661-812A-5BD4C2E05B9F}"/>
              </a:ext>
            </a:extLst>
          </p:cNvPr>
          <p:cNvSpPr txBox="1"/>
          <p:nvPr/>
        </p:nvSpPr>
        <p:spPr>
          <a:xfrm>
            <a:off x="5805056" y="4954635"/>
            <a:ext cx="516255" cy="923330"/>
          </a:xfrm>
          <a:prstGeom prst="rect">
            <a:avLst/>
          </a:prstGeom>
          <a:noFill/>
        </p:spPr>
        <p:txBody>
          <a:bodyPr wrap="square" rtlCol="0">
            <a:spAutoFit/>
          </a:bodyPr>
          <a:lstStyle/>
          <a:p>
            <a:r>
              <a:rPr lang="en-US" sz="5400" b="1" spc="300" dirty="0">
                <a:solidFill>
                  <a:schemeClr val="bg1"/>
                </a:solidFill>
                <a:latin typeface="Bebas Neue Bold" panose="020B0606020202050201" pitchFamily="34" charset="0"/>
              </a:rPr>
              <a:t>4</a:t>
            </a:r>
            <a:endParaRPr lang="en-IN" sz="6600" b="1" spc="300" dirty="0">
              <a:solidFill>
                <a:schemeClr val="bg1"/>
              </a:solidFill>
              <a:latin typeface="Economica" panose="02000506040000020004" pitchFamily="2" charset="0"/>
            </a:endParaRPr>
          </a:p>
        </p:txBody>
      </p:sp>
      <p:sp>
        <p:nvSpPr>
          <p:cNvPr id="22" name="TextBox 21">
            <a:extLst>
              <a:ext uri="{FF2B5EF4-FFF2-40B4-BE49-F238E27FC236}">
                <a16:creationId xmlns:a16="http://schemas.microsoft.com/office/drawing/2014/main" id="{16D0F426-831B-4806-BAD5-91C5423CB272}"/>
              </a:ext>
            </a:extLst>
          </p:cNvPr>
          <p:cNvSpPr txBox="1"/>
          <p:nvPr/>
        </p:nvSpPr>
        <p:spPr>
          <a:xfrm>
            <a:off x="1475657" y="112029"/>
            <a:ext cx="6696744" cy="1077218"/>
          </a:xfrm>
          <a:prstGeom prst="rect">
            <a:avLst/>
          </a:prstGeom>
          <a:noFill/>
        </p:spPr>
        <p:txBody>
          <a:bodyPr wrap="square" rtlCol="0">
            <a:spAutoFit/>
          </a:bodyPr>
          <a:lstStyle/>
          <a:p>
            <a:r>
              <a:rPr lang="en-US" sz="3200" dirty="0" err="1"/>
              <a:t>Trong</a:t>
            </a:r>
            <a:r>
              <a:rPr lang="en-US" sz="3200" dirty="0"/>
              <a:t> </a:t>
            </a:r>
            <a:r>
              <a:rPr lang="en-US" sz="3200" dirty="0" err="1"/>
              <a:t>các</a:t>
            </a:r>
            <a:r>
              <a:rPr lang="en-US" sz="3200" dirty="0"/>
              <a:t> </a:t>
            </a:r>
            <a:r>
              <a:rPr lang="en-US" sz="3200" dirty="0" err="1"/>
              <a:t>câu</a:t>
            </a:r>
            <a:r>
              <a:rPr lang="en-US" sz="3200" dirty="0"/>
              <a:t> </a:t>
            </a:r>
            <a:r>
              <a:rPr lang="en-US" sz="3200" dirty="0" err="1"/>
              <a:t>sau</a:t>
            </a:r>
            <a:r>
              <a:rPr lang="en-US" sz="3200" dirty="0"/>
              <a:t>, </a:t>
            </a:r>
            <a:r>
              <a:rPr lang="en-US" sz="3200" dirty="0" err="1"/>
              <a:t>câu</a:t>
            </a:r>
            <a:r>
              <a:rPr lang="en-US" sz="3200" dirty="0"/>
              <a:t> </a:t>
            </a:r>
            <a:r>
              <a:rPr lang="en-US" sz="3200" dirty="0" err="1"/>
              <a:t>nào</a:t>
            </a:r>
            <a:r>
              <a:rPr lang="en-US" sz="3200" dirty="0"/>
              <a:t> </a:t>
            </a:r>
            <a:r>
              <a:rPr lang="en-US" sz="3200" dirty="0" err="1"/>
              <a:t>không</a:t>
            </a:r>
            <a:r>
              <a:rPr lang="en-US" sz="3200" dirty="0"/>
              <a:t> </a:t>
            </a:r>
            <a:r>
              <a:rPr lang="en-US" sz="3200" dirty="0" err="1"/>
              <a:t>sử</a:t>
            </a:r>
            <a:r>
              <a:rPr lang="en-US" sz="3200" dirty="0"/>
              <a:t> </a:t>
            </a:r>
            <a:r>
              <a:rPr lang="en-US" sz="3200" dirty="0" err="1"/>
              <a:t>dụng</a:t>
            </a:r>
            <a:r>
              <a:rPr lang="en-US" sz="3200" dirty="0"/>
              <a:t> </a:t>
            </a:r>
            <a:r>
              <a:rPr lang="en-US" sz="3200" dirty="0" err="1"/>
              <a:t>phép</a:t>
            </a:r>
            <a:r>
              <a:rPr lang="en-US" sz="3200" dirty="0"/>
              <a:t> </a:t>
            </a:r>
            <a:r>
              <a:rPr lang="en-US" sz="3200" dirty="0" err="1"/>
              <a:t>nói</a:t>
            </a:r>
            <a:r>
              <a:rPr lang="en-US" sz="3200" dirty="0"/>
              <a:t> </a:t>
            </a:r>
            <a:r>
              <a:rPr lang="en-US" sz="3200" dirty="0" err="1"/>
              <a:t>quá</a:t>
            </a:r>
            <a:r>
              <a:rPr lang="en-US" sz="3200" dirty="0"/>
              <a:t>?</a:t>
            </a:r>
            <a:endParaRPr lang="en-IN" sz="4000" b="1" spc="300" dirty="0">
              <a:latin typeface="Economica" panose="02000506040000020004" pitchFamily="2" charset="0"/>
            </a:endParaRPr>
          </a:p>
        </p:txBody>
      </p:sp>
    </p:spTree>
    <p:extLst>
      <p:ext uri="{BB962C8B-B14F-4D97-AF65-F5344CB8AC3E}">
        <p14:creationId xmlns:p14="http://schemas.microsoft.com/office/powerpoint/2010/main" val="2466684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7"/>
                                        </p:tgtEl>
                                        <p:attrNameLst>
                                          <p:attrName>fillcolor</p:attrName>
                                        </p:attrNameLst>
                                      </p:cBhvr>
                                      <p:to>
                                        <a:schemeClr val="accent2"/>
                                      </p:to>
                                    </p:animClr>
                                    <p:set>
                                      <p:cBhvr>
                                        <p:cTn id="7" dur="2000" fill="hold"/>
                                        <p:tgtEl>
                                          <p:spTgt spid="7"/>
                                        </p:tgtEl>
                                        <p:attrNameLst>
                                          <p:attrName>fill.type</p:attrName>
                                        </p:attrNameLst>
                                      </p:cBhvr>
                                      <p:to>
                                        <p:strVal val="solid"/>
                                      </p:to>
                                    </p:set>
                                    <p:set>
                                      <p:cBhvr>
                                        <p:cTn id="8" dur="2000" fill="hold"/>
                                        <p:tgtEl>
                                          <p:spTgt spid="7"/>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8"/>
                                        </p:tgtEl>
                                        <p:attrNameLst>
                                          <p:attrName>fillcolor</p:attrName>
                                        </p:attrNameLst>
                                      </p:cBhvr>
                                      <p:to>
                                        <a:schemeClr val="accent2"/>
                                      </p:to>
                                    </p:animClr>
                                    <p:set>
                                      <p:cBhvr>
                                        <p:cTn id="11" dur="2000" fill="hold"/>
                                        <p:tgtEl>
                                          <p:spTgt spid="8"/>
                                        </p:tgtEl>
                                        <p:attrNameLst>
                                          <p:attrName>fill.type</p:attrName>
                                        </p:attrNameLst>
                                      </p:cBhvr>
                                      <p:to>
                                        <p:strVal val="solid"/>
                                      </p:to>
                                    </p:set>
                                    <p:set>
                                      <p:cBhvr>
                                        <p:cTn id="12" dur="2000" fill="hold"/>
                                        <p:tgtEl>
                                          <p:spTgt spid="8"/>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12"/>
                                        </p:tgtEl>
                                        <p:attrNameLst>
                                          <p:attrName>fillcolor</p:attrName>
                                        </p:attrNameLst>
                                      </p:cBhvr>
                                      <p:to>
                                        <a:schemeClr val="accent2"/>
                                      </p:to>
                                    </p:animClr>
                                    <p:set>
                                      <p:cBhvr>
                                        <p:cTn id="15" dur="2000" fill="hold"/>
                                        <p:tgtEl>
                                          <p:spTgt spid="12"/>
                                        </p:tgtEl>
                                        <p:attrNameLst>
                                          <p:attrName>fill.type</p:attrName>
                                        </p:attrNameLst>
                                      </p:cBhvr>
                                      <p:to>
                                        <p:strVal val="solid"/>
                                      </p:to>
                                    </p:set>
                                    <p:set>
                                      <p:cBhvr>
                                        <p:cTn id="16" dur="2000" fill="hold"/>
                                        <p:tgtEl>
                                          <p:spTgt spid="12"/>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5"/>
                                        </p:tgtEl>
                                        <p:attrNameLst>
                                          <p:attrName>fillcolor</p:attrName>
                                        </p:attrNameLst>
                                      </p:cBhvr>
                                      <p:to>
                                        <a:schemeClr val="accent2"/>
                                      </p:to>
                                    </p:animClr>
                                    <p:set>
                                      <p:cBhvr>
                                        <p:cTn id="19" dur="2000" fill="hold"/>
                                        <p:tgtEl>
                                          <p:spTgt spid="15"/>
                                        </p:tgtEl>
                                        <p:attrNameLst>
                                          <p:attrName>fill.type</p:attrName>
                                        </p:attrNameLst>
                                      </p:cBhvr>
                                      <p:to>
                                        <p:strVal val="solid"/>
                                      </p:to>
                                    </p:set>
                                    <p:set>
                                      <p:cBhvr>
                                        <p:cTn id="20" dur="2000" fill="hold"/>
                                        <p:tgtEl>
                                          <p:spTgt spid="15"/>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2000" fill="hold"/>
                                        <p:tgtEl>
                                          <p:spTgt spid="20"/>
                                        </p:tgtEl>
                                        <p:attrNameLst>
                                          <p:attrName>fillcolor</p:attrName>
                                        </p:attrNameLst>
                                      </p:cBhvr>
                                      <p:to>
                                        <a:schemeClr val="accent2"/>
                                      </p:to>
                                    </p:animClr>
                                    <p:set>
                                      <p:cBhvr>
                                        <p:cTn id="23" dur="2000" fill="hold"/>
                                        <p:tgtEl>
                                          <p:spTgt spid="20"/>
                                        </p:tgtEl>
                                        <p:attrNameLst>
                                          <p:attrName>fill.type</p:attrName>
                                        </p:attrNameLst>
                                      </p:cBhvr>
                                      <p:to>
                                        <p:strVal val="solid"/>
                                      </p:to>
                                    </p:set>
                                    <p:set>
                                      <p:cBhvr>
                                        <p:cTn id="24" dur="2000" fill="hold"/>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4"/>
          <p:cNvSpPr txBox="1">
            <a:spLocks noChangeArrowheads="1"/>
          </p:cNvSpPr>
          <p:nvPr/>
        </p:nvSpPr>
        <p:spPr bwMode="auto">
          <a:xfrm>
            <a:off x="-55526" y="259089"/>
            <a:ext cx="9151865" cy="523220"/>
          </a:xfrm>
          <a:prstGeom prst="rect">
            <a:avLst/>
          </a:prstGeom>
          <a:noFill/>
          <a:ln w="9525">
            <a:noFill/>
            <a:miter lim="800000"/>
            <a:headEnd/>
            <a:tailEnd/>
          </a:ln>
        </p:spPr>
        <p:txBody>
          <a:bodyPr wrap="none" anchor="ctr">
            <a:spAutoFit/>
          </a:bodyPr>
          <a:lstStyle/>
          <a:p>
            <a:pPr algn="ctr"/>
            <a:r>
              <a:rPr lang="vi-VN" sz="2800" b="1" dirty="0"/>
              <a:t>Mô hình cấu tạo đầy đủ của một phép so sánh gồm?</a:t>
            </a:r>
            <a:endParaRPr lang="en-US" sz="2800" b="1" dirty="0">
              <a:solidFill>
                <a:srgbClr val="7F7F7F"/>
              </a:solidFill>
              <a:latin typeface="Arial" charset="0"/>
            </a:endParaRPr>
          </a:p>
        </p:txBody>
      </p:sp>
      <p:sp>
        <p:nvSpPr>
          <p:cNvPr id="2" name="Freeform 1"/>
          <p:cNvSpPr/>
          <p:nvPr/>
        </p:nvSpPr>
        <p:spPr>
          <a:xfrm>
            <a:off x="395536" y="980728"/>
            <a:ext cx="3672408" cy="2016224"/>
          </a:xfrm>
          <a:custGeom>
            <a:avLst/>
            <a:gdLst>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936750 w 2209800"/>
              <a:gd name="connsiteY4" fmla="*/ 38100 h 1104900"/>
              <a:gd name="connsiteX5" fmla="*/ 1409700 w 2209800"/>
              <a:gd name="connsiteY5" fmla="*/ 107950 h 1104900"/>
              <a:gd name="connsiteX6" fmla="*/ 685800 w 2209800"/>
              <a:gd name="connsiteY6" fmla="*/ 254000 h 1104900"/>
              <a:gd name="connsiteX7" fmla="*/ 0 w 2209800"/>
              <a:gd name="connsiteY7" fmla="*/ 704850 h 1104900"/>
              <a:gd name="connsiteX8" fmla="*/ 260350 w 2209800"/>
              <a:gd name="connsiteY8"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09700 w 2209800"/>
              <a:gd name="connsiteY4" fmla="*/ 107950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04900 h 1104900"/>
              <a:gd name="connsiteX1" fmla="*/ 1797050 w 2209800"/>
              <a:gd name="connsiteY1" fmla="*/ 1104900 h 1104900"/>
              <a:gd name="connsiteX2" fmla="*/ 2209800 w 2209800"/>
              <a:gd name="connsiteY2" fmla="*/ 590550 h 1104900"/>
              <a:gd name="connsiteX3" fmla="*/ 2012950 w 2209800"/>
              <a:gd name="connsiteY3" fmla="*/ 0 h 1104900"/>
              <a:gd name="connsiteX4" fmla="*/ 1426369 w 2209800"/>
              <a:gd name="connsiteY4" fmla="*/ 91281 h 1104900"/>
              <a:gd name="connsiteX5" fmla="*/ 685800 w 2209800"/>
              <a:gd name="connsiteY5" fmla="*/ 254000 h 1104900"/>
              <a:gd name="connsiteX6" fmla="*/ 0 w 2209800"/>
              <a:gd name="connsiteY6" fmla="*/ 704850 h 1104900"/>
              <a:gd name="connsiteX7" fmla="*/ 260350 w 2209800"/>
              <a:gd name="connsiteY7" fmla="*/ 1104900 h 1104900"/>
              <a:gd name="connsiteX0" fmla="*/ 260350 w 2209800"/>
              <a:gd name="connsiteY0" fmla="*/ 1149945 h 1149945"/>
              <a:gd name="connsiteX1" fmla="*/ 1797050 w 2209800"/>
              <a:gd name="connsiteY1" fmla="*/ 1149945 h 1149945"/>
              <a:gd name="connsiteX2" fmla="*/ 2209800 w 2209800"/>
              <a:gd name="connsiteY2" fmla="*/ 635595 h 1149945"/>
              <a:gd name="connsiteX3" fmla="*/ 2012950 w 2209800"/>
              <a:gd name="connsiteY3" fmla="*/ 45045 h 1149945"/>
              <a:gd name="connsiteX4" fmla="*/ 1426369 w 2209800"/>
              <a:gd name="connsiteY4" fmla="*/ 136326 h 1149945"/>
              <a:gd name="connsiteX5" fmla="*/ 685800 w 2209800"/>
              <a:gd name="connsiteY5" fmla="*/ 299045 h 1149945"/>
              <a:gd name="connsiteX6" fmla="*/ 0 w 2209800"/>
              <a:gd name="connsiteY6" fmla="*/ 749895 h 1149945"/>
              <a:gd name="connsiteX7" fmla="*/ 260350 w 2209800"/>
              <a:gd name="connsiteY7" fmla="*/ 1149945 h 1149945"/>
              <a:gd name="connsiteX0" fmla="*/ 260350 w 2209800"/>
              <a:gd name="connsiteY0" fmla="*/ 1151694 h 1151694"/>
              <a:gd name="connsiteX1" fmla="*/ 1797050 w 2209800"/>
              <a:gd name="connsiteY1" fmla="*/ 1151694 h 1151694"/>
              <a:gd name="connsiteX2" fmla="*/ 2209800 w 2209800"/>
              <a:gd name="connsiteY2" fmla="*/ 637344 h 1151694"/>
              <a:gd name="connsiteX3" fmla="*/ 2022475 w 2209800"/>
              <a:gd name="connsiteY3" fmla="*/ 42032 h 1151694"/>
              <a:gd name="connsiteX4" fmla="*/ 1426369 w 2209800"/>
              <a:gd name="connsiteY4" fmla="*/ 138075 h 1151694"/>
              <a:gd name="connsiteX5" fmla="*/ 685800 w 2209800"/>
              <a:gd name="connsiteY5" fmla="*/ 300794 h 1151694"/>
              <a:gd name="connsiteX6" fmla="*/ 0 w 2209800"/>
              <a:gd name="connsiteY6" fmla="*/ 751644 h 1151694"/>
              <a:gd name="connsiteX7" fmla="*/ 260350 w 2209800"/>
              <a:gd name="connsiteY7" fmla="*/ 1151694 h 1151694"/>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09800"/>
              <a:gd name="connsiteY0" fmla="*/ 1205145 h 1205145"/>
              <a:gd name="connsiteX1" fmla="*/ 1797050 w 2209800"/>
              <a:gd name="connsiteY1" fmla="*/ 1205145 h 1205145"/>
              <a:gd name="connsiteX2" fmla="*/ 2209800 w 2209800"/>
              <a:gd name="connsiteY2" fmla="*/ 690795 h 1205145"/>
              <a:gd name="connsiteX3" fmla="*/ 2022475 w 2209800"/>
              <a:gd name="connsiteY3" fmla="*/ 95483 h 1205145"/>
              <a:gd name="connsiteX4" fmla="*/ 1426369 w 2209800"/>
              <a:gd name="connsiteY4" fmla="*/ 191526 h 1205145"/>
              <a:gd name="connsiteX5" fmla="*/ 685800 w 2209800"/>
              <a:gd name="connsiteY5" fmla="*/ 354245 h 1205145"/>
              <a:gd name="connsiteX6" fmla="*/ 0 w 2209800"/>
              <a:gd name="connsiteY6" fmla="*/ 805095 h 1205145"/>
              <a:gd name="connsiteX7" fmla="*/ 260350 w 2209800"/>
              <a:gd name="connsiteY7" fmla="*/ 1205145 h 1205145"/>
              <a:gd name="connsiteX0" fmla="*/ 260350 w 2216944"/>
              <a:gd name="connsiteY0" fmla="*/ 1205145 h 1205145"/>
              <a:gd name="connsiteX1" fmla="*/ 1797050 w 2216944"/>
              <a:gd name="connsiteY1" fmla="*/ 1205145 h 1205145"/>
              <a:gd name="connsiteX2" fmla="*/ 2216944 w 2216944"/>
              <a:gd name="connsiteY2" fmla="*/ 705083 h 1205145"/>
              <a:gd name="connsiteX3" fmla="*/ 2022475 w 2216944"/>
              <a:gd name="connsiteY3" fmla="*/ 95483 h 1205145"/>
              <a:gd name="connsiteX4" fmla="*/ 1426369 w 2216944"/>
              <a:gd name="connsiteY4" fmla="*/ 191526 h 1205145"/>
              <a:gd name="connsiteX5" fmla="*/ 685800 w 2216944"/>
              <a:gd name="connsiteY5" fmla="*/ 354245 h 1205145"/>
              <a:gd name="connsiteX6" fmla="*/ 0 w 2216944"/>
              <a:gd name="connsiteY6" fmla="*/ 805095 h 1205145"/>
              <a:gd name="connsiteX7" fmla="*/ 260350 w 221694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7050 w 2227794"/>
              <a:gd name="connsiteY1" fmla="*/ 1205145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60350 w 2227794"/>
              <a:gd name="connsiteY0" fmla="*/ 1205145 h 1205145"/>
              <a:gd name="connsiteX1" fmla="*/ 1799431 w 2227794"/>
              <a:gd name="connsiteY1" fmla="*/ 1164664 h 1205145"/>
              <a:gd name="connsiteX2" fmla="*/ 2216944 w 2227794"/>
              <a:gd name="connsiteY2" fmla="*/ 705083 h 1205145"/>
              <a:gd name="connsiteX3" fmla="*/ 2022475 w 2227794"/>
              <a:gd name="connsiteY3" fmla="*/ 95483 h 1205145"/>
              <a:gd name="connsiteX4" fmla="*/ 1426369 w 2227794"/>
              <a:gd name="connsiteY4" fmla="*/ 191526 h 1205145"/>
              <a:gd name="connsiteX5" fmla="*/ 685800 w 2227794"/>
              <a:gd name="connsiteY5" fmla="*/ 354245 h 1205145"/>
              <a:gd name="connsiteX6" fmla="*/ 0 w 2227794"/>
              <a:gd name="connsiteY6" fmla="*/ 805095 h 1205145"/>
              <a:gd name="connsiteX7" fmla="*/ 260350 w 2227794"/>
              <a:gd name="connsiteY7" fmla="*/ 1205145 h 1205145"/>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288925 w 2227794"/>
              <a:gd name="connsiteY0" fmla="*/ 1157520 h 1164664"/>
              <a:gd name="connsiteX1" fmla="*/ 1799431 w 2227794"/>
              <a:gd name="connsiteY1" fmla="*/ 1164664 h 1164664"/>
              <a:gd name="connsiteX2" fmla="*/ 2216944 w 2227794"/>
              <a:gd name="connsiteY2" fmla="*/ 705083 h 1164664"/>
              <a:gd name="connsiteX3" fmla="*/ 2022475 w 2227794"/>
              <a:gd name="connsiteY3" fmla="*/ 95483 h 1164664"/>
              <a:gd name="connsiteX4" fmla="*/ 1426369 w 2227794"/>
              <a:gd name="connsiteY4" fmla="*/ 191526 h 1164664"/>
              <a:gd name="connsiteX5" fmla="*/ 685800 w 2227794"/>
              <a:gd name="connsiteY5" fmla="*/ 354245 h 1164664"/>
              <a:gd name="connsiteX6" fmla="*/ 0 w 2227794"/>
              <a:gd name="connsiteY6" fmla="*/ 805095 h 1164664"/>
              <a:gd name="connsiteX7" fmla="*/ 288925 w 2227794"/>
              <a:gd name="connsiteY7" fmla="*/ 1157520 h 1164664"/>
              <a:gd name="connsiteX0" fmla="*/ 390126 w 2328995"/>
              <a:gd name="connsiteY0" fmla="*/ 1157520 h 1164664"/>
              <a:gd name="connsiteX1" fmla="*/ 1900632 w 2328995"/>
              <a:gd name="connsiteY1" fmla="*/ 1164664 h 1164664"/>
              <a:gd name="connsiteX2" fmla="*/ 2318145 w 2328995"/>
              <a:gd name="connsiteY2" fmla="*/ 705083 h 1164664"/>
              <a:gd name="connsiteX3" fmla="*/ 2123676 w 2328995"/>
              <a:gd name="connsiteY3" fmla="*/ 95483 h 1164664"/>
              <a:gd name="connsiteX4" fmla="*/ 1527570 w 2328995"/>
              <a:gd name="connsiteY4" fmla="*/ 191526 h 1164664"/>
              <a:gd name="connsiteX5" fmla="*/ 787001 w 2328995"/>
              <a:gd name="connsiteY5" fmla="*/ 354245 h 1164664"/>
              <a:gd name="connsiteX6" fmla="*/ 101201 w 2328995"/>
              <a:gd name="connsiteY6" fmla="*/ 805095 h 1164664"/>
              <a:gd name="connsiteX7" fmla="*/ 390126 w 2328995"/>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 name="connsiteX0" fmla="*/ 399528 w 2338397"/>
              <a:gd name="connsiteY0" fmla="*/ 1157520 h 1164664"/>
              <a:gd name="connsiteX1" fmla="*/ 1910034 w 2338397"/>
              <a:gd name="connsiteY1" fmla="*/ 1164664 h 1164664"/>
              <a:gd name="connsiteX2" fmla="*/ 2327547 w 2338397"/>
              <a:gd name="connsiteY2" fmla="*/ 705083 h 1164664"/>
              <a:gd name="connsiteX3" fmla="*/ 2133078 w 2338397"/>
              <a:gd name="connsiteY3" fmla="*/ 95483 h 1164664"/>
              <a:gd name="connsiteX4" fmla="*/ 1536972 w 2338397"/>
              <a:gd name="connsiteY4" fmla="*/ 191526 h 1164664"/>
              <a:gd name="connsiteX5" fmla="*/ 796403 w 2338397"/>
              <a:gd name="connsiteY5" fmla="*/ 354245 h 1164664"/>
              <a:gd name="connsiteX6" fmla="*/ 110603 w 2338397"/>
              <a:gd name="connsiteY6" fmla="*/ 805095 h 1164664"/>
              <a:gd name="connsiteX7" fmla="*/ 399528 w 2338397"/>
              <a:gd name="connsiteY7" fmla="*/ 1157520 h 1164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38397" h="1164664">
                <a:moveTo>
                  <a:pt x="399528" y="1157520"/>
                </a:moveTo>
                <a:lnTo>
                  <a:pt x="1910034" y="1164664"/>
                </a:lnTo>
                <a:cubicBezTo>
                  <a:pt x="2016661" y="1128946"/>
                  <a:pt x="2266163" y="1043220"/>
                  <a:pt x="2327547" y="705083"/>
                </a:cubicBezTo>
                <a:cubicBezTo>
                  <a:pt x="2336542" y="575703"/>
                  <a:pt x="2390783" y="351070"/>
                  <a:pt x="2133078" y="95483"/>
                </a:cubicBezTo>
                <a:cubicBezTo>
                  <a:pt x="2004226" y="-24109"/>
                  <a:pt x="1708686" y="-69882"/>
                  <a:pt x="1536972" y="191526"/>
                </a:cubicBezTo>
                <a:cubicBezTo>
                  <a:pt x="1252016" y="79078"/>
                  <a:pt x="983728" y="114267"/>
                  <a:pt x="796403" y="354245"/>
                </a:cubicBezTo>
                <a:cubicBezTo>
                  <a:pt x="439215" y="199728"/>
                  <a:pt x="53453" y="485743"/>
                  <a:pt x="110603" y="805095"/>
                </a:cubicBezTo>
                <a:cubicBezTo>
                  <a:pt x="-116939" y="979720"/>
                  <a:pt x="19851" y="1149582"/>
                  <a:pt x="399528" y="1157520"/>
                </a:cubicBezTo>
                <a:close/>
              </a:path>
            </a:pathLst>
          </a:custGeom>
          <a:solidFill>
            <a:schemeClr val="accent1"/>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Freeform 2"/>
          <p:cNvSpPr/>
          <p:nvPr/>
        </p:nvSpPr>
        <p:spPr>
          <a:xfrm>
            <a:off x="4932040" y="1772816"/>
            <a:ext cx="3672408" cy="1902519"/>
          </a:xfrm>
          <a:custGeom>
            <a:avLst/>
            <a:gdLst>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679700"/>
              <a:gd name="connsiteY0" fmla="*/ 1006475 h 1006475"/>
              <a:gd name="connsiteX1" fmla="*/ 2200275 w 2679700"/>
              <a:gd name="connsiteY1" fmla="*/ 1006475 h 1006475"/>
              <a:gd name="connsiteX2" fmla="*/ 2679700 w 2679700"/>
              <a:gd name="connsiteY2" fmla="*/ 806450 h 1006475"/>
              <a:gd name="connsiteX3" fmla="*/ 2501900 w 2679700"/>
              <a:gd name="connsiteY3" fmla="*/ 396875 h 1006475"/>
              <a:gd name="connsiteX4" fmla="*/ 1666875 w 2679700"/>
              <a:gd name="connsiteY4" fmla="*/ 0 h 1006475"/>
              <a:gd name="connsiteX5" fmla="*/ 600075 w 2679700"/>
              <a:gd name="connsiteY5" fmla="*/ 25400 h 1006475"/>
              <a:gd name="connsiteX6" fmla="*/ 0 w 2679700"/>
              <a:gd name="connsiteY6" fmla="*/ 615950 h 1006475"/>
              <a:gd name="connsiteX7" fmla="*/ 123825 w 2679700"/>
              <a:gd name="connsiteY7" fmla="*/ 1006475 h 1006475"/>
              <a:gd name="connsiteX0" fmla="*/ 123825 w 2704185"/>
              <a:gd name="connsiteY0" fmla="*/ 1006475 h 1006475"/>
              <a:gd name="connsiteX1" fmla="*/ 2200275 w 2704185"/>
              <a:gd name="connsiteY1" fmla="*/ 1006475 h 1006475"/>
              <a:gd name="connsiteX2" fmla="*/ 2679700 w 2704185"/>
              <a:gd name="connsiteY2" fmla="*/ 806450 h 1006475"/>
              <a:gd name="connsiteX3" fmla="*/ 2501900 w 2704185"/>
              <a:gd name="connsiteY3" fmla="*/ 396875 h 1006475"/>
              <a:gd name="connsiteX4" fmla="*/ 1666875 w 2704185"/>
              <a:gd name="connsiteY4" fmla="*/ 0 h 1006475"/>
              <a:gd name="connsiteX5" fmla="*/ 600075 w 2704185"/>
              <a:gd name="connsiteY5" fmla="*/ 25400 h 1006475"/>
              <a:gd name="connsiteX6" fmla="*/ 0 w 2704185"/>
              <a:gd name="connsiteY6" fmla="*/ 615950 h 1006475"/>
              <a:gd name="connsiteX7" fmla="*/ 123825 w 2704185"/>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006475 h 1006475"/>
              <a:gd name="connsiteX1" fmla="*/ 2200275 w 2710992"/>
              <a:gd name="connsiteY1" fmla="*/ 1006475 h 1006475"/>
              <a:gd name="connsiteX2" fmla="*/ 2679700 w 2710992"/>
              <a:gd name="connsiteY2" fmla="*/ 806450 h 1006475"/>
              <a:gd name="connsiteX3" fmla="*/ 2501900 w 2710992"/>
              <a:gd name="connsiteY3" fmla="*/ 396875 h 1006475"/>
              <a:gd name="connsiteX4" fmla="*/ 1666875 w 2710992"/>
              <a:gd name="connsiteY4" fmla="*/ 0 h 1006475"/>
              <a:gd name="connsiteX5" fmla="*/ 600075 w 2710992"/>
              <a:gd name="connsiteY5" fmla="*/ 25400 h 1006475"/>
              <a:gd name="connsiteX6" fmla="*/ 0 w 2710992"/>
              <a:gd name="connsiteY6" fmla="*/ 615950 h 1006475"/>
              <a:gd name="connsiteX7" fmla="*/ 123825 w 2710992"/>
              <a:gd name="connsiteY7" fmla="*/ 1006475 h 1006475"/>
              <a:gd name="connsiteX0" fmla="*/ 123825 w 2710992"/>
              <a:gd name="connsiteY0" fmla="*/ 1101363 h 1101363"/>
              <a:gd name="connsiteX1" fmla="*/ 2200275 w 2710992"/>
              <a:gd name="connsiteY1" fmla="*/ 1101363 h 1101363"/>
              <a:gd name="connsiteX2" fmla="*/ 2679700 w 2710992"/>
              <a:gd name="connsiteY2" fmla="*/ 901338 h 1101363"/>
              <a:gd name="connsiteX3" fmla="*/ 2501900 w 2710992"/>
              <a:gd name="connsiteY3" fmla="*/ 491763 h 1101363"/>
              <a:gd name="connsiteX4" fmla="*/ 1666875 w 2710992"/>
              <a:gd name="connsiteY4" fmla="*/ 94888 h 1101363"/>
              <a:gd name="connsiteX5" fmla="*/ 600075 w 2710992"/>
              <a:gd name="connsiteY5" fmla="*/ 120288 h 1101363"/>
              <a:gd name="connsiteX6" fmla="*/ 0 w 2710992"/>
              <a:gd name="connsiteY6" fmla="*/ 710838 h 1101363"/>
              <a:gd name="connsiteX7" fmla="*/ 123825 w 2710992"/>
              <a:gd name="connsiteY7" fmla="*/ 1101363 h 1101363"/>
              <a:gd name="connsiteX0" fmla="*/ 123825 w 2710992"/>
              <a:gd name="connsiteY0" fmla="*/ 1173121 h 1173121"/>
              <a:gd name="connsiteX1" fmla="*/ 2200275 w 2710992"/>
              <a:gd name="connsiteY1" fmla="*/ 1173121 h 1173121"/>
              <a:gd name="connsiteX2" fmla="*/ 2679700 w 2710992"/>
              <a:gd name="connsiteY2" fmla="*/ 973096 h 1173121"/>
              <a:gd name="connsiteX3" fmla="*/ 2501900 w 2710992"/>
              <a:gd name="connsiteY3" fmla="*/ 563521 h 1173121"/>
              <a:gd name="connsiteX4" fmla="*/ 1666875 w 2710992"/>
              <a:gd name="connsiteY4" fmla="*/ 166646 h 1173121"/>
              <a:gd name="connsiteX5" fmla="*/ 600075 w 2710992"/>
              <a:gd name="connsiteY5" fmla="*/ 192046 h 1173121"/>
              <a:gd name="connsiteX6" fmla="*/ 0 w 2710992"/>
              <a:gd name="connsiteY6" fmla="*/ 782596 h 1173121"/>
              <a:gd name="connsiteX7" fmla="*/ 123825 w 2710992"/>
              <a:gd name="connsiteY7" fmla="*/ 1173121 h 1173121"/>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123825 w 2710992"/>
              <a:gd name="connsiteY0" fmla="*/ 1285704 h 1285704"/>
              <a:gd name="connsiteX1" fmla="*/ 2200275 w 2710992"/>
              <a:gd name="connsiteY1" fmla="*/ 1285704 h 1285704"/>
              <a:gd name="connsiteX2" fmla="*/ 2679700 w 2710992"/>
              <a:gd name="connsiteY2" fmla="*/ 1085679 h 1285704"/>
              <a:gd name="connsiteX3" fmla="*/ 2501900 w 2710992"/>
              <a:gd name="connsiteY3" fmla="*/ 676104 h 1285704"/>
              <a:gd name="connsiteX4" fmla="*/ 1666875 w 2710992"/>
              <a:gd name="connsiteY4" fmla="*/ 279229 h 1285704"/>
              <a:gd name="connsiteX5" fmla="*/ 600075 w 2710992"/>
              <a:gd name="connsiteY5" fmla="*/ 304629 h 1285704"/>
              <a:gd name="connsiteX6" fmla="*/ 0 w 2710992"/>
              <a:gd name="connsiteY6" fmla="*/ 895179 h 1285704"/>
              <a:gd name="connsiteX7" fmla="*/ 123825 w 2710992"/>
              <a:gd name="connsiteY7" fmla="*/ 1285704 h 1285704"/>
              <a:gd name="connsiteX0" fmla="*/ 216585 w 2803752"/>
              <a:gd name="connsiteY0" fmla="*/ 1285704 h 1285704"/>
              <a:gd name="connsiteX1" fmla="*/ 2293035 w 2803752"/>
              <a:gd name="connsiteY1" fmla="*/ 1285704 h 1285704"/>
              <a:gd name="connsiteX2" fmla="*/ 2772460 w 2803752"/>
              <a:gd name="connsiteY2" fmla="*/ 1085679 h 1285704"/>
              <a:gd name="connsiteX3" fmla="*/ 2594660 w 2803752"/>
              <a:gd name="connsiteY3" fmla="*/ 676104 h 1285704"/>
              <a:gd name="connsiteX4" fmla="*/ 1759635 w 2803752"/>
              <a:gd name="connsiteY4" fmla="*/ 279229 h 1285704"/>
              <a:gd name="connsiteX5" fmla="*/ 692835 w 2803752"/>
              <a:gd name="connsiteY5" fmla="*/ 304629 h 1285704"/>
              <a:gd name="connsiteX6" fmla="*/ 92760 w 2803752"/>
              <a:gd name="connsiteY6" fmla="*/ 895179 h 1285704"/>
              <a:gd name="connsiteX7" fmla="*/ 216585 w 2803752"/>
              <a:gd name="connsiteY7" fmla="*/ 1285704 h 1285704"/>
              <a:gd name="connsiteX0" fmla="*/ 319131 w 2906298"/>
              <a:gd name="connsiteY0" fmla="*/ 1285704 h 1285704"/>
              <a:gd name="connsiteX1" fmla="*/ 2395581 w 2906298"/>
              <a:gd name="connsiteY1" fmla="*/ 1285704 h 1285704"/>
              <a:gd name="connsiteX2" fmla="*/ 2875006 w 2906298"/>
              <a:gd name="connsiteY2" fmla="*/ 1085679 h 1285704"/>
              <a:gd name="connsiteX3" fmla="*/ 2697206 w 2906298"/>
              <a:gd name="connsiteY3" fmla="*/ 676104 h 1285704"/>
              <a:gd name="connsiteX4" fmla="*/ 1862181 w 2906298"/>
              <a:gd name="connsiteY4" fmla="*/ 279229 h 1285704"/>
              <a:gd name="connsiteX5" fmla="*/ 795381 w 2906298"/>
              <a:gd name="connsiteY5" fmla="*/ 304629 h 1285704"/>
              <a:gd name="connsiteX6" fmla="*/ 195306 w 2906298"/>
              <a:gd name="connsiteY6" fmla="*/ 895179 h 1285704"/>
              <a:gd name="connsiteX7" fmla="*/ 319131 w 2906298"/>
              <a:gd name="connsiteY7" fmla="*/ 1285704 h 1285704"/>
              <a:gd name="connsiteX0" fmla="*/ 420994 w 3008161"/>
              <a:gd name="connsiteY0" fmla="*/ 1285704 h 1285704"/>
              <a:gd name="connsiteX1" fmla="*/ 2497444 w 3008161"/>
              <a:gd name="connsiteY1" fmla="*/ 1285704 h 1285704"/>
              <a:gd name="connsiteX2" fmla="*/ 2976869 w 3008161"/>
              <a:gd name="connsiteY2" fmla="*/ 1085679 h 1285704"/>
              <a:gd name="connsiteX3" fmla="*/ 2799069 w 3008161"/>
              <a:gd name="connsiteY3" fmla="*/ 676104 h 1285704"/>
              <a:gd name="connsiteX4" fmla="*/ 1964044 w 3008161"/>
              <a:gd name="connsiteY4" fmla="*/ 279229 h 1285704"/>
              <a:gd name="connsiteX5" fmla="*/ 897244 w 3008161"/>
              <a:gd name="connsiteY5" fmla="*/ 304629 h 1285704"/>
              <a:gd name="connsiteX6" fmla="*/ 297169 w 3008161"/>
              <a:gd name="connsiteY6" fmla="*/ 895179 h 1285704"/>
              <a:gd name="connsiteX7" fmla="*/ 420994 w 3008161"/>
              <a:gd name="connsiteY7" fmla="*/ 1285704 h 1285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08161" h="1285704">
                <a:moveTo>
                  <a:pt x="420994" y="1285704"/>
                </a:moveTo>
                <a:lnTo>
                  <a:pt x="2497444" y="1285704"/>
                </a:lnTo>
                <a:cubicBezTo>
                  <a:pt x="2800127" y="1269829"/>
                  <a:pt x="2934536" y="1209504"/>
                  <a:pt x="2976869" y="1085679"/>
                </a:cubicBezTo>
                <a:cubicBezTo>
                  <a:pt x="3073177" y="872954"/>
                  <a:pt x="2928186" y="730079"/>
                  <a:pt x="2799069" y="676104"/>
                </a:cubicBezTo>
                <a:cubicBezTo>
                  <a:pt x="2787427" y="258062"/>
                  <a:pt x="2299536" y="49571"/>
                  <a:pt x="1964044" y="279229"/>
                </a:cubicBezTo>
                <a:cubicBezTo>
                  <a:pt x="1792594" y="-106004"/>
                  <a:pt x="1087744" y="-88013"/>
                  <a:pt x="897244" y="304629"/>
                </a:cubicBezTo>
                <a:cubicBezTo>
                  <a:pt x="468619" y="101429"/>
                  <a:pt x="1894" y="488779"/>
                  <a:pt x="297169" y="895179"/>
                </a:cubicBezTo>
                <a:cubicBezTo>
                  <a:pt x="-188606" y="965029"/>
                  <a:pt x="-29856" y="1266654"/>
                  <a:pt x="420994" y="1285704"/>
                </a:cubicBezTo>
                <a:close/>
              </a:path>
            </a:pathLst>
          </a:custGeom>
          <a:solidFill>
            <a:schemeClr val="accent3"/>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683568" y="4077072"/>
            <a:ext cx="3694807" cy="2000944"/>
          </a:xfrm>
          <a:custGeom>
            <a:avLst/>
            <a:gdLst>
              <a:gd name="connsiteX0" fmla="*/ 257175 w 2320925"/>
              <a:gd name="connsiteY0" fmla="*/ 1203325 h 1203325"/>
              <a:gd name="connsiteX1" fmla="*/ 2070100 w 2320925"/>
              <a:gd name="connsiteY1" fmla="*/ 1203325 h 1203325"/>
              <a:gd name="connsiteX2" fmla="*/ 2320925 w 2320925"/>
              <a:gd name="connsiteY2" fmla="*/ 508000 h 1203325"/>
              <a:gd name="connsiteX3" fmla="*/ 2089150 w 2320925"/>
              <a:gd name="connsiteY3" fmla="*/ 349250 h 1203325"/>
              <a:gd name="connsiteX4" fmla="*/ 1863725 w 2320925"/>
              <a:gd name="connsiteY4" fmla="*/ 123825 h 1203325"/>
              <a:gd name="connsiteX5" fmla="*/ 1435100 w 2320925"/>
              <a:gd name="connsiteY5" fmla="*/ 0 h 1203325"/>
              <a:gd name="connsiteX6" fmla="*/ 936625 w 2320925"/>
              <a:gd name="connsiteY6" fmla="*/ 31750 h 1203325"/>
              <a:gd name="connsiteX7" fmla="*/ 650875 w 2320925"/>
              <a:gd name="connsiteY7" fmla="*/ 177800 h 1203325"/>
              <a:gd name="connsiteX8" fmla="*/ 0 w 2320925"/>
              <a:gd name="connsiteY8" fmla="*/ 415925 h 1203325"/>
              <a:gd name="connsiteX9" fmla="*/ 82550 w 2320925"/>
              <a:gd name="connsiteY9" fmla="*/ 1111250 h 1203325"/>
              <a:gd name="connsiteX10" fmla="*/ 257175 w 2320925"/>
              <a:gd name="connsiteY10" fmla="*/ 1203325 h 1203325"/>
              <a:gd name="connsiteX0" fmla="*/ 366911 w 2430661"/>
              <a:gd name="connsiteY0" fmla="*/ 1203325 h 1203325"/>
              <a:gd name="connsiteX1" fmla="*/ 2179836 w 2430661"/>
              <a:gd name="connsiteY1" fmla="*/ 1203325 h 1203325"/>
              <a:gd name="connsiteX2" fmla="*/ 2430661 w 2430661"/>
              <a:gd name="connsiteY2" fmla="*/ 508000 h 1203325"/>
              <a:gd name="connsiteX3" fmla="*/ 2198886 w 2430661"/>
              <a:gd name="connsiteY3" fmla="*/ 349250 h 1203325"/>
              <a:gd name="connsiteX4" fmla="*/ 1973461 w 2430661"/>
              <a:gd name="connsiteY4" fmla="*/ 123825 h 1203325"/>
              <a:gd name="connsiteX5" fmla="*/ 1544836 w 2430661"/>
              <a:gd name="connsiteY5" fmla="*/ 0 h 1203325"/>
              <a:gd name="connsiteX6" fmla="*/ 1046361 w 2430661"/>
              <a:gd name="connsiteY6" fmla="*/ 31750 h 1203325"/>
              <a:gd name="connsiteX7" fmla="*/ 760611 w 2430661"/>
              <a:gd name="connsiteY7" fmla="*/ 177800 h 1203325"/>
              <a:gd name="connsiteX8" fmla="*/ 109736 w 2430661"/>
              <a:gd name="connsiteY8" fmla="*/ 415925 h 1203325"/>
              <a:gd name="connsiteX9" fmla="*/ 192286 w 2430661"/>
              <a:gd name="connsiteY9" fmla="*/ 1111250 h 1203325"/>
              <a:gd name="connsiteX10" fmla="*/ 366911 w 2430661"/>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77800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03325 h 1203325"/>
              <a:gd name="connsiteX1" fmla="*/ 2236737 w 2487562"/>
              <a:gd name="connsiteY1" fmla="*/ 1203325 h 1203325"/>
              <a:gd name="connsiteX2" fmla="*/ 2487562 w 2487562"/>
              <a:gd name="connsiteY2" fmla="*/ 508000 h 1203325"/>
              <a:gd name="connsiteX3" fmla="*/ 2255787 w 2487562"/>
              <a:gd name="connsiteY3" fmla="*/ 349250 h 1203325"/>
              <a:gd name="connsiteX4" fmla="*/ 2030362 w 2487562"/>
              <a:gd name="connsiteY4" fmla="*/ 123825 h 1203325"/>
              <a:gd name="connsiteX5" fmla="*/ 1601737 w 2487562"/>
              <a:gd name="connsiteY5" fmla="*/ 0 h 1203325"/>
              <a:gd name="connsiteX6" fmla="*/ 1103262 w 2487562"/>
              <a:gd name="connsiteY6" fmla="*/ 31750 h 1203325"/>
              <a:gd name="connsiteX7" fmla="*/ 817512 w 2487562"/>
              <a:gd name="connsiteY7" fmla="*/ 123825 h 1203325"/>
              <a:gd name="connsiteX8" fmla="*/ 166637 w 2487562"/>
              <a:gd name="connsiteY8" fmla="*/ 415925 h 1203325"/>
              <a:gd name="connsiteX9" fmla="*/ 249187 w 2487562"/>
              <a:gd name="connsiteY9" fmla="*/ 1111250 h 1203325"/>
              <a:gd name="connsiteX10" fmla="*/ 423812 w 2487562"/>
              <a:gd name="connsiteY10" fmla="*/ 1203325 h 1203325"/>
              <a:gd name="connsiteX0" fmla="*/ 423812 w 2487562"/>
              <a:gd name="connsiteY0" fmla="*/ 1210965 h 1210965"/>
              <a:gd name="connsiteX1" fmla="*/ 2236737 w 2487562"/>
              <a:gd name="connsiteY1" fmla="*/ 1210965 h 1210965"/>
              <a:gd name="connsiteX2" fmla="*/ 2487562 w 2487562"/>
              <a:gd name="connsiteY2" fmla="*/ 515640 h 1210965"/>
              <a:gd name="connsiteX3" fmla="*/ 2255787 w 2487562"/>
              <a:gd name="connsiteY3" fmla="*/ 356890 h 1210965"/>
              <a:gd name="connsiteX4" fmla="*/ 2030362 w 2487562"/>
              <a:gd name="connsiteY4" fmla="*/ 131465 h 1210965"/>
              <a:gd name="connsiteX5" fmla="*/ 1601737 w 2487562"/>
              <a:gd name="connsiteY5" fmla="*/ 7640 h 1210965"/>
              <a:gd name="connsiteX6" fmla="*/ 1103262 w 2487562"/>
              <a:gd name="connsiteY6" fmla="*/ 39390 h 1210965"/>
              <a:gd name="connsiteX7" fmla="*/ 817512 w 2487562"/>
              <a:gd name="connsiteY7" fmla="*/ 131465 h 1210965"/>
              <a:gd name="connsiteX8" fmla="*/ 166637 w 2487562"/>
              <a:gd name="connsiteY8" fmla="*/ 423565 h 1210965"/>
              <a:gd name="connsiteX9" fmla="*/ 249187 w 2487562"/>
              <a:gd name="connsiteY9" fmla="*/ 1118890 h 1210965"/>
              <a:gd name="connsiteX10" fmla="*/ 423812 w 2487562"/>
              <a:gd name="connsiteY10" fmla="*/ 1210965 h 1210965"/>
              <a:gd name="connsiteX0" fmla="*/ 423812 w 2487562"/>
              <a:gd name="connsiteY0" fmla="*/ 1224763 h 1224763"/>
              <a:gd name="connsiteX1" fmla="*/ 2236737 w 2487562"/>
              <a:gd name="connsiteY1" fmla="*/ 1224763 h 1224763"/>
              <a:gd name="connsiteX2" fmla="*/ 2487562 w 2487562"/>
              <a:gd name="connsiteY2" fmla="*/ 529438 h 1224763"/>
              <a:gd name="connsiteX3" fmla="*/ 2255787 w 2487562"/>
              <a:gd name="connsiteY3" fmla="*/ 370688 h 1224763"/>
              <a:gd name="connsiteX4" fmla="*/ 2030362 w 2487562"/>
              <a:gd name="connsiteY4" fmla="*/ 145263 h 1224763"/>
              <a:gd name="connsiteX5" fmla="*/ 1601737 w 2487562"/>
              <a:gd name="connsiteY5" fmla="*/ 21438 h 1224763"/>
              <a:gd name="connsiteX6" fmla="*/ 1112787 w 2487562"/>
              <a:gd name="connsiteY6" fmla="*/ 30963 h 1224763"/>
              <a:gd name="connsiteX7" fmla="*/ 817512 w 2487562"/>
              <a:gd name="connsiteY7" fmla="*/ 145263 h 1224763"/>
              <a:gd name="connsiteX8" fmla="*/ 166637 w 2487562"/>
              <a:gd name="connsiteY8" fmla="*/ 437363 h 1224763"/>
              <a:gd name="connsiteX9" fmla="*/ 249187 w 2487562"/>
              <a:gd name="connsiteY9" fmla="*/ 1132688 h 1224763"/>
              <a:gd name="connsiteX10" fmla="*/ 423812 w 2487562"/>
              <a:gd name="connsiteY10" fmla="*/ 1224763 h 1224763"/>
              <a:gd name="connsiteX0" fmla="*/ 423812 w 2487562"/>
              <a:gd name="connsiteY0" fmla="*/ 1276040 h 1276040"/>
              <a:gd name="connsiteX1" fmla="*/ 2236737 w 2487562"/>
              <a:gd name="connsiteY1" fmla="*/ 1276040 h 1276040"/>
              <a:gd name="connsiteX2" fmla="*/ 2487562 w 2487562"/>
              <a:gd name="connsiteY2" fmla="*/ 580715 h 1276040"/>
              <a:gd name="connsiteX3" fmla="*/ 2255787 w 2487562"/>
              <a:gd name="connsiteY3" fmla="*/ 421965 h 1276040"/>
              <a:gd name="connsiteX4" fmla="*/ 2030362 w 2487562"/>
              <a:gd name="connsiteY4" fmla="*/ 196540 h 1276040"/>
              <a:gd name="connsiteX5" fmla="*/ 1601737 w 2487562"/>
              <a:gd name="connsiteY5" fmla="*/ 72715 h 1276040"/>
              <a:gd name="connsiteX6" fmla="*/ 1112787 w 2487562"/>
              <a:gd name="connsiteY6" fmla="*/ 82240 h 1276040"/>
              <a:gd name="connsiteX7" fmla="*/ 817512 w 2487562"/>
              <a:gd name="connsiteY7" fmla="*/ 196540 h 1276040"/>
              <a:gd name="connsiteX8" fmla="*/ 166637 w 2487562"/>
              <a:gd name="connsiteY8" fmla="*/ 488640 h 1276040"/>
              <a:gd name="connsiteX9" fmla="*/ 249187 w 2487562"/>
              <a:gd name="connsiteY9" fmla="*/ 1183965 h 1276040"/>
              <a:gd name="connsiteX10" fmla="*/ 423812 w 2487562"/>
              <a:gd name="connsiteY10" fmla="*/ 1276040 h 1276040"/>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7562"/>
              <a:gd name="connsiteY0" fmla="*/ 1359584 h 1359584"/>
              <a:gd name="connsiteX1" fmla="*/ 2236737 w 2487562"/>
              <a:gd name="connsiteY1" fmla="*/ 1359584 h 1359584"/>
              <a:gd name="connsiteX2" fmla="*/ 2487562 w 2487562"/>
              <a:gd name="connsiteY2" fmla="*/ 664259 h 1359584"/>
              <a:gd name="connsiteX3" fmla="*/ 2255787 w 2487562"/>
              <a:gd name="connsiteY3" fmla="*/ 505509 h 1359584"/>
              <a:gd name="connsiteX4" fmla="*/ 2030362 w 2487562"/>
              <a:gd name="connsiteY4" fmla="*/ 280084 h 1359584"/>
              <a:gd name="connsiteX5" fmla="*/ 1601737 w 2487562"/>
              <a:gd name="connsiteY5" fmla="*/ 156259 h 1359584"/>
              <a:gd name="connsiteX6" fmla="*/ 1112787 w 2487562"/>
              <a:gd name="connsiteY6" fmla="*/ 165784 h 1359584"/>
              <a:gd name="connsiteX7" fmla="*/ 817512 w 2487562"/>
              <a:gd name="connsiteY7" fmla="*/ 280084 h 1359584"/>
              <a:gd name="connsiteX8" fmla="*/ 166637 w 2487562"/>
              <a:gd name="connsiteY8" fmla="*/ 572184 h 1359584"/>
              <a:gd name="connsiteX9" fmla="*/ 249187 w 2487562"/>
              <a:gd name="connsiteY9" fmla="*/ 1267509 h 1359584"/>
              <a:gd name="connsiteX10" fmla="*/ 423812 w 2487562"/>
              <a:gd name="connsiteY10" fmla="*/ 1359584 h 1359584"/>
              <a:gd name="connsiteX0" fmla="*/ 423812 w 2488256"/>
              <a:gd name="connsiteY0" fmla="*/ 1359584 h 1359584"/>
              <a:gd name="connsiteX1" fmla="*/ 2236737 w 2488256"/>
              <a:gd name="connsiteY1" fmla="*/ 1359584 h 1359584"/>
              <a:gd name="connsiteX2" fmla="*/ 2487562 w 2488256"/>
              <a:gd name="connsiteY2" fmla="*/ 664259 h 1359584"/>
              <a:gd name="connsiteX3" fmla="*/ 2255787 w 2488256"/>
              <a:gd name="connsiteY3" fmla="*/ 505509 h 1359584"/>
              <a:gd name="connsiteX4" fmla="*/ 2030362 w 2488256"/>
              <a:gd name="connsiteY4" fmla="*/ 280084 h 1359584"/>
              <a:gd name="connsiteX5" fmla="*/ 1601737 w 2488256"/>
              <a:gd name="connsiteY5" fmla="*/ 156259 h 1359584"/>
              <a:gd name="connsiteX6" fmla="*/ 1112787 w 2488256"/>
              <a:gd name="connsiteY6" fmla="*/ 165784 h 1359584"/>
              <a:gd name="connsiteX7" fmla="*/ 817512 w 2488256"/>
              <a:gd name="connsiteY7" fmla="*/ 280084 h 1359584"/>
              <a:gd name="connsiteX8" fmla="*/ 166637 w 2488256"/>
              <a:gd name="connsiteY8" fmla="*/ 572184 h 1359584"/>
              <a:gd name="connsiteX9" fmla="*/ 249187 w 2488256"/>
              <a:gd name="connsiteY9" fmla="*/ 1267509 h 1359584"/>
              <a:gd name="connsiteX10" fmla="*/ 423812 w 2488256"/>
              <a:gd name="connsiteY10" fmla="*/ 1359584 h 1359584"/>
              <a:gd name="connsiteX0" fmla="*/ 423812 w 2613718"/>
              <a:gd name="connsiteY0" fmla="*/ 1359584 h 1359584"/>
              <a:gd name="connsiteX1" fmla="*/ 2236737 w 2613718"/>
              <a:gd name="connsiteY1" fmla="*/ 1359584 h 1359584"/>
              <a:gd name="connsiteX2" fmla="*/ 2487562 w 2613718"/>
              <a:gd name="connsiteY2" fmla="*/ 664259 h 1359584"/>
              <a:gd name="connsiteX3" fmla="*/ 2255787 w 2613718"/>
              <a:gd name="connsiteY3" fmla="*/ 505509 h 1359584"/>
              <a:gd name="connsiteX4" fmla="*/ 2030362 w 2613718"/>
              <a:gd name="connsiteY4" fmla="*/ 280084 h 1359584"/>
              <a:gd name="connsiteX5" fmla="*/ 1601737 w 2613718"/>
              <a:gd name="connsiteY5" fmla="*/ 156259 h 1359584"/>
              <a:gd name="connsiteX6" fmla="*/ 1112787 w 2613718"/>
              <a:gd name="connsiteY6" fmla="*/ 165784 h 1359584"/>
              <a:gd name="connsiteX7" fmla="*/ 817512 w 2613718"/>
              <a:gd name="connsiteY7" fmla="*/ 280084 h 1359584"/>
              <a:gd name="connsiteX8" fmla="*/ 166637 w 2613718"/>
              <a:gd name="connsiteY8" fmla="*/ 572184 h 1359584"/>
              <a:gd name="connsiteX9" fmla="*/ 249187 w 2613718"/>
              <a:gd name="connsiteY9" fmla="*/ 1267509 h 1359584"/>
              <a:gd name="connsiteX10" fmla="*/ 423812 w 2613718"/>
              <a:gd name="connsiteY10" fmla="*/ 1359584 h 1359584"/>
              <a:gd name="connsiteX0" fmla="*/ 423812 w 2679088"/>
              <a:gd name="connsiteY0" fmla="*/ 1359584 h 1359584"/>
              <a:gd name="connsiteX1" fmla="*/ 2236737 w 2679088"/>
              <a:gd name="connsiteY1" fmla="*/ 1359584 h 1359584"/>
              <a:gd name="connsiteX2" fmla="*/ 2487562 w 2679088"/>
              <a:gd name="connsiteY2" fmla="*/ 664259 h 1359584"/>
              <a:gd name="connsiteX3" fmla="*/ 2255787 w 2679088"/>
              <a:gd name="connsiteY3" fmla="*/ 505509 h 1359584"/>
              <a:gd name="connsiteX4" fmla="*/ 2030362 w 2679088"/>
              <a:gd name="connsiteY4" fmla="*/ 280084 h 1359584"/>
              <a:gd name="connsiteX5" fmla="*/ 1601737 w 2679088"/>
              <a:gd name="connsiteY5" fmla="*/ 156259 h 1359584"/>
              <a:gd name="connsiteX6" fmla="*/ 1112787 w 2679088"/>
              <a:gd name="connsiteY6" fmla="*/ 165784 h 1359584"/>
              <a:gd name="connsiteX7" fmla="*/ 817512 w 2679088"/>
              <a:gd name="connsiteY7" fmla="*/ 280084 h 1359584"/>
              <a:gd name="connsiteX8" fmla="*/ 166637 w 2679088"/>
              <a:gd name="connsiteY8" fmla="*/ 572184 h 1359584"/>
              <a:gd name="connsiteX9" fmla="*/ 249187 w 2679088"/>
              <a:gd name="connsiteY9" fmla="*/ 1267509 h 1359584"/>
              <a:gd name="connsiteX10" fmla="*/ 423812 w 2679088"/>
              <a:gd name="connsiteY10" fmla="*/ 1359584 h 135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79088" h="1359584">
                <a:moveTo>
                  <a:pt x="423812" y="1359584"/>
                </a:moveTo>
                <a:lnTo>
                  <a:pt x="2236737" y="1359584"/>
                </a:lnTo>
                <a:cubicBezTo>
                  <a:pt x="2656895" y="1356409"/>
                  <a:pt x="2851629" y="896034"/>
                  <a:pt x="2487562" y="664259"/>
                </a:cubicBezTo>
                <a:cubicBezTo>
                  <a:pt x="2492854" y="595467"/>
                  <a:pt x="2472745" y="428251"/>
                  <a:pt x="2255787" y="505509"/>
                </a:cubicBezTo>
                <a:cubicBezTo>
                  <a:pt x="2253670" y="392267"/>
                  <a:pt x="2242029" y="279026"/>
                  <a:pt x="2030362" y="280084"/>
                </a:cubicBezTo>
                <a:cubicBezTo>
                  <a:pt x="2004962" y="137209"/>
                  <a:pt x="1795412" y="-21541"/>
                  <a:pt x="1601737" y="156259"/>
                </a:cubicBezTo>
                <a:cubicBezTo>
                  <a:pt x="1470504" y="-88216"/>
                  <a:pt x="1209095" y="-15191"/>
                  <a:pt x="1112787" y="165784"/>
                </a:cubicBezTo>
                <a:cubicBezTo>
                  <a:pt x="1008012" y="122392"/>
                  <a:pt x="865137" y="98051"/>
                  <a:pt x="817512" y="280084"/>
                </a:cubicBezTo>
                <a:cubicBezTo>
                  <a:pt x="568804" y="70534"/>
                  <a:pt x="53395" y="245159"/>
                  <a:pt x="166637" y="572184"/>
                </a:cubicBezTo>
                <a:cubicBezTo>
                  <a:pt x="-110646" y="775384"/>
                  <a:pt x="-13280" y="1102409"/>
                  <a:pt x="249187" y="1267509"/>
                </a:cubicBezTo>
                <a:cubicBezTo>
                  <a:pt x="288345" y="1352176"/>
                  <a:pt x="346554" y="1357467"/>
                  <a:pt x="423812" y="1359584"/>
                </a:cubicBezTo>
                <a:close/>
              </a:path>
            </a:pathLst>
          </a:custGeom>
          <a:solidFill>
            <a:schemeClr val="accent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Freeform 6"/>
          <p:cNvSpPr/>
          <p:nvPr/>
        </p:nvSpPr>
        <p:spPr>
          <a:xfrm>
            <a:off x="5072062" y="4437113"/>
            <a:ext cx="3604393" cy="2039888"/>
          </a:xfrm>
          <a:custGeom>
            <a:avLst/>
            <a:gdLst>
              <a:gd name="connsiteX0" fmla="*/ 171450 w 2209800"/>
              <a:gd name="connsiteY0" fmla="*/ 1162050 h 1162050"/>
              <a:gd name="connsiteX1" fmla="*/ 2076450 w 2209800"/>
              <a:gd name="connsiteY1" fmla="*/ 1162050 h 1162050"/>
              <a:gd name="connsiteX2" fmla="*/ 2209800 w 2209800"/>
              <a:gd name="connsiteY2" fmla="*/ 476250 h 1162050"/>
              <a:gd name="connsiteX3" fmla="*/ 1701800 w 2209800"/>
              <a:gd name="connsiteY3" fmla="*/ 0 h 1162050"/>
              <a:gd name="connsiteX4" fmla="*/ 1235075 w 2209800"/>
              <a:gd name="connsiteY4" fmla="*/ 63500 h 1162050"/>
              <a:gd name="connsiteX5" fmla="*/ 720725 w 2209800"/>
              <a:gd name="connsiteY5" fmla="*/ 79375 h 1162050"/>
              <a:gd name="connsiteX6" fmla="*/ 177800 w 2209800"/>
              <a:gd name="connsiteY6" fmla="*/ 320675 h 1162050"/>
              <a:gd name="connsiteX7" fmla="*/ 6350 w 2209800"/>
              <a:gd name="connsiteY7" fmla="*/ 552450 h 1162050"/>
              <a:gd name="connsiteX8" fmla="*/ 0 w 2209800"/>
              <a:gd name="connsiteY8" fmla="*/ 790575 h 1162050"/>
              <a:gd name="connsiteX9" fmla="*/ 171450 w 2209800"/>
              <a:gd name="connsiteY9" fmla="*/ 1162050 h 1162050"/>
              <a:gd name="connsiteX0" fmla="*/ 171450 w 2273864"/>
              <a:gd name="connsiteY0" fmla="*/ 1162050 h 1162050"/>
              <a:gd name="connsiteX1" fmla="*/ 2076450 w 2273864"/>
              <a:gd name="connsiteY1" fmla="*/ 1162050 h 1162050"/>
              <a:gd name="connsiteX2" fmla="*/ 2209800 w 2273864"/>
              <a:gd name="connsiteY2" fmla="*/ 476250 h 1162050"/>
              <a:gd name="connsiteX3" fmla="*/ 1701800 w 2273864"/>
              <a:gd name="connsiteY3" fmla="*/ 0 h 1162050"/>
              <a:gd name="connsiteX4" fmla="*/ 1235075 w 2273864"/>
              <a:gd name="connsiteY4" fmla="*/ 63500 h 1162050"/>
              <a:gd name="connsiteX5" fmla="*/ 720725 w 2273864"/>
              <a:gd name="connsiteY5" fmla="*/ 79375 h 1162050"/>
              <a:gd name="connsiteX6" fmla="*/ 177800 w 2273864"/>
              <a:gd name="connsiteY6" fmla="*/ 320675 h 1162050"/>
              <a:gd name="connsiteX7" fmla="*/ 6350 w 2273864"/>
              <a:gd name="connsiteY7" fmla="*/ 552450 h 1162050"/>
              <a:gd name="connsiteX8" fmla="*/ 0 w 2273864"/>
              <a:gd name="connsiteY8" fmla="*/ 790575 h 1162050"/>
              <a:gd name="connsiteX9" fmla="*/ 171450 w 2273864"/>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62050 h 1162050"/>
              <a:gd name="connsiteX1" fmla="*/ 2076450 w 2413593"/>
              <a:gd name="connsiteY1" fmla="*/ 1162050 h 1162050"/>
              <a:gd name="connsiteX2" fmla="*/ 2209800 w 2413593"/>
              <a:gd name="connsiteY2" fmla="*/ 476250 h 1162050"/>
              <a:gd name="connsiteX3" fmla="*/ 1701800 w 2413593"/>
              <a:gd name="connsiteY3" fmla="*/ 0 h 1162050"/>
              <a:gd name="connsiteX4" fmla="*/ 1235075 w 2413593"/>
              <a:gd name="connsiteY4" fmla="*/ 63500 h 1162050"/>
              <a:gd name="connsiteX5" fmla="*/ 720725 w 2413593"/>
              <a:gd name="connsiteY5" fmla="*/ 79375 h 1162050"/>
              <a:gd name="connsiteX6" fmla="*/ 177800 w 2413593"/>
              <a:gd name="connsiteY6" fmla="*/ 320675 h 1162050"/>
              <a:gd name="connsiteX7" fmla="*/ 6350 w 2413593"/>
              <a:gd name="connsiteY7" fmla="*/ 552450 h 1162050"/>
              <a:gd name="connsiteX8" fmla="*/ 0 w 2413593"/>
              <a:gd name="connsiteY8" fmla="*/ 790575 h 1162050"/>
              <a:gd name="connsiteX9" fmla="*/ 171450 w 2413593"/>
              <a:gd name="connsiteY9" fmla="*/ 1162050 h 1162050"/>
              <a:gd name="connsiteX0" fmla="*/ 171450 w 2413593"/>
              <a:gd name="connsiteY0" fmla="*/ 1139825 h 1139825"/>
              <a:gd name="connsiteX1" fmla="*/ 2076450 w 2413593"/>
              <a:gd name="connsiteY1" fmla="*/ 1139825 h 1139825"/>
              <a:gd name="connsiteX2" fmla="*/ 2209800 w 2413593"/>
              <a:gd name="connsiteY2" fmla="*/ 454025 h 1139825"/>
              <a:gd name="connsiteX3" fmla="*/ 1704975 w 2413593"/>
              <a:gd name="connsiteY3" fmla="*/ 0 h 1139825"/>
              <a:gd name="connsiteX4" fmla="*/ 1235075 w 2413593"/>
              <a:gd name="connsiteY4" fmla="*/ 41275 h 1139825"/>
              <a:gd name="connsiteX5" fmla="*/ 720725 w 2413593"/>
              <a:gd name="connsiteY5" fmla="*/ 57150 h 1139825"/>
              <a:gd name="connsiteX6" fmla="*/ 177800 w 2413593"/>
              <a:gd name="connsiteY6" fmla="*/ 298450 h 1139825"/>
              <a:gd name="connsiteX7" fmla="*/ 6350 w 2413593"/>
              <a:gd name="connsiteY7" fmla="*/ 530225 h 1139825"/>
              <a:gd name="connsiteX8" fmla="*/ 0 w 2413593"/>
              <a:gd name="connsiteY8" fmla="*/ 768350 h 1139825"/>
              <a:gd name="connsiteX9" fmla="*/ 171450 w 2413593"/>
              <a:gd name="connsiteY9" fmla="*/ 1139825 h 1139825"/>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261427 h 1261427"/>
              <a:gd name="connsiteX1" fmla="*/ 2076450 w 2413593"/>
              <a:gd name="connsiteY1" fmla="*/ 1261427 h 1261427"/>
              <a:gd name="connsiteX2" fmla="*/ 2209800 w 2413593"/>
              <a:gd name="connsiteY2" fmla="*/ 575627 h 1261427"/>
              <a:gd name="connsiteX3" fmla="*/ 1704975 w 2413593"/>
              <a:gd name="connsiteY3" fmla="*/ 121602 h 1261427"/>
              <a:gd name="connsiteX4" fmla="*/ 1235075 w 2413593"/>
              <a:gd name="connsiteY4" fmla="*/ 162877 h 1261427"/>
              <a:gd name="connsiteX5" fmla="*/ 720725 w 2413593"/>
              <a:gd name="connsiteY5" fmla="*/ 178752 h 1261427"/>
              <a:gd name="connsiteX6" fmla="*/ 177800 w 2413593"/>
              <a:gd name="connsiteY6" fmla="*/ 420052 h 1261427"/>
              <a:gd name="connsiteX7" fmla="*/ 6350 w 2413593"/>
              <a:gd name="connsiteY7" fmla="*/ 651827 h 1261427"/>
              <a:gd name="connsiteX8" fmla="*/ 0 w 2413593"/>
              <a:gd name="connsiteY8" fmla="*/ 889952 h 1261427"/>
              <a:gd name="connsiteX9" fmla="*/ 171450 w 2413593"/>
              <a:gd name="connsiteY9" fmla="*/ 1261427 h 1261427"/>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171450 w 2413593"/>
              <a:gd name="connsiteY0" fmla="*/ 1319019 h 1319019"/>
              <a:gd name="connsiteX1" fmla="*/ 2076450 w 2413593"/>
              <a:gd name="connsiteY1" fmla="*/ 1319019 h 1319019"/>
              <a:gd name="connsiteX2" fmla="*/ 2209800 w 2413593"/>
              <a:gd name="connsiteY2" fmla="*/ 633219 h 1319019"/>
              <a:gd name="connsiteX3" fmla="*/ 1704975 w 2413593"/>
              <a:gd name="connsiteY3" fmla="*/ 179194 h 1319019"/>
              <a:gd name="connsiteX4" fmla="*/ 1235075 w 2413593"/>
              <a:gd name="connsiteY4" fmla="*/ 220469 h 1319019"/>
              <a:gd name="connsiteX5" fmla="*/ 720725 w 2413593"/>
              <a:gd name="connsiteY5" fmla="*/ 236344 h 1319019"/>
              <a:gd name="connsiteX6" fmla="*/ 177800 w 2413593"/>
              <a:gd name="connsiteY6" fmla="*/ 477644 h 1319019"/>
              <a:gd name="connsiteX7" fmla="*/ 6350 w 2413593"/>
              <a:gd name="connsiteY7" fmla="*/ 709419 h 1319019"/>
              <a:gd name="connsiteX8" fmla="*/ 0 w 2413593"/>
              <a:gd name="connsiteY8" fmla="*/ 947544 h 1319019"/>
              <a:gd name="connsiteX9" fmla="*/ 171450 w 241359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2960 w 2465103"/>
              <a:gd name="connsiteY0" fmla="*/ 1319019 h 1319019"/>
              <a:gd name="connsiteX1" fmla="*/ 2127960 w 2465103"/>
              <a:gd name="connsiteY1" fmla="*/ 1319019 h 1319019"/>
              <a:gd name="connsiteX2" fmla="*/ 2261310 w 2465103"/>
              <a:gd name="connsiteY2" fmla="*/ 633219 h 1319019"/>
              <a:gd name="connsiteX3" fmla="*/ 1756485 w 2465103"/>
              <a:gd name="connsiteY3" fmla="*/ 179194 h 1319019"/>
              <a:gd name="connsiteX4" fmla="*/ 1286585 w 2465103"/>
              <a:gd name="connsiteY4" fmla="*/ 220469 h 1319019"/>
              <a:gd name="connsiteX5" fmla="*/ 772235 w 2465103"/>
              <a:gd name="connsiteY5" fmla="*/ 236344 h 1319019"/>
              <a:gd name="connsiteX6" fmla="*/ 229310 w 2465103"/>
              <a:gd name="connsiteY6" fmla="*/ 477644 h 1319019"/>
              <a:gd name="connsiteX7" fmla="*/ 57860 w 2465103"/>
              <a:gd name="connsiteY7" fmla="*/ 709419 h 1319019"/>
              <a:gd name="connsiteX8" fmla="*/ 51510 w 2465103"/>
              <a:gd name="connsiteY8" fmla="*/ 947544 h 1319019"/>
              <a:gd name="connsiteX9" fmla="*/ 222960 w 2465103"/>
              <a:gd name="connsiteY9" fmla="*/ 1319019 h 1319019"/>
              <a:gd name="connsiteX0" fmla="*/ 226648 w 2468791"/>
              <a:gd name="connsiteY0" fmla="*/ 1319019 h 1319019"/>
              <a:gd name="connsiteX1" fmla="*/ 2131648 w 2468791"/>
              <a:gd name="connsiteY1" fmla="*/ 1319019 h 1319019"/>
              <a:gd name="connsiteX2" fmla="*/ 2264998 w 2468791"/>
              <a:gd name="connsiteY2" fmla="*/ 633219 h 1319019"/>
              <a:gd name="connsiteX3" fmla="*/ 1760173 w 2468791"/>
              <a:gd name="connsiteY3" fmla="*/ 179194 h 1319019"/>
              <a:gd name="connsiteX4" fmla="*/ 1290273 w 2468791"/>
              <a:gd name="connsiteY4" fmla="*/ 220469 h 1319019"/>
              <a:gd name="connsiteX5" fmla="*/ 775923 w 2468791"/>
              <a:gd name="connsiteY5" fmla="*/ 236344 h 1319019"/>
              <a:gd name="connsiteX6" fmla="*/ 232998 w 2468791"/>
              <a:gd name="connsiteY6" fmla="*/ 477644 h 1319019"/>
              <a:gd name="connsiteX7" fmla="*/ 61548 w 2468791"/>
              <a:gd name="connsiteY7" fmla="*/ 709419 h 1319019"/>
              <a:gd name="connsiteX8" fmla="*/ 55198 w 2468791"/>
              <a:gd name="connsiteY8" fmla="*/ 947544 h 1319019"/>
              <a:gd name="connsiteX9" fmla="*/ 226648 w 2468791"/>
              <a:gd name="connsiteY9" fmla="*/ 1319019 h 1319019"/>
              <a:gd name="connsiteX0" fmla="*/ 282836 w 2524979"/>
              <a:gd name="connsiteY0" fmla="*/ 1319019 h 1319019"/>
              <a:gd name="connsiteX1" fmla="*/ 2187836 w 2524979"/>
              <a:gd name="connsiteY1" fmla="*/ 1319019 h 1319019"/>
              <a:gd name="connsiteX2" fmla="*/ 2321186 w 2524979"/>
              <a:gd name="connsiteY2" fmla="*/ 633219 h 1319019"/>
              <a:gd name="connsiteX3" fmla="*/ 1816361 w 2524979"/>
              <a:gd name="connsiteY3" fmla="*/ 179194 h 1319019"/>
              <a:gd name="connsiteX4" fmla="*/ 1346461 w 2524979"/>
              <a:gd name="connsiteY4" fmla="*/ 220469 h 1319019"/>
              <a:gd name="connsiteX5" fmla="*/ 832111 w 2524979"/>
              <a:gd name="connsiteY5" fmla="*/ 236344 h 1319019"/>
              <a:gd name="connsiteX6" fmla="*/ 289186 w 2524979"/>
              <a:gd name="connsiteY6" fmla="*/ 477644 h 1319019"/>
              <a:gd name="connsiteX7" fmla="*/ 117736 w 2524979"/>
              <a:gd name="connsiteY7" fmla="*/ 709419 h 1319019"/>
              <a:gd name="connsiteX8" fmla="*/ 111386 w 2524979"/>
              <a:gd name="connsiteY8" fmla="*/ 947544 h 1319019"/>
              <a:gd name="connsiteX9" fmla="*/ 282836 w 2524979"/>
              <a:gd name="connsiteY9" fmla="*/ 1319019 h 1319019"/>
              <a:gd name="connsiteX0" fmla="*/ 336258 w 2578401"/>
              <a:gd name="connsiteY0" fmla="*/ 1319019 h 1319019"/>
              <a:gd name="connsiteX1" fmla="*/ 2241258 w 2578401"/>
              <a:gd name="connsiteY1" fmla="*/ 1319019 h 1319019"/>
              <a:gd name="connsiteX2" fmla="*/ 2374608 w 2578401"/>
              <a:gd name="connsiteY2" fmla="*/ 633219 h 1319019"/>
              <a:gd name="connsiteX3" fmla="*/ 1869783 w 2578401"/>
              <a:gd name="connsiteY3" fmla="*/ 179194 h 1319019"/>
              <a:gd name="connsiteX4" fmla="*/ 1399883 w 2578401"/>
              <a:gd name="connsiteY4" fmla="*/ 220469 h 1319019"/>
              <a:gd name="connsiteX5" fmla="*/ 885533 w 2578401"/>
              <a:gd name="connsiteY5" fmla="*/ 236344 h 1319019"/>
              <a:gd name="connsiteX6" fmla="*/ 342608 w 2578401"/>
              <a:gd name="connsiteY6" fmla="*/ 477644 h 1319019"/>
              <a:gd name="connsiteX7" fmla="*/ 171158 w 2578401"/>
              <a:gd name="connsiteY7" fmla="*/ 709419 h 1319019"/>
              <a:gd name="connsiteX8" fmla="*/ 164808 w 2578401"/>
              <a:gd name="connsiteY8" fmla="*/ 947544 h 1319019"/>
              <a:gd name="connsiteX9" fmla="*/ 336258 w 2578401"/>
              <a:gd name="connsiteY9" fmla="*/ 1319019 h 1319019"/>
              <a:gd name="connsiteX0" fmla="*/ 323711 w 2565854"/>
              <a:gd name="connsiteY0" fmla="*/ 1319019 h 1319019"/>
              <a:gd name="connsiteX1" fmla="*/ 2228711 w 2565854"/>
              <a:gd name="connsiteY1" fmla="*/ 1319019 h 1319019"/>
              <a:gd name="connsiteX2" fmla="*/ 2362061 w 2565854"/>
              <a:gd name="connsiteY2" fmla="*/ 633219 h 1319019"/>
              <a:gd name="connsiteX3" fmla="*/ 1857236 w 2565854"/>
              <a:gd name="connsiteY3" fmla="*/ 179194 h 1319019"/>
              <a:gd name="connsiteX4" fmla="*/ 1387336 w 2565854"/>
              <a:gd name="connsiteY4" fmla="*/ 220469 h 1319019"/>
              <a:gd name="connsiteX5" fmla="*/ 872986 w 2565854"/>
              <a:gd name="connsiteY5" fmla="*/ 236344 h 1319019"/>
              <a:gd name="connsiteX6" fmla="*/ 330061 w 2565854"/>
              <a:gd name="connsiteY6" fmla="*/ 477644 h 1319019"/>
              <a:gd name="connsiteX7" fmla="*/ 158611 w 2565854"/>
              <a:gd name="connsiteY7" fmla="*/ 709419 h 1319019"/>
              <a:gd name="connsiteX8" fmla="*/ 152261 w 2565854"/>
              <a:gd name="connsiteY8" fmla="*/ 947544 h 1319019"/>
              <a:gd name="connsiteX9" fmla="*/ 323711 w 2565854"/>
              <a:gd name="connsiteY9" fmla="*/ 1319019 h 1319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65854" h="1319019">
                <a:moveTo>
                  <a:pt x="323711" y="1319019"/>
                </a:moveTo>
                <a:lnTo>
                  <a:pt x="2228711" y="1319019"/>
                </a:lnTo>
                <a:cubicBezTo>
                  <a:pt x="2606536" y="1287269"/>
                  <a:pt x="2689086" y="814194"/>
                  <a:pt x="2362061" y="633219"/>
                </a:cubicBezTo>
                <a:cubicBezTo>
                  <a:pt x="2659453" y="331594"/>
                  <a:pt x="2283744" y="-176406"/>
                  <a:pt x="1857236" y="179194"/>
                </a:cubicBezTo>
                <a:cubicBezTo>
                  <a:pt x="1719653" y="50077"/>
                  <a:pt x="1540794" y="32086"/>
                  <a:pt x="1387336" y="220469"/>
                </a:cubicBezTo>
                <a:cubicBezTo>
                  <a:pt x="1247636" y="-148889"/>
                  <a:pt x="936486" y="8802"/>
                  <a:pt x="872986" y="236344"/>
                </a:cubicBezTo>
                <a:cubicBezTo>
                  <a:pt x="609461" y="94527"/>
                  <a:pt x="301486" y="241636"/>
                  <a:pt x="330061" y="477644"/>
                </a:cubicBezTo>
                <a:cubicBezTo>
                  <a:pt x="104636" y="466002"/>
                  <a:pt x="41136" y="613111"/>
                  <a:pt x="158611" y="709419"/>
                </a:cubicBezTo>
                <a:cubicBezTo>
                  <a:pt x="70769" y="788794"/>
                  <a:pt x="84528" y="880869"/>
                  <a:pt x="152261" y="947544"/>
                </a:cubicBezTo>
                <a:cubicBezTo>
                  <a:pt x="-127139" y="1033269"/>
                  <a:pt x="6211" y="1299969"/>
                  <a:pt x="323711" y="1319019"/>
                </a:cubicBezTo>
                <a:close/>
              </a:path>
            </a:pathLst>
          </a:custGeom>
          <a:solidFill>
            <a:schemeClr val="tx2"/>
          </a:solidFill>
          <a:ln w="76200">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751" name="Rectangle 31"/>
          <p:cNvSpPr>
            <a:spLocks noChangeArrowheads="1"/>
          </p:cNvSpPr>
          <p:nvPr/>
        </p:nvSpPr>
        <p:spPr bwMode="auto">
          <a:xfrm>
            <a:off x="683568" y="1628800"/>
            <a:ext cx="3231719" cy="1200329"/>
          </a:xfrm>
          <a:prstGeom prst="rect">
            <a:avLst/>
          </a:prstGeom>
          <a:noFill/>
          <a:ln w="9525">
            <a:noFill/>
            <a:miter lim="800000"/>
            <a:headEnd/>
            <a:tailEnd/>
          </a:ln>
        </p:spPr>
        <p:txBody>
          <a:bodyPr wrap="square" anchor="ctr">
            <a:spAutoFit/>
          </a:bodyPr>
          <a:lstStyle/>
          <a:p>
            <a:pPr algn="ctr"/>
            <a:r>
              <a:rPr lang="en-US" sz="2400" dirty="0">
                <a:solidFill>
                  <a:srgbClr val="FFFF00"/>
                </a:solidFill>
              </a:rPr>
              <a:t>a. </a:t>
            </a:r>
            <a:r>
              <a:rPr lang="vi-VN" sz="2400" dirty="0">
                <a:solidFill>
                  <a:srgbClr val="FFFF00"/>
                </a:solidFill>
              </a:rPr>
              <a:t>Vế A, vế B, từ ngữ chỉ phương diện so sánh (có thể lược bớt)</a:t>
            </a:r>
            <a:endParaRPr lang="en-US" sz="2400" b="1" dirty="0">
              <a:solidFill>
                <a:srgbClr val="FFFF00"/>
              </a:solidFill>
              <a:latin typeface="Arial" charset="0"/>
            </a:endParaRPr>
          </a:p>
        </p:txBody>
      </p:sp>
      <p:sp>
        <p:nvSpPr>
          <p:cNvPr id="8204" name="Rectangle 31"/>
          <p:cNvSpPr>
            <a:spLocks noChangeArrowheads="1"/>
          </p:cNvSpPr>
          <p:nvPr/>
        </p:nvSpPr>
        <p:spPr bwMode="auto">
          <a:xfrm>
            <a:off x="5220072" y="2444695"/>
            <a:ext cx="3121303" cy="1200329"/>
          </a:xfrm>
          <a:prstGeom prst="rect">
            <a:avLst/>
          </a:prstGeom>
          <a:noFill/>
          <a:ln w="9525">
            <a:noFill/>
            <a:miter lim="800000"/>
            <a:headEnd/>
            <a:tailEnd/>
          </a:ln>
        </p:spPr>
        <p:txBody>
          <a:bodyPr wrap="square" anchor="ctr">
            <a:spAutoFit/>
          </a:bodyPr>
          <a:lstStyle/>
          <a:p>
            <a:pPr algn="ctr"/>
            <a:r>
              <a:rPr lang="en-US" sz="2400" b="1" dirty="0">
                <a:solidFill>
                  <a:schemeClr val="bg1"/>
                </a:solidFill>
              </a:rPr>
              <a:t> b. </a:t>
            </a:r>
            <a:r>
              <a:rPr lang="vi-VN" sz="2400" b="1" dirty="0">
                <a:solidFill>
                  <a:schemeClr val="bg1"/>
                </a:solidFill>
              </a:rPr>
              <a:t>Vế A, từ ngữ chỉ phương diện so sánh</a:t>
            </a:r>
            <a:endParaRPr lang="en-US" sz="2400" b="1" dirty="0">
              <a:solidFill>
                <a:schemeClr val="bg1"/>
              </a:solidFill>
              <a:latin typeface="Arial" charset="0"/>
            </a:endParaRPr>
          </a:p>
        </p:txBody>
      </p:sp>
      <p:sp>
        <p:nvSpPr>
          <p:cNvPr id="31753" name="Rectangle 31"/>
          <p:cNvSpPr>
            <a:spLocks noChangeArrowheads="1"/>
          </p:cNvSpPr>
          <p:nvPr/>
        </p:nvSpPr>
        <p:spPr bwMode="auto">
          <a:xfrm>
            <a:off x="5181600" y="5432422"/>
            <a:ext cx="3308714" cy="584775"/>
          </a:xfrm>
          <a:prstGeom prst="rect">
            <a:avLst/>
          </a:prstGeom>
          <a:noFill/>
          <a:ln w="9525">
            <a:noFill/>
            <a:miter lim="800000"/>
            <a:headEnd/>
            <a:tailEnd/>
          </a:ln>
        </p:spPr>
        <p:txBody>
          <a:bodyPr wrap="square" anchor="ctr">
            <a:spAutoFit/>
          </a:bodyPr>
          <a:lstStyle/>
          <a:p>
            <a:pPr algn="ctr"/>
            <a:r>
              <a:rPr lang="en-US" sz="3200" dirty="0">
                <a:solidFill>
                  <a:schemeClr val="bg1"/>
                </a:solidFill>
              </a:rPr>
              <a:t>d. </a:t>
            </a:r>
            <a:r>
              <a:rPr lang="en-US" sz="3200" dirty="0" err="1">
                <a:solidFill>
                  <a:schemeClr val="bg1"/>
                </a:solidFill>
              </a:rPr>
              <a:t>Vế</a:t>
            </a:r>
            <a:r>
              <a:rPr lang="en-US" sz="3200" dirty="0">
                <a:solidFill>
                  <a:schemeClr val="bg1"/>
                </a:solidFill>
              </a:rPr>
              <a:t> A, </a:t>
            </a:r>
            <a:r>
              <a:rPr lang="en-US" sz="3200" dirty="0" err="1">
                <a:solidFill>
                  <a:schemeClr val="bg1"/>
                </a:solidFill>
              </a:rPr>
              <a:t>vế</a:t>
            </a:r>
            <a:r>
              <a:rPr lang="en-US" sz="3200" dirty="0">
                <a:solidFill>
                  <a:schemeClr val="bg1"/>
                </a:solidFill>
              </a:rPr>
              <a:t> B</a:t>
            </a:r>
            <a:endParaRPr lang="en-US" sz="3200" b="1" dirty="0">
              <a:solidFill>
                <a:schemeClr val="bg1"/>
              </a:solidFill>
              <a:latin typeface="Arial" charset="0"/>
            </a:endParaRPr>
          </a:p>
        </p:txBody>
      </p:sp>
      <p:sp>
        <p:nvSpPr>
          <p:cNvPr id="31754" name="Rectangle 31"/>
          <p:cNvSpPr>
            <a:spLocks noChangeArrowheads="1"/>
          </p:cNvSpPr>
          <p:nvPr/>
        </p:nvSpPr>
        <p:spPr bwMode="auto">
          <a:xfrm>
            <a:off x="780669" y="4523636"/>
            <a:ext cx="3223056" cy="1569660"/>
          </a:xfrm>
          <a:prstGeom prst="rect">
            <a:avLst/>
          </a:prstGeom>
          <a:noFill/>
          <a:ln w="9525">
            <a:noFill/>
            <a:miter lim="800000"/>
            <a:headEnd/>
            <a:tailEnd/>
          </a:ln>
        </p:spPr>
        <p:txBody>
          <a:bodyPr wrap="square" anchor="ctr">
            <a:spAutoFit/>
          </a:bodyPr>
          <a:lstStyle/>
          <a:p>
            <a:pPr algn="ctr"/>
            <a:r>
              <a:rPr lang="en-US" sz="3200" dirty="0"/>
              <a:t> c. </a:t>
            </a:r>
            <a:r>
              <a:rPr lang="vi-VN" sz="3200" dirty="0"/>
              <a:t>Vế B, từ ngữ chỉ phương diện so sánh</a:t>
            </a:r>
            <a:endParaRPr lang="en-US" sz="3200" b="1" dirty="0">
              <a:solidFill>
                <a:schemeClr val="bg1"/>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chemeClr val="tx1"/>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31751"/>
                                        </p:tgtEl>
                                        <p:attrNameLst>
                                          <p:attrName>fillcolor</p:attrName>
                                        </p:attrNameLst>
                                      </p:cBhvr>
                                      <p:to>
                                        <a:schemeClr val="tx1"/>
                                      </p:to>
                                    </p:animClr>
                                    <p:set>
                                      <p:cBhvr>
                                        <p:cTn id="11" dur="2000" fill="hold"/>
                                        <p:tgtEl>
                                          <p:spTgt spid="31751"/>
                                        </p:tgtEl>
                                        <p:attrNameLst>
                                          <p:attrName>fill.type</p:attrName>
                                        </p:attrNameLst>
                                      </p:cBhvr>
                                      <p:to>
                                        <p:strVal val="solid"/>
                                      </p:to>
                                    </p:set>
                                    <p:set>
                                      <p:cBhvr>
                                        <p:cTn id="12" dur="2000" fill="hold"/>
                                        <p:tgtEl>
                                          <p:spTgt spid="3175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35E4DA66-9521-4259-A3D6-AD89AB54D5B8}"/>
              </a:ext>
            </a:extLst>
          </p:cNvPr>
          <p:cNvSpPr txBox="1"/>
          <p:nvPr/>
        </p:nvSpPr>
        <p:spPr>
          <a:xfrm>
            <a:off x="4003305" y="5411601"/>
            <a:ext cx="541544" cy="553998"/>
          </a:xfrm>
          <a:prstGeom prst="rect">
            <a:avLst/>
          </a:prstGeom>
          <a:noFill/>
        </p:spPr>
        <p:txBody>
          <a:bodyPr wrap="square" lIns="0" tIns="0" rIns="0" bIns="0" rtlCol="0">
            <a:spAutoFit/>
          </a:bodyPr>
          <a:lstStyle/>
          <a:p>
            <a:pPr algn="l"/>
            <a:r>
              <a:rPr lang="en-US" sz="3600" b="1" dirty="0">
                <a:solidFill>
                  <a:srgbClr val="25B5AB"/>
                </a:solidFill>
                <a:latin typeface="Franklin Gothic Medium" panose="020B0603020102020204" pitchFamily="34" charset="0"/>
              </a:rPr>
              <a:t>04</a:t>
            </a:r>
          </a:p>
        </p:txBody>
      </p:sp>
      <p:sp>
        <p:nvSpPr>
          <p:cNvPr id="7" name="TextBox 6">
            <a:extLst>
              <a:ext uri="{FF2B5EF4-FFF2-40B4-BE49-F238E27FC236}">
                <a16:creationId xmlns:a16="http://schemas.microsoft.com/office/drawing/2014/main" id="{87EF5405-A0B7-48B2-9FC8-59A208EB01B2}"/>
              </a:ext>
            </a:extLst>
          </p:cNvPr>
          <p:cNvSpPr txBox="1"/>
          <p:nvPr/>
        </p:nvSpPr>
        <p:spPr>
          <a:xfrm>
            <a:off x="4003305" y="1592848"/>
            <a:ext cx="541544" cy="553998"/>
          </a:xfrm>
          <a:prstGeom prst="rect">
            <a:avLst/>
          </a:prstGeom>
          <a:noFill/>
        </p:spPr>
        <p:txBody>
          <a:bodyPr wrap="square" lIns="0" tIns="0" rIns="0" bIns="0" rtlCol="0">
            <a:spAutoFit/>
          </a:bodyPr>
          <a:lstStyle/>
          <a:p>
            <a:pPr algn="l"/>
            <a:r>
              <a:rPr lang="en-US" sz="3600" b="1" dirty="0">
                <a:solidFill>
                  <a:srgbClr val="FF0000"/>
                </a:solidFill>
                <a:latin typeface="Franklin Gothic Medium" panose="020B0603020102020204" pitchFamily="34" charset="0"/>
              </a:rPr>
              <a:t>01</a:t>
            </a:r>
          </a:p>
        </p:txBody>
      </p:sp>
      <p:sp>
        <p:nvSpPr>
          <p:cNvPr id="30" name="TextBox 29">
            <a:extLst>
              <a:ext uri="{FF2B5EF4-FFF2-40B4-BE49-F238E27FC236}">
                <a16:creationId xmlns:a16="http://schemas.microsoft.com/office/drawing/2014/main" id="{F09E1808-B6A7-48DD-A68E-D6049F711AE7}"/>
              </a:ext>
            </a:extLst>
          </p:cNvPr>
          <p:cNvSpPr txBox="1"/>
          <p:nvPr/>
        </p:nvSpPr>
        <p:spPr>
          <a:xfrm>
            <a:off x="4003305" y="2865764"/>
            <a:ext cx="541544" cy="553998"/>
          </a:xfrm>
          <a:prstGeom prst="rect">
            <a:avLst/>
          </a:prstGeom>
          <a:noFill/>
        </p:spPr>
        <p:txBody>
          <a:bodyPr wrap="square" lIns="0" tIns="0" rIns="0" bIns="0" rtlCol="0">
            <a:spAutoFit/>
          </a:bodyPr>
          <a:lstStyle/>
          <a:p>
            <a:pPr algn="l"/>
            <a:r>
              <a:rPr lang="en-US" sz="3600" b="1" dirty="0">
                <a:solidFill>
                  <a:schemeClr val="accent2"/>
                </a:solidFill>
                <a:latin typeface="Franklin Gothic Medium" panose="020B0603020102020204" pitchFamily="34" charset="0"/>
              </a:rPr>
              <a:t>02</a:t>
            </a:r>
          </a:p>
        </p:txBody>
      </p:sp>
      <p:sp>
        <p:nvSpPr>
          <p:cNvPr id="31" name="TextBox 30">
            <a:extLst>
              <a:ext uri="{FF2B5EF4-FFF2-40B4-BE49-F238E27FC236}">
                <a16:creationId xmlns:a16="http://schemas.microsoft.com/office/drawing/2014/main" id="{D5BFD1AE-996B-4A6C-B6D4-5D405271A0F2}"/>
              </a:ext>
            </a:extLst>
          </p:cNvPr>
          <p:cNvSpPr txBox="1"/>
          <p:nvPr/>
        </p:nvSpPr>
        <p:spPr>
          <a:xfrm>
            <a:off x="4003305" y="4138684"/>
            <a:ext cx="541544" cy="553998"/>
          </a:xfrm>
          <a:prstGeom prst="rect">
            <a:avLst/>
          </a:prstGeom>
          <a:noFill/>
        </p:spPr>
        <p:txBody>
          <a:bodyPr wrap="square" lIns="0" tIns="0" rIns="0" bIns="0" rtlCol="0">
            <a:spAutoFit/>
          </a:bodyPr>
          <a:lstStyle/>
          <a:p>
            <a:pPr algn="l"/>
            <a:r>
              <a:rPr lang="en-US" sz="3600" b="1" dirty="0">
                <a:solidFill>
                  <a:srgbClr val="FFC000"/>
                </a:solidFill>
                <a:latin typeface="Franklin Gothic Medium" panose="020B0603020102020204" pitchFamily="34" charset="0"/>
              </a:rPr>
              <a:t>03</a:t>
            </a:r>
          </a:p>
        </p:txBody>
      </p:sp>
      <p:pic>
        <p:nvPicPr>
          <p:cNvPr id="47" name="Picture 46" descr="A picture containing outdoor, fence, bench, sitting&#10;&#10;Description automatically generated">
            <a:extLst>
              <a:ext uri="{FF2B5EF4-FFF2-40B4-BE49-F238E27FC236}">
                <a16:creationId xmlns:a16="http://schemas.microsoft.com/office/drawing/2014/main" id="{4C1C45AD-F172-4C80-8AE3-2711FC6ADE95}"/>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0" y="0"/>
            <a:ext cx="3885221" cy="6858000"/>
          </a:xfrm>
          <a:custGeom>
            <a:avLst/>
            <a:gdLst>
              <a:gd name="connsiteX0" fmla="*/ 0 w 5180294"/>
              <a:gd name="connsiteY0" fmla="*/ 0 h 6858000"/>
              <a:gd name="connsiteX1" fmla="*/ 5143734 w 5180294"/>
              <a:gd name="connsiteY1" fmla="*/ 0 h 6858000"/>
              <a:gd name="connsiteX2" fmla="*/ 5164423 w 5180294"/>
              <a:gd name="connsiteY2" fmla="*/ 61615 h 6858000"/>
              <a:gd name="connsiteX3" fmla="*/ 3987800 w 5180294"/>
              <a:gd name="connsiteY3" fmla="*/ 3098800 h 6858000"/>
              <a:gd name="connsiteX4" fmla="*/ 4651123 w 5180294"/>
              <a:gd name="connsiteY4" fmla="*/ 6842612 h 6858000"/>
              <a:gd name="connsiteX5" fmla="*/ 4653595 w 5180294"/>
              <a:gd name="connsiteY5" fmla="*/ 6858000 h 6858000"/>
              <a:gd name="connsiteX6" fmla="*/ 0 w 518029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0294" h="6858000">
                <a:moveTo>
                  <a:pt x="0" y="0"/>
                </a:moveTo>
                <a:lnTo>
                  <a:pt x="5143734" y="0"/>
                </a:lnTo>
                <a:lnTo>
                  <a:pt x="5164423" y="61615"/>
                </a:lnTo>
                <a:cubicBezTo>
                  <a:pt x="5338200" y="759619"/>
                  <a:pt x="4028546" y="1987550"/>
                  <a:pt x="3987800" y="3098800"/>
                </a:cubicBezTo>
                <a:cubicBezTo>
                  <a:pt x="3949964" y="4130675"/>
                  <a:pt x="4469665" y="5830475"/>
                  <a:pt x="4651123" y="6842612"/>
                </a:cubicBezTo>
                <a:lnTo>
                  <a:pt x="4653595" y="6858000"/>
                </a:lnTo>
                <a:lnTo>
                  <a:pt x="0" y="6858000"/>
                </a:lnTo>
                <a:close/>
              </a:path>
            </a:pathLst>
          </a:custGeom>
        </p:spPr>
      </p:pic>
      <p:sp>
        <p:nvSpPr>
          <p:cNvPr id="44" name="Freeform: Shape 43">
            <a:extLst>
              <a:ext uri="{FF2B5EF4-FFF2-40B4-BE49-F238E27FC236}">
                <a16:creationId xmlns:a16="http://schemas.microsoft.com/office/drawing/2014/main" id="{01494A36-FAAB-44DE-B8F7-D873AF3E6EE2}"/>
              </a:ext>
            </a:extLst>
          </p:cNvPr>
          <p:cNvSpPr/>
          <p:nvPr/>
        </p:nvSpPr>
        <p:spPr>
          <a:xfrm>
            <a:off x="0" y="0"/>
            <a:ext cx="3885221" cy="6858000"/>
          </a:xfrm>
          <a:custGeom>
            <a:avLst/>
            <a:gdLst>
              <a:gd name="connsiteX0" fmla="*/ 0 w 5180294"/>
              <a:gd name="connsiteY0" fmla="*/ 0 h 6858000"/>
              <a:gd name="connsiteX1" fmla="*/ 5143734 w 5180294"/>
              <a:gd name="connsiteY1" fmla="*/ 0 h 6858000"/>
              <a:gd name="connsiteX2" fmla="*/ 5164423 w 5180294"/>
              <a:gd name="connsiteY2" fmla="*/ 61615 h 6858000"/>
              <a:gd name="connsiteX3" fmla="*/ 3987800 w 5180294"/>
              <a:gd name="connsiteY3" fmla="*/ 3098800 h 6858000"/>
              <a:gd name="connsiteX4" fmla="*/ 4651123 w 5180294"/>
              <a:gd name="connsiteY4" fmla="*/ 6842612 h 6858000"/>
              <a:gd name="connsiteX5" fmla="*/ 4653595 w 5180294"/>
              <a:gd name="connsiteY5" fmla="*/ 6858000 h 6858000"/>
              <a:gd name="connsiteX6" fmla="*/ 0 w 518029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0294" h="6858000">
                <a:moveTo>
                  <a:pt x="0" y="0"/>
                </a:moveTo>
                <a:lnTo>
                  <a:pt x="5143734" y="0"/>
                </a:lnTo>
                <a:lnTo>
                  <a:pt x="5164423" y="61615"/>
                </a:lnTo>
                <a:cubicBezTo>
                  <a:pt x="5338200" y="759619"/>
                  <a:pt x="4028546" y="1987550"/>
                  <a:pt x="3987800" y="3098800"/>
                </a:cubicBezTo>
                <a:cubicBezTo>
                  <a:pt x="3949964" y="4130675"/>
                  <a:pt x="4469665" y="5830475"/>
                  <a:pt x="4651123" y="6842612"/>
                </a:cubicBezTo>
                <a:lnTo>
                  <a:pt x="4653595" y="6858000"/>
                </a:lnTo>
                <a:lnTo>
                  <a:pt x="0" y="6858000"/>
                </a:lnTo>
                <a:close/>
              </a:path>
            </a:pathLst>
          </a:custGeom>
          <a:solidFill>
            <a:schemeClr val="tx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Rectangle: Rounded Corners 5">
            <a:extLst>
              <a:ext uri="{FF2B5EF4-FFF2-40B4-BE49-F238E27FC236}">
                <a16:creationId xmlns:a16="http://schemas.microsoft.com/office/drawing/2014/main" id="{8E17D2F9-85D0-4142-9A3B-B94A0E935F42}"/>
              </a:ext>
            </a:extLst>
          </p:cNvPr>
          <p:cNvSpPr/>
          <p:nvPr/>
        </p:nvSpPr>
        <p:spPr>
          <a:xfrm>
            <a:off x="2978794" y="1295400"/>
            <a:ext cx="676275" cy="5029200"/>
          </a:xfrm>
          <a:prstGeom prst="roundRect">
            <a:avLst>
              <a:gd name="adj" fmla="val 5000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34" name="Rectangle: Rounded Corners 33">
            <a:extLst>
              <a:ext uri="{FF2B5EF4-FFF2-40B4-BE49-F238E27FC236}">
                <a16:creationId xmlns:a16="http://schemas.microsoft.com/office/drawing/2014/main" id="{CFF4B3A3-19BF-4B4E-9868-05663362F3CE}"/>
              </a:ext>
            </a:extLst>
          </p:cNvPr>
          <p:cNvSpPr/>
          <p:nvPr/>
        </p:nvSpPr>
        <p:spPr>
          <a:xfrm flipV="1">
            <a:off x="3112144" y="1511300"/>
            <a:ext cx="409575" cy="4597400"/>
          </a:xfrm>
          <a:prstGeom prst="roundRect">
            <a:avLst>
              <a:gd name="adj" fmla="val 50000"/>
            </a:avLst>
          </a:prstGeom>
          <a:gradFill>
            <a:gsLst>
              <a:gs pos="100000">
                <a:srgbClr val="ED2D2D"/>
              </a:gs>
              <a:gs pos="50000">
                <a:srgbClr val="F8F567"/>
              </a:gs>
              <a:gs pos="0">
                <a:srgbClr val="25B5AB"/>
              </a:gs>
            </a:gsLst>
            <a:lin ang="5400000" scaled="0"/>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 name="Title 1">
            <a:extLst>
              <a:ext uri="{FF2B5EF4-FFF2-40B4-BE49-F238E27FC236}">
                <a16:creationId xmlns:a16="http://schemas.microsoft.com/office/drawing/2014/main" id="{05BDAD1E-0059-4108-BCE6-A3C75E736677}"/>
              </a:ext>
            </a:extLst>
          </p:cNvPr>
          <p:cNvSpPr>
            <a:spLocks noGrp="1"/>
          </p:cNvSpPr>
          <p:nvPr>
            <p:ph type="title"/>
          </p:nvPr>
        </p:nvSpPr>
        <p:spPr>
          <a:xfrm>
            <a:off x="148342" y="865040"/>
            <a:ext cx="2623458" cy="5170646"/>
          </a:xfrm>
        </p:spPr>
        <p:txBody>
          <a:bodyPr wrap="square" lIns="0" tIns="0" rIns="0" bIns="0">
            <a:spAutoFit/>
          </a:bodyPr>
          <a:lstStyle/>
          <a:p>
            <a:r>
              <a:rPr lang="vi-VN" sz="2800" dirty="0">
                <a:solidFill>
                  <a:schemeClr val="bg1"/>
                </a:solidFill>
              </a:rPr>
              <a:t>Nhận xét nào nói đúng nhất tác dụng của biện pháp nói quá trong hai câu thơ sau?</a:t>
            </a:r>
            <a:br>
              <a:rPr lang="en-US" sz="2800" dirty="0">
                <a:solidFill>
                  <a:schemeClr val="bg1"/>
                </a:solidFill>
              </a:rPr>
            </a:br>
            <a:br>
              <a:rPr lang="vi-VN" sz="2800" dirty="0">
                <a:solidFill>
                  <a:schemeClr val="bg1"/>
                </a:solidFill>
              </a:rPr>
            </a:br>
            <a:r>
              <a:rPr lang="en-US" sz="2800" b="1" dirty="0">
                <a:solidFill>
                  <a:schemeClr val="bg1"/>
                </a:solidFill>
              </a:rPr>
              <a:t>“</a:t>
            </a:r>
            <a:r>
              <a:rPr lang="vi-VN" sz="2800" b="1" dirty="0">
                <a:solidFill>
                  <a:schemeClr val="bg1"/>
                </a:solidFill>
              </a:rPr>
              <a:t>Bác ơi tim Bác mênh mông thế,</a:t>
            </a:r>
            <a:br>
              <a:rPr lang="vi-VN" sz="2800" b="1" dirty="0">
                <a:solidFill>
                  <a:schemeClr val="bg1"/>
                </a:solidFill>
              </a:rPr>
            </a:br>
            <a:r>
              <a:rPr lang="vi-VN" sz="2800" b="1" dirty="0">
                <a:solidFill>
                  <a:schemeClr val="bg1"/>
                </a:solidFill>
              </a:rPr>
              <a:t>Ôm cả non sông mọi kiếp người!</a:t>
            </a:r>
            <a:r>
              <a:rPr lang="en-US" sz="2800" b="1" dirty="0">
                <a:solidFill>
                  <a:schemeClr val="bg1"/>
                </a:solidFill>
              </a:rPr>
              <a:t>”</a:t>
            </a:r>
            <a:br>
              <a:rPr lang="vi-VN" sz="2800" dirty="0">
                <a:solidFill>
                  <a:schemeClr val="bg1"/>
                </a:solidFill>
              </a:rPr>
            </a:br>
            <a:r>
              <a:rPr lang="en-US" sz="2800" dirty="0">
                <a:solidFill>
                  <a:schemeClr val="bg1"/>
                </a:solidFill>
              </a:rPr>
              <a:t>	</a:t>
            </a:r>
            <a:r>
              <a:rPr lang="vi-VN" sz="2800" dirty="0">
                <a:solidFill>
                  <a:schemeClr val="bg1"/>
                </a:solidFill>
              </a:rPr>
              <a:t>(Tố Hữu)</a:t>
            </a:r>
          </a:p>
        </p:txBody>
      </p:sp>
      <p:sp>
        <p:nvSpPr>
          <p:cNvPr id="58" name="TextBox 57">
            <a:extLst>
              <a:ext uri="{FF2B5EF4-FFF2-40B4-BE49-F238E27FC236}">
                <a16:creationId xmlns:a16="http://schemas.microsoft.com/office/drawing/2014/main" id="{FD306AE5-7149-46F4-B052-D8AA64E7B7D6}"/>
              </a:ext>
            </a:extLst>
          </p:cNvPr>
          <p:cNvSpPr txBox="1"/>
          <p:nvPr/>
        </p:nvSpPr>
        <p:spPr>
          <a:xfrm>
            <a:off x="4674046" y="1610216"/>
            <a:ext cx="4362450" cy="738664"/>
          </a:xfrm>
          <a:prstGeom prst="rect">
            <a:avLst/>
          </a:prstGeom>
          <a:noFill/>
        </p:spPr>
        <p:txBody>
          <a:bodyPr wrap="square" lIns="0" tIns="0" rIns="0" bIns="0" rtlCol="0" anchor="ctr">
            <a:spAutoFit/>
          </a:bodyPr>
          <a:lstStyle/>
          <a:p>
            <a:r>
              <a:rPr lang="vi-VN" sz="2400" dirty="0"/>
              <a:t>Nhấn mạnh tình thương yêu bao la của Bác Hồ</a:t>
            </a:r>
            <a:endParaRPr lang="en-US" sz="2400" b="1" dirty="0">
              <a:solidFill>
                <a:srgbClr val="FF0000"/>
              </a:solidFill>
              <a:latin typeface="+mj-lt"/>
              <a:cs typeface="Calibri" panose="020F0502020204030204" pitchFamily="34" charset="0"/>
            </a:endParaRPr>
          </a:p>
        </p:txBody>
      </p:sp>
      <p:sp>
        <p:nvSpPr>
          <p:cNvPr id="62" name="TextBox 61">
            <a:extLst>
              <a:ext uri="{FF2B5EF4-FFF2-40B4-BE49-F238E27FC236}">
                <a16:creationId xmlns:a16="http://schemas.microsoft.com/office/drawing/2014/main" id="{52F72C49-9410-48AF-8AA8-B2E23401F09B}"/>
              </a:ext>
            </a:extLst>
          </p:cNvPr>
          <p:cNvSpPr txBox="1"/>
          <p:nvPr/>
        </p:nvSpPr>
        <p:spPr>
          <a:xfrm>
            <a:off x="4637314" y="2742654"/>
            <a:ext cx="4089328" cy="861774"/>
          </a:xfrm>
          <a:prstGeom prst="rect">
            <a:avLst/>
          </a:prstGeom>
          <a:noFill/>
        </p:spPr>
        <p:txBody>
          <a:bodyPr wrap="square" lIns="0" tIns="0" rIns="0" bIns="0" rtlCol="0" anchor="ctr">
            <a:spAutoFit/>
          </a:bodyPr>
          <a:lstStyle/>
          <a:p>
            <a:r>
              <a:rPr lang="en-US" sz="2800" dirty="0" err="1"/>
              <a:t>Nhấn</a:t>
            </a:r>
            <a:r>
              <a:rPr lang="en-US" sz="2800" dirty="0"/>
              <a:t> </a:t>
            </a:r>
            <a:r>
              <a:rPr lang="en-US" sz="2800" dirty="0" err="1"/>
              <a:t>mạnh</a:t>
            </a:r>
            <a:r>
              <a:rPr lang="en-US" sz="2800" dirty="0"/>
              <a:t> </a:t>
            </a:r>
            <a:r>
              <a:rPr lang="en-US" sz="2800" dirty="0" err="1"/>
              <a:t>sự</a:t>
            </a:r>
            <a:r>
              <a:rPr lang="en-US" sz="2800" dirty="0"/>
              <a:t> </a:t>
            </a:r>
            <a:r>
              <a:rPr lang="en-US" sz="2800" dirty="0" err="1"/>
              <a:t>tài</a:t>
            </a:r>
            <a:r>
              <a:rPr lang="en-US" sz="2800" dirty="0"/>
              <a:t> </a:t>
            </a:r>
            <a:r>
              <a:rPr lang="en-US" sz="2800" dirty="0" err="1"/>
              <a:t>trí</a:t>
            </a:r>
            <a:r>
              <a:rPr lang="en-US" sz="2800" dirty="0"/>
              <a:t> </a:t>
            </a:r>
            <a:r>
              <a:rPr lang="en-US" sz="2800" dirty="0" err="1"/>
              <a:t>tuyệt</a:t>
            </a:r>
            <a:r>
              <a:rPr lang="en-US" sz="2800" dirty="0"/>
              <a:t> </a:t>
            </a:r>
            <a:r>
              <a:rPr lang="en-US" sz="2800" dirty="0" err="1"/>
              <a:t>vời</a:t>
            </a:r>
            <a:r>
              <a:rPr lang="en-US" sz="2800" dirty="0"/>
              <a:t> </a:t>
            </a:r>
            <a:r>
              <a:rPr lang="en-US" sz="2800" dirty="0" err="1"/>
              <a:t>của</a:t>
            </a:r>
            <a:r>
              <a:rPr lang="en-US" sz="2800" dirty="0"/>
              <a:t> </a:t>
            </a:r>
            <a:r>
              <a:rPr lang="en-US" sz="2800" dirty="0" err="1"/>
              <a:t>Bác</a:t>
            </a:r>
            <a:r>
              <a:rPr lang="en-US" sz="2800" dirty="0"/>
              <a:t> </a:t>
            </a:r>
            <a:r>
              <a:rPr lang="en-US" sz="2800" dirty="0" err="1"/>
              <a:t>Hồ</a:t>
            </a:r>
            <a:r>
              <a:rPr lang="en-US" sz="2800" dirty="0"/>
              <a:t>.</a:t>
            </a:r>
            <a:endParaRPr lang="en-US" sz="2800" b="1" dirty="0">
              <a:solidFill>
                <a:schemeClr val="accent2"/>
              </a:solidFill>
              <a:latin typeface="+mj-lt"/>
              <a:cs typeface="Calibri" panose="020F0502020204030204" pitchFamily="34" charset="0"/>
            </a:endParaRPr>
          </a:p>
        </p:txBody>
      </p:sp>
      <p:sp>
        <p:nvSpPr>
          <p:cNvPr id="63" name="TextBox 62">
            <a:extLst>
              <a:ext uri="{FF2B5EF4-FFF2-40B4-BE49-F238E27FC236}">
                <a16:creationId xmlns:a16="http://schemas.microsoft.com/office/drawing/2014/main" id="{DDD6C738-B73A-4280-BCAC-B05D2A6602E8}"/>
              </a:ext>
            </a:extLst>
          </p:cNvPr>
          <p:cNvSpPr txBox="1"/>
          <p:nvPr/>
        </p:nvSpPr>
        <p:spPr>
          <a:xfrm>
            <a:off x="4669972" y="4015573"/>
            <a:ext cx="4078442" cy="861774"/>
          </a:xfrm>
          <a:prstGeom prst="rect">
            <a:avLst/>
          </a:prstGeom>
          <a:noFill/>
        </p:spPr>
        <p:txBody>
          <a:bodyPr wrap="square" lIns="0" tIns="0" rIns="0" bIns="0" rtlCol="0" anchor="ctr">
            <a:spAutoFit/>
          </a:bodyPr>
          <a:lstStyle/>
          <a:p>
            <a:r>
              <a:rPr lang="en-US" sz="2800" dirty="0" err="1"/>
              <a:t>Nhấn</a:t>
            </a:r>
            <a:r>
              <a:rPr lang="en-US" sz="2800" dirty="0"/>
              <a:t> </a:t>
            </a:r>
            <a:r>
              <a:rPr lang="en-US" sz="2800" dirty="0" err="1"/>
              <a:t>mạnh</a:t>
            </a:r>
            <a:r>
              <a:rPr lang="en-US" sz="2800" dirty="0"/>
              <a:t> </a:t>
            </a:r>
            <a:r>
              <a:rPr lang="en-US" sz="2800" dirty="0" err="1"/>
              <a:t>sự</a:t>
            </a:r>
            <a:r>
              <a:rPr lang="en-US" sz="2800" dirty="0"/>
              <a:t> </a:t>
            </a:r>
            <a:r>
              <a:rPr lang="en-US" sz="2800" dirty="0" err="1"/>
              <a:t>dũng</a:t>
            </a:r>
            <a:r>
              <a:rPr lang="en-US" sz="2800" dirty="0"/>
              <a:t> </a:t>
            </a:r>
            <a:r>
              <a:rPr lang="en-US" sz="2800" dirty="0" err="1"/>
              <a:t>cảm</a:t>
            </a:r>
            <a:r>
              <a:rPr lang="en-US" sz="2800" dirty="0"/>
              <a:t> </a:t>
            </a:r>
            <a:r>
              <a:rPr lang="en-US" sz="2800" dirty="0" err="1"/>
              <a:t>của</a:t>
            </a:r>
            <a:r>
              <a:rPr lang="en-US" sz="2800" dirty="0"/>
              <a:t> </a:t>
            </a:r>
            <a:r>
              <a:rPr lang="en-US" sz="2800" dirty="0" err="1"/>
              <a:t>Bác</a:t>
            </a:r>
            <a:r>
              <a:rPr lang="en-US" sz="2800" dirty="0"/>
              <a:t> </a:t>
            </a:r>
            <a:r>
              <a:rPr lang="en-US" sz="2800" dirty="0" err="1"/>
              <a:t>Hồ</a:t>
            </a:r>
            <a:r>
              <a:rPr lang="en-US" sz="2800" dirty="0"/>
              <a:t>.</a:t>
            </a:r>
            <a:endParaRPr lang="en-US" sz="2800" b="1" dirty="0">
              <a:solidFill>
                <a:srgbClr val="F3ED0B"/>
              </a:solidFill>
              <a:latin typeface="+mj-lt"/>
              <a:cs typeface="Calibri" panose="020F0502020204030204" pitchFamily="34" charset="0"/>
            </a:endParaRPr>
          </a:p>
        </p:txBody>
      </p:sp>
      <p:sp>
        <p:nvSpPr>
          <p:cNvPr id="64" name="TextBox 63">
            <a:extLst>
              <a:ext uri="{FF2B5EF4-FFF2-40B4-BE49-F238E27FC236}">
                <a16:creationId xmlns:a16="http://schemas.microsoft.com/office/drawing/2014/main" id="{5AC54B25-755F-4648-A972-D1CB6CC18089}"/>
              </a:ext>
            </a:extLst>
          </p:cNvPr>
          <p:cNvSpPr txBox="1"/>
          <p:nvPr/>
        </p:nvSpPr>
        <p:spPr>
          <a:xfrm>
            <a:off x="4691743" y="5288489"/>
            <a:ext cx="4034900" cy="861774"/>
          </a:xfrm>
          <a:prstGeom prst="rect">
            <a:avLst/>
          </a:prstGeom>
          <a:noFill/>
        </p:spPr>
        <p:txBody>
          <a:bodyPr wrap="square" lIns="0" tIns="0" rIns="0" bIns="0" rtlCol="0" anchor="ctr">
            <a:spAutoFit/>
          </a:bodyPr>
          <a:lstStyle/>
          <a:p>
            <a:r>
              <a:rPr lang="en-US" sz="2800" dirty="0" err="1"/>
              <a:t>Nhấn</a:t>
            </a:r>
            <a:r>
              <a:rPr lang="en-US" sz="2800" dirty="0"/>
              <a:t> </a:t>
            </a:r>
            <a:r>
              <a:rPr lang="en-US" sz="2800" dirty="0" err="1"/>
              <a:t>mạnh</a:t>
            </a:r>
            <a:r>
              <a:rPr lang="en-US" sz="2800" dirty="0"/>
              <a:t> </a:t>
            </a:r>
            <a:r>
              <a:rPr lang="en-US" sz="2800" dirty="0" err="1"/>
              <a:t>sự</a:t>
            </a:r>
            <a:r>
              <a:rPr lang="en-US" sz="2800" dirty="0"/>
              <a:t> </a:t>
            </a:r>
            <a:r>
              <a:rPr lang="en-US" sz="2800" dirty="0" err="1"/>
              <a:t>hiểu</a:t>
            </a:r>
            <a:r>
              <a:rPr lang="en-US" sz="2800" dirty="0"/>
              <a:t> </a:t>
            </a:r>
            <a:r>
              <a:rPr lang="en-US" sz="2800" dirty="0" err="1"/>
              <a:t>biết</a:t>
            </a:r>
            <a:r>
              <a:rPr lang="en-US" sz="2800" dirty="0"/>
              <a:t> </a:t>
            </a:r>
            <a:r>
              <a:rPr lang="en-US" sz="2800" dirty="0" err="1"/>
              <a:t>rộng</a:t>
            </a:r>
            <a:r>
              <a:rPr lang="en-US" sz="2800" dirty="0"/>
              <a:t> </a:t>
            </a:r>
            <a:r>
              <a:rPr lang="en-US" sz="2800" dirty="0" err="1"/>
              <a:t>của</a:t>
            </a:r>
            <a:r>
              <a:rPr lang="en-US" sz="2800" dirty="0"/>
              <a:t> </a:t>
            </a:r>
            <a:r>
              <a:rPr lang="en-US" sz="2800" dirty="0" err="1"/>
              <a:t>Bác</a:t>
            </a:r>
            <a:r>
              <a:rPr lang="en-US" sz="2800" dirty="0"/>
              <a:t> </a:t>
            </a:r>
            <a:r>
              <a:rPr lang="en-US" sz="2800" dirty="0" err="1"/>
              <a:t>Hồ</a:t>
            </a:r>
            <a:r>
              <a:rPr lang="en-US" sz="2800" dirty="0"/>
              <a:t>.</a:t>
            </a:r>
            <a:endParaRPr lang="en-US" sz="2800" b="1" dirty="0">
              <a:solidFill>
                <a:srgbClr val="25B5AB"/>
              </a:solidFill>
              <a:latin typeface="+mj-lt"/>
              <a:cs typeface="Calibri" panose="020F0502020204030204" pitchFamily="34" charset="0"/>
            </a:endParaRPr>
          </a:p>
        </p:txBody>
      </p:sp>
      <p:cxnSp>
        <p:nvCxnSpPr>
          <p:cNvPr id="13" name="Straight Connector 12">
            <a:extLst>
              <a:ext uri="{FF2B5EF4-FFF2-40B4-BE49-F238E27FC236}">
                <a16:creationId xmlns:a16="http://schemas.microsoft.com/office/drawing/2014/main" id="{E0111803-DB8B-420E-B680-1F9BAB340A3B}"/>
              </a:ext>
            </a:extLst>
          </p:cNvPr>
          <p:cNvCxnSpPr/>
          <p:nvPr/>
        </p:nvCxnSpPr>
        <p:spPr>
          <a:xfrm>
            <a:off x="4364193" y="2537082"/>
            <a:ext cx="43226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95A98C3-7A64-424D-B13E-8309DE53A173}"/>
              </a:ext>
            </a:extLst>
          </p:cNvPr>
          <p:cNvCxnSpPr/>
          <p:nvPr/>
        </p:nvCxnSpPr>
        <p:spPr>
          <a:xfrm>
            <a:off x="4364193" y="3810000"/>
            <a:ext cx="43226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1F33E42-472E-4009-95F4-827174A1BAD0}"/>
              </a:ext>
            </a:extLst>
          </p:cNvPr>
          <p:cNvCxnSpPr/>
          <p:nvPr/>
        </p:nvCxnSpPr>
        <p:spPr>
          <a:xfrm>
            <a:off x="4364193" y="5082918"/>
            <a:ext cx="432260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05AF710-6A64-421B-B44F-DBE6AF4922FE}"/>
              </a:ext>
            </a:extLst>
          </p:cNvPr>
          <p:cNvSpPr/>
          <p:nvPr/>
        </p:nvSpPr>
        <p:spPr>
          <a:xfrm>
            <a:off x="3246176" y="1806282"/>
            <a:ext cx="141514" cy="188685"/>
          </a:xfrm>
          <a:prstGeom prst="ellipse">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69" name="Oval 68">
            <a:extLst>
              <a:ext uri="{FF2B5EF4-FFF2-40B4-BE49-F238E27FC236}">
                <a16:creationId xmlns:a16="http://schemas.microsoft.com/office/drawing/2014/main" id="{D56AE0CA-8210-48B6-82D9-3B0FAE576CC7}"/>
              </a:ext>
            </a:extLst>
          </p:cNvPr>
          <p:cNvSpPr/>
          <p:nvPr/>
        </p:nvSpPr>
        <p:spPr>
          <a:xfrm>
            <a:off x="3246176" y="3079200"/>
            <a:ext cx="141514" cy="188685"/>
          </a:xfrm>
          <a:prstGeom prst="ellipse">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0" name="Oval 69">
            <a:extLst>
              <a:ext uri="{FF2B5EF4-FFF2-40B4-BE49-F238E27FC236}">
                <a16:creationId xmlns:a16="http://schemas.microsoft.com/office/drawing/2014/main" id="{6AE779C9-74DF-438F-8C03-0B7245BA12B1}"/>
              </a:ext>
            </a:extLst>
          </p:cNvPr>
          <p:cNvSpPr/>
          <p:nvPr/>
        </p:nvSpPr>
        <p:spPr>
          <a:xfrm>
            <a:off x="3246176" y="4352118"/>
            <a:ext cx="141514" cy="188685"/>
          </a:xfrm>
          <a:prstGeom prst="ellipse">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71" name="Oval 70">
            <a:extLst>
              <a:ext uri="{FF2B5EF4-FFF2-40B4-BE49-F238E27FC236}">
                <a16:creationId xmlns:a16="http://schemas.microsoft.com/office/drawing/2014/main" id="{34432A85-06BD-4DF1-80D7-226B466EABFF}"/>
              </a:ext>
            </a:extLst>
          </p:cNvPr>
          <p:cNvSpPr/>
          <p:nvPr/>
        </p:nvSpPr>
        <p:spPr>
          <a:xfrm>
            <a:off x="3246176" y="5625035"/>
            <a:ext cx="141514" cy="188685"/>
          </a:xfrm>
          <a:prstGeom prst="ellipse">
            <a:avLst/>
          </a:prstGeom>
          <a:solidFill>
            <a:schemeClr val="bg1">
              <a:lumMod val="9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nvGrpSpPr>
          <p:cNvPr id="3" name="Group 11">
            <a:extLst>
              <a:ext uri="{FF2B5EF4-FFF2-40B4-BE49-F238E27FC236}">
                <a16:creationId xmlns:a16="http://schemas.microsoft.com/office/drawing/2014/main" id="{65268D3D-2B8D-46AA-86D4-2A10CA57883F}"/>
              </a:ext>
            </a:extLst>
          </p:cNvPr>
          <p:cNvGrpSpPr/>
          <p:nvPr/>
        </p:nvGrpSpPr>
        <p:grpSpPr>
          <a:xfrm>
            <a:off x="3387690" y="1900624"/>
            <a:ext cx="628268" cy="3818753"/>
            <a:chOff x="4516919" y="1900623"/>
            <a:chExt cx="1034727" cy="3818753"/>
          </a:xfrm>
        </p:grpSpPr>
        <p:cxnSp>
          <p:nvCxnSpPr>
            <p:cNvPr id="4" name="Straight Connector 3">
              <a:extLst>
                <a:ext uri="{FF2B5EF4-FFF2-40B4-BE49-F238E27FC236}">
                  <a16:creationId xmlns:a16="http://schemas.microsoft.com/office/drawing/2014/main" id="{FB3B2A0E-8AAA-4F81-933A-82B56860B6CC}"/>
                </a:ext>
              </a:extLst>
            </p:cNvPr>
            <p:cNvCxnSpPr>
              <a:cxnSpLocks/>
            </p:cNvCxnSpPr>
            <p:nvPr/>
          </p:nvCxnSpPr>
          <p:spPr>
            <a:xfrm>
              <a:off x="4516919" y="1900623"/>
              <a:ext cx="103472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419EF38-8001-42D9-A2AC-244C297847A7}"/>
                </a:ext>
              </a:extLst>
            </p:cNvPr>
            <p:cNvCxnSpPr>
              <a:cxnSpLocks/>
            </p:cNvCxnSpPr>
            <p:nvPr/>
          </p:nvCxnSpPr>
          <p:spPr>
            <a:xfrm>
              <a:off x="4516919" y="3173541"/>
              <a:ext cx="103472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052C676-8BDA-4334-8943-40A5CE40C3D5}"/>
                </a:ext>
              </a:extLst>
            </p:cNvPr>
            <p:cNvCxnSpPr>
              <a:cxnSpLocks/>
            </p:cNvCxnSpPr>
            <p:nvPr/>
          </p:nvCxnSpPr>
          <p:spPr>
            <a:xfrm>
              <a:off x="4516919" y="4446459"/>
              <a:ext cx="103472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E8B2D9F-F02F-464C-9F3E-91942C1F1C42}"/>
                </a:ext>
              </a:extLst>
            </p:cNvPr>
            <p:cNvCxnSpPr>
              <a:cxnSpLocks/>
            </p:cNvCxnSpPr>
            <p:nvPr/>
          </p:nvCxnSpPr>
          <p:spPr>
            <a:xfrm>
              <a:off x="4516919" y="5719376"/>
              <a:ext cx="1034727"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3104803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58"/>
                                        </p:tgtEl>
                                        <p:attrNameLst>
                                          <p:attrName>fillcolor</p:attrName>
                                        </p:attrNameLst>
                                      </p:cBhvr>
                                      <p:to>
                                        <a:schemeClr val="accent2"/>
                                      </p:to>
                                    </p:animClr>
                                    <p:set>
                                      <p:cBhvr>
                                        <p:cTn id="7" dur="2000" fill="hold"/>
                                        <p:tgtEl>
                                          <p:spTgt spid="58"/>
                                        </p:tgtEl>
                                        <p:attrNameLst>
                                          <p:attrName>fill.type</p:attrName>
                                        </p:attrNameLst>
                                      </p:cBhvr>
                                      <p:to>
                                        <p:strVal val="solid"/>
                                      </p:to>
                                    </p:set>
                                    <p:set>
                                      <p:cBhvr>
                                        <p:cTn id="8" dur="2000" fill="hold"/>
                                        <p:tgtEl>
                                          <p:spTgt spid="5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a:extLst>
              <a:ext uri="{FF2B5EF4-FFF2-40B4-BE49-F238E27FC236}">
                <a16:creationId xmlns:a16="http://schemas.microsoft.com/office/drawing/2014/main" id="{09039B26-7AEA-475C-B431-F4A1E6B52685}"/>
              </a:ext>
            </a:extLst>
          </p:cNvPr>
          <p:cNvGrpSpPr/>
          <p:nvPr/>
        </p:nvGrpSpPr>
        <p:grpSpPr>
          <a:xfrm rot="10800000" flipH="1" flipV="1">
            <a:off x="-9732" y="-2419"/>
            <a:ext cx="1328057" cy="1454061"/>
            <a:chOff x="0" y="0"/>
            <a:chExt cx="5584872" cy="4586068"/>
          </a:xfrm>
        </p:grpSpPr>
        <p:sp>
          <p:nvSpPr>
            <p:cNvPr id="39" name="Right Triangle 38">
              <a:extLst>
                <a:ext uri="{FF2B5EF4-FFF2-40B4-BE49-F238E27FC236}">
                  <a16:creationId xmlns:a16="http://schemas.microsoft.com/office/drawing/2014/main" id="{2A88D255-23EE-4702-8C8A-C01491FCFB9D}"/>
                </a:ext>
              </a:extLst>
            </p:cNvPr>
            <p:cNvSpPr/>
            <p:nvPr/>
          </p:nvSpPr>
          <p:spPr>
            <a:xfrm flipV="1">
              <a:off x="0" y="0"/>
              <a:ext cx="5584872" cy="4586068"/>
            </a:xfrm>
            <a:prstGeom prst="rtTriangle">
              <a:avLst/>
            </a:prstGeom>
            <a:gradFill>
              <a:gsLst>
                <a:gs pos="100000">
                  <a:schemeClr val="bg1">
                    <a:alpha val="0"/>
                  </a:schemeClr>
                </a:gs>
                <a:gs pos="49000">
                  <a:srgbClr val="7D7D7D">
                    <a:alpha val="14000"/>
                  </a:srgbClr>
                </a:gs>
                <a:gs pos="0">
                  <a:schemeClr val="tx1">
                    <a:alpha val="47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ight Triangle 39">
              <a:extLst>
                <a:ext uri="{FF2B5EF4-FFF2-40B4-BE49-F238E27FC236}">
                  <a16:creationId xmlns:a16="http://schemas.microsoft.com/office/drawing/2014/main" id="{BF87DD00-B0E5-4E29-8245-3B44690E0969}"/>
                </a:ext>
              </a:extLst>
            </p:cNvPr>
            <p:cNvSpPr/>
            <p:nvPr/>
          </p:nvSpPr>
          <p:spPr>
            <a:xfrm flipV="1">
              <a:off x="0" y="0"/>
              <a:ext cx="5584872" cy="4135902"/>
            </a:xfrm>
            <a:prstGeom prst="rtTriangle">
              <a:avLst/>
            </a:prstGeom>
            <a:pattFill prst="wdUpDiag">
              <a:fgClr>
                <a:srgbClr val="F79F47"/>
              </a:fgClr>
              <a:bgClr>
                <a:srgbClr val="FF592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ight Triangle 40">
              <a:extLst>
                <a:ext uri="{FF2B5EF4-FFF2-40B4-BE49-F238E27FC236}">
                  <a16:creationId xmlns:a16="http://schemas.microsoft.com/office/drawing/2014/main" id="{DCBF5B2D-1CC1-4DD7-A5BF-8039A6CDE804}"/>
                </a:ext>
              </a:extLst>
            </p:cNvPr>
            <p:cNvSpPr/>
            <p:nvPr/>
          </p:nvSpPr>
          <p:spPr>
            <a:xfrm flipV="1">
              <a:off x="0" y="0"/>
              <a:ext cx="5584872" cy="4135902"/>
            </a:xfrm>
            <a:prstGeom prst="rtTriangle">
              <a:avLst/>
            </a:prstGeom>
            <a:gradFill flip="none" rotWithShape="1">
              <a:gsLst>
                <a:gs pos="99000">
                  <a:srgbClr val="FF5929">
                    <a:alpha val="58000"/>
                  </a:srgbClr>
                </a:gs>
                <a:gs pos="17000">
                  <a:srgbClr val="F79F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47">
            <a:extLst>
              <a:ext uri="{FF2B5EF4-FFF2-40B4-BE49-F238E27FC236}">
                <a16:creationId xmlns:a16="http://schemas.microsoft.com/office/drawing/2014/main" id="{D2812F5A-62F3-4D64-8C72-3E39EE3C6931}"/>
              </a:ext>
            </a:extLst>
          </p:cNvPr>
          <p:cNvGrpSpPr/>
          <p:nvPr/>
        </p:nvGrpSpPr>
        <p:grpSpPr>
          <a:xfrm flipH="1" flipV="1">
            <a:off x="7815942" y="5416639"/>
            <a:ext cx="1328057" cy="1454061"/>
            <a:chOff x="0" y="0"/>
            <a:chExt cx="5584872" cy="4586068"/>
          </a:xfrm>
        </p:grpSpPr>
        <p:sp>
          <p:nvSpPr>
            <p:cNvPr id="49" name="Right Triangle 48">
              <a:extLst>
                <a:ext uri="{FF2B5EF4-FFF2-40B4-BE49-F238E27FC236}">
                  <a16:creationId xmlns:a16="http://schemas.microsoft.com/office/drawing/2014/main" id="{15C9B7E8-4A05-4CCB-A726-1C80FBF0085D}"/>
                </a:ext>
              </a:extLst>
            </p:cNvPr>
            <p:cNvSpPr/>
            <p:nvPr/>
          </p:nvSpPr>
          <p:spPr>
            <a:xfrm flipV="1">
              <a:off x="0" y="0"/>
              <a:ext cx="5584872" cy="4586068"/>
            </a:xfrm>
            <a:prstGeom prst="rtTriangle">
              <a:avLst/>
            </a:prstGeom>
            <a:gradFill>
              <a:gsLst>
                <a:gs pos="100000">
                  <a:schemeClr val="bg1">
                    <a:alpha val="0"/>
                  </a:schemeClr>
                </a:gs>
                <a:gs pos="49000">
                  <a:srgbClr val="7D7D7D">
                    <a:alpha val="14000"/>
                  </a:srgbClr>
                </a:gs>
                <a:gs pos="0">
                  <a:schemeClr val="tx1">
                    <a:alpha val="4700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ight Triangle 49">
              <a:extLst>
                <a:ext uri="{FF2B5EF4-FFF2-40B4-BE49-F238E27FC236}">
                  <a16:creationId xmlns:a16="http://schemas.microsoft.com/office/drawing/2014/main" id="{70E3ED44-A3C1-4250-AEDE-4A193A10192F}"/>
                </a:ext>
              </a:extLst>
            </p:cNvPr>
            <p:cNvSpPr/>
            <p:nvPr/>
          </p:nvSpPr>
          <p:spPr>
            <a:xfrm flipV="1">
              <a:off x="0" y="0"/>
              <a:ext cx="5584872" cy="4135902"/>
            </a:xfrm>
            <a:prstGeom prst="rtTriangle">
              <a:avLst/>
            </a:prstGeom>
            <a:pattFill prst="wdUpDiag">
              <a:fgClr>
                <a:srgbClr val="F79F47"/>
              </a:fgClr>
              <a:bgClr>
                <a:srgbClr val="FF5929"/>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27FA9E4B-7CD6-482C-A474-FB216B473985}"/>
                </a:ext>
              </a:extLst>
            </p:cNvPr>
            <p:cNvSpPr/>
            <p:nvPr/>
          </p:nvSpPr>
          <p:spPr>
            <a:xfrm flipV="1">
              <a:off x="0" y="0"/>
              <a:ext cx="5584872" cy="4135902"/>
            </a:xfrm>
            <a:prstGeom prst="rtTriangle">
              <a:avLst/>
            </a:prstGeom>
            <a:gradFill flip="none" rotWithShape="1">
              <a:gsLst>
                <a:gs pos="99000">
                  <a:srgbClr val="FF5929">
                    <a:alpha val="58000"/>
                  </a:srgbClr>
                </a:gs>
                <a:gs pos="17000">
                  <a:srgbClr val="F79F47"/>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p:cNvSpPr txBox="1"/>
          <p:nvPr/>
        </p:nvSpPr>
        <p:spPr>
          <a:xfrm>
            <a:off x="611560" y="972011"/>
            <a:ext cx="8136904" cy="4832092"/>
          </a:xfrm>
          <a:prstGeom prst="rect">
            <a:avLst/>
          </a:prstGeom>
          <a:noFill/>
        </p:spPr>
        <p:txBody>
          <a:bodyPr wrap="square" rtlCol="0">
            <a:spAutoFit/>
          </a:bodyPr>
          <a:lstStyle/>
          <a:p>
            <a:r>
              <a:rPr lang="vi-VN" sz="2800" b="1" dirty="0"/>
              <a:t>Câu ca dao nào dưới đây sử dụng biện pháp nói quá?</a:t>
            </a:r>
            <a:endParaRPr lang="en-US" sz="2800" b="1" dirty="0"/>
          </a:p>
          <a:p>
            <a:endParaRPr lang="vi-VN" sz="2800" dirty="0"/>
          </a:p>
          <a:p>
            <a:r>
              <a:rPr lang="vi-VN" sz="2800" dirty="0"/>
              <a:t>A. "Chẳng tham nhà ngói ba toà</a:t>
            </a:r>
          </a:p>
          <a:p>
            <a:r>
              <a:rPr lang="vi-VN" sz="2800" dirty="0"/>
              <a:t>Tham vì một nỗi mẹ cha hiền lành".</a:t>
            </a:r>
          </a:p>
          <a:p>
            <a:r>
              <a:rPr lang="vi-VN" sz="2800" dirty="0"/>
              <a:t>B. "Miệng cười như thể hoa ngâu</a:t>
            </a:r>
          </a:p>
          <a:p>
            <a:r>
              <a:rPr lang="vi-VN" sz="2800" dirty="0"/>
              <a:t>Cái khăn đội đầu như thể hoa sen."</a:t>
            </a:r>
          </a:p>
          <a:p>
            <a:r>
              <a:rPr lang="vi-VN" sz="2800" dirty="0"/>
              <a:t>C. "Làm trai cho đáng nên trai</a:t>
            </a:r>
          </a:p>
          <a:p>
            <a:r>
              <a:rPr lang="vi-VN" sz="2800" dirty="0"/>
              <a:t>Khom lưng chống gối gánh những hai hạt vừng."</a:t>
            </a:r>
          </a:p>
          <a:p>
            <a:r>
              <a:rPr lang="vi-VN" sz="2800" dirty="0"/>
              <a:t>D. "Hỡi cô tát nước bên đàng</a:t>
            </a:r>
          </a:p>
          <a:p>
            <a:r>
              <a:rPr lang="vi-VN" sz="2800" dirty="0"/>
              <a:t>Sao cô múc ánh trăng vàng đổ đi.”</a:t>
            </a:r>
            <a:endParaRPr lang="en-US" sz="2800" dirty="0"/>
          </a:p>
        </p:txBody>
      </p:sp>
      <p:sp>
        <p:nvSpPr>
          <p:cNvPr id="20" name="Rectangle 19"/>
          <p:cNvSpPr/>
          <p:nvPr/>
        </p:nvSpPr>
        <p:spPr>
          <a:xfrm>
            <a:off x="611560" y="4077072"/>
            <a:ext cx="8064896"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sz="2800" dirty="0"/>
              <a:t>C. "Làm trai cho đáng nên trai</a:t>
            </a:r>
          </a:p>
          <a:p>
            <a:r>
              <a:rPr lang="vi-VN" sz="2800" dirty="0"/>
              <a:t>Khom lưng chống gối gánh những hai hạt vừng."</a:t>
            </a:r>
            <a:endParaRPr lang="en-US" sz="2800" dirty="0"/>
          </a:p>
        </p:txBody>
      </p:sp>
    </p:spTree>
    <p:extLst>
      <p:ext uri="{BB962C8B-B14F-4D97-AF65-F5344CB8AC3E}">
        <p14:creationId xmlns:p14="http://schemas.microsoft.com/office/powerpoint/2010/main" val="3783391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nh-cam-on-dep-cho-powerpoint_110939199.jpg"/>
          <p:cNvPicPr>
            <a:picLocks noChangeAspect="1"/>
          </p:cNvPicPr>
          <p:nvPr/>
        </p:nvPicPr>
        <p:blipFill>
          <a:blip r:embed="rId2" cstate="print"/>
          <a:stretch>
            <a:fillRect/>
          </a:stretch>
        </p:blipFill>
        <p:spPr>
          <a:xfrm>
            <a:off x="0" y="856878"/>
            <a:ext cx="9144000" cy="51442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95160"/>
            <a:ext cx="9144000" cy="1200329"/>
          </a:xfrm>
          <a:prstGeom prst="rect">
            <a:avLst/>
          </a:prstGeom>
          <a:solidFill>
            <a:srgbClr val="FFFF00"/>
          </a:solidFill>
        </p:spPr>
        <p:txBody>
          <a:bodyPr wrap="square" anchor="ctr">
            <a:spAutoFit/>
          </a:bodyPr>
          <a:lstStyle/>
          <a:p>
            <a:r>
              <a:rPr lang="vi-VN" sz="2400" dirty="0"/>
              <a:t>Phép nhân hóa trong câu ca dao sau được tạo ra bởi cách nào?</a:t>
            </a:r>
          </a:p>
          <a:p>
            <a:r>
              <a:rPr lang="vi-VN" sz="2400" dirty="0"/>
              <a:t>                                </a:t>
            </a:r>
            <a:r>
              <a:rPr lang="vi-VN" sz="2400" i="1" dirty="0"/>
              <a:t>Vì mây cho núi lên trời</a:t>
            </a:r>
          </a:p>
          <a:p>
            <a:r>
              <a:rPr lang="vi-VN" sz="2400" i="1" dirty="0"/>
              <a:t>                        Vì chưng gió thổi hoa cười với trăng</a:t>
            </a:r>
          </a:p>
        </p:txBody>
      </p:sp>
      <p:sp>
        <p:nvSpPr>
          <p:cNvPr id="4" name="Freeform 3"/>
          <p:cNvSpPr/>
          <p:nvPr/>
        </p:nvSpPr>
        <p:spPr>
          <a:xfrm>
            <a:off x="-15875" y="1552575"/>
            <a:ext cx="7805738" cy="1052513"/>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gradFill flip="none" rotWithShape="1">
            <a:gsLst>
              <a:gs pos="0">
                <a:schemeClr val="accent5">
                  <a:lumMod val="50000"/>
                </a:schemeClr>
              </a:gs>
              <a:gs pos="22000">
                <a:schemeClr val="accent5">
                  <a:lumMod val="75000"/>
                </a:schemeClr>
              </a:gs>
              <a:gs pos="61000">
                <a:schemeClr val="accent5"/>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3" name="Group 6"/>
          <p:cNvGrpSpPr>
            <a:grpSpLocks/>
          </p:cNvGrpSpPr>
          <p:nvPr/>
        </p:nvGrpSpPr>
        <p:grpSpPr bwMode="auto">
          <a:xfrm>
            <a:off x="6986588" y="1346200"/>
            <a:ext cx="1014412" cy="1168400"/>
            <a:chOff x="4476750" y="1056604"/>
            <a:chExt cx="661988" cy="1815184"/>
          </a:xfrm>
        </p:grpSpPr>
        <p:sp>
          <p:nvSpPr>
            <p:cNvPr id="5" name="Freeform 4"/>
            <p:cNvSpPr/>
            <p:nvPr/>
          </p:nvSpPr>
          <p:spPr>
            <a:xfrm>
              <a:off x="4476750" y="1165120"/>
              <a:ext cx="661988" cy="1706668"/>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adFill flip="none" rotWithShape="1">
              <a:gsLst>
                <a:gs pos="0">
                  <a:schemeClr val="accent5">
                    <a:lumMod val="50000"/>
                  </a:schemeClr>
                </a:gs>
                <a:gs pos="50000">
                  <a:schemeClr val="accent5"/>
                </a:gs>
                <a:gs pos="100000">
                  <a:schemeClr val="accent5">
                    <a:lumMod val="50000"/>
                  </a:schemeClr>
                </a:gs>
              </a:gsLst>
              <a:lin ang="108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Freeform 5"/>
            <p:cNvSpPr/>
            <p:nvPr/>
          </p:nvSpPr>
          <p:spPr>
            <a:xfrm>
              <a:off x="4647686" y="1056604"/>
              <a:ext cx="400923" cy="167707"/>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adFill flip="none" rotWithShape="1">
              <a:gsLst>
                <a:gs pos="0">
                  <a:schemeClr val="accent5">
                    <a:lumMod val="50000"/>
                  </a:schemeClr>
                </a:gs>
                <a:gs pos="50000">
                  <a:schemeClr val="accent5"/>
                </a:gs>
                <a:gs pos="100000">
                  <a:schemeClr val="accent5">
                    <a:lumMod val="50000"/>
                  </a:scheme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79" name="Freeform 78"/>
          <p:cNvSpPr/>
          <p:nvPr/>
        </p:nvSpPr>
        <p:spPr>
          <a:xfrm>
            <a:off x="-15875" y="2998788"/>
            <a:ext cx="7940675" cy="1054100"/>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gradFill flip="none" rotWithShape="1">
            <a:gsLst>
              <a:gs pos="0">
                <a:schemeClr val="accent6">
                  <a:lumMod val="50000"/>
                </a:schemeClr>
              </a:gs>
              <a:gs pos="22000">
                <a:schemeClr val="accent6">
                  <a:lumMod val="75000"/>
                </a:schemeClr>
              </a:gs>
              <a:gs pos="61000">
                <a:schemeClr val="accent6"/>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 name="Group 79"/>
          <p:cNvGrpSpPr>
            <a:grpSpLocks/>
          </p:cNvGrpSpPr>
          <p:nvPr/>
        </p:nvGrpSpPr>
        <p:grpSpPr bwMode="auto">
          <a:xfrm>
            <a:off x="7226300" y="2868613"/>
            <a:ext cx="850900" cy="1169987"/>
            <a:chOff x="4476750" y="1056604"/>
            <a:chExt cx="661988" cy="1815184"/>
          </a:xfrm>
        </p:grpSpPr>
        <p:sp>
          <p:nvSpPr>
            <p:cNvPr id="81" name="Freeform 80"/>
            <p:cNvSpPr/>
            <p:nvPr/>
          </p:nvSpPr>
          <p:spPr>
            <a:xfrm>
              <a:off x="4476750" y="1164973"/>
              <a:ext cx="661988" cy="1706815"/>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2" name="Freeform 81"/>
            <p:cNvSpPr/>
            <p:nvPr/>
          </p:nvSpPr>
          <p:spPr>
            <a:xfrm>
              <a:off x="4648423" y="1056604"/>
              <a:ext cx="398921" cy="167480"/>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83" name="Freeform 82"/>
          <p:cNvSpPr/>
          <p:nvPr/>
        </p:nvSpPr>
        <p:spPr>
          <a:xfrm>
            <a:off x="-15875" y="4370388"/>
            <a:ext cx="8093075" cy="1054100"/>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gradFill flip="none" rotWithShape="1">
            <a:gsLst>
              <a:gs pos="0">
                <a:schemeClr val="accent3">
                  <a:lumMod val="50000"/>
                </a:schemeClr>
              </a:gs>
              <a:gs pos="22000">
                <a:schemeClr val="accent3">
                  <a:lumMod val="75000"/>
                </a:schemeClr>
              </a:gs>
              <a:gs pos="61000">
                <a:schemeClr val="accent3"/>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8" name="Group 83"/>
          <p:cNvGrpSpPr>
            <a:grpSpLocks/>
          </p:cNvGrpSpPr>
          <p:nvPr/>
        </p:nvGrpSpPr>
        <p:grpSpPr bwMode="auto">
          <a:xfrm>
            <a:off x="7467600" y="4191000"/>
            <a:ext cx="762000" cy="1168400"/>
            <a:chOff x="4476750" y="1056604"/>
            <a:chExt cx="661988" cy="1815184"/>
          </a:xfrm>
        </p:grpSpPr>
        <p:sp>
          <p:nvSpPr>
            <p:cNvPr id="85" name="Freeform 84"/>
            <p:cNvSpPr/>
            <p:nvPr/>
          </p:nvSpPr>
          <p:spPr>
            <a:xfrm>
              <a:off x="4476750" y="1165120"/>
              <a:ext cx="661988" cy="1706668"/>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adFill flip="none" rotWithShape="1">
              <a:gsLst>
                <a:gs pos="0">
                  <a:schemeClr val="accent3">
                    <a:lumMod val="50000"/>
                  </a:schemeClr>
                </a:gs>
                <a:gs pos="50000">
                  <a:schemeClr val="accent3"/>
                </a:gs>
                <a:gs pos="100000">
                  <a:schemeClr val="accent3">
                    <a:lumMod val="50000"/>
                  </a:schemeClr>
                </a:gs>
              </a:gsLst>
              <a:lin ang="108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6" name="Freeform 85"/>
            <p:cNvSpPr/>
            <p:nvPr/>
          </p:nvSpPr>
          <p:spPr>
            <a:xfrm>
              <a:off x="4649143" y="1056604"/>
              <a:ext cx="399951" cy="167707"/>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adFill flip="none" rotWithShape="1">
              <a:gsLst>
                <a:gs pos="0">
                  <a:schemeClr val="accent3">
                    <a:lumMod val="50000"/>
                  </a:schemeClr>
                </a:gs>
                <a:gs pos="50000">
                  <a:schemeClr val="accent3"/>
                </a:gs>
                <a:gs pos="100000">
                  <a:schemeClr val="accent3">
                    <a:lumMod val="50000"/>
                  </a:scheme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3801" name="TextBox 86"/>
          <p:cNvSpPr txBox="1">
            <a:spLocks noChangeArrowheads="1"/>
          </p:cNvSpPr>
          <p:nvPr/>
        </p:nvSpPr>
        <p:spPr bwMode="auto">
          <a:xfrm>
            <a:off x="171450" y="1743075"/>
            <a:ext cx="1579563" cy="923925"/>
          </a:xfrm>
          <a:prstGeom prst="rect">
            <a:avLst/>
          </a:prstGeom>
          <a:noFill/>
          <a:ln w="9525">
            <a:noFill/>
            <a:miter lim="800000"/>
            <a:headEnd/>
            <a:tailEnd/>
          </a:ln>
        </p:spPr>
        <p:txBody>
          <a:bodyPr anchor="ctr">
            <a:spAutoFit/>
          </a:bodyPr>
          <a:lstStyle/>
          <a:p>
            <a:pPr algn="ctr"/>
            <a:r>
              <a:rPr lang="en-US" sz="5400" b="1">
                <a:solidFill>
                  <a:schemeClr val="bg1"/>
                </a:solidFill>
                <a:latin typeface="Comic Sans MS" pitchFamily="66" charset="0"/>
              </a:rPr>
              <a:t>01</a:t>
            </a:r>
            <a:endParaRPr lang="en-US" sz="4800" b="1">
              <a:solidFill>
                <a:schemeClr val="bg1"/>
              </a:solidFill>
              <a:latin typeface="Comic Sans MS" pitchFamily="66" charset="0"/>
            </a:endParaRPr>
          </a:p>
        </p:txBody>
      </p:sp>
      <p:sp>
        <p:nvSpPr>
          <p:cNvPr id="11274" name="TextBox 87"/>
          <p:cNvSpPr txBox="1">
            <a:spLocks noChangeArrowheads="1"/>
          </p:cNvSpPr>
          <p:nvPr/>
        </p:nvSpPr>
        <p:spPr bwMode="auto">
          <a:xfrm>
            <a:off x="171450" y="3190875"/>
            <a:ext cx="1579563" cy="923925"/>
          </a:xfrm>
          <a:prstGeom prst="rect">
            <a:avLst/>
          </a:prstGeom>
          <a:noFill/>
          <a:ln w="9525">
            <a:noFill/>
            <a:miter lim="800000"/>
            <a:headEnd/>
            <a:tailEnd/>
          </a:ln>
        </p:spPr>
        <p:txBody>
          <a:bodyPr anchor="ctr">
            <a:spAutoFit/>
          </a:bodyPr>
          <a:lstStyle/>
          <a:p>
            <a:pPr algn="ctr"/>
            <a:r>
              <a:rPr lang="en-US" sz="5400" b="1">
                <a:solidFill>
                  <a:schemeClr val="bg1"/>
                </a:solidFill>
                <a:latin typeface="Comic Sans MS" pitchFamily="66" charset="0"/>
              </a:rPr>
              <a:t>02</a:t>
            </a:r>
            <a:endParaRPr lang="en-US" sz="4800" b="1">
              <a:solidFill>
                <a:schemeClr val="bg1"/>
              </a:solidFill>
              <a:latin typeface="Comic Sans MS" pitchFamily="66" charset="0"/>
            </a:endParaRPr>
          </a:p>
        </p:txBody>
      </p:sp>
      <p:sp>
        <p:nvSpPr>
          <p:cNvPr id="33803" name="TextBox 88"/>
          <p:cNvSpPr txBox="1">
            <a:spLocks noChangeArrowheads="1"/>
          </p:cNvSpPr>
          <p:nvPr/>
        </p:nvSpPr>
        <p:spPr bwMode="auto">
          <a:xfrm>
            <a:off x="171450" y="4562475"/>
            <a:ext cx="1579563" cy="923925"/>
          </a:xfrm>
          <a:prstGeom prst="rect">
            <a:avLst/>
          </a:prstGeom>
          <a:noFill/>
          <a:ln w="9525">
            <a:noFill/>
            <a:miter lim="800000"/>
            <a:headEnd/>
            <a:tailEnd/>
          </a:ln>
        </p:spPr>
        <p:txBody>
          <a:bodyPr anchor="ctr">
            <a:spAutoFit/>
          </a:bodyPr>
          <a:lstStyle/>
          <a:p>
            <a:pPr algn="ctr"/>
            <a:r>
              <a:rPr lang="en-US" sz="5400" b="1">
                <a:solidFill>
                  <a:schemeClr val="bg1"/>
                </a:solidFill>
                <a:latin typeface="Comic Sans MS" pitchFamily="66" charset="0"/>
              </a:rPr>
              <a:t>03</a:t>
            </a:r>
            <a:endParaRPr lang="en-US" sz="4800" b="1">
              <a:solidFill>
                <a:schemeClr val="bg1"/>
              </a:solidFill>
              <a:latin typeface="Comic Sans MS" pitchFamily="66" charset="0"/>
            </a:endParaRPr>
          </a:p>
        </p:txBody>
      </p:sp>
      <p:sp>
        <p:nvSpPr>
          <p:cNvPr id="33804" name="Rectangle 89"/>
          <p:cNvSpPr>
            <a:spLocks noChangeArrowheads="1"/>
          </p:cNvSpPr>
          <p:nvPr/>
        </p:nvSpPr>
        <p:spPr bwMode="auto">
          <a:xfrm>
            <a:off x="1600200" y="1643846"/>
            <a:ext cx="4800600" cy="954107"/>
          </a:xfrm>
          <a:prstGeom prst="rect">
            <a:avLst/>
          </a:prstGeom>
          <a:noFill/>
          <a:ln w="9525">
            <a:noFill/>
            <a:miter lim="800000"/>
            <a:headEnd/>
            <a:tailEnd/>
          </a:ln>
        </p:spPr>
        <p:txBody>
          <a:bodyPr anchor="ctr">
            <a:spAutoFit/>
          </a:bodyPr>
          <a:lstStyle/>
          <a:p>
            <a:pPr>
              <a:buFont typeface="Arial" charset="0"/>
              <a:buNone/>
            </a:pPr>
            <a:r>
              <a:rPr lang="vi-VN" sz="2800" dirty="0"/>
              <a:t>Dùng những từ vốn chỉ người để chỉ sự vật</a:t>
            </a:r>
            <a:endParaRPr lang="en-US" sz="2800" dirty="0">
              <a:solidFill>
                <a:srgbClr val="FFFF00"/>
              </a:solidFill>
            </a:endParaRPr>
          </a:p>
        </p:txBody>
      </p:sp>
      <p:sp>
        <p:nvSpPr>
          <p:cNvPr id="11277" name="Rectangle 90"/>
          <p:cNvSpPr>
            <a:spLocks noChangeArrowheads="1"/>
          </p:cNvSpPr>
          <p:nvPr/>
        </p:nvSpPr>
        <p:spPr bwMode="auto">
          <a:xfrm>
            <a:off x="1441450" y="3076565"/>
            <a:ext cx="6254750" cy="954107"/>
          </a:xfrm>
          <a:prstGeom prst="rect">
            <a:avLst/>
          </a:prstGeom>
          <a:noFill/>
          <a:ln w="9525">
            <a:noFill/>
            <a:miter lim="800000"/>
            <a:headEnd/>
            <a:tailEnd/>
          </a:ln>
        </p:spPr>
        <p:txBody>
          <a:bodyPr anchor="ctr">
            <a:spAutoFit/>
          </a:bodyPr>
          <a:lstStyle/>
          <a:p>
            <a:pPr marL="342900" indent="-342900">
              <a:spcBef>
                <a:spcPct val="20000"/>
              </a:spcBef>
            </a:pPr>
            <a:r>
              <a:rPr lang="en-US" sz="2800" dirty="0"/>
              <a:t> </a:t>
            </a:r>
            <a:r>
              <a:rPr lang="vi-VN" sz="2800" dirty="0"/>
              <a:t>Dùng từ vốn chỉ hoạt động của người để chỉ hoạt động của vật</a:t>
            </a:r>
            <a:endParaRPr lang="en-US" sz="2800" dirty="0"/>
          </a:p>
        </p:txBody>
      </p:sp>
      <p:sp>
        <p:nvSpPr>
          <p:cNvPr id="33806" name="Rectangle 91"/>
          <p:cNvSpPr>
            <a:spLocks noChangeArrowheads="1"/>
          </p:cNvSpPr>
          <p:nvPr/>
        </p:nvSpPr>
        <p:spPr bwMode="auto">
          <a:xfrm>
            <a:off x="1600200" y="4488647"/>
            <a:ext cx="5995988" cy="954107"/>
          </a:xfrm>
          <a:prstGeom prst="rect">
            <a:avLst/>
          </a:prstGeom>
          <a:noFill/>
          <a:ln w="9525">
            <a:noFill/>
            <a:miter lim="800000"/>
            <a:headEnd/>
            <a:tailEnd/>
          </a:ln>
        </p:spPr>
        <p:txBody>
          <a:bodyPr anchor="ctr">
            <a:spAutoFit/>
          </a:bodyPr>
          <a:lstStyle/>
          <a:p>
            <a:pPr marL="342900" indent="-342900">
              <a:spcBef>
                <a:spcPct val="20000"/>
              </a:spcBef>
            </a:pPr>
            <a:r>
              <a:rPr lang="vi-VN" sz="2800" dirty="0"/>
              <a:t>Dùng từ vốn chỉ tính chất của người để chỉ tính chất của vật</a:t>
            </a:r>
            <a:endParaRPr lang="en-US" sz="2800" dirty="0">
              <a:solidFill>
                <a:srgbClr val="0115D5"/>
              </a:solidFill>
            </a:endParaRPr>
          </a:p>
        </p:txBody>
      </p:sp>
      <p:sp>
        <p:nvSpPr>
          <p:cNvPr id="27" name="Freeform 26"/>
          <p:cNvSpPr/>
          <p:nvPr/>
        </p:nvSpPr>
        <p:spPr>
          <a:xfrm>
            <a:off x="0" y="5741988"/>
            <a:ext cx="8001000" cy="1054100"/>
          </a:xfrm>
          <a:custGeom>
            <a:avLst/>
            <a:gdLst>
              <a:gd name="connsiteX0" fmla="*/ 0 w 5074920"/>
              <a:gd name="connsiteY0" fmla="*/ 30480 h 1645920"/>
              <a:gd name="connsiteX1" fmla="*/ 0 w 5074920"/>
              <a:gd name="connsiteY1" fmla="*/ 1645920 h 1645920"/>
              <a:gd name="connsiteX2" fmla="*/ 4663440 w 5074920"/>
              <a:gd name="connsiteY2" fmla="*/ 1645920 h 1645920"/>
              <a:gd name="connsiteX3" fmla="*/ 5074920 w 5074920"/>
              <a:gd name="connsiteY3" fmla="*/ 1554480 h 1645920"/>
              <a:gd name="connsiteX4" fmla="*/ 5074920 w 5074920"/>
              <a:gd name="connsiteY4" fmla="*/ 0 h 1645920"/>
              <a:gd name="connsiteX5" fmla="*/ 0 w 5074920"/>
              <a:gd name="connsiteY5" fmla="*/ 30480 h 1645920"/>
              <a:gd name="connsiteX0" fmla="*/ 0 w 5079682"/>
              <a:gd name="connsiteY0" fmla="*/ 6668 h 1622108"/>
              <a:gd name="connsiteX1" fmla="*/ 0 w 5079682"/>
              <a:gd name="connsiteY1" fmla="*/ 1622108 h 1622108"/>
              <a:gd name="connsiteX2" fmla="*/ 4663440 w 5079682"/>
              <a:gd name="connsiteY2" fmla="*/ 1622108 h 1622108"/>
              <a:gd name="connsiteX3" fmla="*/ 5074920 w 5079682"/>
              <a:gd name="connsiteY3" fmla="*/ 1530668 h 1622108"/>
              <a:gd name="connsiteX4" fmla="*/ 5079682 w 5079682"/>
              <a:gd name="connsiteY4" fmla="*/ 0 h 1622108"/>
              <a:gd name="connsiteX5" fmla="*/ 0 w 5079682"/>
              <a:gd name="connsiteY5" fmla="*/ 6668 h 1622108"/>
              <a:gd name="connsiteX0" fmla="*/ 0 w 5075131"/>
              <a:gd name="connsiteY0" fmla="*/ 20955 h 1636395"/>
              <a:gd name="connsiteX1" fmla="*/ 0 w 5075131"/>
              <a:gd name="connsiteY1" fmla="*/ 1636395 h 1636395"/>
              <a:gd name="connsiteX2" fmla="*/ 4663440 w 5075131"/>
              <a:gd name="connsiteY2" fmla="*/ 1636395 h 1636395"/>
              <a:gd name="connsiteX3" fmla="*/ 5074920 w 5075131"/>
              <a:gd name="connsiteY3" fmla="*/ 1544955 h 1636395"/>
              <a:gd name="connsiteX4" fmla="*/ 5070157 w 5075131"/>
              <a:gd name="connsiteY4" fmla="*/ 0 h 1636395"/>
              <a:gd name="connsiteX5" fmla="*/ 0 w 5075131"/>
              <a:gd name="connsiteY5" fmla="*/ 20955 h 1636395"/>
              <a:gd name="connsiteX0" fmla="*/ 0 w 5075022"/>
              <a:gd name="connsiteY0" fmla="*/ 6667 h 1622107"/>
              <a:gd name="connsiteX1" fmla="*/ 0 w 5075022"/>
              <a:gd name="connsiteY1" fmla="*/ 1622107 h 1622107"/>
              <a:gd name="connsiteX2" fmla="*/ 4663440 w 5075022"/>
              <a:gd name="connsiteY2" fmla="*/ 1622107 h 1622107"/>
              <a:gd name="connsiteX3" fmla="*/ 5074920 w 5075022"/>
              <a:gd name="connsiteY3" fmla="*/ 1530667 h 1622107"/>
              <a:gd name="connsiteX4" fmla="*/ 5060632 w 5075022"/>
              <a:gd name="connsiteY4" fmla="*/ 0 h 1622107"/>
              <a:gd name="connsiteX5" fmla="*/ 0 w 5075022"/>
              <a:gd name="connsiteY5" fmla="*/ 6667 h 1622107"/>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75001"/>
              <a:gd name="connsiteY0" fmla="*/ 20955 h 1636395"/>
              <a:gd name="connsiteX1" fmla="*/ 0 w 5075001"/>
              <a:gd name="connsiteY1" fmla="*/ 1636395 h 1636395"/>
              <a:gd name="connsiteX2" fmla="*/ 4663440 w 5075001"/>
              <a:gd name="connsiteY2" fmla="*/ 1636395 h 1636395"/>
              <a:gd name="connsiteX3" fmla="*/ 5074920 w 5075001"/>
              <a:gd name="connsiteY3" fmla="*/ 1544955 h 1636395"/>
              <a:gd name="connsiteX4" fmla="*/ 5055870 w 5075001"/>
              <a:gd name="connsiteY4" fmla="*/ 0 h 1636395"/>
              <a:gd name="connsiteX5" fmla="*/ 0 w 5075001"/>
              <a:gd name="connsiteY5" fmla="*/ 20955 h 1636395"/>
              <a:gd name="connsiteX0" fmla="*/ 0 w 5094014"/>
              <a:gd name="connsiteY0" fmla="*/ 20955 h 1636395"/>
              <a:gd name="connsiteX1" fmla="*/ 0 w 5094014"/>
              <a:gd name="connsiteY1" fmla="*/ 1636395 h 1636395"/>
              <a:gd name="connsiteX2" fmla="*/ 4663440 w 5094014"/>
              <a:gd name="connsiteY2" fmla="*/ 1636395 h 1636395"/>
              <a:gd name="connsiteX3" fmla="*/ 5093970 w 5094014"/>
              <a:gd name="connsiteY3" fmla="*/ 1525905 h 1636395"/>
              <a:gd name="connsiteX4" fmla="*/ 5055870 w 5094014"/>
              <a:gd name="connsiteY4" fmla="*/ 0 h 1636395"/>
              <a:gd name="connsiteX5" fmla="*/ 0 w 5094014"/>
              <a:gd name="connsiteY5" fmla="*/ 20955 h 163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94014" h="1636395">
                <a:moveTo>
                  <a:pt x="0" y="20955"/>
                </a:moveTo>
                <a:lnTo>
                  <a:pt x="0" y="1636395"/>
                </a:lnTo>
                <a:lnTo>
                  <a:pt x="4663440" y="1636395"/>
                </a:lnTo>
                <a:cubicBezTo>
                  <a:pt x="4905375" y="1634490"/>
                  <a:pt x="5047298" y="1575435"/>
                  <a:pt x="5093970" y="1525905"/>
                </a:cubicBezTo>
                <a:cubicBezTo>
                  <a:pt x="5095557" y="1015682"/>
                  <a:pt x="5054283" y="510223"/>
                  <a:pt x="5055870" y="0"/>
                </a:cubicBezTo>
                <a:lnTo>
                  <a:pt x="0" y="20955"/>
                </a:lnTo>
                <a:close/>
              </a:path>
            </a:pathLst>
          </a:custGeom>
          <a:gradFill flip="none" rotWithShape="1">
            <a:gsLst>
              <a:gs pos="0">
                <a:schemeClr val="accent6">
                  <a:lumMod val="50000"/>
                </a:schemeClr>
              </a:gs>
              <a:gs pos="22000">
                <a:schemeClr val="accent6">
                  <a:lumMod val="75000"/>
                </a:schemeClr>
              </a:gs>
              <a:gs pos="61000">
                <a:schemeClr val="accent6"/>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9" name="Group 79"/>
          <p:cNvGrpSpPr>
            <a:grpSpLocks/>
          </p:cNvGrpSpPr>
          <p:nvPr/>
        </p:nvGrpSpPr>
        <p:grpSpPr bwMode="auto">
          <a:xfrm>
            <a:off x="7620000" y="5562600"/>
            <a:ext cx="533400" cy="1169988"/>
            <a:chOff x="4476750" y="1056604"/>
            <a:chExt cx="661988" cy="1815184"/>
          </a:xfrm>
        </p:grpSpPr>
        <p:sp>
          <p:nvSpPr>
            <p:cNvPr id="29" name="Freeform 28"/>
            <p:cNvSpPr/>
            <p:nvPr/>
          </p:nvSpPr>
          <p:spPr>
            <a:xfrm>
              <a:off x="4476750" y="1164973"/>
              <a:ext cx="661988" cy="1706815"/>
            </a:xfrm>
            <a:custGeom>
              <a:avLst/>
              <a:gdLst>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4975 h 1704975"/>
                <a:gd name="connsiteX1" fmla="*/ 42863 w 661988"/>
                <a:gd name="connsiteY1" fmla="*/ 1514475 h 1704975"/>
                <a:gd name="connsiteX2" fmla="*/ 0 w 661988"/>
                <a:gd name="connsiteY2" fmla="*/ 166687 h 1704975"/>
                <a:gd name="connsiteX3" fmla="*/ 614363 w 661988"/>
                <a:gd name="connsiteY3" fmla="*/ 0 h 1704975"/>
                <a:gd name="connsiteX4" fmla="*/ 661988 w 661988"/>
                <a:gd name="connsiteY4" fmla="*/ 95250 h 1704975"/>
                <a:gd name="connsiteX5" fmla="*/ 604838 w 661988"/>
                <a:gd name="connsiteY5" fmla="*/ 1704975 h 170497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 name="connsiteX0" fmla="*/ 604838 w 661988"/>
                <a:gd name="connsiteY0" fmla="*/ 1706055 h 1706055"/>
                <a:gd name="connsiteX1" fmla="*/ 42863 w 661988"/>
                <a:gd name="connsiteY1" fmla="*/ 1515555 h 1706055"/>
                <a:gd name="connsiteX2" fmla="*/ 0 w 661988"/>
                <a:gd name="connsiteY2" fmla="*/ 167767 h 1706055"/>
                <a:gd name="connsiteX3" fmla="*/ 614363 w 661988"/>
                <a:gd name="connsiteY3" fmla="*/ 1080 h 1706055"/>
                <a:gd name="connsiteX4" fmla="*/ 661988 w 661988"/>
                <a:gd name="connsiteY4" fmla="*/ 96330 h 1706055"/>
                <a:gd name="connsiteX5" fmla="*/ 604838 w 661988"/>
                <a:gd name="connsiteY5" fmla="*/ 1706055 h 1706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988" h="1706055">
                  <a:moveTo>
                    <a:pt x="604838" y="1706055"/>
                  </a:moveTo>
                  <a:cubicBezTo>
                    <a:pt x="446088" y="1699705"/>
                    <a:pt x="196850" y="1693355"/>
                    <a:pt x="42863" y="1515555"/>
                  </a:cubicBezTo>
                  <a:lnTo>
                    <a:pt x="0" y="167767"/>
                  </a:lnTo>
                  <a:cubicBezTo>
                    <a:pt x="104776" y="12193"/>
                    <a:pt x="442912" y="-5270"/>
                    <a:pt x="614363" y="1080"/>
                  </a:cubicBezTo>
                  <a:cubicBezTo>
                    <a:pt x="687388" y="4255"/>
                    <a:pt x="646113" y="64580"/>
                    <a:pt x="661988" y="96330"/>
                  </a:cubicBezTo>
                  <a:lnTo>
                    <a:pt x="604838" y="1706055"/>
                  </a:ln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0" name="Freeform 29"/>
            <p:cNvSpPr/>
            <p:nvPr/>
          </p:nvSpPr>
          <p:spPr>
            <a:xfrm>
              <a:off x="4648158" y="1056604"/>
              <a:ext cx="399950" cy="167480"/>
            </a:xfrm>
            <a:custGeom>
              <a:avLst/>
              <a:gdLst>
                <a:gd name="connsiteX0" fmla="*/ 0 w 400050"/>
                <a:gd name="connsiteY0" fmla="*/ 176213 h 176213"/>
                <a:gd name="connsiteX1" fmla="*/ 0 w 400050"/>
                <a:gd name="connsiteY1" fmla="*/ 119063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76213 h 176213"/>
                <a:gd name="connsiteX1" fmla="*/ 9525 w 400050"/>
                <a:gd name="connsiteY1" fmla="*/ 130969 h 176213"/>
                <a:gd name="connsiteX2" fmla="*/ 333375 w 400050"/>
                <a:gd name="connsiteY2" fmla="*/ 0 h 176213"/>
                <a:gd name="connsiteX3" fmla="*/ 400050 w 400050"/>
                <a:gd name="connsiteY3" fmla="*/ 42863 h 176213"/>
                <a:gd name="connsiteX4" fmla="*/ 385763 w 400050"/>
                <a:gd name="connsiteY4" fmla="*/ 119063 h 176213"/>
                <a:gd name="connsiteX5" fmla="*/ 0 w 400050"/>
                <a:gd name="connsiteY5" fmla="*/ 176213 h 176213"/>
                <a:gd name="connsiteX0" fmla="*/ 0 w 400050"/>
                <a:gd name="connsiteY0" fmla="*/ 166688 h 166688"/>
                <a:gd name="connsiteX1" fmla="*/ 9525 w 400050"/>
                <a:gd name="connsiteY1" fmla="*/ 121444 h 166688"/>
                <a:gd name="connsiteX2" fmla="*/ 333375 w 400050"/>
                <a:gd name="connsiteY2" fmla="*/ 0 h 166688"/>
                <a:gd name="connsiteX3" fmla="*/ 400050 w 400050"/>
                <a:gd name="connsiteY3" fmla="*/ 33338 h 166688"/>
                <a:gd name="connsiteX4" fmla="*/ 385763 w 400050"/>
                <a:gd name="connsiteY4" fmla="*/ 109538 h 166688"/>
                <a:gd name="connsiteX5" fmla="*/ 0 w 400050"/>
                <a:gd name="connsiteY5" fmla="*/ 166688 h 166688"/>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 name="connsiteX0" fmla="*/ 0 w 400050"/>
                <a:gd name="connsiteY0" fmla="*/ 167360 h 167360"/>
                <a:gd name="connsiteX1" fmla="*/ 9525 w 400050"/>
                <a:gd name="connsiteY1" fmla="*/ 122116 h 167360"/>
                <a:gd name="connsiteX2" fmla="*/ 333375 w 400050"/>
                <a:gd name="connsiteY2" fmla="*/ 672 h 167360"/>
                <a:gd name="connsiteX3" fmla="*/ 400050 w 400050"/>
                <a:gd name="connsiteY3" fmla="*/ 34010 h 167360"/>
                <a:gd name="connsiteX4" fmla="*/ 385763 w 400050"/>
                <a:gd name="connsiteY4" fmla="*/ 110210 h 167360"/>
                <a:gd name="connsiteX5" fmla="*/ 0 w 400050"/>
                <a:gd name="connsiteY5" fmla="*/ 167360 h 167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0050" h="167360">
                  <a:moveTo>
                    <a:pt x="0" y="167360"/>
                  </a:moveTo>
                  <a:lnTo>
                    <a:pt x="9525" y="122116"/>
                  </a:lnTo>
                  <a:cubicBezTo>
                    <a:pt x="98425" y="7022"/>
                    <a:pt x="277812" y="-3297"/>
                    <a:pt x="333375" y="672"/>
                  </a:cubicBezTo>
                  <a:cubicBezTo>
                    <a:pt x="365125" y="2260"/>
                    <a:pt x="394493" y="15753"/>
                    <a:pt x="400050" y="34010"/>
                  </a:cubicBezTo>
                  <a:lnTo>
                    <a:pt x="385763" y="110210"/>
                  </a:lnTo>
                  <a:cubicBezTo>
                    <a:pt x="288131" y="110210"/>
                    <a:pt x="130969" y="119735"/>
                    <a:pt x="0" y="167360"/>
                  </a:cubicBezTo>
                  <a:close/>
                </a:path>
              </a:pathLst>
            </a:custGeom>
            <a:gradFill flip="none" rotWithShape="1">
              <a:gsLst>
                <a:gs pos="0">
                  <a:schemeClr val="accent6">
                    <a:lumMod val="50000"/>
                  </a:schemeClr>
                </a:gs>
                <a:gs pos="50000">
                  <a:schemeClr val="accent6"/>
                </a:gs>
                <a:gs pos="100000">
                  <a:schemeClr val="accent6">
                    <a:lumMod val="50000"/>
                  </a:schemeClr>
                </a:gs>
              </a:gsLst>
              <a:lin ang="108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33809" name="TextBox 87"/>
          <p:cNvSpPr txBox="1">
            <a:spLocks noChangeArrowheads="1"/>
          </p:cNvSpPr>
          <p:nvPr/>
        </p:nvSpPr>
        <p:spPr bwMode="auto">
          <a:xfrm>
            <a:off x="187325" y="5934075"/>
            <a:ext cx="1579563" cy="923925"/>
          </a:xfrm>
          <a:prstGeom prst="rect">
            <a:avLst/>
          </a:prstGeom>
          <a:noFill/>
          <a:ln w="9525">
            <a:noFill/>
            <a:miter lim="800000"/>
            <a:headEnd/>
            <a:tailEnd/>
          </a:ln>
        </p:spPr>
        <p:txBody>
          <a:bodyPr anchor="ctr">
            <a:spAutoFit/>
          </a:bodyPr>
          <a:lstStyle/>
          <a:p>
            <a:pPr algn="ctr"/>
            <a:r>
              <a:rPr lang="en-US" sz="5400" b="1">
                <a:solidFill>
                  <a:schemeClr val="bg1"/>
                </a:solidFill>
                <a:latin typeface="Comic Sans MS" pitchFamily="66" charset="0"/>
              </a:rPr>
              <a:t>04</a:t>
            </a:r>
            <a:endParaRPr lang="en-US" sz="4800" b="1">
              <a:solidFill>
                <a:schemeClr val="bg1"/>
              </a:solidFill>
              <a:latin typeface="Comic Sans MS" pitchFamily="66" charset="0"/>
            </a:endParaRPr>
          </a:p>
        </p:txBody>
      </p:sp>
      <p:sp>
        <p:nvSpPr>
          <p:cNvPr id="33810" name="Rectangle 90"/>
          <p:cNvSpPr>
            <a:spLocks noChangeArrowheads="1"/>
          </p:cNvSpPr>
          <p:nvPr/>
        </p:nvSpPr>
        <p:spPr bwMode="auto">
          <a:xfrm>
            <a:off x="1600200" y="5860246"/>
            <a:ext cx="6011863" cy="954107"/>
          </a:xfrm>
          <a:prstGeom prst="rect">
            <a:avLst/>
          </a:prstGeom>
          <a:noFill/>
          <a:ln w="9525">
            <a:noFill/>
            <a:miter lim="800000"/>
            <a:headEnd/>
            <a:tailEnd/>
          </a:ln>
        </p:spPr>
        <p:txBody>
          <a:bodyPr anchor="ctr">
            <a:spAutoFit/>
          </a:bodyPr>
          <a:lstStyle/>
          <a:p>
            <a:pPr marL="342900" indent="-342900">
              <a:spcBef>
                <a:spcPct val="20000"/>
              </a:spcBef>
            </a:pPr>
            <a:r>
              <a:rPr lang="vi-VN" sz="2800" dirty="0"/>
              <a:t>Trò chuyện, xưng hô với vật như đối với người</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1277"/>
                                        </p:tgtEl>
                                        <p:attrNameLst>
                                          <p:attrName>fillcolor</p:attrName>
                                        </p:attrNameLst>
                                      </p:cBhvr>
                                      <p:to>
                                        <a:schemeClr val="accent2"/>
                                      </p:to>
                                    </p:animClr>
                                    <p:set>
                                      <p:cBhvr>
                                        <p:cTn id="7" dur="2000" fill="hold"/>
                                        <p:tgtEl>
                                          <p:spTgt spid="11277"/>
                                        </p:tgtEl>
                                        <p:attrNameLst>
                                          <p:attrName>fill.type</p:attrName>
                                        </p:attrNameLst>
                                      </p:cBhvr>
                                      <p:to>
                                        <p:strVal val="solid"/>
                                      </p:to>
                                    </p:set>
                                    <p:set>
                                      <p:cBhvr>
                                        <p:cTn id="8" dur="2000" fill="hold"/>
                                        <p:tgtEl>
                                          <p:spTgt spid="1127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274638"/>
            <a:ext cx="8229600" cy="1630362"/>
          </a:xfrm>
        </p:spPr>
        <p:txBody>
          <a:bodyPr>
            <a:normAutofit/>
          </a:bodyPr>
          <a:lstStyle/>
          <a:p>
            <a:r>
              <a:rPr lang="en-US" sz="3200" dirty="0" err="1"/>
              <a:t>Trong</a:t>
            </a:r>
            <a:r>
              <a:rPr lang="en-US" sz="3200" dirty="0"/>
              <a:t> </a:t>
            </a:r>
            <a:r>
              <a:rPr lang="en-US" sz="3200" dirty="0" err="1"/>
              <a:t>câu</a:t>
            </a:r>
            <a:r>
              <a:rPr lang="en-US" sz="3200" dirty="0"/>
              <a:t> “</a:t>
            </a:r>
            <a:r>
              <a:rPr lang="en-US" sz="3200" dirty="0" err="1"/>
              <a:t>Bão</a:t>
            </a:r>
            <a:r>
              <a:rPr lang="en-US" sz="3200" dirty="0"/>
              <a:t> </a:t>
            </a:r>
            <a:r>
              <a:rPr lang="en-US" sz="3200" dirty="0" err="1"/>
              <a:t>bùng</a:t>
            </a:r>
            <a:r>
              <a:rPr lang="en-US" sz="3200" dirty="0"/>
              <a:t> </a:t>
            </a:r>
            <a:r>
              <a:rPr lang="en-US" sz="3200" dirty="0" err="1"/>
              <a:t>thân</a:t>
            </a:r>
            <a:r>
              <a:rPr lang="en-US" sz="3200" dirty="0"/>
              <a:t> </a:t>
            </a:r>
            <a:r>
              <a:rPr lang="en-US" sz="3200" dirty="0" err="1"/>
              <a:t>bọc</a:t>
            </a:r>
            <a:r>
              <a:rPr lang="en-US" sz="3200" dirty="0"/>
              <a:t> </a:t>
            </a:r>
            <a:r>
              <a:rPr lang="en-US" sz="3200" dirty="0" err="1"/>
              <a:t>lấy</a:t>
            </a:r>
            <a:r>
              <a:rPr lang="en-US" sz="3200" dirty="0"/>
              <a:t> </a:t>
            </a:r>
            <a:r>
              <a:rPr lang="en-US" sz="3200" dirty="0" err="1"/>
              <a:t>thân</a:t>
            </a:r>
            <a:r>
              <a:rPr lang="en-US" sz="3200" dirty="0"/>
              <a:t> / </a:t>
            </a:r>
            <a:r>
              <a:rPr lang="en-US" sz="3200" dirty="0" err="1"/>
              <a:t>Tay</a:t>
            </a:r>
            <a:r>
              <a:rPr lang="en-US" sz="3200" dirty="0"/>
              <a:t> </a:t>
            </a:r>
            <a:r>
              <a:rPr lang="en-US" sz="3200" dirty="0" err="1"/>
              <a:t>ôm</a:t>
            </a:r>
            <a:r>
              <a:rPr lang="en-US" sz="3200" dirty="0"/>
              <a:t> </a:t>
            </a:r>
            <a:r>
              <a:rPr lang="en-US" sz="3200" dirty="0" err="1"/>
              <a:t>tay</a:t>
            </a:r>
            <a:r>
              <a:rPr lang="en-US" sz="3200" dirty="0"/>
              <a:t> </a:t>
            </a:r>
            <a:r>
              <a:rPr lang="en-US" sz="3200" dirty="0" err="1"/>
              <a:t>níu</a:t>
            </a:r>
            <a:r>
              <a:rPr lang="en-US" sz="3200" dirty="0"/>
              <a:t> </a:t>
            </a:r>
            <a:r>
              <a:rPr lang="en-US" sz="3200" dirty="0" err="1"/>
              <a:t>tre</a:t>
            </a:r>
            <a:r>
              <a:rPr lang="en-US" sz="3200" dirty="0"/>
              <a:t> </a:t>
            </a:r>
            <a:r>
              <a:rPr lang="en-US" sz="3200" dirty="0" err="1"/>
              <a:t>gần</a:t>
            </a:r>
            <a:r>
              <a:rPr lang="en-US" sz="3200" dirty="0"/>
              <a:t> </a:t>
            </a:r>
            <a:r>
              <a:rPr lang="en-US" sz="3200" dirty="0" err="1"/>
              <a:t>nhau</a:t>
            </a:r>
            <a:r>
              <a:rPr lang="en-US" sz="3200" dirty="0"/>
              <a:t> </a:t>
            </a:r>
            <a:r>
              <a:rPr lang="en-US" sz="3200" dirty="0" err="1"/>
              <a:t>thêm</a:t>
            </a:r>
            <a:r>
              <a:rPr lang="en-US" sz="3200" dirty="0"/>
              <a:t>” </a:t>
            </a:r>
            <a:r>
              <a:rPr lang="en-US" sz="3200" dirty="0" err="1"/>
              <a:t>là</a:t>
            </a:r>
            <a:r>
              <a:rPr lang="en-US" sz="3200" dirty="0"/>
              <a:t> </a:t>
            </a:r>
            <a:r>
              <a:rPr lang="en-US" sz="3200" dirty="0" err="1"/>
              <a:t>câu</a:t>
            </a:r>
            <a:r>
              <a:rPr lang="en-US" sz="3200" dirty="0"/>
              <a:t> </a:t>
            </a:r>
            <a:r>
              <a:rPr lang="en-US" sz="3200" dirty="0" err="1"/>
              <a:t>nhân</a:t>
            </a:r>
            <a:r>
              <a:rPr lang="en-US" sz="3200" dirty="0"/>
              <a:t> </a:t>
            </a:r>
            <a:r>
              <a:rPr lang="en-US" sz="3200" dirty="0" err="1"/>
              <a:t>hóa</a:t>
            </a:r>
            <a:r>
              <a:rPr lang="en-US" sz="3200" dirty="0"/>
              <a:t> </a:t>
            </a:r>
            <a:r>
              <a:rPr lang="en-US" sz="3200" dirty="0" err="1"/>
              <a:t>tả</a:t>
            </a:r>
            <a:r>
              <a:rPr lang="en-US" sz="3200" dirty="0"/>
              <a:t>?</a:t>
            </a:r>
            <a:endParaRPr lang="en-US" sz="3500" dirty="0">
              <a:solidFill>
                <a:schemeClr val="accent1"/>
              </a:solidFill>
            </a:endParaRPr>
          </a:p>
        </p:txBody>
      </p:sp>
      <p:sp>
        <p:nvSpPr>
          <p:cNvPr id="34819" name="AutoShape 44"/>
          <p:cNvSpPr>
            <a:spLocks noChangeArrowheads="1"/>
          </p:cNvSpPr>
          <p:nvPr/>
        </p:nvSpPr>
        <p:spPr bwMode="gray">
          <a:xfrm>
            <a:off x="2771800" y="5501010"/>
            <a:ext cx="4149080" cy="773831"/>
          </a:xfrm>
          <a:prstGeom prst="roundRect">
            <a:avLst>
              <a:gd name="adj" fmla="val 50000"/>
            </a:avLst>
          </a:prstGeom>
          <a:noFill/>
          <a:ln w="28575" algn="ctr">
            <a:solidFill>
              <a:schemeClr val="bg2"/>
            </a:solidFill>
            <a:round/>
            <a:headEnd/>
            <a:tailEnd/>
          </a:ln>
        </p:spPr>
        <p:txBody>
          <a:bodyPr wrap="none" anchor="ctr"/>
          <a:lstStyle/>
          <a:p>
            <a:pPr marL="342900" indent="-342900">
              <a:spcBef>
                <a:spcPct val="20000"/>
              </a:spcBef>
            </a:pPr>
            <a:r>
              <a:rPr lang="nb-NO" sz="3200" dirty="0"/>
              <a:t>d. </a:t>
            </a:r>
            <a:r>
              <a:rPr lang="en-US" sz="3200" dirty="0" err="1"/>
              <a:t>Trạng</a:t>
            </a:r>
            <a:r>
              <a:rPr lang="en-US" sz="3200" dirty="0"/>
              <a:t> </a:t>
            </a:r>
            <a:r>
              <a:rPr lang="en-US" sz="3200" dirty="0" err="1"/>
              <a:t>thái</a:t>
            </a:r>
            <a:endParaRPr lang="en-US" sz="3200" dirty="0"/>
          </a:p>
        </p:txBody>
      </p:sp>
      <p:sp>
        <p:nvSpPr>
          <p:cNvPr id="34820" name="AutoShape 45"/>
          <p:cNvSpPr>
            <a:spLocks noChangeArrowheads="1"/>
          </p:cNvSpPr>
          <p:nvPr/>
        </p:nvSpPr>
        <p:spPr bwMode="gray">
          <a:xfrm>
            <a:off x="2771800" y="4336251"/>
            <a:ext cx="4107170" cy="719390"/>
          </a:xfrm>
          <a:prstGeom prst="roundRect">
            <a:avLst>
              <a:gd name="adj" fmla="val 50000"/>
            </a:avLst>
          </a:prstGeom>
          <a:noFill/>
          <a:ln w="28575" algn="ctr">
            <a:solidFill>
              <a:schemeClr val="bg2"/>
            </a:solidFill>
            <a:round/>
            <a:headEnd/>
            <a:tailEnd/>
          </a:ln>
        </p:spPr>
        <p:txBody>
          <a:bodyPr wrap="none" anchor="ctr"/>
          <a:lstStyle/>
          <a:p>
            <a:pPr marL="342900" indent="-342900">
              <a:spcBef>
                <a:spcPct val="20000"/>
              </a:spcBef>
            </a:pPr>
            <a:r>
              <a:rPr lang="nb-NO" sz="3200" dirty="0"/>
              <a:t>c. </a:t>
            </a:r>
            <a:r>
              <a:rPr lang="vi-VN" sz="3200" dirty="0"/>
              <a:t>Hoạt động</a:t>
            </a:r>
            <a:endParaRPr lang="en-US" sz="3200" dirty="0"/>
          </a:p>
        </p:txBody>
      </p:sp>
      <p:sp>
        <p:nvSpPr>
          <p:cNvPr id="34821" name="AutoShape 46"/>
          <p:cNvSpPr>
            <a:spLocks noChangeArrowheads="1"/>
          </p:cNvSpPr>
          <p:nvPr/>
        </p:nvSpPr>
        <p:spPr bwMode="gray">
          <a:xfrm>
            <a:off x="2771800" y="3193251"/>
            <a:ext cx="4149080" cy="719390"/>
          </a:xfrm>
          <a:prstGeom prst="roundRect">
            <a:avLst>
              <a:gd name="adj" fmla="val 50000"/>
            </a:avLst>
          </a:prstGeom>
          <a:noFill/>
          <a:ln w="28575" algn="ctr">
            <a:solidFill>
              <a:schemeClr val="bg2"/>
            </a:solidFill>
            <a:round/>
            <a:headEnd/>
            <a:tailEnd/>
          </a:ln>
        </p:spPr>
        <p:txBody>
          <a:bodyPr wrap="none" anchor="ctr"/>
          <a:lstStyle/>
          <a:p>
            <a:pPr marL="342900" indent="-342900">
              <a:spcBef>
                <a:spcPct val="20000"/>
              </a:spcBef>
            </a:pPr>
            <a:r>
              <a:rPr lang="nb-NO" sz="3200" dirty="0"/>
              <a:t>b. </a:t>
            </a:r>
            <a:r>
              <a:rPr lang="en-US" sz="3200" dirty="0" err="1"/>
              <a:t>Tính</a:t>
            </a:r>
            <a:r>
              <a:rPr lang="en-US" sz="3200" dirty="0"/>
              <a:t> </a:t>
            </a:r>
            <a:r>
              <a:rPr lang="en-US" sz="3200" dirty="0" err="1"/>
              <a:t>chất</a:t>
            </a:r>
            <a:endParaRPr lang="en-US" sz="3200" dirty="0"/>
          </a:p>
        </p:txBody>
      </p:sp>
      <p:sp>
        <p:nvSpPr>
          <p:cNvPr id="4106" name="AutoShape 47"/>
          <p:cNvSpPr>
            <a:spLocks noChangeArrowheads="1"/>
          </p:cNvSpPr>
          <p:nvPr/>
        </p:nvSpPr>
        <p:spPr bwMode="gray">
          <a:xfrm>
            <a:off x="2695600" y="2066329"/>
            <a:ext cx="4149080" cy="677912"/>
          </a:xfrm>
          <a:prstGeom prst="roundRect">
            <a:avLst>
              <a:gd name="adj" fmla="val 50000"/>
            </a:avLst>
          </a:prstGeom>
          <a:noFill/>
          <a:ln w="28575" algn="ctr">
            <a:solidFill>
              <a:schemeClr val="bg2"/>
            </a:solidFill>
            <a:round/>
            <a:headEnd/>
            <a:tailEnd/>
          </a:ln>
        </p:spPr>
        <p:txBody>
          <a:bodyPr wrap="none" anchor="ctr"/>
          <a:lstStyle/>
          <a:p>
            <a:pPr>
              <a:buFont typeface="Arial" charset="0"/>
              <a:buNone/>
            </a:pPr>
            <a:r>
              <a:rPr lang="nb-NO" sz="3200" dirty="0"/>
              <a:t>a. </a:t>
            </a:r>
            <a:r>
              <a:rPr lang="en-US" sz="3200" dirty="0" err="1"/>
              <a:t>Hình</a:t>
            </a:r>
            <a:r>
              <a:rPr lang="en-US" sz="3200" dirty="0"/>
              <a:t> </a:t>
            </a:r>
            <a:r>
              <a:rPr lang="en-US" sz="3200" dirty="0" err="1"/>
              <a:t>dáng</a:t>
            </a:r>
            <a:endParaRPr lang="en-US" sz="3200" dirty="0"/>
          </a:p>
        </p:txBody>
      </p:sp>
      <p:grpSp>
        <p:nvGrpSpPr>
          <p:cNvPr id="2" name="Group 48"/>
          <p:cNvGrpSpPr>
            <a:grpSpLocks/>
          </p:cNvGrpSpPr>
          <p:nvPr/>
        </p:nvGrpSpPr>
        <p:grpSpPr bwMode="auto">
          <a:xfrm>
            <a:off x="2086000" y="2151657"/>
            <a:ext cx="630238" cy="622300"/>
            <a:chOff x="2078" y="1680"/>
            <a:chExt cx="1615" cy="1615"/>
          </a:xfrm>
        </p:grpSpPr>
        <p:sp>
          <p:nvSpPr>
            <p:cNvPr id="34845" name="Oval 4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a:p>
          </p:txBody>
        </p:sp>
        <p:sp>
          <p:nvSpPr>
            <p:cNvPr id="34846" name="Oval 5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a:p>
          </p:txBody>
        </p:sp>
        <p:sp>
          <p:nvSpPr>
            <p:cNvPr id="88115" name="Oval 51"/>
            <p:cNvSpPr>
              <a:spLocks noChangeArrowheads="1"/>
            </p:cNvSpPr>
            <p:nvPr/>
          </p:nvSpPr>
          <p:spPr bwMode="gray">
            <a:xfrm>
              <a:off x="2253" y="1853"/>
              <a:ext cx="1265" cy="1269"/>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a:defRPr/>
              </a:pPr>
              <a:endParaRPr lang="en-US">
                <a:latin typeface="Arial" panose="020B0604020202020204" pitchFamily="34" charset="0"/>
              </a:endParaRPr>
            </a:p>
          </p:txBody>
        </p:sp>
        <p:sp>
          <p:nvSpPr>
            <p:cNvPr id="34848" name="Oval 52"/>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p:spPr>
          <p:txBody>
            <a:bodyPr wrap="none" anchor="ctr">
              <a:spAutoFit/>
            </a:bodyPr>
            <a:lstStyle/>
            <a:p>
              <a:endParaRPr lang="en-US"/>
            </a:p>
          </p:txBody>
        </p:sp>
        <p:sp>
          <p:nvSpPr>
            <p:cNvPr id="88117" name="Oval 53"/>
            <p:cNvSpPr>
              <a:spLocks noChangeArrowheads="1"/>
            </p:cNvSpPr>
            <p:nvPr/>
          </p:nvSpPr>
          <p:spPr bwMode="gray">
            <a:xfrm>
              <a:off x="2334" y="1935"/>
              <a:ext cx="1098"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a:defRPr/>
              </a:pPr>
              <a:endParaRPr lang="en-US">
                <a:latin typeface="Arial" panose="020B0604020202020204" pitchFamily="34" charset="0"/>
              </a:endParaRPr>
            </a:p>
          </p:txBody>
        </p:sp>
        <p:sp>
          <p:nvSpPr>
            <p:cNvPr id="34850" name="Oval 54"/>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p:spPr>
          <p:txBody>
            <a:bodyPr anchor="ctr">
              <a:spAutoFit/>
            </a:bodyPr>
            <a:lstStyle/>
            <a:p>
              <a:endParaRPr lang="en-US"/>
            </a:p>
          </p:txBody>
        </p:sp>
      </p:grpSp>
      <p:grpSp>
        <p:nvGrpSpPr>
          <p:cNvPr id="3" name="Group 55"/>
          <p:cNvGrpSpPr>
            <a:grpSpLocks/>
          </p:cNvGrpSpPr>
          <p:nvPr/>
        </p:nvGrpSpPr>
        <p:grpSpPr bwMode="auto">
          <a:xfrm>
            <a:off x="2086000" y="3251795"/>
            <a:ext cx="685800" cy="660400"/>
            <a:chOff x="2078" y="1680"/>
            <a:chExt cx="1615" cy="1615"/>
          </a:xfrm>
        </p:grpSpPr>
        <p:sp>
          <p:nvSpPr>
            <p:cNvPr id="34839" name="Oval 5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a:p>
          </p:txBody>
        </p:sp>
        <p:sp>
          <p:nvSpPr>
            <p:cNvPr id="34840" name="Oval 5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a:p>
          </p:txBody>
        </p:sp>
        <p:sp>
          <p:nvSpPr>
            <p:cNvPr id="88122" name="Oval 58"/>
            <p:cNvSpPr>
              <a:spLocks noChangeArrowheads="1"/>
            </p:cNvSpPr>
            <p:nvPr/>
          </p:nvSpPr>
          <p:spPr bwMode="gray">
            <a:xfrm>
              <a:off x="2254" y="1855"/>
              <a:ext cx="1264"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a:defRPr/>
              </a:pPr>
              <a:endParaRPr lang="en-US">
                <a:latin typeface="Arial" panose="020B0604020202020204" pitchFamily="34" charset="0"/>
              </a:endParaRPr>
            </a:p>
          </p:txBody>
        </p:sp>
        <p:sp>
          <p:nvSpPr>
            <p:cNvPr id="34842" name="Oval 5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p:spPr>
          <p:txBody>
            <a:bodyPr wrap="none" anchor="ctr">
              <a:spAutoFit/>
            </a:bodyPr>
            <a:lstStyle/>
            <a:p>
              <a:endParaRPr lang="en-US"/>
            </a:p>
          </p:txBody>
        </p:sp>
        <p:sp>
          <p:nvSpPr>
            <p:cNvPr id="88124" name="Oval 60"/>
            <p:cNvSpPr>
              <a:spLocks noChangeArrowheads="1"/>
            </p:cNvSpPr>
            <p:nvPr/>
          </p:nvSpPr>
          <p:spPr bwMode="gray">
            <a:xfrm>
              <a:off x="2332" y="1936"/>
              <a:ext cx="1099"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a:defRPr/>
              </a:pPr>
              <a:endParaRPr lang="en-US">
                <a:latin typeface="Arial" panose="020B0604020202020204" pitchFamily="34" charset="0"/>
              </a:endParaRPr>
            </a:p>
          </p:txBody>
        </p:sp>
        <p:sp>
          <p:nvSpPr>
            <p:cNvPr id="34844" name="Oval 6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p:spPr>
          <p:txBody>
            <a:bodyPr anchor="ctr">
              <a:spAutoFit/>
            </a:bodyPr>
            <a:lstStyle/>
            <a:p>
              <a:endParaRPr lang="en-US"/>
            </a:p>
          </p:txBody>
        </p:sp>
      </p:grpSp>
      <p:grpSp>
        <p:nvGrpSpPr>
          <p:cNvPr id="4" name="Group 62"/>
          <p:cNvGrpSpPr>
            <a:grpSpLocks/>
          </p:cNvGrpSpPr>
          <p:nvPr/>
        </p:nvGrpSpPr>
        <p:grpSpPr bwMode="auto">
          <a:xfrm>
            <a:off x="2086000" y="4412257"/>
            <a:ext cx="706438" cy="660400"/>
            <a:chOff x="2078" y="1680"/>
            <a:chExt cx="1615" cy="1615"/>
          </a:xfrm>
        </p:grpSpPr>
        <p:sp>
          <p:nvSpPr>
            <p:cNvPr id="34833" name="Oval 6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a:p>
          </p:txBody>
        </p:sp>
        <p:sp>
          <p:nvSpPr>
            <p:cNvPr id="34834" name="Oval 6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a:p>
          </p:txBody>
        </p:sp>
        <p:sp>
          <p:nvSpPr>
            <p:cNvPr id="88129" name="Oval 65"/>
            <p:cNvSpPr>
              <a:spLocks noChangeArrowheads="1"/>
            </p:cNvSpPr>
            <p:nvPr/>
          </p:nvSpPr>
          <p:spPr bwMode="gray">
            <a:xfrm>
              <a:off x="2252" y="1855"/>
              <a:ext cx="1267"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a:defRPr/>
              </a:pPr>
              <a:endParaRPr lang="en-US">
                <a:latin typeface="Arial" panose="020B0604020202020204" pitchFamily="34" charset="0"/>
              </a:endParaRPr>
            </a:p>
          </p:txBody>
        </p:sp>
        <p:sp>
          <p:nvSpPr>
            <p:cNvPr id="34836" name="Oval 66"/>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p:spPr>
          <p:txBody>
            <a:bodyPr wrap="none" anchor="ctr">
              <a:spAutoFit/>
            </a:bodyPr>
            <a:lstStyle/>
            <a:p>
              <a:endParaRPr lang="en-US"/>
            </a:p>
          </p:txBody>
        </p:sp>
        <p:sp>
          <p:nvSpPr>
            <p:cNvPr id="88131" name="Oval 67"/>
            <p:cNvSpPr>
              <a:spLocks noChangeArrowheads="1"/>
            </p:cNvSpPr>
            <p:nvPr/>
          </p:nvSpPr>
          <p:spPr bwMode="gray">
            <a:xfrm>
              <a:off x="2336" y="1936"/>
              <a:ext cx="1096"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a:defRPr/>
              </a:pPr>
              <a:endParaRPr lang="en-US">
                <a:latin typeface="Arial" panose="020B0604020202020204" pitchFamily="34" charset="0"/>
              </a:endParaRPr>
            </a:p>
          </p:txBody>
        </p:sp>
        <p:sp>
          <p:nvSpPr>
            <p:cNvPr id="34838" name="Oval 68"/>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p:spPr>
          <p:txBody>
            <a:bodyPr anchor="ctr">
              <a:spAutoFit/>
            </a:bodyPr>
            <a:lstStyle/>
            <a:p>
              <a:endParaRPr lang="en-US"/>
            </a:p>
          </p:txBody>
        </p:sp>
      </p:grpSp>
      <p:grpSp>
        <p:nvGrpSpPr>
          <p:cNvPr id="5" name="Group 69"/>
          <p:cNvGrpSpPr>
            <a:grpSpLocks/>
          </p:cNvGrpSpPr>
          <p:nvPr/>
        </p:nvGrpSpPr>
        <p:grpSpPr bwMode="auto">
          <a:xfrm>
            <a:off x="2086000" y="5598120"/>
            <a:ext cx="706438" cy="711200"/>
            <a:chOff x="2078" y="1680"/>
            <a:chExt cx="1615" cy="1615"/>
          </a:xfrm>
        </p:grpSpPr>
        <p:sp>
          <p:nvSpPr>
            <p:cNvPr id="34827" name="Oval 7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en-US"/>
            </a:p>
          </p:txBody>
        </p:sp>
        <p:sp>
          <p:nvSpPr>
            <p:cNvPr id="34828" name="Oval 7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en-US"/>
            </a:p>
          </p:txBody>
        </p:sp>
        <p:sp>
          <p:nvSpPr>
            <p:cNvPr id="88136" name="Oval 72"/>
            <p:cNvSpPr>
              <a:spLocks noChangeArrowheads="1"/>
            </p:cNvSpPr>
            <p:nvPr/>
          </p:nvSpPr>
          <p:spPr bwMode="gray">
            <a:xfrm>
              <a:off x="2252" y="1857"/>
              <a:ext cx="1267"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a:defRPr/>
              </a:pPr>
              <a:endParaRPr lang="en-US">
                <a:latin typeface="Arial" panose="020B0604020202020204" pitchFamily="34" charset="0"/>
              </a:endParaRPr>
            </a:p>
          </p:txBody>
        </p:sp>
        <p:sp>
          <p:nvSpPr>
            <p:cNvPr id="34830" name="Oval 73"/>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p:spPr>
          <p:txBody>
            <a:bodyPr wrap="none" anchor="ctr">
              <a:spAutoFit/>
            </a:bodyPr>
            <a:lstStyle/>
            <a:p>
              <a:endParaRPr lang="en-US"/>
            </a:p>
          </p:txBody>
        </p:sp>
        <p:sp>
          <p:nvSpPr>
            <p:cNvPr id="88138" name="Oval 74"/>
            <p:cNvSpPr>
              <a:spLocks noChangeArrowheads="1"/>
            </p:cNvSpPr>
            <p:nvPr/>
          </p:nvSpPr>
          <p:spPr bwMode="gray">
            <a:xfrm>
              <a:off x="2336" y="1936"/>
              <a:ext cx="1096"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a:defRPr/>
              </a:pPr>
              <a:endParaRPr lang="en-US">
                <a:latin typeface="Arial" panose="020B0604020202020204" pitchFamily="34" charset="0"/>
              </a:endParaRPr>
            </a:p>
          </p:txBody>
        </p:sp>
        <p:sp>
          <p:nvSpPr>
            <p:cNvPr id="34832" name="Oval 75"/>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p:spPr>
          <p:txBody>
            <a:bodyPr anchor="ctr">
              <a:spAutoFit/>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34820"/>
                                        </p:tgtEl>
                                        <p:attrNameLst>
                                          <p:attrName>r</p:attrName>
                                        </p:attrNameLst>
                                      </p:cBhvr>
                                    </p:animRot>
                                  </p:childTnLst>
                                </p:cTn>
                              </p:par>
                              <p:par>
                                <p:cTn id="7" presetID="8" presetClass="emph" presetSubtype="0" fill="hold" nodeType="withEffect">
                                  <p:stCondLst>
                                    <p:cond delay="0"/>
                                  </p:stCondLst>
                                  <p:childTnLst>
                                    <p:animRot by="21600000">
                                      <p:cBhvr>
                                        <p:cTn id="8" dur="2000" fill="hold"/>
                                        <p:tgtEl>
                                          <p:spTgt spid="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71"/>
          <p:cNvSpPr>
            <a:spLocks noChangeArrowheads="1"/>
          </p:cNvSpPr>
          <p:nvPr/>
        </p:nvSpPr>
        <p:spPr bwMode="gray">
          <a:xfrm>
            <a:off x="971600" y="2060848"/>
            <a:ext cx="7344816" cy="877615"/>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3200"/>
          </a:p>
        </p:txBody>
      </p:sp>
      <p:sp>
        <p:nvSpPr>
          <p:cNvPr id="5" name="Text Box 73"/>
          <p:cNvSpPr txBox="1">
            <a:spLocks noChangeArrowheads="1"/>
          </p:cNvSpPr>
          <p:nvPr/>
        </p:nvSpPr>
        <p:spPr bwMode="gray">
          <a:xfrm>
            <a:off x="899592" y="2267580"/>
            <a:ext cx="74168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vi-VN" sz="3200" dirty="0"/>
              <a:t>A. Khen ngợi trẻ em biết ăn, biết chơi</a:t>
            </a:r>
            <a:endParaRPr lang="en-US" sz="3200" b="1" dirty="0">
              <a:solidFill>
                <a:schemeClr val="tx1">
                  <a:lumMod val="85000"/>
                  <a:lumOff val="15000"/>
                </a:schemeClr>
              </a:solidFill>
            </a:endParaRPr>
          </a:p>
        </p:txBody>
      </p:sp>
      <p:sp>
        <p:nvSpPr>
          <p:cNvPr id="6" name="AutoShape 76"/>
          <p:cNvSpPr>
            <a:spLocks noChangeArrowheads="1"/>
          </p:cNvSpPr>
          <p:nvPr/>
        </p:nvSpPr>
        <p:spPr bwMode="gray">
          <a:xfrm>
            <a:off x="971600" y="3199457"/>
            <a:ext cx="7344816" cy="877615"/>
          </a:xfrm>
          <a:prstGeom prst="roundRect">
            <a:avLst>
              <a:gd name="adj" fmla="val 16667"/>
            </a:avLst>
          </a:prstGeom>
          <a:gradFill rotWithShape="1">
            <a:gsLst>
              <a:gs pos="0">
                <a:schemeClr val="folHlink">
                  <a:gamma/>
                  <a:tint val="21176"/>
                  <a:invGamma/>
                </a:schemeClr>
              </a:gs>
              <a:gs pos="100000">
                <a:schemeClr val="folHlink"/>
              </a:gs>
            </a:gsLst>
            <a:lin ang="0" scaled="1"/>
          </a:gradFill>
          <a:ln w="12700" algn="ctr">
            <a:solidFill>
              <a:schemeClr val="folHlink"/>
            </a:solidFill>
            <a:round/>
            <a:headEnd/>
            <a:tailEnd/>
          </a:ln>
          <a:effectLst>
            <a:outerShdw dist="99190" dir="2388334" algn="ctr" rotWithShape="0">
              <a:srgbClr val="333333">
                <a:alpha val="50000"/>
              </a:srgbClr>
            </a:outerShdw>
          </a:effectLst>
        </p:spPr>
        <p:txBody>
          <a:bodyPr wrap="none" anchor="ctr"/>
          <a:lstStyle/>
          <a:p>
            <a:endParaRPr lang="en-US" sz="3200"/>
          </a:p>
        </p:txBody>
      </p:sp>
      <p:sp>
        <p:nvSpPr>
          <p:cNvPr id="8" name="AutoShape 81"/>
          <p:cNvSpPr>
            <a:spLocks noChangeArrowheads="1"/>
          </p:cNvSpPr>
          <p:nvPr/>
        </p:nvSpPr>
        <p:spPr bwMode="gray">
          <a:xfrm>
            <a:off x="971600" y="4351585"/>
            <a:ext cx="7344816" cy="877615"/>
          </a:xfrm>
          <a:prstGeom prst="roundRect">
            <a:avLst>
              <a:gd name="adj" fmla="val 16667"/>
            </a:avLst>
          </a:prstGeom>
          <a:gradFill rotWithShape="1">
            <a:gsLst>
              <a:gs pos="0">
                <a:schemeClr val="bg2">
                  <a:gamma/>
                  <a:tint val="21176"/>
                  <a:invGamma/>
                </a:schemeClr>
              </a:gs>
              <a:gs pos="100000">
                <a:schemeClr val="bg2"/>
              </a:gs>
            </a:gsLst>
            <a:lin ang="0" scaled="1"/>
          </a:gradFill>
          <a:ln w="12700" algn="ctr">
            <a:solidFill>
              <a:schemeClr val="bg2"/>
            </a:solidFill>
            <a:round/>
            <a:headEnd/>
            <a:tailEnd/>
          </a:ln>
          <a:effectLst>
            <a:outerShdw dist="99190" dir="2388334" algn="ctr" rotWithShape="0">
              <a:srgbClr val="333333">
                <a:alpha val="50000"/>
              </a:srgbClr>
            </a:outerShdw>
          </a:effectLst>
        </p:spPr>
        <p:txBody>
          <a:bodyPr wrap="none" anchor="ctr"/>
          <a:lstStyle/>
          <a:p>
            <a:endParaRPr lang="en-US" sz="3200"/>
          </a:p>
        </p:txBody>
      </p:sp>
      <p:sp>
        <p:nvSpPr>
          <p:cNvPr id="10" name="AutoShape 90"/>
          <p:cNvSpPr>
            <a:spLocks noChangeArrowheads="1"/>
          </p:cNvSpPr>
          <p:nvPr/>
        </p:nvSpPr>
        <p:spPr bwMode="gray">
          <a:xfrm>
            <a:off x="971600" y="5563994"/>
            <a:ext cx="7344816" cy="877615"/>
          </a:xfrm>
          <a:prstGeom prst="roundRect">
            <a:avLst>
              <a:gd name="adj" fmla="val 16667"/>
            </a:avLst>
          </a:prstGeom>
          <a:gradFill rotWithShape="1">
            <a:gsLst>
              <a:gs pos="0">
                <a:schemeClr val="accent2">
                  <a:gamma/>
                  <a:tint val="21176"/>
                  <a:invGamma/>
                </a:schemeClr>
              </a:gs>
              <a:gs pos="100000">
                <a:schemeClr val="accent2"/>
              </a:gs>
            </a:gsLst>
            <a:lin ang="0" scaled="1"/>
          </a:gradFill>
          <a:ln w="12700" algn="ctr">
            <a:solidFill>
              <a:schemeClr val="accent2"/>
            </a:solidFill>
            <a:round/>
            <a:headEnd/>
            <a:tailEnd/>
          </a:ln>
          <a:effectLst>
            <a:outerShdw dist="99190" dir="2388334" algn="ctr" rotWithShape="0">
              <a:srgbClr val="333333">
                <a:alpha val="50000"/>
              </a:srgbClr>
            </a:outerShdw>
          </a:effectLst>
        </p:spPr>
        <p:txBody>
          <a:bodyPr wrap="none" anchor="ctr"/>
          <a:lstStyle/>
          <a:p>
            <a:endParaRPr lang="en-US" sz="3200"/>
          </a:p>
        </p:txBody>
      </p:sp>
      <p:sp>
        <p:nvSpPr>
          <p:cNvPr id="14" name="Rectangle 2"/>
          <p:cNvSpPr>
            <a:spLocks noGrp="1" noChangeArrowheads="1"/>
          </p:cNvSpPr>
          <p:nvPr>
            <p:ph type="title"/>
          </p:nvPr>
        </p:nvSpPr>
        <p:spPr>
          <a:xfrm>
            <a:off x="755576" y="463330"/>
            <a:ext cx="7848872" cy="805430"/>
          </a:xfrm>
        </p:spPr>
        <p:txBody>
          <a:bodyPr>
            <a:normAutofit fontScale="90000"/>
          </a:bodyPr>
          <a:lstStyle/>
          <a:p>
            <a:pPr algn="l"/>
            <a:r>
              <a:rPr lang="vi-VN" sz="3600" dirty="0"/>
              <a:t>Nội dung câu: “Trẻ em như búp trên cành/ Biết ăn biết ngủ biết học hành là ngoan” là gì?</a:t>
            </a:r>
            <a:endParaRPr lang="en-US" sz="2400" dirty="0">
              <a:solidFill>
                <a:srgbClr val="6E8F15"/>
              </a:solidFill>
            </a:endParaRPr>
          </a:p>
        </p:txBody>
      </p:sp>
      <p:sp>
        <p:nvSpPr>
          <p:cNvPr id="15" name="Text Box 73"/>
          <p:cNvSpPr txBox="1">
            <a:spLocks noChangeArrowheads="1"/>
          </p:cNvSpPr>
          <p:nvPr/>
        </p:nvSpPr>
        <p:spPr bwMode="gray">
          <a:xfrm>
            <a:off x="971600" y="3205227"/>
            <a:ext cx="7344815"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vi-VN" sz="2800" dirty="0"/>
              <a:t>B. Trẻ em là những người nhỏ bé, yếu đuối cần được bảo vệ chăm sóc</a:t>
            </a:r>
          </a:p>
          <a:p>
            <a:br>
              <a:rPr lang="vi-VN" sz="2800" dirty="0"/>
            </a:br>
            <a:endParaRPr lang="en-US" sz="2800" b="1" dirty="0">
              <a:solidFill>
                <a:schemeClr val="accent3">
                  <a:lumMod val="75000"/>
                </a:schemeClr>
              </a:solidFill>
            </a:endParaRPr>
          </a:p>
        </p:txBody>
      </p:sp>
      <p:sp>
        <p:nvSpPr>
          <p:cNvPr id="16" name="Text Box 73"/>
          <p:cNvSpPr txBox="1">
            <a:spLocks noChangeArrowheads="1"/>
          </p:cNvSpPr>
          <p:nvPr/>
        </p:nvSpPr>
        <p:spPr bwMode="gray">
          <a:xfrm>
            <a:off x="1043608" y="4357355"/>
            <a:ext cx="712879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vi-VN" sz="2800" dirty="0"/>
              <a:t>C. Trẻ em cần được tạo điều kiện ăn, chơi, học tập</a:t>
            </a:r>
            <a:endParaRPr lang="en-US" sz="2800" b="1" dirty="0">
              <a:solidFill>
                <a:srgbClr val="397B0D"/>
              </a:solidFill>
            </a:endParaRPr>
          </a:p>
        </p:txBody>
      </p:sp>
      <p:sp>
        <p:nvSpPr>
          <p:cNvPr id="17" name="Text Box 73"/>
          <p:cNvSpPr txBox="1">
            <a:spLocks noChangeArrowheads="1"/>
          </p:cNvSpPr>
          <p:nvPr/>
        </p:nvSpPr>
        <p:spPr bwMode="gray">
          <a:xfrm>
            <a:off x="1043608" y="5662989"/>
            <a:ext cx="705678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t>D. </a:t>
            </a:r>
            <a:r>
              <a:rPr lang="en-US" sz="3600" dirty="0" err="1"/>
              <a:t>Cả</a:t>
            </a:r>
            <a:r>
              <a:rPr lang="en-US" sz="3600" dirty="0"/>
              <a:t> B </a:t>
            </a:r>
            <a:r>
              <a:rPr lang="en-US" sz="3600" dirty="0" err="1"/>
              <a:t>và</a:t>
            </a:r>
            <a:r>
              <a:rPr lang="en-US" sz="3600" dirty="0"/>
              <a:t> C</a:t>
            </a:r>
          </a:p>
        </p:txBody>
      </p:sp>
    </p:spTree>
    <p:extLst>
      <p:ext uri="{BB962C8B-B14F-4D97-AF65-F5344CB8AC3E}">
        <p14:creationId xmlns:p14="http://schemas.microsoft.com/office/powerpoint/2010/main" val="1680119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10"/>
                                        </p:tgtEl>
                                      </p:cBhvr>
                                      <p:by x="150000" y="150000"/>
                                    </p:animScale>
                                  </p:childTnLst>
                                </p:cTn>
                              </p:par>
                              <p:par>
                                <p:cTn id="7" presetID="6" presetClass="emph" presetSubtype="0" fill="hold" grpId="0" nodeType="withEffect">
                                  <p:stCondLst>
                                    <p:cond delay="0"/>
                                  </p:stCondLst>
                                  <p:childTnLst>
                                    <p:animScale>
                                      <p:cBhvr>
                                        <p:cTn id="8" dur="2000" fill="hold"/>
                                        <p:tgtEl>
                                          <p:spTgt spid="1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normAutofit fontScale="90000"/>
          </a:bodyPr>
          <a:lstStyle/>
          <a:p>
            <a:r>
              <a:rPr lang="vi-VN" dirty="0"/>
              <a:t>Trong các câu văn dưới đây, câu nào không sử dụng phép so sánh?</a:t>
            </a:r>
            <a:endParaRPr lang="en-US" dirty="0">
              <a:solidFill>
                <a:schemeClr val="accent1"/>
              </a:solidFill>
            </a:endParaRPr>
          </a:p>
        </p:txBody>
      </p:sp>
      <p:grpSp>
        <p:nvGrpSpPr>
          <p:cNvPr id="2" name="Group 83"/>
          <p:cNvGrpSpPr>
            <a:grpSpLocks/>
          </p:cNvGrpSpPr>
          <p:nvPr/>
        </p:nvGrpSpPr>
        <p:grpSpPr bwMode="auto">
          <a:xfrm>
            <a:off x="827584" y="1905000"/>
            <a:ext cx="7704856" cy="1237456"/>
            <a:chOff x="1296" y="1824"/>
            <a:chExt cx="2976" cy="432"/>
          </a:xfrm>
        </p:grpSpPr>
        <p:sp>
          <p:nvSpPr>
            <p:cNvPr id="4117" name="AutoShape 84"/>
            <p:cNvSpPr>
              <a:spLocks noChangeArrowheads="1"/>
            </p:cNvSpPr>
            <p:nvPr/>
          </p:nvSpPr>
          <p:spPr bwMode="gray">
            <a:xfrm>
              <a:off x="1536" y="1899"/>
              <a:ext cx="2736" cy="288"/>
            </a:xfrm>
            <a:prstGeom prst="roundRect">
              <a:avLst>
                <a:gd name="adj" fmla="val 16667"/>
              </a:avLst>
            </a:prstGeom>
            <a:solidFill>
              <a:schemeClr val="tx2"/>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18" name="AutoShape 85"/>
            <p:cNvSpPr>
              <a:spLocks noChangeArrowheads="1"/>
            </p:cNvSpPr>
            <p:nvPr/>
          </p:nvSpPr>
          <p:spPr bwMode="gray">
            <a:xfrm>
              <a:off x="1296" y="1824"/>
              <a:ext cx="432" cy="432"/>
            </a:xfrm>
            <a:prstGeom prst="diamond">
              <a:avLst/>
            </a:prstGeom>
            <a:solidFill>
              <a:schemeClr val="tx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19" name="Text Box 86"/>
            <p:cNvSpPr txBox="1">
              <a:spLocks noChangeArrowheads="1"/>
            </p:cNvSpPr>
            <p:nvPr/>
          </p:nvSpPr>
          <p:spPr bwMode="gray">
            <a:xfrm>
              <a:off x="1626" y="1905"/>
              <a:ext cx="2564" cy="290"/>
            </a:xfrm>
            <a:prstGeom prst="rect">
              <a:avLst/>
            </a:prstGeom>
            <a:noFill/>
            <a:ln w="9525" algn="ctr">
              <a:noFill/>
              <a:miter lim="800000"/>
              <a:headEnd/>
              <a:tailEnd/>
            </a:ln>
            <a:effectLst/>
          </p:spPr>
          <p:txBody>
            <a:bodyPr wrap="square">
              <a:spAutoFit/>
            </a:bodyPr>
            <a:lstStyle/>
            <a:p>
              <a:pPr algn="ctr"/>
              <a:r>
                <a:rPr lang="vi-VN" sz="2400" dirty="0">
                  <a:solidFill>
                    <a:schemeClr val="bg1"/>
                  </a:solidFill>
                </a:rPr>
                <a:t>Sáng mát trong như sáng năm xưa</a:t>
              </a:r>
            </a:p>
            <a:p>
              <a:pPr algn="ctr"/>
              <a:r>
                <a:rPr lang="vi-VN" sz="2400" dirty="0">
                  <a:solidFill>
                    <a:schemeClr val="bg1"/>
                  </a:solidFill>
                </a:rPr>
                <a:t>Gió thổi mùa thu hương cốm mới</a:t>
              </a:r>
              <a:endParaRPr lang="en-US" sz="2400" dirty="0">
                <a:solidFill>
                  <a:schemeClr val="bg1"/>
                </a:solidFill>
              </a:endParaRPr>
            </a:p>
          </p:txBody>
        </p:sp>
        <p:sp>
          <p:nvSpPr>
            <p:cNvPr id="4120" name="Text Box 8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1</a:t>
              </a:r>
            </a:p>
          </p:txBody>
        </p:sp>
      </p:grpSp>
      <p:grpSp>
        <p:nvGrpSpPr>
          <p:cNvPr id="3" name="Group 88"/>
          <p:cNvGrpSpPr>
            <a:grpSpLocks/>
          </p:cNvGrpSpPr>
          <p:nvPr/>
        </p:nvGrpSpPr>
        <p:grpSpPr bwMode="auto">
          <a:xfrm>
            <a:off x="827584" y="2983632"/>
            <a:ext cx="7704856" cy="1237456"/>
            <a:chOff x="1296" y="1824"/>
            <a:chExt cx="2976" cy="432"/>
          </a:xfrm>
        </p:grpSpPr>
        <p:sp>
          <p:nvSpPr>
            <p:cNvPr id="4113" name="AutoShape 89"/>
            <p:cNvSpPr>
              <a:spLocks noChangeArrowheads="1"/>
            </p:cNvSpPr>
            <p:nvPr/>
          </p:nvSpPr>
          <p:spPr bwMode="gray">
            <a:xfrm>
              <a:off x="1536" y="1899"/>
              <a:ext cx="2736" cy="288"/>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14" name="AutoShape 90"/>
            <p:cNvSpPr>
              <a:spLocks noChangeArrowheads="1"/>
            </p:cNvSpPr>
            <p:nvPr/>
          </p:nvSpPr>
          <p:spPr bwMode="gray">
            <a:xfrm>
              <a:off x="1296" y="1824"/>
              <a:ext cx="432" cy="432"/>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15" name="Text Box 91"/>
            <p:cNvSpPr txBox="1">
              <a:spLocks noChangeArrowheads="1"/>
            </p:cNvSpPr>
            <p:nvPr/>
          </p:nvSpPr>
          <p:spPr bwMode="gray">
            <a:xfrm>
              <a:off x="1680" y="1904"/>
              <a:ext cx="2564" cy="290"/>
            </a:xfrm>
            <a:prstGeom prst="rect">
              <a:avLst/>
            </a:prstGeom>
            <a:noFill/>
            <a:ln w="9525" algn="ctr">
              <a:noFill/>
              <a:miter lim="800000"/>
              <a:headEnd/>
              <a:tailEnd/>
            </a:ln>
            <a:effectLst/>
          </p:spPr>
          <p:txBody>
            <a:bodyPr wrap="square">
              <a:spAutoFit/>
            </a:bodyPr>
            <a:lstStyle/>
            <a:p>
              <a:pPr algn="ctr"/>
              <a:r>
                <a:rPr lang="vi-VN" sz="2400" dirty="0">
                  <a:solidFill>
                    <a:schemeClr val="bg1"/>
                  </a:solidFill>
                </a:rPr>
                <a:t>Đất nước như vì sao </a:t>
              </a:r>
            </a:p>
            <a:p>
              <a:pPr algn="ctr"/>
              <a:r>
                <a:rPr lang="vi-VN" sz="2400" dirty="0">
                  <a:solidFill>
                    <a:schemeClr val="bg1"/>
                  </a:solidFill>
                </a:rPr>
                <a:t>Cứ đi lên phía trước</a:t>
              </a:r>
              <a:endParaRPr lang="en-US" sz="2400" dirty="0">
                <a:solidFill>
                  <a:schemeClr val="bg1"/>
                </a:solidFill>
              </a:endParaRPr>
            </a:p>
          </p:txBody>
        </p:sp>
        <p:sp>
          <p:nvSpPr>
            <p:cNvPr id="4116" name="Text Box 92"/>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2</a:t>
              </a:r>
            </a:p>
          </p:txBody>
        </p:sp>
      </p:grpSp>
      <p:grpSp>
        <p:nvGrpSpPr>
          <p:cNvPr id="4" name="Group 93"/>
          <p:cNvGrpSpPr>
            <a:grpSpLocks/>
          </p:cNvGrpSpPr>
          <p:nvPr/>
        </p:nvGrpSpPr>
        <p:grpSpPr bwMode="auto">
          <a:xfrm>
            <a:off x="827584" y="4077073"/>
            <a:ext cx="7704856" cy="1453480"/>
            <a:chOff x="1296" y="1824"/>
            <a:chExt cx="2976" cy="432"/>
          </a:xfrm>
        </p:grpSpPr>
        <p:sp>
          <p:nvSpPr>
            <p:cNvPr id="4109" name="AutoShape 94"/>
            <p:cNvSpPr>
              <a:spLocks noChangeArrowheads="1"/>
            </p:cNvSpPr>
            <p:nvPr/>
          </p:nvSpPr>
          <p:spPr bwMode="gray">
            <a:xfrm>
              <a:off x="1536" y="1899"/>
              <a:ext cx="2736" cy="288"/>
            </a:xfrm>
            <a:prstGeom prst="roundRect">
              <a:avLst>
                <a:gd name="adj" fmla="val 16667"/>
              </a:avLst>
            </a:prstGeom>
            <a:solidFill>
              <a:schemeClr va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10" name="AutoShape 95"/>
            <p:cNvSpPr>
              <a:spLocks noChangeArrowheads="1"/>
            </p:cNvSpPr>
            <p:nvPr/>
          </p:nvSpPr>
          <p:spPr bwMode="gray">
            <a:xfrm>
              <a:off x="1296" y="1824"/>
              <a:ext cx="432" cy="432"/>
            </a:xfrm>
            <a:prstGeom prst="diamond">
              <a:avLst/>
            </a:prstGeom>
            <a:solidFill>
              <a:schemeClr va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11" name="Text Box 96"/>
            <p:cNvSpPr txBox="1">
              <a:spLocks noChangeArrowheads="1"/>
            </p:cNvSpPr>
            <p:nvPr/>
          </p:nvSpPr>
          <p:spPr bwMode="gray">
            <a:xfrm>
              <a:off x="1741" y="1888"/>
              <a:ext cx="2531" cy="247"/>
            </a:xfrm>
            <a:prstGeom prst="rect">
              <a:avLst/>
            </a:prstGeom>
            <a:noFill/>
            <a:ln w="9525" algn="ctr">
              <a:noFill/>
              <a:miter lim="800000"/>
              <a:headEnd/>
              <a:tailEnd/>
            </a:ln>
            <a:effectLst/>
          </p:spPr>
          <p:txBody>
            <a:bodyPr wrap="square">
              <a:spAutoFit/>
            </a:bodyPr>
            <a:lstStyle/>
            <a:p>
              <a:pPr algn="ctr"/>
              <a:r>
                <a:rPr lang="vi-VN" sz="2400" b="0" i="0" u="none" strike="noStrike" dirty="0">
                  <a:solidFill>
                    <a:schemeClr val="bg1"/>
                  </a:solidFill>
                  <a:effectLst/>
                  <a:latin typeface="Open Sans" panose="020B0606030504020204" pitchFamily="34" charset="0"/>
                </a:rPr>
                <a:t>Cô gái như chùm hoa lặng lẽ</a:t>
              </a:r>
              <a:br>
                <a:rPr lang="vi-VN" sz="2400" dirty="0">
                  <a:solidFill>
                    <a:schemeClr val="bg1"/>
                  </a:solidFill>
                </a:rPr>
              </a:br>
              <a:r>
                <a:rPr lang="vi-VN" sz="2400" b="0" i="0" u="none" strike="noStrike" dirty="0">
                  <a:solidFill>
                    <a:schemeClr val="bg1"/>
                  </a:solidFill>
                  <a:effectLst/>
                  <a:latin typeface="Open Sans" panose="020B0606030504020204" pitchFamily="34" charset="0"/>
                </a:rPr>
                <a:t>Nhờ hương thơm nói hộ tình yêu.</a:t>
              </a:r>
              <a:endParaRPr lang="en-US" sz="2200" b="1" dirty="0">
                <a:solidFill>
                  <a:schemeClr val="bg1"/>
                </a:solidFill>
              </a:endParaRPr>
            </a:p>
          </p:txBody>
        </p:sp>
        <p:sp>
          <p:nvSpPr>
            <p:cNvPr id="4112" name="Text Box 97"/>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3</a:t>
              </a:r>
            </a:p>
          </p:txBody>
        </p:sp>
      </p:grpSp>
      <p:grpSp>
        <p:nvGrpSpPr>
          <p:cNvPr id="5" name="Group 98"/>
          <p:cNvGrpSpPr>
            <a:grpSpLocks/>
          </p:cNvGrpSpPr>
          <p:nvPr/>
        </p:nvGrpSpPr>
        <p:grpSpPr bwMode="auto">
          <a:xfrm>
            <a:off x="827584" y="5359896"/>
            <a:ext cx="7704856" cy="1237456"/>
            <a:chOff x="1296" y="1824"/>
            <a:chExt cx="2976" cy="432"/>
          </a:xfrm>
        </p:grpSpPr>
        <p:sp>
          <p:nvSpPr>
            <p:cNvPr id="4105" name="AutoShape 99"/>
            <p:cNvSpPr>
              <a:spLocks noChangeArrowheads="1"/>
            </p:cNvSpPr>
            <p:nvPr/>
          </p:nvSpPr>
          <p:spPr bwMode="gray">
            <a:xfrm>
              <a:off x="1536" y="1899"/>
              <a:ext cx="2736" cy="288"/>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pPr eaLnBrk="1" hangingPunct="1"/>
              <a:endParaRPr lang="en-US"/>
            </a:p>
          </p:txBody>
        </p:sp>
        <p:sp>
          <p:nvSpPr>
            <p:cNvPr id="4106" name="AutoShape 100"/>
            <p:cNvSpPr>
              <a:spLocks noChangeArrowheads="1"/>
            </p:cNvSpPr>
            <p:nvPr/>
          </p:nvSpPr>
          <p:spPr bwMode="gray">
            <a:xfrm>
              <a:off x="1296" y="1824"/>
              <a:ext cx="432" cy="432"/>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pPr eaLnBrk="1" hangingPunct="1"/>
              <a:endParaRPr lang="en-US"/>
            </a:p>
          </p:txBody>
        </p:sp>
        <p:sp>
          <p:nvSpPr>
            <p:cNvPr id="4107" name="Text Box 101"/>
            <p:cNvSpPr txBox="1">
              <a:spLocks noChangeArrowheads="1"/>
            </p:cNvSpPr>
            <p:nvPr/>
          </p:nvSpPr>
          <p:spPr bwMode="gray">
            <a:xfrm>
              <a:off x="1708" y="1882"/>
              <a:ext cx="2536" cy="333"/>
            </a:xfrm>
            <a:prstGeom prst="rect">
              <a:avLst/>
            </a:prstGeom>
            <a:noFill/>
            <a:ln w="9525" algn="ctr">
              <a:noFill/>
              <a:miter lim="800000"/>
              <a:headEnd/>
              <a:tailEnd/>
            </a:ln>
            <a:effectLst/>
          </p:spPr>
          <p:txBody>
            <a:bodyPr wrap="square">
              <a:spAutoFit/>
            </a:bodyPr>
            <a:lstStyle/>
            <a:p>
              <a:pPr algn="ctr"/>
              <a:r>
                <a:rPr lang="en-US" sz="2800" dirty="0" err="1">
                  <a:solidFill>
                    <a:schemeClr val="bg1"/>
                  </a:solidFill>
                </a:rPr>
                <a:t>Sương</a:t>
              </a:r>
              <a:r>
                <a:rPr lang="en-US" sz="2800" dirty="0">
                  <a:solidFill>
                    <a:schemeClr val="bg1"/>
                  </a:solidFill>
                </a:rPr>
                <a:t> </a:t>
              </a:r>
              <a:r>
                <a:rPr lang="en-US" sz="2800" dirty="0" err="1">
                  <a:solidFill>
                    <a:schemeClr val="bg1"/>
                  </a:solidFill>
                </a:rPr>
                <a:t>chùng</a:t>
              </a:r>
              <a:r>
                <a:rPr lang="en-US" sz="2800" dirty="0">
                  <a:solidFill>
                    <a:schemeClr val="bg1"/>
                  </a:solidFill>
                </a:rPr>
                <a:t> </a:t>
              </a:r>
              <a:r>
                <a:rPr lang="en-US" sz="2800" dirty="0" err="1">
                  <a:solidFill>
                    <a:schemeClr val="bg1"/>
                  </a:solidFill>
                </a:rPr>
                <a:t>chình</a:t>
              </a:r>
              <a:r>
                <a:rPr lang="en-US" sz="2800" dirty="0">
                  <a:solidFill>
                    <a:schemeClr val="bg1"/>
                  </a:solidFill>
                </a:rPr>
                <a:t> qua </a:t>
              </a:r>
              <a:r>
                <a:rPr lang="en-US" sz="2800" dirty="0" err="1">
                  <a:solidFill>
                    <a:schemeClr val="bg1"/>
                  </a:solidFill>
                </a:rPr>
                <a:t>ngõ</a:t>
              </a:r>
              <a:endParaRPr lang="en-US" sz="2800" dirty="0">
                <a:solidFill>
                  <a:schemeClr val="bg1"/>
                </a:solidFill>
              </a:endParaRPr>
            </a:p>
            <a:p>
              <a:pPr algn="ctr"/>
              <a:r>
                <a:rPr lang="en-US" sz="2800" dirty="0" err="1">
                  <a:solidFill>
                    <a:schemeClr val="bg1"/>
                  </a:solidFill>
                </a:rPr>
                <a:t>Hình</a:t>
              </a:r>
              <a:r>
                <a:rPr lang="en-US" sz="2800" dirty="0">
                  <a:solidFill>
                    <a:schemeClr val="bg1"/>
                  </a:solidFill>
                </a:rPr>
                <a:t> </a:t>
              </a:r>
              <a:r>
                <a:rPr lang="en-US" sz="2800" dirty="0" err="1">
                  <a:solidFill>
                    <a:schemeClr val="bg1"/>
                  </a:solidFill>
                </a:rPr>
                <a:t>như</a:t>
              </a:r>
              <a:r>
                <a:rPr lang="en-US" sz="2800" dirty="0">
                  <a:solidFill>
                    <a:schemeClr val="bg1"/>
                  </a:solidFill>
                </a:rPr>
                <a:t> </a:t>
              </a:r>
              <a:r>
                <a:rPr lang="en-US" sz="2800" dirty="0" err="1">
                  <a:solidFill>
                    <a:schemeClr val="bg1"/>
                  </a:solidFill>
                </a:rPr>
                <a:t>thu</a:t>
              </a:r>
              <a:r>
                <a:rPr lang="en-US" sz="2800" dirty="0">
                  <a:solidFill>
                    <a:schemeClr val="bg1"/>
                  </a:solidFill>
                </a:rPr>
                <a:t> </a:t>
              </a:r>
              <a:r>
                <a:rPr lang="en-US" sz="2800" dirty="0" err="1">
                  <a:solidFill>
                    <a:schemeClr val="bg1"/>
                  </a:solidFill>
                </a:rPr>
                <a:t>đã</a:t>
              </a:r>
              <a:r>
                <a:rPr lang="en-US" sz="2800" dirty="0">
                  <a:solidFill>
                    <a:schemeClr val="bg1"/>
                  </a:solidFill>
                </a:rPr>
                <a:t> </a:t>
              </a:r>
              <a:r>
                <a:rPr lang="en-US" sz="2800" dirty="0" err="1">
                  <a:solidFill>
                    <a:schemeClr val="bg1"/>
                  </a:solidFill>
                </a:rPr>
                <a:t>về</a:t>
              </a:r>
              <a:endParaRPr lang="en-US" sz="2800" dirty="0">
                <a:solidFill>
                  <a:schemeClr val="bg1"/>
                </a:solidFill>
              </a:endParaRPr>
            </a:p>
          </p:txBody>
        </p:sp>
        <p:sp>
          <p:nvSpPr>
            <p:cNvPr id="4108" name="Text Box 102"/>
            <p:cNvSpPr txBox="1">
              <a:spLocks noChangeArrowheads="1"/>
            </p:cNvSpPr>
            <p:nvPr/>
          </p:nvSpPr>
          <p:spPr bwMode="gray">
            <a:xfrm>
              <a:off x="1393" y="1886"/>
              <a:ext cx="223" cy="288"/>
            </a:xfrm>
            <a:prstGeom prst="rect">
              <a:avLst/>
            </a:prstGeom>
            <a:noFill/>
            <a:ln w="9525" algn="ctr">
              <a:noFill/>
              <a:miter lim="800000"/>
              <a:headEnd/>
              <a:tailEnd/>
            </a:ln>
            <a:effectLst/>
          </p:spPr>
          <p:txBody>
            <a:bodyPr wrap="none">
              <a:spAutoFit/>
            </a:bodyPr>
            <a:lstStyle/>
            <a:p>
              <a:pPr algn="ctr"/>
              <a:r>
                <a:rPr lang="en-US" sz="2400">
                  <a:solidFill>
                    <a:schemeClr val="bg1"/>
                  </a:solidFill>
                </a:rPr>
                <a:t>4</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817240" y="274638"/>
            <a:ext cx="7427168" cy="1143000"/>
          </a:xfrm>
          <a:solidFill>
            <a:schemeClr val="accent3"/>
          </a:solidFill>
        </p:spPr>
        <p:txBody>
          <a:bodyPr>
            <a:normAutofit fontScale="90000"/>
          </a:bodyPr>
          <a:lstStyle/>
          <a:p>
            <a:r>
              <a:rPr lang="vi-VN" sz="3600" b="1" dirty="0"/>
              <a:t>Hình ảnh nào sau đây không phải hình ảnh nhân hóa?</a:t>
            </a:r>
            <a:endParaRPr lang="en-US" sz="2000" b="1" dirty="0">
              <a:solidFill>
                <a:schemeClr val="accent1"/>
              </a:solidFill>
            </a:endParaRPr>
          </a:p>
        </p:txBody>
      </p:sp>
      <p:grpSp>
        <p:nvGrpSpPr>
          <p:cNvPr id="2" name="Group 3"/>
          <p:cNvGrpSpPr>
            <a:grpSpLocks/>
          </p:cNvGrpSpPr>
          <p:nvPr/>
        </p:nvGrpSpPr>
        <p:grpSpPr bwMode="auto">
          <a:xfrm>
            <a:off x="1403648" y="1988840"/>
            <a:ext cx="762000" cy="665163"/>
            <a:chOff x="1110" y="2656"/>
            <a:chExt cx="1549" cy="1351"/>
          </a:xfrm>
        </p:grpSpPr>
        <p:sp>
          <p:nvSpPr>
            <p:cNvPr id="4124"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25"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66" name="AutoShape 6"/>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grpSp>
        <p:nvGrpSpPr>
          <p:cNvPr id="3" name="Group 7"/>
          <p:cNvGrpSpPr>
            <a:grpSpLocks/>
          </p:cNvGrpSpPr>
          <p:nvPr/>
        </p:nvGrpSpPr>
        <p:grpSpPr bwMode="auto">
          <a:xfrm>
            <a:off x="1403648" y="3212976"/>
            <a:ext cx="762000" cy="665163"/>
            <a:chOff x="3174" y="2656"/>
            <a:chExt cx="1549" cy="1351"/>
          </a:xfrm>
        </p:grpSpPr>
        <p:sp>
          <p:nvSpPr>
            <p:cNvPr id="4121"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22"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70" name="AutoShape 10"/>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sp>
        <p:nvSpPr>
          <p:cNvPr id="4101" name="Line 11"/>
          <p:cNvSpPr>
            <a:spLocks noChangeShapeType="1"/>
          </p:cNvSpPr>
          <p:nvPr/>
        </p:nvSpPr>
        <p:spPr bwMode="auto">
          <a:xfrm>
            <a:off x="2013248" y="2670011"/>
            <a:ext cx="5698578"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02" name="Text Box 12"/>
          <p:cNvSpPr txBox="1">
            <a:spLocks noChangeArrowheads="1"/>
          </p:cNvSpPr>
          <p:nvPr/>
        </p:nvSpPr>
        <p:spPr bwMode="auto">
          <a:xfrm>
            <a:off x="2851448" y="1772816"/>
            <a:ext cx="4888904" cy="830997"/>
          </a:xfrm>
          <a:prstGeom prst="rect">
            <a:avLst/>
          </a:prstGeom>
          <a:noFill/>
          <a:ln w="9525" algn="ctr">
            <a:noFill/>
            <a:miter lim="800000"/>
            <a:headEnd/>
            <a:tailEnd/>
          </a:ln>
          <a:effectLst/>
        </p:spPr>
        <p:txBody>
          <a:bodyPr wrap="square">
            <a:spAutoFit/>
          </a:bodyPr>
          <a:lstStyle/>
          <a:p>
            <a:r>
              <a:rPr lang="en-US" sz="2400" dirty="0"/>
              <a:t>T</a:t>
            </a:r>
            <a:r>
              <a:rPr lang="vi-VN" sz="2400" dirty="0"/>
              <a:t>râu ơi, ta bảo trâu này</a:t>
            </a:r>
          </a:p>
          <a:p>
            <a:r>
              <a:rPr lang="vi-VN" sz="2400" dirty="0"/>
              <a:t>Trâu ăn no cỏ trâu cày với ta</a:t>
            </a:r>
          </a:p>
        </p:txBody>
      </p:sp>
      <p:sp>
        <p:nvSpPr>
          <p:cNvPr id="4103" name="Text Box 13"/>
          <p:cNvSpPr txBox="1">
            <a:spLocks noChangeArrowheads="1"/>
          </p:cNvSpPr>
          <p:nvPr/>
        </p:nvSpPr>
        <p:spPr bwMode="gray">
          <a:xfrm>
            <a:off x="1600498" y="2087265"/>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1</a:t>
            </a:r>
          </a:p>
        </p:txBody>
      </p:sp>
      <p:sp>
        <p:nvSpPr>
          <p:cNvPr id="4104" name="Line 14"/>
          <p:cNvSpPr>
            <a:spLocks noChangeShapeType="1"/>
          </p:cNvSpPr>
          <p:nvPr/>
        </p:nvSpPr>
        <p:spPr bwMode="auto">
          <a:xfrm>
            <a:off x="2013248" y="3909590"/>
            <a:ext cx="5698578"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05" name="Text Box 15"/>
          <p:cNvSpPr txBox="1">
            <a:spLocks noChangeArrowheads="1"/>
          </p:cNvSpPr>
          <p:nvPr/>
        </p:nvSpPr>
        <p:spPr bwMode="auto">
          <a:xfrm>
            <a:off x="2851448" y="3111624"/>
            <a:ext cx="5698578" cy="830997"/>
          </a:xfrm>
          <a:prstGeom prst="rect">
            <a:avLst/>
          </a:prstGeom>
          <a:noFill/>
          <a:ln w="9525" algn="ctr">
            <a:noFill/>
            <a:miter lim="800000"/>
            <a:headEnd/>
            <a:tailEnd/>
          </a:ln>
          <a:effectLst/>
        </p:spPr>
        <p:txBody>
          <a:bodyPr wrap="square">
            <a:spAutoFit/>
          </a:bodyPr>
          <a:lstStyle/>
          <a:p>
            <a:r>
              <a:rPr lang="vi-VN" sz="2400" dirty="0"/>
              <a:t>Chiều mộng hoà thơ trên nhánh duyên</a:t>
            </a:r>
          </a:p>
          <a:p>
            <a:r>
              <a:rPr lang="vi-VN" sz="2400" dirty="0"/>
              <a:t>Cây me ríu rít cặp chim chuyền</a:t>
            </a:r>
            <a:endParaRPr lang="en-US" sz="2400" dirty="0"/>
          </a:p>
        </p:txBody>
      </p:sp>
      <p:sp>
        <p:nvSpPr>
          <p:cNvPr id="4106" name="Text Box 16"/>
          <p:cNvSpPr txBox="1">
            <a:spLocks noChangeArrowheads="1"/>
          </p:cNvSpPr>
          <p:nvPr/>
        </p:nvSpPr>
        <p:spPr bwMode="gray">
          <a:xfrm>
            <a:off x="1600498" y="3311401"/>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2</a:t>
            </a:r>
          </a:p>
        </p:txBody>
      </p:sp>
      <p:grpSp>
        <p:nvGrpSpPr>
          <p:cNvPr id="4" name="Group 17"/>
          <p:cNvGrpSpPr>
            <a:grpSpLocks/>
          </p:cNvGrpSpPr>
          <p:nvPr/>
        </p:nvGrpSpPr>
        <p:grpSpPr bwMode="auto">
          <a:xfrm>
            <a:off x="1403648" y="4492029"/>
            <a:ext cx="762000" cy="665163"/>
            <a:chOff x="1110" y="2656"/>
            <a:chExt cx="1549" cy="1351"/>
          </a:xfrm>
        </p:grpSpPr>
        <p:sp>
          <p:nvSpPr>
            <p:cNvPr id="4118"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19"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80" name="AutoShape 20"/>
            <p:cNvSpPr>
              <a:spLocks noChangeArrowheads="1"/>
            </p:cNvSpPr>
            <p:nvPr/>
          </p:nvSpPr>
          <p:spPr bwMode="gray">
            <a:xfrm>
              <a:off x="1200" y="2737"/>
              <a:ext cx="1349" cy="1167"/>
            </a:xfrm>
            <a:prstGeom prst="hexagon">
              <a:avLst>
                <a:gd name="adj" fmla="val 28896"/>
                <a:gd name="vf" fmla="val 115470"/>
              </a:avLst>
            </a:prstGeom>
            <a:gradFill rotWithShape="1">
              <a:gsLst>
                <a:gs pos="0">
                  <a:schemeClr val="accent2">
                    <a:gamma/>
                    <a:shade val="46275"/>
                    <a:invGamma/>
                  </a:schemeClr>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grpSp>
        <p:nvGrpSpPr>
          <p:cNvPr id="5" name="Group 21"/>
          <p:cNvGrpSpPr>
            <a:grpSpLocks/>
          </p:cNvGrpSpPr>
          <p:nvPr/>
        </p:nvGrpSpPr>
        <p:grpSpPr bwMode="auto">
          <a:xfrm>
            <a:off x="1403648" y="5644157"/>
            <a:ext cx="762000" cy="665163"/>
            <a:chOff x="3174" y="2656"/>
            <a:chExt cx="1549" cy="1351"/>
          </a:xfrm>
        </p:grpSpPr>
        <p:sp>
          <p:nvSpPr>
            <p:cNvPr id="4115"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w="9525">
              <a:noFill/>
              <a:miter lim="800000"/>
              <a:headEnd/>
              <a:tailEnd/>
            </a:ln>
            <a:effectLst/>
          </p:spPr>
          <p:txBody>
            <a:bodyPr wrap="none" anchor="ctr"/>
            <a:lstStyle/>
            <a:p>
              <a:pPr eaLnBrk="1" hangingPunct="1"/>
              <a:endParaRPr lang="en-US"/>
            </a:p>
          </p:txBody>
        </p:sp>
        <p:sp>
          <p:nvSpPr>
            <p:cNvPr id="4116"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a:effectLst/>
          </p:spPr>
          <p:txBody>
            <a:bodyPr wrap="none" anchor="ctr"/>
            <a:lstStyle/>
            <a:p>
              <a:pPr eaLnBrk="1" hangingPunct="1"/>
              <a:endParaRPr lang="en-US"/>
            </a:p>
          </p:txBody>
        </p:sp>
        <p:sp>
          <p:nvSpPr>
            <p:cNvPr id="40984" name="AutoShape 24"/>
            <p:cNvSpPr>
              <a:spLocks noChangeArrowheads="1"/>
            </p:cNvSpPr>
            <p:nvPr/>
          </p:nvSpPr>
          <p:spPr bwMode="gray">
            <a:xfrm>
              <a:off x="3264" y="2737"/>
              <a:ext cx="1349" cy="1167"/>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en-US">
                <a:latin typeface="Arial" panose="020B0604020202020204" pitchFamily="34" charset="0"/>
              </a:endParaRPr>
            </a:p>
          </p:txBody>
        </p:sp>
      </p:grpSp>
      <p:sp>
        <p:nvSpPr>
          <p:cNvPr id="4109" name="Line 25"/>
          <p:cNvSpPr>
            <a:spLocks noChangeShapeType="1"/>
          </p:cNvSpPr>
          <p:nvPr/>
        </p:nvSpPr>
        <p:spPr bwMode="auto">
          <a:xfrm>
            <a:off x="2013248" y="5101629"/>
            <a:ext cx="5698578"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10" name="Text Box 26"/>
          <p:cNvSpPr txBox="1">
            <a:spLocks noChangeArrowheads="1"/>
          </p:cNvSpPr>
          <p:nvPr/>
        </p:nvSpPr>
        <p:spPr bwMode="auto">
          <a:xfrm>
            <a:off x="2851448" y="4293096"/>
            <a:ext cx="5425704" cy="461665"/>
          </a:xfrm>
          <a:prstGeom prst="rect">
            <a:avLst/>
          </a:prstGeom>
          <a:noFill/>
          <a:ln w="9525" algn="ctr">
            <a:noFill/>
            <a:miter lim="800000"/>
            <a:headEnd/>
            <a:tailEnd/>
          </a:ln>
          <a:effectLst/>
        </p:spPr>
        <p:txBody>
          <a:bodyPr wrap="square">
            <a:spAutoFit/>
          </a:bodyPr>
          <a:lstStyle/>
          <a:p>
            <a:r>
              <a:rPr lang="vi-VN" sz="2400" dirty="0"/>
              <a:t>Giếng nước gốc đa nhớ người ra lính.</a:t>
            </a:r>
            <a:endParaRPr lang="en-US" sz="2400" dirty="0"/>
          </a:p>
        </p:txBody>
      </p:sp>
      <p:sp>
        <p:nvSpPr>
          <p:cNvPr id="4111" name="Text Box 27"/>
          <p:cNvSpPr txBox="1">
            <a:spLocks noChangeArrowheads="1"/>
          </p:cNvSpPr>
          <p:nvPr/>
        </p:nvSpPr>
        <p:spPr bwMode="gray">
          <a:xfrm>
            <a:off x="1600498" y="4590454"/>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3</a:t>
            </a:r>
          </a:p>
        </p:txBody>
      </p:sp>
      <p:sp>
        <p:nvSpPr>
          <p:cNvPr id="4112" name="Line 28"/>
          <p:cNvSpPr>
            <a:spLocks noChangeShapeType="1"/>
          </p:cNvSpPr>
          <p:nvPr/>
        </p:nvSpPr>
        <p:spPr bwMode="auto">
          <a:xfrm>
            <a:off x="2013248" y="6253757"/>
            <a:ext cx="5698578" cy="0"/>
          </a:xfrm>
          <a:prstGeom prst="line">
            <a:avLst/>
          </a:prstGeom>
          <a:noFill/>
          <a:ln w="25400">
            <a:solidFill>
              <a:srgbClr val="C0C0C0"/>
            </a:solidFill>
            <a:prstDash val="sysDot"/>
            <a:round/>
            <a:headEnd/>
            <a:tailEnd type="oval" w="med" len="med"/>
          </a:ln>
          <a:effectLst/>
        </p:spPr>
        <p:txBody>
          <a:bodyPr wrap="none" anchor="ctr"/>
          <a:lstStyle/>
          <a:p>
            <a:endParaRPr lang="en-US"/>
          </a:p>
        </p:txBody>
      </p:sp>
      <p:sp>
        <p:nvSpPr>
          <p:cNvPr id="4113" name="Text Box 29"/>
          <p:cNvSpPr txBox="1">
            <a:spLocks noChangeArrowheads="1"/>
          </p:cNvSpPr>
          <p:nvPr/>
        </p:nvSpPr>
        <p:spPr bwMode="auto">
          <a:xfrm>
            <a:off x="2851448" y="5373216"/>
            <a:ext cx="4816896" cy="830997"/>
          </a:xfrm>
          <a:prstGeom prst="rect">
            <a:avLst/>
          </a:prstGeom>
          <a:noFill/>
          <a:ln w="9525" algn="ctr">
            <a:noFill/>
            <a:miter lim="800000"/>
            <a:headEnd/>
            <a:tailEnd/>
          </a:ln>
          <a:effectLst/>
        </p:spPr>
        <p:txBody>
          <a:bodyPr wrap="square">
            <a:spAutoFit/>
          </a:bodyPr>
          <a:lstStyle/>
          <a:p>
            <a:r>
              <a:rPr lang="vi-VN" sz="2400" dirty="0"/>
              <a:t>Ít nhiều thiếu nữ buồn không nói</a:t>
            </a:r>
          </a:p>
          <a:p>
            <a:r>
              <a:rPr lang="vi-VN" sz="2400" dirty="0"/>
              <a:t>Tựa cửa nhìn xa nghĩ ngợi gì</a:t>
            </a:r>
            <a:endParaRPr lang="en-US" sz="2400" dirty="0"/>
          </a:p>
        </p:txBody>
      </p:sp>
      <p:sp>
        <p:nvSpPr>
          <p:cNvPr id="4114" name="Text Box 30"/>
          <p:cNvSpPr txBox="1">
            <a:spLocks noChangeArrowheads="1"/>
          </p:cNvSpPr>
          <p:nvPr/>
        </p:nvSpPr>
        <p:spPr bwMode="gray">
          <a:xfrm>
            <a:off x="1600498" y="5742582"/>
            <a:ext cx="354013" cy="457200"/>
          </a:xfrm>
          <a:prstGeom prst="rect">
            <a:avLst/>
          </a:prstGeom>
          <a:noFill/>
          <a:ln w="9525" algn="ctr">
            <a:noFill/>
            <a:miter lim="800000"/>
            <a:headEnd/>
            <a:tailEnd/>
          </a:ln>
          <a:effectLst/>
        </p:spPr>
        <p:txBody>
          <a:bodyPr wrap="none">
            <a:spAutoFit/>
          </a:bodyPr>
          <a:lstStyle/>
          <a:p>
            <a:pPr algn="ctr"/>
            <a:r>
              <a:rPr lang="en-US" sz="2400" b="1">
                <a:solidFill>
                  <a:schemeClr val="bg1"/>
                </a:solidFill>
              </a:rPr>
              <a:t>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113"/>
                                        </p:tgtEl>
                                        <p:attrNameLst>
                                          <p:attrName>fillcolor</p:attrName>
                                        </p:attrNameLst>
                                      </p:cBhvr>
                                      <p:to>
                                        <a:schemeClr val="accent2"/>
                                      </p:to>
                                    </p:animClr>
                                    <p:set>
                                      <p:cBhvr>
                                        <p:cTn id="7" dur="2000" fill="hold"/>
                                        <p:tgtEl>
                                          <p:spTgt spid="4113"/>
                                        </p:tgtEl>
                                        <p:attrNameLst>
                                          <p:attrName>fill.type</p:attrName>
                                        </p:attrNameLst>
                                      </p:cBhvr>
                                      <p:to>
                                        <p:strVal val="solid"/>
                                      </p:to>
                                    </p:set>
                                    <p:set>
                                      <p:cBhvr>
                                        <p:cTn id="8" dur="2000" fill="hold"/>
                                        <p:tgtEl>
                                          <p:spTgt spid="411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2"/>
          <p:cNvGrpSpPr>
            <a:grpSpLocks/>
          </p:cNvGrpSpPr>
          <p:nvPr/>
        </p:nvGrpSpPr>
        <p:grpSpPr bwMode="auto">
          <a:xfrm>
            <a:off x="6503988" y="1047750"/>
            <a:ext cx="2359025" cy="2468563"/>
            <a:chOff x="457200" y="1239996"/>
            <a:chExt cx="2177144" cy="2804886"/>
          </a:xfrm>
        </p:grpSpPr>
        <p:sp>
          <p:nvSpPr>
            <p:cNvPr id="24" name="Rectangle 23"/>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5" name="Rectangle 24"/>
            <p:cNvSpPr/>
            <p:nvPr/>
          </p:nvSpPr>
          <p:spPr>
            <a:xfrm>
              <a:off x="536316" y="1341008"/>
              <a:ext cx="2018913" cy="2601058"/>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3" name="Group 25"/>
          <p:cNvGrpSpPr>
            <a:grpSpLocks/>
          </p:cNvGrpSpPr>
          <p:nvPr/>
        </p:nvGrpSpPr>
        <p:grpSpPr bwMode="auto">
          <a:xfrm flipV="1">
            <a:off x="6376988" y="1220788"/>
            <a:ext cx="2101850" cy="738187"/>
            <a:chOff x="4763053" y="2429435"/>
            <a:chExt cx="2840865" cy="833718"/>
          </a:xfrm>
        </p:grpSpPr>
        <p:sp>
          <p:nvSpPr>
            <p:cNvPr id="27" name="Freeform 26"/>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1">
                    <a:lumMod val="75000"/>
                  </a:schemeClr>
                </a:gs>
                <a:gs pos="69000">
                  <a:schemeClr val="accent1"/>
                </a:gs>
                <a:gs pos="100000">
                  <a:schemeClr val="accent1">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28" name="Pie 27"/>
            <p:cNvSpPr/>
            <p:nvPr/>
          </p:nvSpPr>
          <p:spPr bwMode="gray">
            <a:xfrm>
              <a:off x="4763053" y="3083859"/>
              <a:ext cx="304685" cy="179294"/>
            </a:xfrm>
            <a:prstGeom prst="pie">
              <a:avLst>
                <a:gd name="adj1" fmla="val 5429925"/>
                <a:gd name="adj2" fmla="val 162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4" name="Group 16"/>
          <p:cNvGrpSpPr>
            <a:grpSpLocks/>
          </p:cNvGrpSpPr>
          <p:nvPr/>
        </p:nvGrpSpPr>
        <p:grpSpPr bwMode="auto">
          <a:xfrm>
            <a:off x="4457700" y="2071688"/>
            <a:ext cx="2359025" cy="2466975"/>
            <a:chOff x="457200" y="1239996"/>
            <a:chExt cx="2177144" cy="2804886"/>
          </a:xfrm>
        </p:grpSpPr>
        <p:sp>
          <p:nvSpPr>
            <p:cNvPr id="18" name="Rectangle 17"/>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9" name="Rectangle 18"/>
            <p:cNvSpPr/>
            <p:nvPr/>
          </p:nvSpPr>
          <p:spPr>
            <a:xfrm>
              <a:off x="536316" y="1341073"/>
              <a:ext cx="2018913" cy="2600927"/>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5" name="Group 19"/>
          <p:cNvGrpSpPr>
            <a:grpSpLocks/>
          </p:cNvGrpSpPr>
          <p:nvPr/>
        </p:nvGrpSpPr>
        <p:grpSpPr bwMode="auto">
          <a:xfrm flipV="1">
            <a:off x="4329113" y="2243138"/>
            <a:ext cx="2101850" cy="739775"/>
            <a:chOff x="4763053" y="2429435"/>
            <a:chExt cx="2840865" cy="833718"/>
          </a:xfrm>
        </p:grpSpPr>
        <p:sp>
          <p:nvSpPr>
            <p:cNvPr id="21" name="Freeform 20"/>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22" name="Pie 21"/>
            <p:cNvSpPr/>
            <p:nvPr/>
          </p:nvSpPr>
          <p:spPr bwMode="gray">
            <a:xfrm>
              <a:off x="4763053" y="3084244"/>
              <a:ext cx="304685" cy="178909"/>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grpSp>
        <p:nvGrpSpPr>
          <p:cNvPr id="8" name="Group 10"/>
          <p:cNvGrpSpPr>
            <a:grpSpLocks/>
          </p:cNvGrpSpPr>
          <p:nvPr/>
        </p:nvGrpSpPr>
        <p:grpSpPr bwMode="auto">
          <a:xfrm>
            <a:off x="2411413" y="3113088"/>
            <a:ext cx="2357437" cy="2466975"/>
            <a:chOff x="457200" y="1239996"/>
            <a:chExt cx="2177144" cy="2804886"/>
          </a:xfrm>
        </p:grpSpPr>
        <p:sp>
          <p:nvSpPr>
            <p:cNvPr id="12" name="Rectangle 11"/>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3" name="Rectangle 12"/>
            <p:cNvSpPr/>
            <p:nvPr/>
          </p:nvSpPr>
          <p:spPr>
            <a:xfrm>
              <a:off x="536369" y="1341073"/>
              <a:ext cx="2018806" cy="2600927"/>
            </a:xfrm>
            <a:prstGeom prst="rect">
              <a:avLst/>
            </a:prstGeom>
            <a:noFill/>
            <a:ln w="19050">
              <a:solidFill>
                <a:schemeClr val="accent1">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1" name="Group 13"/>
          <p:cNvGrpSpPr>
            <a:grpSpLocks/>
          </p:cNvGrpSpPr>
          <p:nvPr/>
        </p:nvGrpSpPr>
        <p:grpSpPr bwMode="auto">
          <a:xfrm flipV="1">
            <a:off x="2282825" y="3284538"/>
            <a:ext cx="2101850" cy="739775"/>
            <a:chOff x="4763053" y="2429435"/>
            <a:chExt cx="2840865" cy="833718"/>
          </a:xfrm>
        </p:grpSpPr>
        <p:sp>
          <p:nvSpPr>
            <p:cNvPr id="15" name="Freeform 14"/>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1">
                    <a:lumMod val="75000"/>
                  </a:schemeClr>
                </a:gs>
                <a:gs pos="69000">
                  <a:schemeClr val="accent1"/>
                </a:gs>
                <a:gs pos="100000">
                  <a:schemeClr val="accent1">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16" name="Pie 15"/>
            <p:cNvSpPr/>
            <p:nvPr/>
          </p:nvSpPr>
          <p:spPr bwMode="gray">
            <a:xfrm>
              <a:off x="4763053" y="3084244"/>
              <a:ext cx="304685" cy="178909"/>
            </a:xfrm>
            <a:prstGeom prst="pie">
              <a:avLst>
                <a:gd name="adj1" fmla="val 5429925"/>
                <a:gd name="adj2" fmla="val 1620000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sp>
        <p:nvSpPr>
          <p:cNvPr id="7176" name="TextBox 4"/>
          <p:cNvSpPr txBox="1">
            <a:spLocks noChangeArrowheads="1"/>
          </p:cNvSpPr>
          <p:nvPr/>
        </p:nvSpPr>
        <p:spPr bwMode="auto">
          <a:xfrm>
            <a:off x="323528" y="476672"/>
            <a:ext cx="4104456" cy="1077218"/>
          </a:xfrm>
          <a:prstGeom prst="rect">
            <a:avLst/>
          </a:prstGeom>
          <a:noFill/>
          <a:ln w="9525">
            <a:noFill/>
            <a:miter lim="800000"/>
            <a:headEnd/>
            <a:tailEnd/>
          </a:ln>
        </p:spPr>
        <p:txBody>
          <a:bodyPr wrap="square" anchor="ctr">
            <a:spAutoFit/>
          </a:bodyPr>
          <a:lstStyle/>
          <a:p>
            <a:pPr algn="ctr"/>
            <a:r>
              <a:rPr lang="vi-VN" sz="3200" b="1" dirty="0"/>
              <a:t>Tìm câu thơ có chứa phép ẩn dụ?</a:t>
            </a:r>
            <a:endParaRPr lang="en-US" sz="3200" b="1" dirty="0">
              <a:solidFill>
                <a:srgbClr val="7F7F7F"/>
              </a:solidFill>
              <a:latin typeface="Arial" charset="0"/>
            </a:endParaRPr>
          </a:p>
        </p:txBody>
      </p:sp>
      <p:grpSp>
        <p:nvGrpSpPr>
          <p:cNvPr id="14" name="Group 4"/>
          <p:cNvGrpSpPr>
            <a:grpSpLocks/>
          </p:cNvGrpSpPr>
          <p:nvPr/>
        </p:nvGrpSpPr>
        <p:grpSpPr bwMode="auto">
          <a:xfrm>
            <a:off x="355600" y="4160838"/>
            <a:ext cx="2359025" cy="2468562"/>
            <a:chOff x="457200" y="1239996"/>
            <a:chExt cx="2177144" cy="2804886"/>
          </a:xfrm>
        </p:grpSpPr>
        <p:sp>
          <p:nvSpPr>
            <p:cNvPr id="6" name="Rectangle 5"/>
            <p:cNvSpPr/>
            <p:nvPr/>
          </p:nvSpPr>
          <p:spPr>
            <a:xfrm>
              <a:off x="457200" y="1239996"/>
              <a:ext cx="2177144" cy="280488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7" name="Rectangle 6"/>
            <p:cNvSpPr/>
            <p:nvPr/>
          </p:nvSpPr>
          <p:spPr>
            <a:xfrm>
              <a:off x="536316" y="1341008"/>
              <a:ext cx="2018913" cy="2601059"/>
            </a:xfrm>
            <a:prstGeom prst="rect">
              <a:avLst/>
            </a:prstGeom>
            <a:noFill/>
            <a:ln w="19050">
              <a:solidFill>
                <a:schemeClr val="accent2">
                  <a:lumMod val="60000"/>
                  <a:lumOff val="40000"/>
                </a:schemeClr>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grpSp>
        <p:nvGrpSpPr>
          <p:cNvPr id="17" name="Group 7"/>
          <p:cNvGrpSpPr>
            <a:grpSpLocks/>
          </p:cNvGrpSpPr>
          <p:nvPr/>
        </p:nvGrpSpPr>
        <p:grpSpPr bwMode="auto">
          <a:xfrm flipV="1">
            <a:off x="228600" y="4333875"/>
            <a:ext cx="2101850" cy="738188"/>
            <a:chOff x="4763053" y="2429435"/>
            <a:chExt cx="2840865" cy="833718"/>
          </a:xfrm>
        </p:grpSpPr>
        <p:sp>
          <p:nvSpPr>
            <p:cNvPr id="9" name="Freeform 8"/>
            <p:cNvSpPr/>
            <p:nvPr/>
          </p:nvSpPr>
          <p:spPr bwMode="gray">
            <a:xfrm>
              <a:off x="4770794" y="2429435"/>
              <a:ext cx="2833124" cy="768967"/>
            </a:xfrm>
            <a:custGeom>
              <a:avLst/>
              <a:gdLst>
                <a:gd name="connsiteX0" fmla="*/ 0 w 1205789"/>
                <a:gd name="connsiteY0" fmla="*/ 0 h 404774"/>
                <a:gd name="connsiteX1" fmla="*/ 1003402 w 1205789"/>
                <a:gd name="connsiteY1" fmla="*/ 0 h 404774"/>
                <a:gd name="connsiteX2" fmla="*/ 1205789 w 1205789"/>
                <a:gd name="connsiteY2" fmla="*/ 202387 h 404774"/>
                <a:gd name="connsiteX3" fmla="*/ 1003402 w 1205789"/>
                <a:gd name="connsiteY3" fmla="*/ 404774 h 404774"/>
                <a:gd name="connsiteX4" fmla="*/ 0 w 1205789"/>
                <a:gd name="connsiteY4" fmla="*/ 404774 h 404774"/>
                <a:gd name="connsiteX5" fmla="*/ 0 w 1205789"/>
                <a:gd name="connsiteY5" fmla="*/ 0 h 404774"/>
                <a:gd name="connsiteX0" fmla="*/ 7314 w 1213103"/>
                <a:gd name="connsiteY0" fmla="*/ 0 h 404774"/>
                <a:gd name="connsiteX1" fmla="*/ 1010716 w 1213103"/>
                <a:gd name="connsiteY1" fmla="*/ 0 h 404774"/>
                <a:gd name="connsiteX2" fmla="*/ 1213103 w 1213103"/>
                <a:gd name="connsiteY2" fmla="*/ 202387 h 404774"/>
                <a:gd name="connsiteX3" fmla="*/ 1010716 w 1213103"/>
                <a:gd name="connsiteY3" fmla="*/ 404774 h 404774"/>
                <a:gd name="connsiteX4" fmla="*/ 7314 w 1213103"/>
                <a:gd name="connsiteY4" fmla="*/ 404774 h 404774"/>
                <a:gd name="connsiteX5" fmla="*/ 0 w 1213103"/>
                <a:gd name="connsiteY5" fmla="*/ 131673 h 404774"/>
                <a:gd name="connsiteX6" fmla="*/ 7314 w 1213103"/>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0 w 1295399"/>
                <a:gd name="connsiteY5" fmla="*/ 99974 h 404774"/>
                <a:gd name="connsiteX6" fmla="*/ 89610 w 1295399"/>
                <a:gd name="connsiteY6" fmla="*/ 0 h 404774"/>
                <a:gd name="connsiteX0" fmla="*/ 89610 w 1295399"/>
                <a:gd name="connsiteY0" fmla="*/ 0 h 404774"/>
                <a:gd name="connsiteX1" fmla="*/ 1093012 w 1295399"/>
                <a:gd name="connsiteY1" fmla="*/ 0 h 404774"/>
                <a:gd name="connsiteX2" fmla="*/ 1295399 w 1295399"/>
                <a:gd name="connsiteY2" fmla="*/ 202387 h 404774"/>
                <a:gd name="connsiteX3" fmla="*/ 1093012 w 1295399"/>
                <a:gd name="connsiteY3" fmla="*/ 404774 h 404774"/>
                <a:gd name="connsiteX4" fmla="*/ 89610 w 1295399"/>
                <a:gd name="connsiteY4" fmla="*/ 404774 h 404774"/>
                <a:gd name="connsiteX5" fmla="*/ 60350 w 1295399"/>
                <a:gd name="connsiteY5" fmla="*/ 299923 h 404774"/>
                <a:gd name="connsiteX6" fmla="*/ 0 w 1295399"/>
                <a:gd name="connsiteY6" fmla="*/ 99974 h 404774"/>
                <a:gd name="connsiteX7" fmla="*/ 89610 w 1295399"/>
                <a:gd name="connsiteY7" fmla="*/ 0 h 4047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104497 w 1310286"/>
                <a:gd name="connsiteY0" fmla="*/ 0 h 480974"/>
                <a:gd name="connsiteX1" fmla="*/ 1107899 w 1310286"/>
                <a:gd name="connsiteY1" fmla="*/ 0 h 480974"/>
                <a:gd name="connsiteX2" fmla="*/ 1310286 w 1310286"/>
                <a:gd name="connsiteY2" fmla="*/ 202387 h 480974"/>
                <a:gd name="connsiteX3" fmla="*/ 1107899 w 1310286"/>
                <a:gd name="connsiteY3" fmla="*/ 404774 h 480974"/>
                <a:gd name="connsiteX4" fmla="*/ 104497 w 1310286"/>
                <a:gd name="connsiteY4" fmla="*/ 404774 h 480974"/>
                <a:gd name="connsiteX5" fmla="*/ 14887 w 1310286"/>
                <a:gd name="connsiteY5" fmla="*/ 480974 h 480974"/>
                <a:gd name="connsiteX6" fmla="*/ 14887 w 1310286"/>
                <a:gd name="connsiteY6" fmla="*/ 99974 h 480974"/>
                <a:gd name="connsiteX7" fmla="*/ 104497 w 1310286"/>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0 h 480974"/>
                <a:gd name="connsiteX1" fmla="*/ 1093012 w 1295399"/>
                <a:gd name="connsiteY1" fmla="*/ 0 h 480974"/>
                <a:gd name="connsiteX2" fmla="*/ 1295399 w 1295399"/>
                <a:gd name="connsiteY2" fmla="*/ 202387 h 480974"/>
                <a:gd name="connsiteX3" fmla="*/ 1093012 w 1295399"/>
                <a:gd name="connsiteY3" fmla="*/ 404774 h 480974"/>
                <a:gd name="connsiteX4" fmla="*/ 89610 w 1295399"/>
                <a:gd name="connsiteY4" fmla="*/ 404774 h 480974"/>
                <a:gd name="connsiteX5" fmla="*/ 0 w 1295399"/>
                <a:gd name="connsiteY5" fmla="*/ 480974 h 480974"/>
                <a:gd name="connsiteX6" fmla="*/ 0 w 1295399"/>
                <a:gd name="connsiteY6" fmla="*/ 99974 h 480974"/>
                <a:gd name="connsiteX7" fmla="*/ 89610 w 1295399"/>
                <a:gd name="connsiteY7" fmla="*/ 0 h 480974"/>
                <a:gd name="connsiteX0" fmla="*/ 89610 w 1295399"/>
                <a:gd name="connsiteY0" fmla="*/ 2367 h 483341"/>
                <a:gd name="connsiteX1" fmla="*/ 1093012 w 1295399"/>
                <a:gd name="connsiteY1" fmla="*/ 2367 h 483341"/>
                <a:gd name="connsiteX2" fmla="*/ 1295399 w 1295399"/>
                <a:gd name="connsiteY2" fmla="*/ 204754 h 483341"/>
                <a:gd name="connsiteX3" fmla="*/ 1093012 w 1295399"/>
                <a:gd name="connsiteY3" fmla="*/ 407141 h 483341"/>
                <a:gd name="connsiteX4" fmla="*/ 89610 w 1295399"/>
                <a:gd name="connsiteY4" fmla="*/ 407141 h 483341"/>
                <a:gd name="connsiteX5" fmla="*/ 0 w 1295399"/>
                <a:gd name="connsiteY5" fmla="*/ 483341 h 483341"/>
                <a:gd name="connsiteX6" fmla="*/ 0 w 1295399"/>
                <a:gd name="connsiteY6" fmla="*/ 102341 h 483341"/>
                <a:gd name="connsiteX7" fmla="*/ 89610 w 1295399"/>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03929 w 1309718"/>
                <a:gd name="connsiteY0" fmla="*/ 2367 h 483341"/>
                <a:gd name="connsiteX1" fmla="*/ 1107331 w 1309718"/>
                <a:gd name="connsiteY1" fmla="*/ 2367 h 483341"/>
                <a:gd name="connsiteX2" fmla="*/ 1309718 w 1309718"/>
                <a:gd name="connsiteY2" fmla="*/ 204754 h 483341"/>
                <a:gd name="connsiteX3" fmla="*/ 1107331 w 1309718"/>
                <a:gd name="connsiteY3" fmla="*/ 407141 h 483341"/>
                <a:gd name="connsiteX4" fmla="*/ 103929 w 1309718"/>
                <a:gd name="connsiteY4" fmla="*/ 407141 h 483341"/>
                <a:gd name="connsiteX5" fmla="*/ 14319 w 1309718"/>
                <a:gd name="connsiteY5" fmla="*/ 483341 h 483341"/>
                <a:gd name="connsiteX6" fmla="*/ 14319 w 1309718"/>
                <a:gd name="connsiteY6" fmla="*/ 102341 h 483341"/>
                <a:gd name="connsiteX7" fmla="*/ 103929 w 1309718"/>
                <a:gd name="connsiteY7" fmla="*/ 2367 h 483341"/>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03929 w 1309718"/>
                <a:gd name="connsiteY4" fmla="*/ 404774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140419 w 1309718"/>
                <a:gd name="connsiteY0" fmla="*/ 2549 h 480974"/>
                <a:gd name="connsiteX1" fmla="*/ 1107331 w 1309718"/>
                <a:gd name="connsiteY1" fmla="*/ 0 h 480974"/>
                <a:gd name="connsiteX2" fmla="*/ 1309718 w 1309718"/>
                <a:gd name="connsiteY2" fmla="*/ 202387 h 480974"/>
                <a:gd name="connsiteX3" fmla="*/ 1107331 w 1309718"/>
                <a:gd name="connsiteY3" fmla="*/ 404774 h 480974"/>
                <a:gd name="connsiteX4" fmla="*/ 137051 w 1309718"/>
                <a:gd name="connsiteY4" fmla="*/ 410439 h 480974"/>
                <a:gd name="connsiteX5" fmla="*/ 14319 w 1309718"/>
                <a:gd name="connsiteY5" fmla="*/ 480974 h 480974"/>
                <a:gd name="connsiteX6" fmla="*/ 14319 w 1309718"/>
                <a:gd name="connsiteY6" fmla="*/ 99974 h 480974"/>
                <a:gd name="connsiteX7" fmla="*/ 140419 w 1309718"/>
                <a:gd name="connsiteY7" fmla="*/ 2549 h 480974"/>
                <a:gd name="connsiteX0" fmla="*/ 94046 w 1309718"/>
                <a:gd name="connsiteY0" fmla="*/ 2367 h 483679"/>
                <a:gd name="connsiteX1" fmla="*/ 1107331 w 1309718"/>
                <a:gd name="connsiteY1" fmla="*/ 2705 h 483679"/>
                <a:gd name="connsiteX2" fmla="*/ 1309718 w 1309718"/>
                <a:gd name="connsiteY2" fmla="*/ 205092 h 483679"/>
                <a:gd name="connsiteX3" fmla="*/ 1107331 w 1309718"/>
                <a:gd name="connsiteY3" fmla="*/ 407479 h 483679"/>
                <a:gd name="connsiteX4" fmla="*/ 137051 w 1309718"/>
                <a:gd name="connsiteY4" fmla="*/ 413144 h 483679"/>
                <a:gd name="connsiteX5" fmla="*/ 14319 w 1309718"/>
                <a:gd name="connsiteY5" fmla="*/ 483679 h 483679"/>
                <a:gd name="connsiteX6" fmla="*/ 14319 w 1309718"/>
                <a:gd name="connsiteY6" fmla="*/ 102679 h 483679"/>
                <a:gd name="connsiteX7" fmla="*/ 94046 w 1309718"/>
                <a:gd name="connsiteY7" fmla="*/ 2367 h 483679"/>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11030 h 492342"/>
                <a:gd name="connsiteX1" fmla="*/ 1107331 w 1309718"/>
                <a:gd name="connsiteY1" fmla="*/ 11368 h 492342"/>
                <a:gd name="connsiteX2" fmla="*/ 1309718 w 1309718"/>
                <a:gd name="connsiteY2" fmla="*/ 213755 h 492342"/>
                <a:gd name="connsiteX3" fmla="*/ 1107331 w 1309718"/>
                <a:gd name="connsiteY3" fmla="*/ 416142 h 492342"/>
                <a:gd name="connsiteX4" fmla="*/ 137051 w 1309718"/>
                <a:gd name="connsiteY4" fmla="*/ 421807 h 492342"/>
                <a:gd name="connsiteX5" fmla="*/ 14319 w 1309718"/>
                <a:gd name="connsiteY5" fmla="*/ 492342 h 492342"/>
                <a:gd name="connsiteX6" fmla="*/ 14319 w 1309718"/>
                <a:gd name="connsiteY6" fmla="*/ 111342 h 492342"/>
                <a:gd name="connsiteX7" fmla="*/ 94046 w 1309718"/>
                <a:gd name="connsiteY7" fmla="*/ 11030 h 49234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94046 w 1309718"/>
                <a:gd name="connsiteY0" fmla="*/ 0 h 481312"/>
                <a:gd name="connsiteX1" fmla="*/ 1107331 w 1309718"/>
                <a:gd name="connsiteY1" fmla="*/ 338 h 481312"/>
                <a:gd name="connsiteX2" fmla="*/ 1309718 w 1309718"/>
                <a:gd name="connsiteY2" fmla="*/ 202725 h 481312"/>
                <a:gd name="connsiteX3" fmla="*/ 1107331 w 1309718"/>
                <a:gd name="connsiteY3" fmla="*/ 405112 h 481312"/>
                <a:gd name="connsiteX4" fmla="*/ 137051 w 1309718"/>
                <a:gd name="connsiteY4" fmla="*/ 410777 h 481312"/>
                <a:gd name="connsiteX5" fmla="*/ 14319 w 1309718"/>
                <a:gd name="connsiteY5" fmla="*/ 481312 h 481312"/>
                <a:gd name="connsiteX6" fmla="*/ 14319 w 1309718"/>
                <a:gd name="connsiteY6" fmla="*/ 100312 h 481312"/>
                <a:gd name="connsiteX7" fmla="*/ 94046 w 1309718"/>
                <a:gd name="connsiteY7" fmla="*/ 0 h 481312"/>
                <a:gd name="connsiteX0" fmla="*/ 81513 w 1297185"/>
                <a:gd name="connsiteY0" fmla="*/ 0 h 481312"/>
                <a:gd name="connsiteX1" fmla="*/ 1094798 w 1297185"/>
                <a:gd name="connsiteY1" fmla="*/ 338 h 481312"/>
                <a:gd name="connsiteX2" fmla="*/ 1297185 w 1297185"/>
                <a:gd name="connsiteY2" fmla="*/ 202725 h 481312"/>
                <a:gd name="connsiteX3" fmla="*/ 1094798 w 1297185"/>
                <a:gd name="connsiteY3" fmla="*/ 405112 h 481312"/>
                <a:gd name="connsiteX4" fmla="*/ 124518 w 1297185"/>
                <a:gd name="connsiteY4" fmla="*/ 410777 h 481312"/>
                <a:gd name="connsiteX5" fmla="*/ 1786 w 1297185"/>
                <a:gd name="connsiteY5" fmla="*/ 481312 h 481312"/>
                <a:gd name="connsiteX6" fmla="*/ 1786 w 1297185"/>
                <a:gd name="connsiteY6" fmla="*/ 100312 h 481312"/>
                <a:gd name="connsiteX7" fmla="*/ 81513 w 1297185"/>
                <a:gd name="connsiteY7" fmla="*/ 0 h 481312"/>
                <a:gd name="connsiteX0" fmla="*/ 79727 w 1295399"/>
                <a:gd name="connsiteY0" fmla="*/ 0 h 481312"/>
                <a:gd name="connsiteX1" fmla="*/ 1093012 w 1295399"/>
                <a:gd name="connsiteY1" fmla="*/ 338 h 481312"/>
                <a:gd name="connsiteX2" fmla="*/ 1295399 w 1295399"/>
                <a:gd name="connsiteY2" fmla="*/ 202725 h 481312"/>
                <a:gd name="connsiteX3" fmla="*/ 1093012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302292"/>
                <a:gd name="connsiteY0" fmla="*/ 0 h 481312"/>
                <a:gd name="connsiteX1" fmla="*/ 1134372 w 1302292"/>
                <a:gd name="connsiteY1" fmla="*/ 1301 h 481312"/>
                <a:gd name="connsiteX2" fmla="*/ 1295399 w 1302292"/>
                <a:gd name="connsiteY2" fmla="*/ 202725 h 481312"/>
                <a:gd name="connsiteX3" fmla="*/ 1093012 w 1302292"/>
                <a:gd name="connsiteY3" fmla="*/ 405112 h 481312"/>
                <a:gd name="connsiteX4" fmla="*/ 122732 w 1302292"/>
                <a:gd name="connsiteY4" fmla="*/ 410777 h 481312"/>
                <a:gd name="connsiteX5" fmla="*/ 0 w 1302292"/>
                <a:gd name="connsiteY5" fmla="*/ 481312 h 481312"/>
                <a:gd name="connsiteX6" fmla="*/ 0 w 1302292"/>
                <a:gd name="connsiteY6" fmla="*/ 100312 h 481312"/>
                <a:gd name="connsiteX7" fmla="*/ 79727 w 1302292"/>
                <a:gd name="connsiteY7" fmla="*/ 0 h 481312"/>
                <a:gd name="connsiteX0" fmla="*/ 79727 w 1295608"/>
                <a:gd name="connsiteY0" fmla="*/ 0 h 481312"/>
                <a:gd name="connsiteX1" fmla="*/ 1134372 w 1295608"/>
                <a:gd name="connsiteY1" fmla="*/ 1301 h 481312"/>
                <a:gd name="connsiteX2" fmla="*/ 1295399 w 1295608"/>
                <a:gd name="connsiteY2" fmla="*/ 202725 h 481312"/>
                <a:gd name="connsiteX3" fmla="*/ 1133118 w 1295608"/>
                <a:gd name="connsiteY3" fmla="*/ 405112 h 481312"/>
                <a:gd name="connsiteX4" fmla="*/ 122732 w 1295608"/>
                <a:gd name="connsiteY4" fmla="*/ 410777 h 481312"/>
                <a:gd name="connsiteX5" fmla="*/ 0 w 1295608"/>
                <a:gd name="connsiteY5" fmla="*/ 481312 h 481312"/>
                <a:gd name="connsiteX6" fmla="*/ 0 w 1295608"/>
                <a:gd name="connsiteY6" fmla="*/ 100312 h 481312"/>
                <a:gd name="connsiteX7" fmla="*/ 79727 w 1295608"/>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33118 w 1295399"/>
                <a:gd name="connsiteY3" fmla="*/ 405112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34372 w 1295399"/>
                <a:gd name="connsiteY1" fmla="*/ 1301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 name="connsiteX0" fmla="*/ 79727 w 1295399"/>
                <a:gd name="connsiteY0" fmla="*/ 0 h 481312"/>
                <a:gd name="connsiteX1" fmla="*/ 1156305 w 1295399"/>
                <a:gd name="connsiteY1" fmla="*/ 6114 h 481312"/>
                <a:gd name="connsiteX2" fmla="*/ 1295399 w 1295399"/>
                <a:gd name="connsiteY2" fmla="*/ 202725 h 481312"/>
                <a:gd name="connsiteX3" fmla="*/ 1165078 w 1295399"/>
                <a:gd name="connsiteY3" fmla="*/ 406074 h 481312"/>
                <a:gd name="connsiteX4" fmla="*/ 122732 w 1295399"/>
                <a:gd name="connsiteY4" fmla="*/ 410777 h 481312"/>
                <a:gd name="connsiteX5" fmla="*/ 0 w 1295399"/>
                <a:gd name="connsiteY5" fmla="*/ 481312 h 481312"/>
                <a:gd name="connsiteX6" fmla="*/ 0 w 1295399"/>
                <a:gd name="connsiteY6" fmla="*/ 100312 h 481312"/>
                <a:gd name="connsiteX7" fmla="*/ 79727 w 1295399"/>
                <a:gd name="connsiteY7" fmla="*/ 0 h 481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5399" h="481312">
                  <a:moveTo>
                    <a:pt x="79727" y="0"/>
                  </a:moveTo>
                  <a:lnTo>
                    <a:pt x="1156305" y="6114"/>
                  </a:lnTo>
                  <a:lnTo>
                    <a:pt x="1295399" y="202725"/>
                  </a:lnTo>
                  <a:lnTo>
                    <a:pt x="1165078" y="406074"/>
                  </a:lnTo>
                  <a:lnTo>
                    <a:pt x="122732" y="410777"/>
                  </a:lnTo>
                  <a:cubicBezTo>
                    <a:pt x="78235" y="412895"/>
                    <a:pt x="11453" y="402374"/>
                    <a:pt x="0" y="481312"/>
                  </a:cubicBezTo>
                  <a:lnTo>
                    <a:pt x="0" y="100312"/>
                  </a:lnTo>
                  <a:cubicBezTo>
                    <a:pt x="721" y="14824"/>
                    <a:pt x="31644" y="5334"/>
                    <a:pt x="79727" y="0"/>
                  </a:cubicBezTo>
                  <a:close/>
                </a:path>
              </a:pathLst>
            </a:custGeom>
            <a:gradFill flip="none" rotWithShape="1">
              <a:gsLst>
                <a:gs pos="0">
                  <a:schemeClr val="accent2">
                    <a:lumMod val="75000"/>
                  </a:schemeClr>
                </a:gs>
                <a:gs pos="69000">
                  <a:schemeClr val="accent2"/>
                </a:gs>
                <a:gs pos="100000">
                  <a:schemeClr val="accent2">
                    <a:lumMod val="60000"/>
                    <a:lumOff val="40000"/>
                  </a:schemeClr>
                </a:gs>
              </a:gsLst>
              <a:lin ang="0" scaled="1"/>
              <a:tileRect/>
            </a:gradFill>
            <a:ln>
              <a:noFill/>
            </a:ln>
            <a:effectLst/>
            <a:scene3d>
              <a:camera prst="orthographicFront">
                <a:rot lat="0" lon="0" rev="0"/>
              </a:camera>
              <a:lightRig rig="threePt" dir="t"/>
            </a:scene3d>
            <a:sp3d prstMaterial="plastic">
              <a:bevelT w="57150" h="57150"/>
            </a:sp3d>
          </p:spPr>
          <p:style>
            <a:lnRef idx="0">
              <a:schemeClr val="accent4"/>
            </a:lnRef>
            <a:fillRef idx="3">
              <a:schemeClr val="accent4"/>
            </a:fillRef>
            <a:effectRef idx="3">
              <a:schemeClr val="accent4"/>
            </a:effectRef>
            <a:fontRef idx="minor">
              <a:schemeClr val="lt1"/>
            </a:fontRef>
          </p:style>
          <p:txBody>
            <a:bodyPr anchor="ctr"/>
            <a:lstStyle/>
            <a:p>
              <a:pPr algn="ctr">
                <a:defRPr/>
              </a:pPr>
              <a:endParaRPr lang="en-US" dirty="0"/>
            </a:p>
          </p:txBody>
        </p:sp>
        <p:sp>
          <p:nvSpPr>
            <p:cNvPr id="10" name="Pie 9"/>
            <p:cNvSpPr/>
            <p:nvPr/>
          </p:nvSpPr>
          <p:spPr bwMode="gray">
            <a:xfrm>
              <a:off x="4763053" y="3083859"/>
              <a:ext cx="304685" cy="179294"/>
            </a:xfrm>
            <a:prstGeom prst="pie">
              <a:avLst>
                <a:gd name="adj1" fmla="val 5429925"/>
                <a:gd name="adj2" fmla="val 1620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chemeClr val="tx1"/>
                </a:solidFill>
              </a:endParaRPr>
            </a:p>
          </p:txBody>
        </p:sp>
      </p:grpSp>
      <p:sp>
        <p:nvSpPr>
          <p:cNvPr id="29" name="TextBox 28"/>
          <p:cNvSpPr txBox="1"/>
          <p:nvPr/>
        </p:nvSpPr>
        <p:spPr>
          <a:xfrm>
            <a:off x="631825" y="4576247"/>
            <a:ext cx="351378" cy="369332"/>
          </a:xfrm>
          <a:prstGeom prst="rect">
            <a:avLst/>
          </a:prstGeom>
          <a:noFill/>
        </p:spPr>
        <p:txBody>
          <a:bodyPr wrap="none" anchor="ctr">
            <a:spAutoFit/>
          </a:bodyPr>
          <a:lstStyle/>
          <a:p>
            <a:pPr>
              <a:defRPr/>
            </a:pP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D</a:t>
            </a:r>
          </a:p>
        </p:txBody>
      </p:sp>
      <p:sp>
        <p:nvSpPr>
          <p:cNvPr id="30" name="TextBox 29"/>
          <p:cNvSpPr txBox="1"/>
          <p:nvPr/>
        </p:nvSpPr>
        <p:spPr>
          <a:xfrm>
            <a:off x="2620963" y="3541990"/>
            <a:ext cx="351378" cy="369332"/>
          </a:xfrm>
          <a:prstGeom prst="rect">
            <a:avLst/>
          </a:prstGeom>
          <a:noFill/>
        </p:spPr>
        <p:txBody>
          <a:bodyPr wrap="none" anchor="ctr">
            <a:spAutoFit/>
          </a:bodyPr>
          <a:lstStyle/>
          <a:p>
            <a:pPr>
              <a:defRPr/>
            </a:pP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C</a:t>
            </a:r>
          </a:p>
        </p:txBody>
      </p:sp>
      <p:sp>
        <p:nvSpPr>
          <p:cNvPr id="31" name="TextBox 30"/>
          <p:cNvSpPr txBox="1"/>
          <p:nvPr/>
        </p:nvSpPr>
        <p:spPr>
          <a:xfrm>
            <a:off x="4689475" y="2472015"/>
            <a:ext cx="351378" cy="369332"/>
          </a:xfrm>
          <a:prstGeom prst="rect">
            <a:avLst/>
          </a:prstGeom>
          <a:noFill/>
        </p:spPr>
        <p:txBody>
          <a:bodyPr wrap="none" anchor="ctr">
            <a:spAutoFit/>
          </a:bodyPr>
          <a:lstStyle/>
          <a:p>
            <a:pPr>
              <a:defRPr/>
            </a:pP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B</a:t>
            </a:r>
          </a:p>
        </p:txBody>
      </p:sp>
      <p:sp>
        <p:nvSpPr>
          <p:cNvPr id="32" name="TextBox 31"/>
          <p:cNvSpPr txBox="1"/>
          <p:nvPr/>
        </p:nvSpPr>
        <p:spPr>
          <a:xfrm>
            <a:off x="6748463" y="1463159"/>
            <a:ext cx="351378" cy="369332"/>
          </a:xfrm>
          <a:prstGeom prst="rect">
            <a:avLst/>
          </a:prstGeom>
          <a:noFill/>
        </p:spPr>
        <p:txBody>
          <a:bodyPr wrap="none" anchor="ctr">
            <a:spAutoFit/>
          </a:bodyPr>
          <a:lstStyle/>
          <a:p>
            <a:pPr>
              <a:defRPr/>
            </a:pPr>
            <a:r>
              <a:rPr lang="en-US" b="1" dirty="0">
                <a:solidFill>
                  <a:schemeClr val="bg1"/>
                </a:solidFill>
                <a:effectLst>
                  <a:outerShdw blurRad="38100" dist="38100" dir="2700000" algn="tl">
                    <a:srgbClr val="000000">
                      <a:alpha val="43137"/>
                    </a:srgbClr>
                  </a:outerShdw>
                </a:effectLst>
                <a:latin typeface="Arial" pitchFamily="34" charset="0"/>
                <a:cs typeface="Arial" pitchFamily="34" charset="0"/>
              </a:rPr>
              <a:t>A</a:t>
            </a:r>
          </a:p>
        </p:txBody>
      </p:sp>
      <p:sp>
        <p:nvSpPr>
          <p:cNvPr id="7183" name="Rectangle 32"/>
          <p:cNvSpPr>
            <a:spLocks noChangeArrowheads="1"/>
          </p:cNvSpPr>
          <p:nvPr/>
        </p:nvSpPr>
        <p:spPr bwMode="auto">
          <a:xfrm>
            <a:off x="522288" y="4942078"/>
            <a:ext cx="2027237" cy="1569660"/>
          </a:xfrm>
          <a:prstGeom prst="rect">
            <a:avLst/>
          </a:prstGeom>
          <a:noFill/>
          <a:ln w="9525">
            <a:noFill/>
            <a:miter lim="800000"/>
            <a:headEnd/>
            <a:tailEnd/>
          </a:ln>
        </p:spPr>
        <p:txBody>
          <a:bodyPr anchor="ctr">
            <a:spAutoFit/>
          </a:bodyPr>
          <a:lstStyle/>
          <a:p>
            <a:pPr algn="ctr"/>
            <a:r>
              <a:rPr lang="en-US" sz="3200" dirty="0" err="1"/>
              <a:t>Chú</a:t>
            </a:r>
            <a:r>
              <a:rPr lang="en-US" sz="3200" dirty="0"/>
              <a:t> </a:t>
            </a:r>
            <a:r>
              <a:rPr lang="en-US" sz="3200" dirty="0" err="1"/>
              <a:t>cứ</a:t>
            </a:r>
            <a:r>
              <a:rPr lang="en-US" sz="3200" dirty="0"/>
              <a:t> </a:t>
            </a:r>
            <a:r>
              <a:rPr lang="en-US" sz="3200" dirty="0" err="1"/>
              <a:t>việc</a:t>
            </a:r>
            <a:r>
              <a:rPr lang="en-US" sz="3200" dirty="0"/>
              <a:t> </a:t>
            </a:r>
            <a:r>
              <a:rPr lang="en-US" sz="3200" dirty="0" err="1"/>
              <a:t>ngủ</a:t>
            </a:r>
            <a:r>
              <a:rPr lang="en-US" sz="3200" dirty="0"/>
              <a:t> </a:t>
            </a:r>
            <a:r>
              <a:rPr lang="en-US" sz="3200" dirty="0" err="1"/>
              <a:t>ngon</a:t>
            </a:r>
            <a:endParaRPr lang="en-US" sz="3200" dirty="0">
              <a:solidFill>
                <a:srgbClr val="4A4644"/>
              </a:solidFill>
              <a:latin typeface="Arial" charset="0"/>
            </a:endParaRPr>
          </a:p>
        </p:txBody>
      </p:sp>
      <p:sp>
        <p:nvSpPr>
          <p:cNvPr id="7184" name="Rectangle 33"/>
          <p:cNvSpPr>
            <a:spLocks noChangeArrowheads="1"/>
          </p:cNvSpPr>
          <p:nvPr/>
        </p:nvSpPr>
        <p:spPr bwMode="auto">
          <a:xfrm>
            <a:off x="2684463" y="3947510"/>
            <a:ext cx="2027237" cy="1569660"/>
          </a:xfrm>
          <a:prstGeom prst="rect">
            <a:avLst/>
          </a:prstGeom>
          <a:noFill/>
          <a:ln w="9525">
            <a:noFill/>
            <a:miter lim="800000"/>
            <a:headEnd/>
            <a:tailEnd/>
          </a:ln>
        </p:spPr>
        <p:txBody>
          <a:bodyPr anchor="ctr">
            <a:spAutoFit/>
          </a:bodyPr>
          <a:lstStyle/>
          <a:p>
            <a:pPr algn="ctr"/>
            <a:r>
              <a:rPr lang="en-US" sz="3200" dirty="0" err="1"/>
              <a:t>Đốt</a:t>
            </a:r>
            <a:r>
              <a:rPr lang="en-US" sz="3200" dirty="0"/>
              <a:t> </a:t>
            </a:r>
            <a:r>
              <a:rPr lang="en-US" sz="3200" dirty="0" err="1"/>
              <a:t>lửa</a:t>
            </a:r>
            <a:r>
              <a:rPr lang="en-US" sz="3200" dirty="0"/>
              <a:t> </a:t>
            </a:r>
            <a:r>
              <a:rPr lang="en-US" sz="3200" dirty="0" err="1"/>
              <a:t>cho</a:t>
            </a:r>
            <a:r>
              <a:rPr lang="en-US" sz="3200" dirty="0"/>
              <a:t> </a:t>
            </a:r>
            <a:r>
              <a:rPr lang="en-US" sz="3200" dirty="0" err="1"/>
              <a:t>anh</a:t>
            </a:r>
            <a:r>
              <a:rPr lang="en-US" sz="3200" dirty="0"/>
              <a:t> </a:t>
            </a:r>
            <a:r>
              <a:rPr lang="en-US" sz="3200" dirty="0" err="1"/>
              <a:t>nằm</a:t>
            </a:r>
            <a:endParaRPr lang="en-US" sz="3200" dirty="0">
              <a:solidFill>
                <a:srgbClr val="4A4644"/>
              </a:solidFill>
              <a:latin typeface="Arial" charset="0"/>
            </a:endParaRPr>
          </a:p>
        </p:txBody>
      </p:sp>
      <p:sp>
        <p:nvSpPr>
          <p:cNvPr id="7185" name="Rectangle 34"/>
          <p:cNvSpPr>
            <a:spLocks noChangeArrowheads="1"/>
          </p:cNvSpPr>
          <p:nvPr/>
        </p:nvSpPr>
        <p:spPr bwMode="auto">
          <a:xfrm>
            <a:off x="4740275" y="2898172"/>
            <a:ext cx="2028825" cy="1569660"/>
          </a:xfrm>
          <a:prstGeom prst="rect">
            <a:avLst/>
          </a:prstGeom>
          <a:noFill/>
          <a:ln w="9525">
            <a:noFill/>
            <a:miter lim="800000"/>
            <a:headEnd/>
            <a:tailEnd/>
          </a:ln>
        </p:spPr>
        <p:txBody>
          <a:bodyPr anchor="ctr">
            <a:spAutoFit/>
          </a:bodyPr>
          <a:lstStyle/>
          <a:p>
            <a:pPr algn="ctr"/>
            <a:r>
              <a:rPr lang="vi-VN" sz="3200" dirty="0"/>
              <a:t>Người cha mái tóc bạc</a:t>
            </a:r>
            <a:endParaRPr lang="en-US" sz="3200" dirty="0">
              <a:solidFill>
                <a:srgbClr val="4A4644"/>
              </a:solidFill>
              <a:latin typeface="Arial" charset="0"/>
            </a:endParaRPr>
          </a:p>
        </p:txBody>
      </p:sp>
      <p:sp>
        <p:nvSpPr>
          <p:cNvPr id="7186" name="Rectangle 35"/>
          <p:cNvSpPr>
            <a:spLocks noChangeArrowheads="1"/>
          </p:cNvSpPr>
          <p:nvPr/>
        </p:nvSpPr>
        <p:spPr bwMode="auto">
          <a:xfrm>
            <a:off x="6756400" y="1887728"/>
            <a:ext cx="2027238" cy="1569660"/>
          </a:xfrm>
          <a:prstGeom prst="rect">
            <a:avLst/>
          </a:prstGeom>
          <a:noFill/>
          <a:ln w="9525">
            <a:noFill/>
            <a:miter lim="800000"/>
            <a:headEnd/>
            <a:tailEnd/>
          </a:ln>
        </p:spPr>
        <p:txBody>
          <a:bodyPr anchor="ctr">
            <a:spAutoFit/>
          </a:bodyPr>
          <a:lstStyle/>
          <a:p>
            <a:pPr algn="ctr"/>
            <a:r>
              <a:rPr lang="en-US" sz="3200" dirty="0" err="1"/>
              <a:t>Bóng</a:t>
            </a:r>
            <a:r>
              <a:rPr lang="en-US" sz="3200" dirty="0"/>
              <a:t> </a:t>
            </a:r>
            <a:r>
              <a:rPr lang="en-US" sz="3200" dirty="0" err="1"/>
              <a:t>bác</a:t>
            </a:r>
            <a:r>
              <a:rPr lang="en-US" sz="3200" dirty="0"/>
              <a:t> </a:t>
            </a:r>
            <a:r>
              <a:rPr lang="en-US" sz="3200" dirty="0" err="1"/>
              <a:t>cao</a:t>
            </a:r>
            <a:r>
              <a:rPr lang="en-US" sz="3200" dirty="0"/>
              <a:t> </a:t>
            </a:r>
            <a:r>
              <a:rPr lang="en-US" sz="3200" dirty="0" err="1"/>
              <a:t>lồng</a:t>
            </a:r>
            <a:r>
              <a:rPr lang="en-US" sz="3200" dirty="0"/>
              <a:t> </a:t>
            </a:r>
            <a:r>
              <a:rPr lang="en-US" sz="3200" dirty="0" err="1"/>
              <a:t>lộng</a:t>
            </a:r>
            <a:endParaRPr lang="en-US" sz="3200" dirty="0">
              <a:solidFill>
                <a:srgbClr val="4A4644"/>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4"/>
                                        </p:tgtEl>
                                      </p:cBhvr>
                                      <p:by x="150000" y="150000"/>
                                    </p:animScale>
                                  </p:childTnLst>
                                </p:cTn>
                              </p:par>
                              <p:par>
                                <p:cTn id="7" presetID="6" presetClass="emph" presetSubtype="0" fill="hold" nodeType="withEffect">
                                  <p:stCondLst>
                                    <p:cond delay="0"/>
                                  </p:stCondLst>
                                  <p:childTnLst>
                                    <p:animScale>
                                      <p:cBhvr>
                                        <p:cTn id="8" dur="2000" fill="hold"/>
                                        <p:tgtEl>
                                          <p:spTgt spid="5"/>
                                        </p:tgtEl>
                                      </p:cBhvr>
                                      <p:by x="150000" y="150000"/>
                                    </p:animScale>
                                  </p:childTnLst>
                                </p:cTn>
                              </p:par>
                              <p:par>
                                <p:cTn id="9" presetID="6" presetClass="emph" presetSubtype="0" fill="hold" grpId="0" nodeType="withEffect">
                                  <p:stCondLst>
                                    <p:cond delay="0"/>
                                  </p:stCondLst>
                                  <p:childTnLst>
                                    <p:animScale>
                                      <p:cBhvr>
                                        <p:cTn id="10" dur="2000" fill="hold"/>
                                        <p:tgtEl>
                                          <p:spTgt spid="31"/>
                                        </p:tgtEl>
                                      </p:cBhvr>
                                      <p:by x="150000" y="150000"/>
                                    </p:animScale>
                                  </p:childTnLst>
                                </p:cTn>
                              </p:par>
                              <p:par>
                                <p:cTn id="11" presetID="6" presetClass="emph" presetSubtype="0" fill="hold" grpId="0" nodeType="withEffect">
                                  <p:stCondLst>
                                    <p:cond delay="0"/>
                                  </p:stCondLst>
                                  <p:childTnLst>
                                    <p:animScale>
                                      <p:cBhvr>
                                        <p:cTn id="12" dur="2000" fill="hold"/>
                                        <p:tgtEl>
                                          <p:spTgt spid="32"/>
                                        </p:tgtEl>
                                      </p:cBhvr>
                                      <p:by x="150000" y="150000"/>
                                    </p:animScale>
                                  </p:childTnLst>
                                </p:cTn>
                              </p:par>
                              <p:par>
                                <p:cTn id="13" presetID="6" presetClass="emph" presetSubtype="0" fill="hold" grpId="0" nodeType="withEffect">
                                  <p:stCondLst>
                                    <p:cond delay="0"/>
                                  </p:stCondLst>
                                  <p:childTnLst>
                                    <p:animScale>
                                      <p:cBhvr>
                                        <p:cTn id="14" dur="2000" fill="hold"/>
                                        <p:tgtEl>
                                          <p:spTgt spid="7185"/>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718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173</TotalTime>
  <Words>2077</Words>
  <Application>Microsoft Macintosh PowerPoint</Application>
  <PresentationFormat>On-screen Show (4:3)</PresentationFormat>
  <Paragraphs>254</Paragraphs>
  <Slides>32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32</vt:i4>
      </vt:variant>
    </vt:vector>
  </HeadingPairs>
  <TitlesOfParts>
    <vt:vector size="42" baseType="lpstr">
      <vt:lpstr>Arial</vt:lpstr>
      <vt:lpstr>Bebas Neue Bold</vt:lpstr>
      <vt:lpstr>Calibri</vt:lpstr>
      <vt:lpstr>Comic Sans MS</vt:lpstr>
      <vt:lpstr>Economica</vt:lpstr>
      <vt:lpstr>Franklin Gothic Medium</vt:lpstr>
      <vt:lpstr>Open Sans</vt:lpstr>
      <vt:lpstr>Quicksand</vt:lpstr>
      <vt:lpstr>Times New Roman</vt:lpstr>
      <vt:lpstr>Office Theme</vt:lpstr>
      <vt:lpstr>ÔN TẬP BIỆN PHÁP TU TỪ HỌC VĂN CÔ SƯƠNG MAI Trợ giảng Yến Thanh – Khổng Phúc</vt:lpstr>
      <vt:lpstr>PowerPoint Presentation</vt:lpstr>
      <vt:lpstr>PowerPoint Presentation</vt:lpstr>
      <vt:lpstr>PowerPoint Presentation</vt:lpstr>
      <vt:lpstr>Trong câu “Bão bùng thân bọc lấy thân / Tay ôm tay níu tre gần nhau thêm” là câu nhân hóa tả?</vt:lpstr>
      <vt:lpstr>Nội dung câu: “Trẻ em như búp trên cành/ Biết ăn biết ngủ biết học hành là ngoan” là gì?</vt:lpstr>
      <vt:lpstr>Trong các câu văn dưới đây, câu nào không sử dụng phép so sánh?</vt:lpstr>
      <vt:lpstr>Hình ảnh nào sau đây không phải hình ảnh nhân hóa?</vt:lpstr>
      <vt:lpstr>PowerPoint Presentation</vt:lpstr>
      <vt:lpstr>Hình ảnh mặt trời nào được dùng theo lối nói ẩn dụ?</vt:lpstr>
      <vt:lpstr>PowerPoint Presentation</vt:lpstr>
      <vt:lpstr>PowerPoint Presentation</vt:lpstr>
      <vt:lpstr>Câu tục ngữ dưới sử dụng phép ẩn dụ gì? Ăn quả nhớ kẻ trồng cây</vt:lpstr>
      <vt:lpstr>Điền từ còn thiếu vào chỗ trống sau:  Hoán dụ là tên gọi sự vật, hiện tượng, khái niệm bằng tên của một sự vật, hiện tượng, khái niệm khác có ____________ với nó nhằm tăng sức gợi hình, gợi cảm cho sự diễn đạt.</vt:lpstr>
      <vt:lpstr>PowerPoint Presentation</vt:lpstr>
      <vt:lpstr>Câu văn dưới sử dụng phép hoán dụ gì? Một số thủy thủ chất phác còn lại – chẳng bao lâu, chúng tôi đã phát hiện rên tàu vẫn còn có những thủy thủ như thế – thì lại là những tay khờ dại ra mặt. (Đảo giấu vàng - Robert Louis Stevenson)</vt:lpstr>
      <vt:lpstr>Câu “Vì lợi ích mười năm trồng cây / Vì lợi ích trăm năm trồng người” sử dụng phép hoán dụ nào?</vt:lpstr>
      <vt:lpstr>Xác định kiểu điệp ngữ trong đoạn thơ dưới đây Nhóm bếp lửa ấp iu nồng đượm Nhóm niềm yêu thương khoai sắn ngọt bùi Nhóm nồi xôi gạo mới sẻ chung vui Nhóm dậy cả những tâm tình tuổi nhỏ</vt:lpstr>
      <vt:lpstr>Xác định kiểu điệp ngữ trong câu sau: Anh đã tìm em, rất lâu, rất lâu Cô gái Thạch Kim Thạch Nhọn Khăn xanh, khăn xanh phơi đầy lán sớm Sách giấy mở tung tăng trắng cả rừng chiều.</vt:lpstr>
      <vt:lpstr>Đọc bài thơ dưới đây và cho biết tác giả sử dụng lối chơi chữ nào? Chẳng phải liu điu vẫn giống nhà Rắn đầu biếng học chẳng ai tha Thẹn đèn hổ lửa đau lòng mẹ Nay thét mai gầm rát cổ cha Ráo mép chỉ quen tuồng nói dối Lằn lưng cam chịu dấu roi tra Từ nay Trâu Lỗ chăm nghề học Kẻo hổ mang danh tiếng thế gia</vt:lpstr>
      <vt:lpstr>Liệt kê là gì?</vt:lpstr>
      <vt:lpstr>Phép liệt kê có tác dụng gì?</vt:lpstr>
      <vt:lpstr>PowerPoint Presentation</vt:lpstr>
      <vt:lpstr>Xác định biện pháp tu từ được sử dụng trong văn bản sau: “Bác Dương thôi đã thôi rồi”</vt:lpstr>
      <vt:lpstr>Khi nào không nên nói giảm nói tránh?</vt:lpstr>
      <vt:lpstr>PowerPoint Presentation</vt:lpstr>
      <vt:lpstr>PowerPoint Presentation</vt:lpstr>
      <vt:lpstr>PowerPoint Presentation</vt:lpstr>
      <vt:lpstr>PowerPoint Presentation</vt:lpstr>
      <vt:lpstr>Nhận xét nào nói đúng nhất tác dụng của biện pháp nói quá trong hai câu thơ sau?  “Bác ơi tim Bác mênh mông thế, Ôm cả non sông mọi kiếp người!”  (Tố Hữu)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ÔN TẬP BIỆN PHÁP TU TỪ</dc:title>
  <dc:creator>hp</dc:creator>
  <cp:lastModifiedBy>Thanh Yến</cp:lastModifiedBy>
  <cp:revision>10</cp:revision>
  <dcterms:created xsi:type="dcterms:W3CDTF">2022-06-07T10:30:56Z</dcterms:created>
  <dcterms:modified xsi:type="dcterms:W3CDTF">2024-08-28T09:11:10Z</dcterms:modified>
</cp:coreProperties>
</file>