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Condensed"/>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8B4DEFC-993B-48BD-86E5-CC28DA933AE6}">
  <a:tblStyle styleId="{C8B4DEFC-993B-48BD-86E5-CC28DA933A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Condensed-italic.fntdata"/><Relationship Id="rId10" Type="http://schemas.openxmlformats.org/officeDocument/2006/relationships/slide" Target="slides/slide5.xml"/><Relationship Id="rId32" Type="http://schemas.openxmlformats.org/officeDocument/2006/relationships/font" Target="fonts/RobotoCondensed-bold.fntdata"/><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RobotoCondensed-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Besides,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these analysis, we made a scraper and scrapped around 20 k rows of data. Here is what our data look like in python.</a:t>
            </a:r>
            <a:endParaRPr/>
          </a:p>
          <a:p>
            <a:pPr indent="0" lvl="0" marL="0" rtl="0">
              <a:spcBef>
                <a:spcPts val="0"/>
              </a:spcBef>
              <a:spcAft>
                <a:spcPts val="0"/>
              </a:spcAft>
              <a:buNone/>
            </a:pPr>
            <a:r>
              <a:rPr lang="en"/>
              <a:t>Histagram of the price,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3796BF"/>
                </a:solidFill>
              </a:rPr>
              <a:t>1.</a:t>
            </a:r>
            <a:r>
              <a:rPr lang="en" sz="1200">
                <a:solidFill>
                  <a:srgbClr val="3796BF"/>
                </a:solidFill>
                <a:highlight>
                  <a:schemeClr val="lt1"/>
                </a:highlight>
              </a:rPr>
              <a:t>Fit the model. What feature is the most important? (landmark in the district)</a:t>
            </a:r>
            <a:endParaRPr sz="1200">
              <a:solidFill>
                <a:srgbClr val="3796BF"/>
              </a:solidFill>
              <a:highlight>
                <a:schemeClr val="lt1"/>
              </a:highlight>
            </a:endParaRPr>
          </a:p>
          <a:p>
            <a:pPr indent="0" lvl="0" marL="0">
              <a:spcBef>
                <a:spcPts val="0"/>
              </a:spcBef>
              <a:spcAft>
                <a:spcPts val="0"/>
              </a:spcAft>
              <a:buNone/>
            </a:pPr>
            <a:r>
              <a:rPr lang="en" sz="1200">
                <a:solidFill>
                  <a:srgbClr val="3796BF"/>
                </a:solidFill>
                <a:highlight>
                  <a:schemeClr val="lt1"/>
                </a:highlight>
              </a:rPr>
              <a:t>2. We first tried to use the API, but request did not passed. Then scrape the data from the web page, just a few features like district, area, parking lot, green rate. We then further look into an detailed agency analysis to scrape the information to find whether the keyword like ‘gym’, ‘swimming pool’, ‘school’ is in it. But due to a lot of invalid data, we switched to another effective data source and scraped 18000 non repeated rows of data. Those features are just what we mentioned before. Then we used NN and Random Forest to get the model, compare accuracies. Last built a simple user interface.</a:t>
            </a:r>
            <a:endParaRPr sz="1200">
              <a:solidFill>
                <a:srgbClr val="3796BF"/>
              </a:solidFill>
              <a:highlight>
                <a:schemeClr val="lt1"/>
              </a:highlight>
            </a:endParaRPr>
          </a:p>
          <a:p>
            <a:pPr indent="0" lvl="0" marL="0" rtl="0">
              <a:spcBef>
                <a:spcPts val="0"/>
              </a:spcBef>
              <a:spcAft>
                <a:spcPts val="0"/>
              </a:spcAft>
              <a:buNone/>
            </a:pPr>
            <a:r>
              <a:rPr lang="en" sz="1200">
                <a:solidFill>
                  <a:srgbClr val="3796BF"/>
                </a:solidFill>
                <a:highlight>
                  <a:schemeClr val="lt1"/>
                </a:highlight>
              </a:rPr>
              <a:t>3. Web scraping, data cleaning, modeling, web architecture</a:t>
            </a:r>
            <a:endParaRPr sz="1200">
              <a:solidFill>
                <a:srgbClr val="3796BF"/>
              </a:solidFill>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Our data is mainly scripted from a website called fang.com, and im gonna illustrate how we utilize the website to get the data. Let’s take this screen shot as an example. We have two price here, but according to the literatures, we are not using the total price, but price per square meter as the  dependent variable in our model. And in this example, the price is a hundred thousand yuan, which is 16 thousand in us dollars.</a:t>
            </a:r>
            <a:endParaRPr/>
          </a:p>
          <a:p>
            <a:pPr indent="0" lvl="0" marL="0">
              <a:spcBef>
                <a:spcPts val="0"/>
              </a:spcBef>
              <a:spcAft>
                <a:spcPts val="0"/>
              </a:spcAft>
              <a:buNone/>
            </a:pPr>
            <a:r>
              <a:rPr lang="en"/>
              <a:t>O</a:t>
            </a:r>
            <a:r>
              <a:rPr lang="en"/>
              <a:t>ther features shown in the figure are expalnatory variables, i’m gonna talk about some of them in detail, and quickly go through others.</a:t>
            </a:r>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is the information on the floor plan. From the blue circle, we can derive the number of bedrooms, which is 4, ….The red circle, indicates the total floor area, which is 193 square meters.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Another important feature is the location of the apartment.</a:t>
            </a:r>
            <a:endParaRPr/>
          </a:p>
          <a:p>
            <a:pPr indent="0" lvl="0" marL="0">
              <a:spcBef>
                <a:spcPts val="0"/>
              </a:spcBef>
              <a:spcAft>
                <a:spcPts val="0"/>
              </a:spcAft>
              <a:buNone/>
            </a:pPr>
            <a:r>
              <a:rPr lang="en"/>
              <a:t>Instead of longitude and latitude, here we take the </a:t>
            </a:r>
            <a:r>
              <a:rPr lang="en"/>
              <a:t>administrative</a:t>
            </a:r>
            <a:r>
              <a:rPr lang="en"/>
              <a:t> region that the apartment belongs to as a feature.</a:t>
            </a:r>
            <a:endParaRPr/>
          </a:p>
          <a:p>
            <a:pPr indent="0" lvl="0" marL="0">
              <a:spcBef>
                <a:spcPts val="0"/>
              </a:spcBef>
              <a:spcAft>
                <a:spcPts val="0"/>
              </a:spcAft>
              <a:buNone/>
            </a:pPr>
            <a:r>
              <a:rPr lang="en"/>
              <a:t>Let’s say Shanghai has 16 districts and each district has several neighborhoods, and we are gonna take these neighborhoods as a categorical variable. For example, this apartment is in the xx neighborhood of huangpu district.</a:t>
            </a:r>
            <a:endParaRPr/>
          </a:p>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16 districts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4BB5D9"/>
        </a:solidFill>
      </p:bgPr>
    </p:bg>
    <p:spTree>
      <p:nvGrpSpPr>
        <p:cNvPr id="8" name="Shape 8"/>
        <p:cNvGrpSpPr/>
        <p:nvPr/>
      </p:nvGrpSpPr>
      <p:grpSpPr>
        <a:xfrm>
          <a:off x="0" y="0"/>
          <a:ext cx="0" cy="0"/>
          <a:chOff x="0" y="0"/>
          <a:chExt cx="0" cy="0"/>
        </a:xfrm>
      </p:grpSpPr>
      <p:grpSp>
        <p:nvGrpSpPr>
          <p:cNvPr id="9" name="Shape 9"/>
          <p:cNvGrpSpPr/>
          <p:nvPr/>
        </p:nvGrpSpPr>
        <p:grpSpPr>
          <a:xfrm>
            <a:off x="5609666" y="2185857"/>
            <a:ext cx="3534604" cy="3432788"/>
            <a:chOff x="6172200" y="2656118"/>
            <a:chExt cx="2971754" cy="2886151"/>
          </a:xfrm>
        </p:grpSpPr>
        <p:sp>
          <p:nvSpPr>
            <p:cNvPr id="10" name="Shape 10"/>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flipH="1" rot="9208678">
              <a:off x="6287617" y="4657701"/>
              <a:ext cx="229660" cy="571018"/>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15" name="Shape 15"/>
          <p:cNvGrpSpPr/>
          <p:nvPr/>
        </p:nvGrpSpPr>
        <p:grpSpPr>
          <a:xfrm>
            <a:off x="-22" y="-324543"/>
            <a:ext cx="3068579" cy="1910876"/>
            <a:chOff x="-32" y="-215963"/>
            <a:chExt cx="2163561" cy="1347300"/>
          </a:xfrm>
        </p:grpSpPr>
        <p:sp>
          <p:nvSpPr>
            <p:cNvPr id="16" name="Shape 16"/>
            <p:cNvSpPr/>
            <p:nvPr/>
          </p:nvSpPr>
          <p:spPr>
            <a:xfrm flipH="1" rot="-1591408">
              <a:off x="1362169" y="-63166"/>
              <a:ext cx="205103" cy="509980"/>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 name="Shape 18"/>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 name="Shape 19"/>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21" name="Shape 21"/>
          <p:cNvSpPr txBox="1"/>
          <p:nvPr>
            <p:ph type="ctrTitle"/>
          </p:nvPr>
        </p:nvSpPr>
        <p:spPr>
          <a:xfrm>
            <a:off x="685800" y="2753825"/>
            <a:ext cx="56715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ansparent Shapes">
  <p:cSld name="BLANK_1">
    <p:bg>
      <p:bgPr>
        <a:solidFill>
          <a:srgbClr val="3796BF"/>
        </a:solidFill>
      </p:bgPr>
    </p:bg>
    <p:spTree>
      <p:nvGrpSpPr>
        <p:cNvPr id="140" name="Shape 140"/>
        <p:cNvGrpSpPr/>
        <p:nvPr/>
      </p:nvGrpSpPr>
      <p:grpSpPr>
        <a:xfrm>
          <a:off x="0" y="0"/>
          <a:ext cx="0" cy="0"/>
          <a:chOff x="0" y="0"/>
          <a:chExt cx="0" cy="0"/>
        </a:xfrm>
      </p:grpSpPr>
      <p:grpSp>
        <p:nvGrpSpPr>
          <p:cNvPr id="141" name="Shape 141"/>
          <p:cNvGrpSpPr/>
          <p:nvPr/>
        </p:nvGrpSpPr>
        <p:grpSpPr>
          <a:xfrm>
            <a:off x="6172200" y="2656118"/>
            <a:ext cx="2971754" cy="2886151"/>
            <a:chOff x="6172200" y="2656118"/>
            <a:chExt cx="2971754" cy="2886151"/>
          </a:xfrm>
        </p:grpSpPr>
        <p:sp>
          <p:nvSpPr>
            <p:cNvPr id="142" name="Shape 142"/>
            <p:cNvSpPr/>
            <p:nvPr/>
          </p:nvSpPr>
          <p:spPr>
            <a:xfrm flipH="1" rot="9208626">
              <a:off x="6704904" y="4110434"/>
              <a:ext cx="484232" cy="120400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flipH="1" rot="9208633">
              <a:off x="7804300" y="3279013"/>
              <a:ext cx="877624" cy="218213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flipH="1" rot="9208606">
              <a:off x="7481789" y="4276913"/>
              <a:ext cx="408796" cy="1016449"/>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rot="9208678">
              <a:off x="6287617" y="4657701"/>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147" name="Shape 147"/>
          <p:cNvGrpSpPr/>
          <p:nvPr/>
        </p:nvGrpSpPr>
        <p:grpSpPr>
          <a:xfrm>
            <a:off x="-32" y="-228027"/>
            <a:ext cx="2163561" cy="1347300"/>
            <a:chOff x="-32" y="-215963"/>
            <a:chExt cx="2163561" cy="1347300"/>
          </a:xfrm>
        </p:grpSpPr>
        <p:sp>
          <p:nvSpPr>
            <p:cNvPr id="148" name="Shape 148"/>
            <p:cNvSpPr/>
            <p:nvPr/>
          </p:nvSpPr>
          <p:spPr>
            <a:xfrm flipH="1" rot="-1591408">
              <a:off x="1362169" y="-63166"/>
              <a:ext cx="205103" cy="509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flipH="1" rot="-1591371">
              <a:off x="239463" y="-151890"/>
              <a:ext cx="434754" cy="1080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rot="-1591339">
              <a:off x="892401" y="-169347"/>
              <a:ext cx="504374" cy="1254067"/>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rot="-1591322">
              <a:off x="1818452" y="-76292"/>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9900"/>
        </a:solidFill>
      </p:bgPr>
    </p:bg>
    <p:spTree>
      <p:nvGrpSpPr>
        <p:cNvPr id="22" name="Shape 22"/>
        <p:cNvGrpSpPr/>
        <p:nvPr/>
      </p:nvGrpSpPr>
      <p:grpSpPr>
        <a:xfrm>
          <a:off x="0" y="0"/>
          <a:ext cx="0" cy="0"/>
          <a:chOff x="0" y="0"/>
          <a:chExt cx="0" cy="0"/>
        </a:xfrm>
      </p:grpSpPr>
      <p:grpSp>
        <p:nvGrpSpPr>
          <p:cNvPr id="23" name="Shape 23"/>
          <p:cNvGrpSpPr/>
          <p:nvPr/>
        </p:nvGrpSpPr>
        <p:grpSpPr>
          <a:xfrm>
            <a:off x="6172200" y="2656118"/>
            <a:ext cx="2971754" cy="2886151"/>
            <a:chOff x="6172200" y="2656118"/>
            <a:chExt cx="2971754" cy="2886151"/>
          </a:xfrm>
        </p:grpSpPr>
        <p:sp>
          <p:nvSpPr>
            <p:cNvPr id="24" name="Shape 24"/>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rot="9208606">
              <a:off x="7481789" y="4276913"/>
              <a:ext cx="408796" cy="1016449"/>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flipH="1" rot="9208678">
              <a:off x="6287617" y="4657701"/>
              <a:ext cx="229660" cy="571018"/>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FFFFFF"/>
            </a:solidFill>
            <a:ln>
              <a:noFill/>
            </a:ln>
          </p:spPr>
        </p:sp>
      </p:grpSp>
      <p:grpSp>
        <p:nvGrpSpPr>
          <p:cNvPr id="29" name="Shape 29"/>
          <p:cNvGrpSpPr/>
          <p:nvPr/>
        </p:nvGrpSpPr>
        <p:grpSpPr>
          <a:xfrm>
            <a:off x="-32" y="-228027"/>
            <a:ext cx="2163561" cy="1347300"/>
            <a:chOff x="-32" y="-215963"/>
            <a:chExt cx="2163561" cy="1347300"/>
          </a:xfrm>
        </p:grpSpPr>
        <p:sp>
          <p:nvSpPr>
            <p:cNvPr id="30" name="Shape 30"/>
            <p:cNvSpPr/>
            <p:nvPr/>
          </p:nvSpPr>
          <p:spPr>
            <a:xfrm flipH="1" rot="-1591408">
              <a:off x="1362169" y="-63166"/>
              <a:ext cx="205103" cy="509980"/>
            </a:xfrm>
            <a:prstGeom prst="flowChartManualInput">
              <a:avLst/>
            </a:prstGeom>
            <a:solidFill>
              <a:srgbClr val="FFFFF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rot="-1591371">
              <a:off x="239463" y="-151890"/>
              <a:ext cx="434754" cy="1080980"/>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
        <p:nvSpPr>
          <p:cNvPr id="35" name="Shape 35"/>
          <p:cNvSpPr txBox="1"/>
          <p:nvPr>
            <p:ph type="ctrTitle"/>
          </p:nvPr>
        </p:nvSpPr>
        <p:spPr>
          <a:xfrm>
            <a:off x="685800" y="2421550"/>
            <a:ext cx="5074500" cy="1159800"/>
          </a:xfrm>
          <a:prstGeom prst="rect">
            <a:avLst/>
          </a:prstGeom>
        </p:spPr>
        <p:txBody>
          <a:bodyPr anchorCtr="0" anchor="b" bIns="91425" lIns="91425" spcFirstLastPara="1" rIns="91425" wrap="square" tIns="91425"/>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p:txBody>
      </p:sp>
      <p:sp>
        <p:nvSpPr>
          <p:cNvPr id="36" name="Shape 36"/>
          <p:cNvSpPr txBox="1"/>
          <p:nvPr>
            <p:ph idx="1" type="subTitle"/>
          </p:nvPr>
        </p:nvSpPr>
        <p:spPr>
          <a:xfrm>
            <a:off x="685800" y="3449654"/>
            <a:ext cx="50745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20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7" name="Shape 37"/>
        <p:cNvGrpSpPr/>
        <p:nvPr/>
      </p:nvGrpSpPr>
      <p:grpSpPr>
        <a:xfrm>
          <a:off x="0" y="0"/>
          <a:ext cx="0" cy="0"/>
          <a:chOff x="0" y="0"/>
          <a:chExt cx="0" cy="0"/>
        </a:xfrm>
      </p:grpSpPr>
      <p:sp>
        <p:nvSpPr>
          <p:cNvPr id="38" name="Shape 38"/>
          <p:cNvSpPr txBox="1"/>
          <p:nvPr>
            <p:ph idx="1" type="body"/>
          </p:nvPr>
        </p:nvSpPr>
        <p:spPr>
          <a:xfrm>
            <a:off x="2822775" y="2161800"/>
            <a:ext cx="3498300" cy="819900"/>
          </a:xfrm>
          <a:prstGeom prst="rect">
            <a:avLst/>
          </a:prstGeom>
        </p:spPr>
        <p:txBody>
          <a:bodyPr anchorCtr="0" anchor="ctr" bIns="91425" lIns="91425" spcFirstLastPara="1" rIns="91425" wrap="square" tIns="91425"/>
          <a:lstStyle>
            <a:lvl1pPr indent="-381000" lvl="0" marL="457200" rtl="0" algn="ctr">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indent="-381000" lvl="1" marL="9144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indent="-381000" lvl="2" marL="13716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indent="-381000" lvl="3" marL="18288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indent="-381000" lvl="4" marL="22860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indent="-381000" lvl="5" marL="27432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indent="-381000" lvl="6" marL="32004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indent="-381000" lvl="7" marL="3657600" rtl="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indent="-381000" lvl="8" marL="41148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p:txBody>
      </p:sp>
      <p:grpSp>
        <p:nvGrpSpPr>
          <p:cNvPr id="39" name="Shape 39"/>
          <p:cNvGrpSpPr/>
          <p:nvPr/>
        </p:nvGrpSpPr>
        <p:grpSpPr>
          <a:xfrm>
            <a:off x="5609666" y="2185857"/>
            <a:ext cx="3534604" cy="3432788"/>
            <a:chOff x="6172200" y="2656118"/>
            <a:chExt cx="2971754" cy="2886151"/>
          </a:xfrm>
        </p:grpSpPr>
        <p:sp>
          <p:nvSpPr>
            <p:cNvPr id="40" name="Shape 40"/>
            <p:cNvSpPr/>
            <p:nvPr/>
          </p:nvSpPr>
          <p:spPr>
            <a:xfrm flipH="1" rot="9208626">
              <a:off x="6704904" y="4110434"/>
              <a:ext cx="484232" cy="120400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flipH="1" rot="9208633">
              <a:off x="7804300" y="3279013"/>
              <a:ext cx="877624" cy="2182136"/>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flipH="1" rot="9208678">
              <a:off x="6287617" y="4657701"/>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grpSp>
        <p:nvGrpSpPr>
          <p:cNvPr id="45" name="Shape 45"/>
          <p:cNvGrpSpPr/>
          <p:nvPr/>
        </p:nvGrpSpPr>
        <p:grpSpPr>
          <a:xfrm>
            <a:off x="-22" y="-324543"/>
            <a:ext cx="3068579" cy="1910876"/>
            <a:chOff x="-32" y="-215963"/>
            <a:chExt cx="2163561" cy="1347300"/>
          </a:xfrm>
        </p:grpSpPr>
        <p:sp>
          <p:nvSpPr>
            <p:cNvPr id="46" name="Shape 46"/>
            <p:cNvSpPr/>
            <p:nvPr/>
          </p:nvSpPr>
          <p:spPr>
            <a:xfrm flipH="1" rot="-1591408">
              <a:off x="1362169" y="-63166"/>
              <a:ext cx="205103" cy="509980"/>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p:nvPr/>
          </p:nvSpPr>
          <p:spPr>
            <a:xfrm flipH="1" rot="-1591339">
              <a:off x="892401" y="-169347"/>
              <a:ext cx="504374" cy="1254067"/>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 name="Shape 49"/>
            <p:cNvSpPr/>
            <p:nvPr/>
          </p:nvSpPr>
          <p:spPr>
            <a:xfrm flipH="1" rot="-1591322">
              <a:off x="1818452" y="-76292"/>
              <a:ext cx="229660" cy="571018"/>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81D1EC"/>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51" name="Shape 51"/>
        <p:cNvGrpSpPr/>
        <p:nvPr/>
      </p:nvGrpSpPr>
      <p:grpSpPr>
        <a:xfrm>
          <a:off x="0" y="0"/>
          <a:ext cx="0" cy="0"/>
          <a:chOff x="0" y="0"/>
          <a:chExt cx="0" cy="0"/>
        </a:xfrm>
      </p:grpSpPr>
      <p:grpSp>
        <p:nvGrpSpPr>
          <p:cNvPr id="52" name="Shape 52"/>
          <p:cNvGrpSpPr/>
          <p:nvPr/>
        </p:nvGrpSpPr>
        <p:grpSpPr>
          <a:xfrm>
            <a:off x="6172200" y="2656118"/>
            <a:ext cx="2971754" cy="2886151"/>
            <a:chOff x="6172200" y="2656118"/>
            <a:chExt cx="2971754" cy="2886151"/>
          </a:xfrm>
        </p:grpSpPr>
        <p:sp>
          <p:nvSpPr>
            <p:cNvPr id="53" name="Shape 53"/>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58" name="Shape 58"/>
          <p:cNvGrpSpPr/>
          <p:nvPr/>
        </p:nvGrpSpPr>
        <p:grpSpPr>
          <a:xfrm>
            <a:off x="-32" y="-228027"/>
            <a:ext cx="2163561" cy="1347300"/>
            <a:chOff x="-32" y="-215963"/>
            <a:chExt cx="2163561" cy="1347300"/>
          </a:xfrm>
        </p:grpSpPr>
        <p:sp>
          <p:nvSpPr>
            <p:cNvPr id="59" name="Shape 59"/>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3" name="Shape 63"/>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64" name="Shape 64"/>
          <p:cNvSpPr txBox="1"/>
          <p:nvPr>
            <p:ph type="title"/>
          </p:nvPr>
        </p:nvSpPr>
        <p:spPr>
          <a:xfrm>
            <a:off x="1031425" y="1149725"/>
            <a:ext cx="5760300" cy="6807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 name="Shape 65"/>
          <p:cNvSpPr txBox="1"/>
          <p:nvPr>
            <p:ph idx="1" type="body"/>
          </p:nvPr>
        </p:nvSpPr>
        <p:spPr>
          <a:xfrm>
            <a:off x="1031425" y="1777125"/>
            <a:ext cx="5760300" cy="25212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66" name="Shape 66"/>
        <p:cNvGrpSpPr/>
        <p:nvPr/>
      </p:nvGrpSpPr>
      <p:grpSpPr>
        <a:xfrm>
          <a:off x="0" y="0"/>
          <a:ext cx="0" cy="0"/>
          <a:chOff x="0" y="0"/>
          <a:chExt cx="0" cy="0"/>
        </a:xfrm>
      </p:grpSpPr>
      <p:grpSp>
        <p:nvGrpSpPr>
          <p:cNvPr id="67" name="Shape 67"/>
          <p:cNvGrpSpPr/>
          <p:nvPr/>
        </p:nvGrpSpPr>
        <p:grpSpPr>
          <a:xfrm>
            <a:off x="6172200" y="2656118"/>
            <a:ext cx="2971754" cy="2886151"/>
            <a:chOff x="6172200" y="2656118"/>
            <a:chExt cx="2971754" cy="2886151"/>
          </a:xfrm>
        </p:grpSpPr>
        <p:sp>
          <p:nvSpPr>
            <p:cNvPr id="68" name="Shape 68"/>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73" name="Shape 73"/>
          <p:cNvGrpSpPr/>
          <p:nvPr/>
        </p:nvGrpSpPr>
        <p:grpSpPr>
          <a:xfrm>
            <a:off x="-32" y="-228027"/>
            <a:ext cx="2163561" cy="1347300"/>
            <a:chOff x="-32" y="-215963"/>
            <a:chExt cx="2163561" cy="1347300"/>
          </a:xfrm>
        </p:grpSpPr>
        <p:sp>
          <p:nvSpPr>
            <p:cNvPr id="74" name="Shape 74"/>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79" name="Shape 79"/>
          <p:cNvSpPr txBox="1"/>
          <p:nvPr>
            <p:ph type="title"/>
          </p:nvPr>
        </p:nvSpPr>
        <p:spPr>
          <a:xfrm>
            <a:off x="1031425" y="1149725"/>
            <a:ext cx="5760300" cy="6807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0" name="Shape 80"/>
          <p:cNvSpPr txBox="1"/>
          <p:nvPr>
            <p:ph idx="1" type="body"/>
          </p:nvPr>
        </p:nvSpPr>
        <p:spPr>
          <a:xfrm>
            <a:off x="1031425" y="1860875"/>
            <a:ext cx="2796000" cy="306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81" name="Shape 81"/>
          <p:cNvSpPr txBox="1"/>
          <p:nvPr>
            <p:ph idx="2" type="body"/>
          </p:nvPr>
        </p:nvSpPr>
        <p:spPr>
          <a:xfrm>
            <a:off x="3995772" y="1860875"/>
            <a:ext cx="2796000" cy="30648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82" name="Shape 82"/>
        <p:cNvGrpSpPr/>
        <p:nvPr/>
      </p:nvGrpSpPr>
      <p:grpSpPr>
        <a:xfrm>
          <a:off x="0" y="0"/>
          <a:ext cx="0" cy="0"/>
          <a:chOff x="0" y="0"/>
          <a:chExt cx="0" cy="0"/>
        </a:xfrm>
      </p:grpSpPr>
      <p:grpSp>
        <p:nvGrpSpPr>
          <p:cNvPr id="83" name="Shape 83"/>
          <p:cNvGrpSpPr/>
          <p:nvPr/>
        </p:nvGrpSpPr>
        <p:grpSpPr>
          <a:xfrm>
            <a:off x="6791633" y="3181575"/>
            <a:ext cx="2352143" cy="2284388"/>
            <a:chOff x="6172200" y="2656118"/>
            <a:chExt cx="2971754" cy="2886151"/>
          </a:xfrm>
        </p:grpSpPr>
        <p:sp>
          <p:nvSpPr>
            <p:cNvPr id="84" name="Shape 84"/>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89" name="Shape 89"/>
          <p:cNvGrpSpPr/>
          <p:nvPr/>
        </p:nvGrpSpPr>
        <p:grpSpPr>
          <a:xfrm>
            <a:off x="-32" y="-228027"/>
            <a:ext cx="2163561" cy="1347300"/>
            <a:chOff x="-32" y="-215963"/>
            <a:chExt cx="2163561" cy="1347300"/>
          </a:xfrm>
        </p:grpSpPr>
        <p:sp>
          <p:nvSpPr>
            <p:cNvPr id="90" name="Shape 90"/>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3" name="Shape 93"/>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95" name="Shape 95"/>
          <p:cNvSpPr txBox="1"/>
          <p:nvPr>
            <p:ph type="title"/>
          </p:nvPr>
        </p:nvSpPr>
        <p:spPr>
          <a:xfrm>
            <a:off x="1031425" y="1149725"/>
            <a:ext cx="6321000" cy="6807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Shape 96"/>
          <p:cNvSpPr txBox="1"/>
          <p:nvPr>
            <p:ph idx="1" type="body"/>
          </p:nvPr>
        </p:nvSpPr>
        <p:spPr>
          <a:xfrm>
            <a:off x="1031425" y="1830425"/>
            <a:ext cx="2037600" cy="3095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7" name="Shape 97"/>
          <p:cNvSpPr txBox="1"/>
          <p:nvPr>
            <p:ph idx="2" type="body"/>
          </p:nvPr>
        </p:nvSpPr>
        <p:spPr>
          <a:xfrm>
            <a:off x="3173275" y="1830425"/>
            <a:ext cx="2037600" cy="3095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98" name="Shape 98"/>
          <p:cNvSpPr txBox="1"/>
          <p:nvPr>
            <p:ph idx="3" type="body"/>
          </p:nvPr>
        </p:nvSpPr>
        <p:spPr>
          <a:xfrm>
            <a:off x="5315125" y="1830425"/>
            <a:ext cx="2037600" cy="30954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172200" y="2656118"/>
            <a:ext cx="2971754" cy="2886151"/>
            <a:chOff x="6172200" y="2656118"/>
            <a:chExt cx="2971754" cy="2886151"/>
          </a:xfrm>
        </p:grpSpPr>
        <p:sp>
          <p:nvSpPr>
            <p:cNvPr id="101" name="Shape 101"/>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06" name="Shape 106"/>
          <p:cNvGrpSpPr/>
          <p:nvPr/>
        </p:nvGrpSpPr>
        <p:grpSpPr>
          <a:xfrm>
            <a:off x="-32" y="-228027"/>
            <a:ext cx="2163561" cy="1347300"/>
            <a:chOff x="-32" y="-215963"/>
            <a:chExt cx="2163561" cy="1347300"/>
          </a:xfrm>
        </p:grpSpPr>
        <p:sp>
          <p:nvSpPr>
            <p:cNvPr id="107" name="Shape 107"/>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12" name="Shape 112"/>
          <p:cNvSpPr txBox="1"/>
          <p:nvPr>
            <p:ph type="title"/>
          </p:nvPr>
        </p:nvSpPr>
        <p:spPr>
          <a:xfrm>
            <a:off x="1031425" y="1149725"/>
            <a:ext cx="5760300" cy="6807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3" name="Shape 113"/>
        <p:cNvGrpSpPr/>
        <p:nvPr/>
      </p:nvGrpSpPr>
      <p:grpSpPr>
        <a:xfrm>
          <a:off x="0" y="0"/>
          <a:ext cx="0" cy="0"/>
          <a:chOff x="0" y="0"/>
          <a:chExt cx="0" cy="0"/>
        </a:xfrm>
      </p:grpSpPr>
      <p:grpSp>
        <p:nvGrpSpPr>
          <p:cNvPr id="114" name="Shape 114"/>
          <p:cNvGrpSpPr/>
          <p:nvPr/>
        </p:nvGrpSpPr>
        <p:grpSpPr>
          <a:xfrm>
            <a:off x="-32" y="-228027"/>
            <a:ext cx="2163561" cy="1347300"/>
            <a:chOff x="-32" y="-215963"/>
            <a:chExt cx="2163561" cy="1347300"/>
          </a:xfrm>
        </p:grpSpPr>
        <p:sp>
          <p:nvSpPr>
            <p:cNvPr id="115" name="Shape 115"/>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
        <p:nvSpPr>
          <p:cNvPr id="120" name="Shape 120"/>
          <p:cNvSpPr txBox="1"/>
          <p:nvPr>
            <p:ph idx="1" type="body"/>
          </p:nvPr>
        </p:nvSpPr>
        <p:spPr>
          <a:xfrm>
            <a:off x="1097775" y="4025300"/>
            <a:ext cx="6948600" cy="519600"/>
          </a:xfrm>
          <a:prstGeom prst="rect">
            <a:avLst/>
          </a:prstGeom>
        </p:spPr>
        <p:txBody>
          <a:bodyPr anchorCtr="0" anchor="t" bIns="91425" lIns="91425" spcFirstLastPara="1" rIns="91425" wrap="square" tIns="91425"/>
          <a:lstStyle>
            <a:lvl1pPr indent="-228600" lvl="0" marL="457200">
              <a:spcBef>
                <a:spcPts val="360"/>
              </a:spcBef>
              <a:spcAft>
                <a:spcPts val="0"/>
              </a:spcAft>
              <a:buSzPts val="1800"/>
              <a:buNone/>
              <a:defRPr sz="1800"/>
            </a:lvl1pPr>
          </a:lstStyle>
          <a:p/>
        </p:txBody>
      </p:sp>
      <p:grpSp>
        <p:nvGrpSpPr>
          <p:cNvPr id="121" name="Shape 121"/>
          <p:cNvGrpSpPr/>
          <p:nvPr/>
        </p:nvGrpSpPr>
        <p:grpSpPr>
          <a:xfrm>
            <a:off x="6791633" y="3181575"/>
            <a:ext cx="2352143" cy="2284388"/>
            <a:chOff x="6172200" y="2656118"/>
            <a:chExt cx="2971754" cy="2886151"/>
          </a:xfrm>
        </p:grpSpPr>
        <p:sp>
          <p:nvSpPr>
            <p:cNvPr id="122" name="Shape 122"/>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7" name="Shape 127"/>
        <p:cNvGrpSpPr/>
        <p:nvPr/>
      </p:nvGrpSpPr>
      <p:grpSpPr>
        <a:xfrm>
          <a:off x="0" y="0"/>
          <a:ext cx="0" cy="0"/>
          <a:chOff x="0" y="0"/>
          <a:chExt cx="0" cy="0"/>
        </a:xfrm>
      </p:grpSpPr>
      <p:grpSp>
        <p:nvGrpSpPr>
          <p:cNvPr id="128" name="Shape 128"/>
          <p:cNvGrpSpPr/>
          <p:nvPr/>
        </p:nvGrpSpPr>
        <p:grpSpPr>
          <a:xfrm>
            <a:off x="6172200" y="2656118"/>
            <a:ext cx="2971754" cy="2886151"/>
            <a:chOff x="6172200" y="2656118"/>
            <a:chExt cx="2971754" cy="2886151"/>
          </a:xfrm>
        </p:grpSpPr>
        <p:sp>
          <p:nvSpPr>
            <p:cNvPr id="129" name="Shape 129"/>
            <p:cNvSpPr/>
            <p:nvPr/>
          </p:nvSpPr>
          <p:spPr>
            <a:xfrm flipH="1" rot="9208626">
              <a:off x="6704904" y="4110434"/>
              <a:ext cx="484232" cy="1204006"/>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flipH="1" rot="9208633">
              <a:off x="7804300" y="3279013"/>
              <a:ext cx="877624" cy="2182136"/>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flipH="1" rot="9208606">
              <a:off x="7481789" y="4276913"/>
              <a:ext cx="408796" cy="1016449"/>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flipH="1" rot="9208678">
              <a:off x="6287617" y="4657701"/>
              <a:ext cx="229660" cy="571018"/>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a:off x="8289303" y="2656118"/>
              <a:ext cx="854651" cy="1929080"/>
            </a:xfrm>
            <a:custGeom>
              <a:pathLst>
                <a:path extrusionOk="0" h="84860" w="37596">
                  <a:moveTo>
                    <a:pt x="19066" y="0"/>
                  </a:moveTo>
                  <a:lnTo>
                    <a:pt x="0" y="9130"/>
                  </a:lnTo>
                  <a:lnTo>
                    <a:pt x="37596" y="84860"/>
                  </a:lnTo>
                  <a:lnTo>
                    <a:pt x="37596" y="37328"/>
                  </a:lnTo>
                  <a:close/>
                </a:path>
              </a:pathLst>
            </a:custGeom>
            <a:solidFill>
              <a:srgbClr val="3796BF"/>
            </a:solidFill>
            <a:ln>
              <a:noFill/>
            </a:ln>
          </p:spPr>
        </p:sp>
      </p:grpSp>
      <p:grpSp>
        <p:nvGrpSpPr>
          <p:cNvPr id="134" name="Shape 134"/>
          <p:cNvGrpSpPr/>
          <p:nvPr/>
        </p:nvGrpSpPr>
        <p:grpSpPr>
          <a:xfrm>
            <a:off x="-32" y="-228027"/>
            <a:ext cx="2163561" cy="1347300"/>
            <a:chOff x="-32" y="-215963"/>
            <a:chExt cx="2163561" cy="1347300"/>
          </a:xfrm>
        </p:grpSpPr>
        <p:sp>
          <p:nvSpPr>
            <p:cNvPr id="135" name="Shape 135"/>
            <p:cNvSpPr/>
            <p:nvPr/>
          </p:nvSpPr>
          <p:spPr>
            <a:xfrm flipH="1" rot="-1591408">
              <a:off x="1362169" y="-63166"/>
              <a:ext cx="205103" cy="509980"/>
            </a:xfrm>
            <a:prstGeom prst="flowChartManualInput">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6" name="Shape 136"/>
            <p:cNvSpPr/>
            <p:nvPr/>
          </p:nvSpPr>
          <p:spPr>
            <a:xfrm flipH="1" rot="-1591371">
              <a:off x="239463" y="-151890"/>
              <a:ext cx="434754" cy="1080980"/>
            </a:xfrm>
            <a:prstGeom prst="flowChartManualInput">
              <a:avLst/>
            </a:prstGeom>
            <a:solidFill>
              <a:srgbClr val="FF99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flipH="1" rot="-1591339">
              <a:off x="892401" y="-169347"/>
              <a:ext cx="504374" cy="1254067"/>
            </a:xfrm>
            <a:prstGeom prst="flowChartManualInput">
              <a:avLst/>
            </a:prstGeom>
            <a:solidFill>
              <a:srgbClr val="81D1EC"/>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flipH="1" rot="-1591322">
              <a:off x="1818452" y="-76292"/>
              <a:ext cx="229660" cy="571018"/>
            </a:xfrm>
            <a:prstGeom prst="flowChartManualInput">
              <a:avLst/>
            </a:prstGeom>
            <a:solidFill>
              <a:srgbClr val="4BB5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rot="10800000">
              <a:off x="-32" y="70725"/>
              <a:ext cx="380284" cy="858147"/>
            </a:xfrm>
            <a:custGeom>
              <a:pathLst>
                <a:path extrusionOk="0" h="84860" w="37596">
                  <a:moveTo>
                    <a:pt x="19066" y="0"/>
                  </a:moveTo>
                  <a:lnTo>
                    <a:pt x="0" y="9130"/>
                  </a:lnTo>
                  <a:lnTo>
                    <a:pt x="37596" y="84860"/>
                  </a:lnTo>
                  <a:lnTo>
                    <a:pt x="37596" y="37328"/>
                  </a:lnTo>
                  <a:close/>
                </a:path>
              </a:pathLst>
            </a:custGeom>
            <a:solidFill>
              <a:srgbClr val="4BB5D9"/>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31425" y="1149725"/>
            <a:ext cx="5760300" cy="6807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b="1" sz="3000">
                <a:solidFill>
                  <a:srgbClr val="3796BF"/>
                </a:solidFill>
                <a:latin typeface="Oswald"/>
                <a:ea typeface="Oswald"/>
                <a:cs typeface="Oswald"/>
                <a:sym typeface="Oswald"/>
              </a:defRPr>
            </a:lvl9pPr>
          </a:lstStyle>
          <a:p/>
        </p:txBody>
      </p:sp>
      <p:sp>
        <p:nvSpPr>
          <p:cNvPr id="7" name="Shape 7"/>
          <p:cNvSpPr txBox="1"/>
          <p:nvPr>
            <p:ph idx="1" type="body"/>
          </p:nvPr>
        </p:nvSpPr>
        <p:spPr>
          <a:xfrm>
            <a:off x="1031425" y="1777125"/>
            <a:ext cx="5760300" cy="25212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indent="-355600" lvl="1" marL="9144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indent="-355600" lvl="2" marL="1371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indent="-355600" lvl="3" marL="18288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indent="-355600" lvl="4" marL="22860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indent="-355600" lvl="5" marL="27432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indent="-355600" lvl="6" marL="32004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indent="-355600" lvl="7" marL="3657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indent="-355600" lvl="8" marL="41148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4294967295" type="ctrTitle"/>
          </p:nvPr>
        </p:nvSpPr>
        <p:spPr>
          <a:xfrm>
            <a:off x="685800" y="2093550"/>
            <a:ext cx="4924200" cy="719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6000">
                <a:solidFill>
                  <a:srgbClr val="FF9900"/>
                </a:solidFill>
              </a:rPr>
              <a:t>Data MJB</a:t>
            </a:r>
            <a:endParaRPr sz="6000">
              <a:solidFill>
                <a:srgbClr val="FF9900"/>
              </a:solidFill>
            </a:endParaRPr>
          </a:p>
        </p:txBody>
      </p:sp>
      <p:sp>
        <p:nvSpPr>
          <p:cNvPr id="158" name="Shape 158"/>
          <p:cNvSpPr txBox="1"/>
          <p:nvPr>
            <p:ph idx="4294967295" type="subTitle"/>
          </p:nvPr>
        </p:nvSpPr>
        <p:spPr>
          <a:xfrm>
            <a:off x="685800" y="2608685"/>
            <a:ext cx="4924200" cy="1953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solidFill>
                  <a:srgbClr val="3796BF"/>
                </a:solidFill>
              </a:rPr>
              <a:t>Real Estate Market</a:t>
            </a:r>
            <a:endParaRPr b="1" sz="3600">
              <a:solidFill>
                <a:srgbClr val="3796BF"/>
              </a:solidFill>
            </a:endParaRPr>
          </a:p>
          <a:p>
            <a:pPr indent="0" lvl="0" marL="0">
              <a:spcBef>
                <a:spcPts val="600"/>
              </a:spcBef>
              <a:spcAft>
                <a:spcPts val="0"/>
              </a:spcAft>
              <a:buClr>
                <a:schemeClr val="dk1"/>
              </a:buClr>
              <a:buSzPts val="1100"/>
              <a:buFont typeface="Arial"/>
              <a:buNone/>
            </a:pPr>
            <a:r>
              <a:rPr lang="en"/>
              <a:t>Xuya Jiang, Yanbin Liu, Weili He</a:t>
            </a:r>
            <a:endParaRPr/>
          </a:p>
          <a:p>
            <a:pPr indent="0" lvl="0" marL="0">
              <a:spcBef>
                <a:spcPts val="600"/>
              </a:spcBef>
              <a:spcAft>
                <a:spcPts val="0"/>
              </a:spcAft>
              <a:buClr>
                <a:schemeClr val="dk1"/>
              </a:buClr>
              <a:buSzPts val="1100"/>
              <a:buFont typeface="Arial"/>
              <a:buNone/>
            </a:pPr>
            <a:r>
              <a:rPr lang="en"/>
              <a:t>Ruitong Zhu, Avyay Sah, Tony Nie</a:t>
            </a:r>
            <a:endParaRPr/>
          </a:p>
        </p:txBody>
      </p:sp>
      <p:pic>
        <p:nvPicPr>
          <p:cNvPr id="159" name="Shape 159"/>
          <p:cNvPicPr preferRelativeResize="0"/>
          <p:nvPr/>
        </p:nvPicPr>
        <p:blipFill rotWithShape="1">
          <a:blip r:embed="rId3">
            <a:alphaModFix/>
          </a:blip>
          <a:srcRect b="0" l="14994" r="20951" t="0"/>
          <a:stretch/>
        </p:blipFill>
        <p:spPr>
          <a:xfrm>
            <a:off x="4355525" y="0"/>
            <a:ext cx="4788476"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88" name="Shape 288"/>
          <p:cNvSpPr/>
          <p:nvPr/>
        </p:nvSpPr>
        <p:spPr>
          <a:xfrm>
            <a:off x="4997400" y="3225975"/>
            <a:ext cx="4146600" cy="196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9" name="Shape 289"/>
          <p:cNvPicPr preferRelativeResize="0"/>
          <p:nvPr/>
        </p:nvPicPr>
        <p:blipFill>
          <a:blip r:embed="rId3">
            <a:alphaModFix/>
          </a:blip>
          <a:stretch>
            <a:fillRect/>
          </a:stretch>
        </p:blipFill>
        <p:spPr>
          <a:xfrm>
            <a:off x="5181125" y="0"/>
            <a:ext cx="3962874" cy="3970726"/>
          </a:xfrm>
          <a:prstGeom prst="rect">
            <a:avLst/>
          </a:prstGeom>
          <a:noFill/>
          <a:ln>
            <a:noFill/>
          </a:ln>
        </p:spPr>
      </p:pic>
      <p:pic>
        <p:nvPicPr>
          <p:cNvPr id="290" name="Shape 290"/>
          <p:cNvPicPr preferRelativeResize="0"/>
          <p:nvPr/>
        </p:nvPicPr>
        <p:blipFill rotWithShape="1">
          <a:blip r:embed="rId4">
            <a:alphaModFix/>
          </a:blip>
          <a:srcRect b="25521" l="0" r="89117" t="20339"/>
          <a:stretch/>
        </p:blipFill>
        <p:spPr>
          <a:xfrm>
            <a:off x="5384802" y="3742750"/>
            <a:ext cx="629900" cy="480725"/>
          </a:xfrm>
          <a:prstGeom prst="rect">
            <a:avLst/>
          </a:prstGeom>
          <a:noFill/>
          <a:ln>
            <a:noFill/>
          </a:ln>
        </p:spPr>
      </p:pic>
      <p:pic>
        <p:nvPicPr>
          <p:cNvPr id="291" name="Shape 291"/>
          <p:cNvPicPr preferRelativeResize="0"/>
          <p:nvPr/>
        </p:nvPicPr>
        <p:blipFill rotWithShape="1">
          <a:blip r:embed="rId4">
            <a:alphaModFix/>
          </a:blip>
          <a:srcRect b="47327" l="34920" r="54197" t="17764"/>
          <a:stretch/>
        </p:blipFill>
        <p:spPr>
          <a:xfrm>
            <a:off x="5359674" y="4274000"/>
            <a:ext cx="629900" cy="309950"/>
          </a:xfrm>
          <a:prstGeom prst="rect">
            <a:avLst/>
          </a:prstGeom>
          <a:noFill/>
          <a:ln>
            <a:noFill/>
          </a:ln>
        </p:spPr>
      </p:pic>
      <p:pic>
        <p:nvPicPr>
          <p:cNvPr id="292" name="Shape 292"/>
          <p:cNvPicPr preferRelativeResize="0"/>
          <p:nvPr/>
        </p:nvPicPr>
        <p:blipFill rotWithShape="1">
          <a:blip r:embed="rId4">
            <a:alphaModFix/>
          </a:blip>
          <a:srcRect b="54728" l="69677" r="0" t="17799"/>
          <a:stretch/>
        </p:blipFill>
        <p:spPr>
          <a:xfrm>
            <a:off x="5326996" y="4544870"/>
            <a:ext cx="1792574" cy="249150"/>
          </a:xfrm>
          <a:prstGeom prst="rect">
            <a:avLst/>
          </a:prstGeom>
          <a:noFill/>
          <a:ln>
            <a:noFill/>
          </a:ln>
        </p:spPr>
      </p:pic>
      <p:pic>
        <p:nvPicPr>
          <p:cNvPr id="293" name="Shape 293"/>
          <p:cNvPicPr preferRelativeResize="0"/>
          <p:nvPr/>
        </p:nvPicPr>
        <p:blipFill rotWithShape="1">
          <a:blip r:embed="rId4">
            <a:alphaModFix/>
          </a:blip>
          <a:srcRect b="25521" l="10908" r="76696" t="20339"/>
          <a:stretch/>
        </p:blipFill>
        <p:spPr>
          <a:xfrm>
            <a:off x="6061955" y="3755173"/>
            <a:ext cx="717401" cy="480725"/>
          </a:xfrm>
          <a:prstGeom prst="rect">
            <a:avLst/>
          </a:prstGeom>
          <a:noFill/>
          <a:ln>
            <a:noFill/>
          </a:ln>
        </p:spPr>
      </p:pic>
      <p:pic>
        <p:nvPicPr>
          <p:cNvPr id="294" name="Shape 294"/>
          <p:cNvPicPr preferRelativeResize="0"/>
          <p:nvPr/>
        </p:nvPicPr>
        <p:blipFill rotWithShape="1">
          <a:blip r:embed="rId4">
            <a:alphaModFix/>
          </a:blip>
          <a:srcRect b="47327" l="46576" r="48937" t="17764"/>
          <a:stretch/>
        </p:blipFill>
        <p:spPr>
          <a:xfrm>
            <a:off x="6078508" y="4274000"/>
            <a:ext cx="259674" cy="309950"/>
          </a:xfrm>
          <a:prstGeom prst="rect">
            <a:avLst/>
          </a:prstGeom>
          <a:noFill/>
          <a:ln>
            <a:noFill/>
          </a:ln>
        </p:spPr>
      </p:pic>
      <p:sp>
        <p:nvSpPr>
          <p:cNvPr id="295" name="Shape 295"/>
          <p:cNvSpPr/>
          <p:nvPr/>
        </p:nvSpPr>
        <p:spPr>
          <a:xfrm>
            <a:off x="5310225" y="3119475"/>
            <a:ext cx="1583400" cy="351900"/>
          </a:xfrm>
          <a:prstGeom prst="roundRect">
            <a:avLst>
              <a:gd fmla="val 16667" name="adj"/>
            </a:avLst>
          </a:prstGeom>
          <a:noFill/>
          <a:ln cap="flat" cmpd="sng" w="28575">
            <a:solidFill>
              <a:srgbClr val="3796B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296" name="Shape 296"/>
          <p:cNvGraphicFramePr/>
          <p:nvPr/>
        </p:nvGraphicFramePr>
        <p:xfrm>
          <a:off x="869425" y="2326260"/>
          <a:ext cx="3000000" cy="3000000"/>
        </p:xfrm>
        <a:graphic>
          <a:graphicData uri="http://schemas.openxmlformats.org/drawingml/2006/table">
            <a:tbl>
              <a:tblPr>
                <a:noFill/>
                <a:tableStyleId>{C8B4DEFC-993B-48BD-86E5-CC28DA933AE6}</a:tableStyleId>
              </a:tblPr>
              <a:tblGrid>
                <a:gridCol w="886275"/>
                <a:gridCol w="886275"/>
                <a:gridCol w="886275"/>
                <a:gridCol w="886275"/>
              </a:tblGrid>
              <a:tr h="34602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Bedroom</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Living room</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Bathroom</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Floor area</a:t>
                      </a:r>
                      <a:endParaRPr sz="1200">
                        <a:latin typeface="Calibri"/>
                        <a:ea typeface="Calibri"/>
                        <a:cs typeface="Calibri"/>
                        <a:sym typeface="Calibri"/>
                      </a:endParaRPr>
                    </a:p>
                  </a:txBody>
                  <a:tcPr marT="9525" marB="91425" marR="9525" marL="9525" anchor="b">
                    <a:solidFill>
                      <a:srgbClr val="D9D9D9"/>
                    </a:solidFill>
                  </a:tcPr>
                </a:tc>
              </a:tr>
              <a:tr h="34602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r>
              <a:tr h="34602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Orientation</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Decoration</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Subway</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Location</a:t>
                      </a:r>
                      <a:endParaRPr sz="1200">
                        <a:latin typeface="Calibri"/>
                        <a:ea typeface="Calibri"/>
                        <a:cs typeface="Calibri"/>
                        <a:sym typeface="Calibri"/>
                      </a:endParaRPr>
                    </a:p>
                  </a:txBody>
                  <a:tcPr marT="9525" marB="91425" marR="9525" marL="9525" anchor="b">
                    <a:solidFill>
                      <a:srgbClr val="D9D9D9"/>
                    </a:solidFill>
                  </a:tcPr>
                </a:tc>
              </a:tr>
              <a:tr h="34602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Categorical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Categorical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Categorical</a:t>
                      </a:r>
                      <a:endParaRPr sz="1200">
                        <a:latin typeface="Calibri"/>
                        <a:ea typeface="Calibri"/>
                        <a:cs typeface="Calibri"/>
                        <a:sym typeface="Calibri"/>
                      </a:endParaRPr>
                    </a:p>
                  </a:txBody>
                  <a:tcPr marT="9525" marB="91425" marR="9525" marL="9525" anchor="b"/>
                </a:tc>
              </a:tr>
              <a:tr h="34602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School</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Year built</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Elevator</a:t>
                      </a:r>
                      <a:endParaRPr sz="1200">
                        <a:latin typeface="Calibri"/>
                        <a:ea typeface="Calibri"/>
                        <a:cs typeface="Calibri"/>
                        <a:sym typeface="Calibri"/>
                      </a:endParaRPr>
                    </a:p>
                  </a:txBody>
                  <a:tcPr marT="9525" marB="91425" marR="9525" marL="9525" anchor="b">
                    <a:solidFill>
                      <a:srgbClr val="D9D9D9"/>
                    </a:solidFill>
                  </a:tcPr>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 Price</a:t>
                      </a:r>
                      <a:endParaRPr sz="1200">
                        <a:latin typeface="Calibri"/>
                        <a:ea typeface="Calibri"/>
                        <a:cs typeface="Calibri"/>
                        <a:sym typeface="Calibri"/>
                      </a:endParaRPr>
                    </a:p>
                  </a:txBody>
                  <a:tcPr marT="9525" marB="91425" marR="9525" marL="9525" anchor="b">
                    <a:solidFill>
                      <a:srgbClr val="E06666"/>
                    </a:solidFill>
                  </a:tcPr>
                </a:tc>
              </a:tr>
              <a:tr h="350275">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Categorical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c>
                  <a:txBody>
                    <a:bodyPr>
                      <a:noAutofit/>
                    </a:bodyPr>
                    <a:lstStyle/>
                    <a:p>
                      <a:pPr indent="0" lvl="0" marL="0" rtl="0">
                        <a:lnSpc>
                          <a:spcPct val="115000"/>
                        </a:lnSpc>
                        <a:spcBef>
                          <a:spcPts val="0"/>
                        </a:spcBef>
                        <a:spcAft>
                          <a:spcPts val="0"/>
                        </a:spcAft>
                        <a:buNone/>
                      </a:pPr>
                      <a:r>
                        <a:rPr lang="en" sz="1200">
                          <a:latin typeface="Calibri"/>
                          <a:ea typeface="Calibri"/>
                          <a:cs typeface="Calibri"/>
                          <a:sym typeface="Calibri"/>
                        </a:rPr>
                        <a:t>Categorical</a:t>
                      </a:r>
                      <a:endParaRPr sz="1200">
                        <a:latin typeface="Calibri"/>
                        <a:ea typeface="Calibri"/>
                        <a:cs typeface="Calibri"/>
                        <a:sym typeface="Calibri"/>
                      </a:endParaRPr>
                    </a:p>
                  </a:txBody>
                  <a:tcPr marT="9525" marB="91425" marR="9525" marL="9525" anchor="b"/>
                </a:tc>
                <a:tc>
                  <a:txBody>
                    <a:bodyPr>
                      <a:noAutofit/>
                    </a:bodyPr>
                    <a:lstStyle/>
                    <a:p>
                      <a:pPr indent="0" lvl="0" marL="0" rtl="0">
                        <a:spcBef>
                          <a:spcPts val="0"/>
                        </a:spcBef>
                        <a:spcAft>
                          <a:spcPts val="0"/>
                        </a:spcAft>
                        <a:buNone/>
                      </a:pPr>
                      <a:r>
                        <a:rPr lang="en" sz="1200">
                          <a:latin typeface="Calibri"/>
                          <a:ea typeface="Calibri"/>
                          <a:cs typeface="Calibri"/>
                          <a:sym typeface="Calibri"/>
                        </a:rPr>
                        <a:t>Numerical</a:t>
                      </a:r>
                      <a:endParaRPr sz="1200">
                        <a:latin typeface="Calibri"/>
                        <a:ea typeface="Calibri"/>
                        <a:cs typeface="Calibri"/>
                        <a:sym typeface="Calibri"/>
                      </a:endParaRPr>
                    </a:p>
                  </a:txBody>
                  <a:tcPr marT="9525" marB="91425" marR="9525" marL="9525" anchor="b"/>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pic>
        <p:nvPicPr>
          <p:cNvPr id="302" name="Shape 302"/>
          <p:cNvPicPr preferRelativeResize="0"/>
          <p:nvPr/>
        </p:nvPicPr>
        <p:blipFill>
          <a:blip r:embed="rId3">
            <a:alphaModFix/>
          </a:blip>
          <a:stretch>
            <a:fillRect/>
          </a:stretch>
        </p:blipFill>
        <p:spPr>
          <a:xfrm>
            <a:off x="237425" y="2293900"/>
            <a:ext cx="5498848" cy="1507875"/>
          </a:xfrm>
          <a:prstGeom prst="rect">
            <a:avLst/>
          </a:prstGeom>
          <a:noFill/>
          <a:ln>
            <a:noFill/>
          </a:ln>
        </p:spPr>
      </p:pic>
      <p:pic>
        <p:nvPicPr>
          <p:cNvPr id="303" name="Shape 303"/>
          <p:cNvPicPr preferRelativeResize="0"/>
          <p:nvPr/>
        </p:nvPicPr>
        <p:blipFill>
          <a:blip r:embed="rId4">
            <a:alphaModFix/>
          </a:blip>
          <a:stretch>
            <a:fillRect/>
          </a:stretch>
        </p:blipFill>
        <p:spPr>
          <a:xfrm>
            <a:off x="6034500" y="395350"/>
            <a:ext cx="2845062" cy="1898553"/>
          </a:xfrm>
          <a:prstGeom prst="rect">
            <a:avLst/>
          </a:prstGeom>
          <a:noFill/>
          <a:ln>
            <a:noFill/>
          </a:ln>
        </p:spPr>
      </p:pic>
      <p:sp>
        <p:nvSpPr>
          <p:cNvPr id="304" name="Shape 304"/>
          <p:cNvSpPr/>
          <p:nvPr/>
        </p:nvSpPr>
        <p:spPr>
          <a:xfrm>
            <a:off x="6104850" y="2504750"/>
            <a:ext cx="3039300" cy="2681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305" name="Shape 305"/>
          <p:cNvPicPr preferRelativeResize="0"/>
          <p:nvPr/>
        </p:nvPicPr>
        <p:blipFill>
          <a:blip r:embed="rId5">
            <a:alphaModFix/>
          </a:blip>
          <a:stretch>
            <a:fillRect/>
          </a:stretch>
        </p:blipFill>
        <p:spPr>
          <a:xfrm>
            <a:off x="6034500" y="2808125"/>
            <a:ext cx="2883025" cy="1965975"/>
          </a:xfrm>
          <a:prstGeom prst="rect">
            <a:avLst/>
          </a:prstGeom>
          <a:noFill/>
          <a:ln cap="flat" cmpd="sng" w="9525">
            <a:solidFill>
              <a:srgbClr val="FFFFFF"/>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2203625" y="60850"/>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DESCRIPTION </a:t>
            </a:r>
            <a:endParaRPr/>
          </a:p>
        </p:txBody>
      </p:sp>
      <p:pic>
        <p:nvPicPr>
          <p:cNvPr id="311" name="Shape 311"/>
          <p:cNvPicPr preferRelativeResize="0"/>
          <p:nvPr/>
        </p:nvPicPr>
        <p:blipFill>
          <a:blip r:embed="rId3">
            <a:alphaModFix/>
          </a:blip>
          <a:stretch>
            <a:fillRect/>
          </a:stretch>
        </p:blipFill>
        <p:spPr>
          <a:xfrm>
            <a:off x="0" y="1399225"/>
            <a:ext cx="5495925" cy="3676650"/>
          </a:xfrm>
          <a:prstGeom prst="rect">
            <a:avLst/>
          </a:prstGeom>
          <a:noFill/>
          <a:ln>
            <a:noFill/>
          </a:ln>
        </p:spPr>
      </p:pic>
      <p:sp>
        <p:nvSpPr>
          <p:cNvPr id="312" name="Shape 312"/>
          <p:cNvSpPr txBox="1"/>
          <p:nvPr/>
        </p:nvSpPr>
        <p:spPr>
          <a:xfrm>
            <a:off x="2203625" y="741538"/>
            <a:ext cx="3496500" cy="38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solidFill>
                  <a:srgbClr val="3796BF"/>
                </a:solidFill>
              </a:rPr>
              <a:t>RANDOM FOREST</a:t>
            </a:r>
            <a:endParaRPr b="1">
              <a:solidFill>
                <a:srgbClr val="3796BF"/>
              </a:solidFill>
            </a:endParaRPr>
          </a:p>
        </p:txBody>
      </p:sp>
      <p:sp>
        <p:nvSpPr>
          <p:cNvPr id="313" name="Shape 313"/>
          <p:cNvSpPr txBox="1"/>
          <p:nvPr/>
        </p:nvSpPr>
        <p:spPr>
          <a:xfrm>
            <a:off x="5495925" y="741550"/>
            <a:ext cx="3405300" cy="28497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796BF"/>
              </a:buClr>
              <a:buSzPts val="1400"/>
              <a:buChar char="●"/>
            </a:pPr>
            <a:r>
              <a:rPr lang="en">
                <a:solidFill>
                  <a:srgbClr val="3796BF"/>
                </a:solidFill>
                <a:highlight>
                  <a:srgbClr val="FFFFFF"/>
                </a:highlight>
              </a:rPr>
              <a:t>A Dec</a:t>
            </a:r>
            <a:r>
              <a:rPr lang="en">
                <a:solidFill>
                  <a:srgbClr val="3796BF"/>
                </a:solidFill>
                <a:highlight>
                  <a:srgbClr val="FFFFFF"/>
                </a:highlight>
              </a:rPr>
              <a:t>ision Tree </a:t>
            </a:r>
            <a:r>
              <a:rPr lang="en">
                <a:solidFill>
                  <a:srgbClr val="3796BF"/>
                </a:solidFill>
              </a:rPr>
              <a:t>based on feature selection classifies the data and reaches to a conclusion</a:t>
            </a:r>
            <a:endParaRPr>
              <a:solidFill>
                <a:srgbClr val="3796BF"/>
              </a:solidFill>
            </a:endParaRPr>
          </a:p>
          <a:p>
            <a:pPr indent="0" lvl="0" marL="0" rtl="0">
              <a:spcBef>
                <a:spcPts val="0"/>
              </a:spcBef>
              <a:spcAft>
                <a:spcPts val="0"/>
              </a:spcAft>
              <a:buNone/>
            </a:pPr>
            <a:r>
              <a:rPr lang="en">
                <a:solidFill>
                  <a:srgbClr val="3796BF"/>
                </a:solidFill>
              </a:rPr>
              <a:t> </a:t>
            </a:r>
            <a:endParaRPr>
              <a:solidFill>
                <a:srgbClr val="3796BF"/>
              </a:solidFill>
            </a:endParaRPr>
          </a:p>
          <a:p>
            <a:pPr indent="-317500" lvl="0" marL="457200" rtl="0">
              <a:spcBef>
                <a:spcPts val="0"/>
              </a:spcBef>
              <a:spcAft>
                <a:spcPts val="0"/>
              </a:spcAft>
              <a:buClr>
                <a:srgbClr val="3796BF"/>
              </a:buClr>
              <a:buSzPts val="1400"/>
              <a:buChar char="●"/>
            </a:pPr>
            <a:r>
              <a:rPr lang="en">
                <a:solidFill>
                  <a:srgbClr val="3796BF"/>
                </a:solidFill>
              </a:rPr>
              <a:t>Example of a Decision Tree deciding on the price of an apartment.</a:t>
            </a:r>
            <a:endParaRPr>
              <a:solidFill>
                <a:srgbClr val="3796B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2203625" y="60850"/>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DESCRIPTION </a:t>
            </a:r>
            <a:endParaRPr/>
          </a:p>
        </p:txBody>
      </p:sp>
      <p:sp>
        <p:nvSpPr>
          <p:cNvPr id="319" name="Shape 319"/>
          <p:cNvSpPr txBox="1"/>
          <p:nvPr/>
        </p:nvSpPr>
        <p:spPr>
          <a:xfrm>
            <a:off x="2203625" y="741538"/>
            <a:ext cx="34965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3796BF"/>
                </a:solidFill>
              </a:rPr>
              <a:t>RANDOM FOREST</a:t>
            </a:r>
            <a:endParaRPr b="1">
              <a:solidFill>
                <a:srgbClr val="3796BF"/>
              </a:solidFill>
            </a:endParaRPr>
          </a:p>
        </p:txBody>
      </p:sp>
      <p:sp>
        <p:nvSpPr>
          <p:cNvPr id="320" name="Shape 320"/>
          <p:cNvSpPr txBox="1"/>
          <p:nvPr/>
        </p:nvSpPr>
        <p:spPr>
          <a:xfrm>
            <a:off x="4964950" y="847250"/>
            <a:ext cx="3548100" cy="2380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796BF"/>
              </a:buClr>
              <a:buSzPts val="1400"/>
              <a:buChar char="●"/>
            </a:pPr>
            <a:r>
              <a:rPr lang="en">
                <a:solidFill>
                  <a:srgbClr val="3796BF"/>
                </a:solidFill>
                <a:highlight>
                  <a:srgbClr val="FFFFFF"/>
                </a:highlight>
              </a:rPr>
              <a:t>Trained a model using both regressor and classifier technique.</a:t>
            </a:r>
            <a:endParaRPr>
              <a:solidFill>
                <a:srgbClr val="3796BF"/>
              </a:solidFill>
              <a:highlight>
                <a:srgbClr val="FFFFFF"/>
              </a:highlight>
            </a:endParaRPr>
          </a:p>
          <a:p>
            <a:pPr indent="-317500" lvl="0" marL="457200" rtl="0">
              <a:spcBef>
                <a:spcPts val="0"/>
              </a:spcBef>
              <a:spcAft>
                <a:spcPts val="0"/>
              </a:spcAft>
              <a:buClr>
                <a:srgbClr val="3796BF"/>
              </a:buClr>
              <a:buSzPts val="1400"/>
              <a:buChar char="●"/>
            </a:pPr>
            <a:r>
              <a:rPr lang="en">
                <a:solidFill>
                  <a:srgbClr val="3796BF"/>
                </a:solidFill>
                <a:highlight>
                  <a:srgbClr val="FFFFFF"/>
                </a:highlight>
              </a:rPr>
              <a:t>For the regressor type we kept the trees limit to 100.</a:t>
            </a:r>
            <a:endParaRPr>
              <a:solidFill>
                <a:srgbClr val="3796BF"/>
              </a:solidFill>
              <a:highlight>
                <a:srgbClr val="FFFFFF"/>
              </a:highlight>
            </a:endParaRPr>
          </a:p>
          <a:p>
            <a:pPr indent="-317500" lvl="0" marL="457200" rtl="0">
              <a:spcBef>
                <a:spcPts val="0"/>
              </a:spcBef>
              <a:spcAft>
                <a:spcPts val="0"/>
              </a:spcAft>
              <a:buClr>
                <a:srgbClr val="3796BF"/>
              </a:buClr>
              <a:buSzPts val="1400"/>
              <a:buChar char="●"/>
            </a:pPr>
            <a:r>
              <a:rPr lang="en">
                <a:solidFill>
                  <a:srgbClr val="3796BF"/>
                </a:solidFill>
                <a:highlight>
                  <a:srgbClr val="FFFFFF"/>
                </a:highlight>
              </a:rPr>
              <a:t>For the classifier type, we trained 2 model, one with 5 labels and one with 3 labels.</a:t>
            </a:r>
            <a:endParaRPr>
              <a:solidFill>
                <a:srgbClr val="3796BF"/>
              </a:solidFill>
              <a:highlight>
                <a:srgbClr val="FFFFFF"/>
              </a:highlight>
            </a:endParaRPr>
          </a:p>
        </p:txBody>
      </p:sp>
      <p:pic>
        <p:nvPicPr>
          <p:cNvPr id="321" name="Shape 321"/>
          <p:cNvPicPr preferRelativeResize="0"/>
          <p:nvPr/>
        </p:nvPicPr>
        <p:blipFill>
          <a:blip r:embed="rId3">
            <a:alphaModFix/>
          </a:blip>
          <a:stretch>
            <a:fillRect/>
          </a:stretch>
        </p:blipFill>
        <p:spPr>
          <a:xfrm>
            <a:off x="63050" y="1178875"/>
            <a:ext cx="2565992" cy="1716950"/>
          </a:xfrm>
          <a:prstGeom prst="rect">
            <a:avLst/>
          </a:prstGeom>
          <a:noFill/>
          <a:ln>
            <a:noFill/>
          </a:ln>
        </p:spPr>
      </p:pic>
      <p:pic>
        <p:nvPicPr>
          <p:cNvPr id="322" name="Shape 322"/>
          <p:cNvPicPr preferRelativeResize="0"/>
          <p:nvPr/>
        </p:nvPicPr>
        <p:blipFill>
          <a:blip r:embed="rId4">
            <a:alphaModFix/>
          </a:blip>
          <a:stretch>
            <a:fillRect/>
          </a:stretch>
        </p:blipFill>
        <p:spPr>
          <a:xfrm>
            <a:off x="152400" y="3121750"/>
            <a:ext cx="4617655" cy="194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2203625" y="60850"/>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 DESCRIPTION </a:t>
            </a:r>
            <a:endParaRPr/>
          </a:p>
        </p:txBody>
      </p:sp>
      <p:sp>
        <p:nvSpPr>
          <p:cNvPr id="328" name="Shape 328"/>
          <p:cNvSpPr txBox="1"/>
          <p:nvPr/>
        </p:nvSpPr>
        <p:spPr>
          <a:xfrm>
            <a:off x="2203625" y="741538"/>
            <a:ext cx="3496500" cy="38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3796BF"/>
                </a:solidFill>
              </a:rPr>
              <a:t>Dense </a:t>
            </a:r>
            <a:r>
              <a:rPr b="1" lang="en">
                <a:solidFill>
                  <a:srgbClr val="3796BF"/>
                </a:solidFill>
              </a:rPr>
              <a:t>Neural Network</a:t>
            </a:r>
            <a:r>
              <a:rPr b="1" lang="en">
                <a:solidFill>
                  <a:srgbClr val="3796BF"/>
                </a:solidFill>
              </a:rPr>
              <a:t> </a:t>
            </a:r>
            <a:endParaRPr b="1">
              <a:solidFill>
                <a:srgbClr val="3796BF"/>
              </a:solidFill>
            </a:endParaRPr>
          </a:p>
        </p:txBody>
      </p:sp>
      <p:sp>
        <p:nvSpPr>
          <p:cNvPr id="329" name="Shape 329"/>
          <p:cNvSpPr txBox="1"/>
          <p:nvPr/>
        </p:nvSpPr>
        <p:spPr>
          <a:xfrm>
            <a:off x="4998450" y="741550"/>
            <a:ext cx="3548100" cy="2380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Clr>
                <a:srgbClr val="3796BF"/>
              </a:buClr>
              <a:buSzPts val="1400"/>
              <a:buChar char="●"/>
            </a:pPr>
            <a:r>
              <a:rPr lang="en">
                <a:solidFill>
                  <a:srgbClr val="3796BF"/>
                </a:solidFill>
                <a:highlight>
                  <a:srgbClr val="FFFFFF"/>
                </a:highlight>
              </a:rPr>
              <a:t>The Dense Neural Network model we trained comprised of three hidden layers. </a:t>
            </a:r>
            <a:endParaRPr>
              <a:solidFill>
                <a:srgbClr val="3796BF"/>
              </a:solidFill>
              <a:highlight>
                <a:srgbClr val="FFFFFF"/>
              </a:highlight>
            </a:endParaRPr>
          </a:p>
          <a:p>
            <a:pPr indent="-317500" lvl="0" marL="457200" rtl="0">
              <a:spcBef>
                <a:spcPts val="0"/>
              </a:spcBef>
              <a:spcAft>
                <a:spcPts val="0"/>
              </a:spcAft>
              <a:buClr>
                <a:srgbClr val="3796BF"/>
              </a:buClr>
              <a:buSzPts val="1400"/>
              <a:buChar char="●"/>
            </a:pPr>
            <a:r>
              <a:rPr lang="en">
                <a:solidFill>
                  <a:srgbClr val="3796BF"/>
                </a:solidFill>
                <a:highlight>
                  <a:srgbClr val="FFFFFF"/>
                </a:highlight>
              </a:rPr>
              <a:t>The layers had 500, 300 and 100 neurons each and we used ‘tanh’ as the activation function.</a:t>
            </a:r>
            <a:endParaRPr>
              <a:solidFill>
                <a:srgbClr val="3796BF"/>
              </a:solidFill>
              <a:highlight>
                <a:srgbClr val="FFFFFF"/>
              </a:highlight>
            </a:endParaRPr>
          </a:p>
          <a:p>
            <a:pPr indent="-317500" lvl="0" marL="457200" rtl="0">
              <a:spcBef>
                <a:spcPts val="0"/>
              </a:spcBef>
              <a:spcAft>
                <a:spcPts val="0"/>
              </a:spcAft>
              <a:buClr>
                <a:srgbClr val="3796BF"/>
              </a:buClr>
              <a:buSzPts val="1400"/>
              <a:buChar char="●"/>
            </a:pPr>
            <a:r>
              <a:rPr lang="en">
                <a:solidFill>
                  <a:srgbClr val="3796BF"/>
                </a:solidFill>
                <a:highlight>
                  <a:srgbClr val="FFFFFF"/>
                </a:highlight>
              </a:rPr>
              <a:t>Loss function used was ‘RMSE’</a:t>
            </a:r>
            <a:endParaRPr>
              <a:solidFill>
                <a:srgbClr val="3796BF"/>
              </a:solidFill>
              <a:highlight>
                <a:srgbClr val="FFFFFF"/>
              </a:highlight>
            </a:endParaRPr>
          </a:p>
          <a:p>
            <a:pPr indent="-317500" lvl="0" marL="457200" rtl="0">
              <a:spcBef>
                <a:spcPts val="0"/>
              </a:spcBef>
              <a:spcAft>
                <a:spcPts val="0"/>
              </a:spcAft>
              <a:buClr>
                <a:srgbClr val="3796BF"/>
              </a:buClr>
              <a:buSzPts val="1400"/>
              <a:buChar char="●"/>
            </a:pPr>
            <a:r>
              <a:rPr lang="en">
                <a:solidFill>
                  <a:srgbClr val="3796BF"/>
                </a:solidFill>
                <a:highlight>
                  <a:srgbClr val="FFFFFF"/>
                </a:highlight>
              </a:rPr>
              <a:t>Trained the model in batches of 100, running it for 2000 iterations.</a:t>
            </a:r>
            <a:endParaRPr>
              <a:solidFill>
                <a:srgbClr val="3796BF"/>
              </a:solidFill>
              <a:highlight>
                <a:srgbClr val="FFFFFF"/>
              </a:highlight>
            </a:endParaRPr>
          </a:p>
        </p:txBody>
      </p:sp>
      <p:pic>
        <p:nvPicPr>
          <p:cNvPr id="330" name="Shape 330"/>
          <p:cNvPicPr preferRelativeResize="0"/>
          <p:nvPr/>
        </p:nvPicPr>
        <p:blipFill>
          <a:blip r:embed="rId3">
            <a:alphaModFix/>
          </a:blip>
          <a:stretch>
            <a:fillRect/>
          </a:stretch>
        </p:blipFill>
        <p:spPr>
          <a:xfrm>
            <a:off x="0" y="1337524"/>
            <a:ext cx="5155750" cy="346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idx="4294967295" type="ctrTitle"/>
          </p:nvPr>
        </p:nvSpPr>
        <p:spPr>
          <a:xfrm>
            <a:off x="685800" y="952800"/>
            <a:ext cx="48234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81D1EC"/>
                </a:solidFill>
              </a:rPr>
              <a:t>Definition of Accuracy </a:t>
            </a:r>
            <a:endParaRPr sz="3600">
              <a:solidFill>
                <a:srgbClr val="81D1EC"/>
              </a:solidFill>
            </a:endParaRPr>
          </a:p>
        </p:txBody>
      </p:sp>
      <p:sp>
        <p:nvSpPr>
          <p:cNvPr id="336" name="Shape 336"/>
          <p:cNvSpPr txBox="1"/>
          <p:nvPr>
            <p:ph idx="4294967295" type="subTitle"/>
          </p:nvPr>
        </p:nvSpPr>
        <p:spPr>
          <a:xfrm>
            <a:off x="685800" y="1563708"/>
            <a:ext cx="30231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81D1EC"/>
                </a:solidFill>
              </a:rPr>
              <a:t>Of Regression</a:t>
            </a:r>
            <a:endParaRPr sz="2400">
              <a:solidFill>
                <a:srgbClr val="81D1EC"/>
              </a:solidFill>
            </a:endParaRPr>
          </a:p>
        </p:txBody>
      </p:sp>
      <p:sp>
        <p:nvSpPr>
          <p:cNvPr id="337" name="Shape 337"/>
          <p:cNvSpPr txBox="1"/>
          <p:nvPr>
            <p:ph idx="4294967295" type="ctrTitle"/>
          </p:nvPr>
        </p:nvSpPr>
        <p:spPr>
          <a:xfrm>
            <a:off x="2438050" y="3720368"/>
            <a:ext cx="30231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Accurate</a:t>
            </a:r>
            <a:endParaRPr sz="3600"/>
          </a:p>
        </p:txBody>
      </p:sp>
      <p:sp>
        <p:nvSpPr>
          <p:cNvPr id="338" name="Shape 338"/>
          <p:cNvSpPr txBox="1"/>
          <p:nvPr>
            <p:ph idx="4294967295" type="ctrTitle"/>
          </p:nvPr>
        </p:nvSpPr>
        <p:spPr>
          <a:xfrm>
            <a:off x="1429600" y="2026900"/>
            <a:ext cx="5040000" cy="89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BB5D9"/>
                </a:solidFill>
              </a:rPr>
              <a:t>We use confidence interval ß</a:t>
            </a:r>
            <a:endParaRPr>
              <a:solidFill>
                <a:srgbClr val="4BB5D9"/>
              </a:solidFill>
            </a:endParaRPr>
          </a:p>
        </p:txBody>
      </p:sp>
      <p:sp>
        <p:nvSpPr>
          <p:cNvPr id="339" name="Shape 339"/>
          <p:cNvSpPr txBox="1"/>
          <p:nvPr>
            <p:ph idx="4294967295" type="subTitle"/>
          </p:nvPr>
        </p:nvSpPr>
        <p:spPr>
          <a:xfrm>
            <a:off x="1512800" y="3020150"/>
            <a:ext cx="5190900" cy="463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rgbClr val="4BB5D9"/>
                </a:solidFill>
              </a:rPr>
              <a:t>|prediction - actual|&lt;ß*actual</a:t>
            </a:r>
            <a:endParaRPr sz="2400">
              <a:solidFill>
                <a:srgbClr val="4BB5D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Accuracy Change along our path</a:t>
            </a:r>
            <a:endParaRPr/>
          </a:p>
        </p:txBody>
      </p:sp>
      <p:sp>
        <p:nvSpPr>
          <p:cNvPr id="345" name="Shape 345"/>
          <p:cNvSpPr/>
          <p:nvPr/>
        </p:nvSpPr>
        <p:spPr>
          <a:xfrm>
            <a:off x="360467" y="2363075"/>
            <a:ext cx="2191500" cy="1852200"/>
          </a:xfrm>
          <a:prstGeom prst="homePlate">
            <a:avLst>
              <a:gd fmla="val 30129" name="adj"/>
            </a:avLst>
          </a:prstGeom>
          <a:solidFill>
            <a:srgbClr val="81D1E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Old Data</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ß=15%</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Accuracy 30%</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Both DNN &amp; RFR</a:t>
            </a:r>
            <a:endParaRPr>
              <a:solidFill>
                <a:srgbClr val="FFFFFF"/>
              </a:solidFill>
              <a:latin typeface="Roboto Condensed"/>
              <a:ea typeface="Roboto Condensed"/>
              <a:cs typeface="Roboto Condensed"/>
              <a:sym typeface="Roboto Condensed"/>
            </a:endParaRPr>
          </a:p>
          <a:p>
            <a:pPr indent="0" lvl="0" marL="0" algn="ctr">
              <a:spcBef>
                <a:spcPts val="0"/>
              </a:spcBef>
              <a:spcAft>
                <a:spcPts val="0"/>
              </a:spcAft>
              <a:buNone/>
            </a:pPr>
            <a:r>
              <a:t/>
            </a:r>
            <a:endParaRPr>
              <a:solidFill>
                <a:srgbClr val="FFFFFF"/>
              </a:solidFill>
              <a:latin typeface="Roboto Condensed"/>
              <a:ea typeface="Roboto Condensed"/>
              <a:cs typeface="Roboto Condensed"/>
              <a:sym typeface="Roboto Condensed"/>
            </a:endParaRPr>
          </a:p>
        </p:txBody>
      </p:sp>
      <p:sp>
        <p:nvSpPr>
          <p:cNvPr id="346" name="Shape 346"/>
          <p:cNvSpPr/>
          <p:nvPr/>
        </p:nvSpPr>
        <p:spPr>
          <a:xfrm>
            <a:off x="2108704" y="2363075"/>
            <a:ext cx="2233800" cy="1852200"/>
          </a:xfrm>
          <a:prstGeom prst="chevron">
            <a:avLst>
              <a:gd fmla="val 29853" name="adj"/>
            </a:avLst>
          </a:prstGeom>
          <a:solidFill>
            <a:srgbClr val="4BB5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New Data</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ß=15%</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Accuracy 55%</a:t>
            </a:r>
            <a:endParaRPr>
              <a:solidFill>
                <a:srgbClr val="FFFFFF"/>
              </a:solidFill>
              <a:latin typeface="Roboto Condensed"/>
              <a:ea typeface="Roboto Condensed"/>
              <a:cs typeface="Roboto Condensed"/>
              <a:sym typeface="Roboto Condensed"/>
            </a:endParaRPr>
          </a:p>
          <a:p>
            <a:pPr indent="0" lvl="0" marL="0" algn="ctr">
              <a:spcBef>
                <a:spcPts val="0"/>
              </a:spcBef>
              <a:spcAft>
                <a:spcPts val="0"/>
              </a:spcAft>
              <a:buNone/>
            </a:pPr>
            <a:r>
              <a:rPr lang="en">
                <a:solidFill>
                  <a:srgbClr val="FFFFFF"/>
                </a:solidFill>
                <a:latin typeface="Roboto Condensed"/>
                <a:ea typeface="Roboto Condensed"/>
                <a:cs typeface="Roboto Condensed"/>
                <a:sym typeface="Roboto Condensed"/>
              </a:rPr>
              <a:t>DNN</a:t>
            </a:r>
            <a:endParaRPr>
              <a:solidFill>
                <a:srgbClr val="FFFFFF"/>
              </a:solidFill>
              <a:latin typeface="Roboto Condensed"/>
              <a:ea typeface="Roboto Condensed"/>
              <a:cs typeface="Roboto Condensed"/>
              <a:sym typeface="Roboto Condensed"/>
            </a:endParaRPr>
          </a:p>
        </p:txBody>
      </p:sp>
      <p:sp>
        <p:nvSpPr>
          <p:cNvPr id="347" name="Shape 347"/>
          <p:cNvSpPr/>
          <p:nvPr/>
        </p:nvSpPr>
        <p:spPr>
          <a:xfrm>
            <a:off x="3899088" y="2363075"/>
            <a:ext cx="2233800" cy="1852200"/>
          </a:xfrm>
          <a:prstGeom prst="chevron">
            <a:avLst>
              <a:gd fmla="val 29853" name="adj"/>
            </a:avLst>
          </a:prstGeom>
          <a:solidFill>
            <a:srgbClr val="3796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New Data</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ß=15%</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Accuracy</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66%</a:t>
            </a:r>
            <a:endParaRPr>
              <a:solidFill>
                <a:srgbClr val="FFFFFF"/>
              </a:solidFill>
              <a:latin typeface="Roboto Condensed"/>
              <a:ea typeface="Roboto Condensed"/>
              <a:cs typeface="Roboto Condensed"/>
              <a:sym typeface="Roboto Condensed"/>
            </a:endParaRPr>
          </a:p>
          <a:p>
            <a:pPr indent="0" lvl="0" marL="0" algn="ctr">
              <a:spcBef>
                <a:spcPts val="0"/>
              </a:spcBef>
              <a:spcAft>
                <a:spcPts val="0"/>
              </a:spcAft>
              <a:buNone/>
            </a:pPr>
            <a:r>
              <a:rPr lang="en">
                <a:solidFill>
                  <a:srgbClr val="FFFFFF"/>
                </a:solidFill>
                <a:latin typeface="Roboto Condensed"/>
                <a:ea typeface="Roboto Condensed"/>
                <a:cs typeface="Roboto Condensed"/>
                <a:sym typeface="Roboto Condensed"/>
              </a:rPr>
              <a:t>RFR</a:t>
            </a:r>
            <a:endParaRPr>
              <a:solidFill>
                <a:srgbClr val="FFFFFF"/>
              </a:solidFill>
              <a:latin typeface="Roboto Condensed"/>
              <a:ea typeface="Roboto Condensed"/>
              <a:cs typeface="Roboto Condensed"/>
              <a:sym typeface="Roboto Condensed"/>
            </a:endParaRPr>
          </a:p>
        </p:txBody>
      </p:sp>
      <p:sp>
        <p:nvSpPr>
          <p:cNvPr id="348" name="Shape 348"/>
          <p:cNvSpPr/>
          <p:nvPr/>
        </p:nvSpPr>
        <p:spPr>
          <a:xfrm>
            <a:off x="5728138" y="2363075"/>
            <a:ext cx="2233800" cy="1852200"/>
          </a:xfrm>
          <a:prstGeom prst="chevron">
            <a:avLst>
              <a:gd fmla="val 29853" name="adj"/>
            </a:avLst>
          </a:prstGeom>
          <a:solidFill>
            <a:srgbClr val="3796B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New Data</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Accuracy</a:t>
            </a:r>
            <a:endParaRPr>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sz="1000">
                <a:solidFill>
                  <a:srgbClr val="FFFFFF"/>
                </a:solidFill>
                <a:latin typeface="Roboto Condensed"/>
                <a:ea typeface="Roboto Condensed"/>
                <a:cs typeface="Roboto Condensed"/>
                <a:sym typeface="Roboto Condensed"/>
              </a:rPr>
              <a:t>75% with 5 labels</a:t>
            </a:r>
            <a:endParaRPr sz="10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sz="1000">
                <a:solidFill>
                  <a:srgbClr val="FFFFFF"/>
                </a:solidFill>
                <a:latin typeface="Roboto Condensed"/>
                <a:ea typeface="Roboto Condensed"/>
                <a:cs typeface="Roboto Condensed"/>
                <a:sym typeface="Roboto Condensed"/>
              </a:rPr>
              <a:t>85% with 3 labels</a:t>
            </a:r>
            <a:endParaRPr sz="10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FFFFFF"/>
                </a:solidFill>
                <a:latin typeface="Roboto Condensed"/>
                <a:ea typeface="Roboto Condensed"/>
                <a:cs typeface="Roboto Condensed"/>
                <a:sym typeface="Roboto Condensed"/>
              </a:rPr>
              <a:t>RFC</a:t>
            </a:r>
            <a:endParaRPr>
              <a:solidFill>
                <a:srgbClr val="FFFFFF"/>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pic>
        <p:nvPicPr>
          <p:cNvPr id="353" name="Shape 353" title="图表"/>
          <p:cNvPicPr preferRelativeResize="0"/>
          <p:nvPr/>
        </p:nvPicPr>
        <p:blipFill>
          <a:blip r:embed="rId3">
            <a:alphaModFix/>
          </a:blip>
          <a:stretch>
            <a:fillRect/>
          </a:stretch>
        </p:blipFill>
        <p:spPr>
          <a:xfrm>
            <a:off x="1280074" y="473900"/>
            <a:ext cx="6583851" cy="4071000"/>
          </a:xfrm>
          <a:prstGeom prst="rect">
            <a:avLst/>
          </a:prstGeom>
          <a:noFill/>
          <a:ln>
            <a:noFill/>
          </a:ln>
        </p:spPr>
      </p:pic>
      <p:sp>
        <p:nvSpPr>
          <p:cNvPr id="354" name="Shape 354"/>
          <p:cNvSpPr txBox="1"/>
          <p:nvPr/>
        </p:nvSpPr>
        <p:spPr>
          <a:xfrm>
            <a:off x="3051900" y="4416900"/>
            <a:ext cx="3040200" cy="306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b="1" lang="en" sz="3000">
                <a:solidFill>
                  <a:srgbClr val="4BB5D9"/>
                </a:solidFill>
                <a:latin typeface="Oswald"/>
                <a:ea typeface="Oswald"/>
                <a:cs typeface="Oswald"/>
                <a:sym typeface="Oswald"/>
              </a:rPr>
              <a:t>ß</a:t>
            </a:r>
            <a:endParaRPr/>
          </a:p>
        </p:txBody>
      </p:sp>
      <p:sp>
        <p:nvSpPr>
          <p:cNvPr id="355" name="Shape 355"/>
          <p:cNvSpPr txBox="1"/>
          <p:nvPr/>
        </p:nvSpPr>
        <p:spPr>
          <a:xfrm rot="-5400000">
            <a:off x="282575" y="2256300"/>
            <a:ext cx="1663500" cy="630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3796BF"/>
                </a:solidFill>
              </a:rPr>
              <a:t>Accuracy</a:t>
            </a:r>
            <a:endParaRPr sz="1800">
              <a:solidFill>
                <a:srgbClr val="3796B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pic>
        <p:nvPicPr>
          <p:cNvPr id="360" name="Shape 360"/>
          <p:cNvPicPr preferRelativeResize="0"/>
          <p:nvPr/>
        </p:nvPicPr>
        <p:blipFill>
          <a:blip r:embed="rId3">
            <a:alphaModFix/>
          </a:blip>
          <a:stretch>
            <a:fillRect/>
          </a:stretch>
        </p:blipFill>
        <p:spPr>
          <a:xfrm>
            <a:off x="1422075" y="502225"/>
            <a:ext cx="5915651" cy="37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p>
            <a:pPr indent="0" lvl="0" marL="0">
              <a:spcBef>
                <a:spcPts val="360"/>
              </a:spcBef>
              <a:spcAft>
                <a:spcPts val="0"/>
              </a:spcAft>
              <a:buNone/>
            </a:pPr>
            <a:r>
              <a:t/>
            </a:r>
            <a:endParaRPr/>
          </a:p>
        </p:txBody>
      </p:sp>
      <p:sp>
        <p:nvSpPr>
          <p:cNvPr id="366" name="Shape 366"/>
          <p:cNvSpPr txBox="1"/>
          <p:nvPr/>
        </p:nvSpPr>
        <p:spPr>
          <a:xfrm>
            <a:off x="777350" y="1969300"/>
            <a:ext cx="1295700" cy="72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Roboto Condensed"/>
                <a:ea typeface="Roboto Condensed"/>
                <a:cs typeface="Roboto Condensed"/>
                <a:sym typeface="Roboto Condensed"/>
              </a:rPr>
              <a:t>Total Price</a:t>
            </a:r>
            <a:endParaRPr sz="2400">
              <a:latin typeface="Roboto Condensed"/>
              <a:ea typeface="Roboto Condensed"/>
              <a:cs typeface="Roboto Condensed"/>
              <a:sym typeface="Roboto Condensed"/>
            </a:endParaRPr>
          </a:p>
        </p:txBody>
      </p:sp>
      <p:sp>
        <p:nvSpPr>
          <p:cNvPr id="367" name="Shape 367"/>
          <p:cNvSpPr txBox="1"/>
          <p:nvPr/>
        </p:nvSpPr>
        <p:spPr>
          <a:xfrm>
            <a:off x="2238300" y="1370250"/>
            <a:ext cx="3358800" cy="72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latin typeface="Roboto Condensed"/>
                <a:ea typeface="Roboto Condensed"/>
                <a:cs typeface="Roboto Condensed"/>
                <a:sym typeface="Roboto Condensed"/>
              </a:rPr>
              <a:t>Price Index</a:t>
            </a:r>
            <a:endParaRPr sz="2400">
              <a:latin typeface="Roboto Condensed"/>
              <a:ea typeface="Roboto Condensed"/>
              <a:cs typeface="Roboto Condensed"/>
              <a:sym typeface="Roboto Condensed"/>
            </a:endParaRPr>
          </a:p>
          <a:p>
            <a:pPr indent="0" lvl="0" marL="0" rtl="0">
              <a:spcBef>
                <a:spcPts val="0"/>
              </a:spcBef>
              <a:spcAft>
                <a:spcPts val="0"/>
              </a:spcAft>
              <a:buNone/>
            </a:pPr>
            <a:r>
              <a:rPr lang="en" sz="2400">
                <a:latin typeface="Roboto Condensed"/>
                <a:ea typeface="Roboto Condensed"/>
                <a:cs typeface="Roboto Condensed"/>
                <a:sym typeface="Roboto Condensed"/>
              </a:rPr>
              <a:t>(Weighted Average)</a:t>
            </a:r>
            <a:endParaRPr sz="2400">
              <a:latin typeface="Roboto Condensed"/>
              <a:ea typeface="Roboto Condensed"/>
              <a:cs typeface="Roboto Condensed"/>
              <a:sym typeface="Roboto Condensed"/>
            </a:endParaRPr>
          </a:p>
        </p:txBody>
      </p:sp>
      <p:sp>
        <p:nvSpPr>
          <p:cNvPr id="368" name="Shape 368"/>
          <p:cNvSpPr txBox="1"/>
          <p:nvPr/>
        </p:nvSpPr>
        <p:spPr>
          <a:xfrm>
            <a:off x="2238300" y="2623925"/>
            <a:ext cx="3358800" cy="7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Roboto Condensed"/>
                <a:ea typeface="Roboto Condensed"/>
                <a:cs typeface="Roboto Condensed"/>
                <a:sym typeface="Roboto Condensed"/>
              </a:rPr>
              <a:t>Price Premium</a:t>
            </a:r>
            <a:endParaRPr sz="2400">
              <a:latin typeface="Roboto Condensed"/>
              <a:ea typeface="Roboto Condensed"/>
              <a:cs typeface="Roboto Condensed"/>
              <a:sym typeface="Roboto Condensed"/>
            </a:endParaRPr>
          </a:p>
          <a:p>
            <a:pPr indent="0" lvl="0" marL="0" rtl="0">
              <a:spcBef>
                <a:spcPts val="0"/>
              </a:spcBef>
              <a:spcAft>
                <a:spcPts val="0"/>
              </a:spcAft>
              <a:buNone/>
            </a:pPr>
            <a:r>
              <a:rPr lang="en" sz="2400">
                <a:latin typeface="Roboto Condensed"/>
                <a:ea typeface="Roboto Condensed"/>
                <a:cs typeface="Roboto Condensed"/>
                <a:sym typeface="Roboto Condensed"/>
              </a:rPr>
              <a:t>( Price-Index)</a:t>
            </a:r>
            <a:endParaRPr sz="2400">
              <a:latin typeface="Roboto Condensed"/>
              <a:ea typeface="Roboto Condensed"/>
              <a:cs typeface="Roboto Condensed"/>
              <a:sym typeface="Roboto Condensed"/>
            </a:endParaRPr>
          </a:p>
        </p:txBody>
      </p:sp>
      <p:sp>
        <p:nvSpPr>
          <p:cNvPr id="369" name="Shape 369"/>
          <p:cNvSpPr txBox="1"/>
          <p:nvPr/>
        </p:nvSpPr>
        <p:spPr>
          <a:xfrm>
            <a:off x="5240975" y="1370250"/>
            <a:ext cx="3358800" cy="7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Roboto Condensed"/>
                <a:ea typeface="Roboto Condensed"/>
                <a:cs typeface="Roboto Condensed"/>
                <a:sym typeface="Roboto Condensed"/>
              </a:rPr>
              <a:t>Time Series(ARIMA)</a:t>
            </a:r>
            <a:endParaRPr sz="2400">
              <a:latin typeface="Roboto Condensed"/>
              <a:ea typeface="Roboto Condensed"/>
              <a:cs typeface="Roboto Condensed"/>
              <a:sym typeface="Roboto Condensed"/>
            </a:endParaRPr>
          </a:p>
        </p:txBody>
      </p:sp>
      <p:sp>
        <p:nvSpPr>
          <p:cNvPr id="370" name="Shape 370"/>
          <p:cNvSpPr txBox="1"/>
          <p:nvPr/>
        </p:nvSpPr>
        <p:spPr>
          <a:xfrm>
            <a:off x="5240975" y="2623925"/>
            <a:ext cx="3358800" cy="72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Roboto Condensed"/>
                <a:ea typeface="Roboto Condensed"/>
                <a:cs typeface="Roboto Condensed"/>
                <a:sym typeface="Roboto Condensed"/>
              </a:rPr>
              <a:t>RandomForest</a:t>
            </a:r>
            <a:endParaRPr sz="2400">
              <a:latin typeface="Roboto Condensed"/>
              <a:ea typeface="Roboto Condensed"/>
              <a:cs typeface="Roboto Condensed"/>
              <a:sym typeface="Roboto Condensed"/>
            </a:endParaRPr>
          </a:p>
        </p:txBody>
      </p:sp>
      <p:cxnSp>
        <p:nvCxnSpPr>
          <p:cNvPr id="371" name="Shape 371"/>
          <p:cNvCxnSpPr>
            <a:endCxn id="367" idx="1"/>
          </p:cNvCxnSpPr>
          <p:nvPr/>
        </p:nvCxnSpPr>
        <p:spPr>
          <a:xfrm flipH="1" rot="10800000">
            <a:off x="1567800" y="1732950"/>
            <a:ext cx="670500" cy="651000"/>
          </a:xfrm>
          <a:prstGeom prst="straightConnector1">
            <a:avLst/>
          </a:prstGeom>
          <a:noFill/>
          <a:ln cap="flat" cmpd="sng" w="9525">
            <a:solidFill>
              <a:schemeClr val="dk2"/>
            </a:solidFill>
            <a:prstDash val="solid"/>
            <a:round/>
            <a:headEnd len="med" w="med" type="none"/>
            <a:tailEnd len="med" w="med" type="triangle"/>
          </a:ln>
        </p:spPr>
      </p:cxnSp>
      <p:cxnSp>
        <p:nvCxnSpPr>
          <p:cNvPr id="372" name="Shape 372"/>
          <p:cNvCxnSpPr>
            <a:stCxn id="366" idx="2"/>
            <a:endCxn id="368" idx="1"/>
          </p:cNvCxnSpPr>
          <p:nvPr/>
        </p:nvCxnSpPr>
        <p:spPr>
          <a:xfrm>
            <a:off x="1425200" y="2694700"/>
            <a:ext cx="813000" cy="291900"/>
          </a:xfrm>
          <a:prstGeom prst="straightConnector1">
            <a:avLst/>
          </a:prstGeom>
          <a:noFill/>
          <a:ln cap="flat" cmpd="sng" w="9525">
            <a:solidFill>
              <a:schemeClr val="dk2"/>
            </a:solidFill>
            <a:prstDash val="solid"/>
            <a:round/>
            <a:headEnd len="med" w="med" type="none"/>
            <a:tailEnd len="med" w="med" type="triangle"/>
          </a:ln>
        </p:spPr>
      </p:cxnSp>
      <p:cxnSp>
        <p:nvCxnSpPr>
          <p:cNvPr id="373" name="Shape 373"/>
          <p:cNvCxnSpPr>
            <a:endCxn id="369" idx="1"/>
          </p:cNvCxnSpPr>
          <p:nvPr/>
        </p:nvCxnSpPr>
        <p:spPr>
          <a:xfrm>
            <a:off x="4197575" y="1671450"/>
            <a:ext cx="1043400" cy="61500"/>
          </a:xfrm>
          <a:prstGeom prst="straightConnector1">
            <a:avLst/>
          </a:prstGeom>
          <a:noFill/>
          <a:ln cap="flat" cmpd="sng" w="9525">
            <a:solidFill>
              <a:schemeClr val="dk2"/>
            </a:solidFill>
            <a:prstDash val="solid"/>
            <a:round/>
            <a:headEnd len="med" w="med" type="none"/>
            <a:tailEnd len="med" w="med" type="triangle"/>
          </a:ln>
        </p:spPr>
      </p:cxnSp>
      <p:cxnSp>
        <p:nvCxnSpPr>
          <p:cNvPr id="374" name="Shape 374"/>
          <p:cNvCxnSpPr>
            <a:endCxn id="370" idx="1"/>
          </p:cNvCxnSpPr>
          <p:nvPr/>
        </p:nvCxnSpPr>
        <p:spPr>
          <a:xfrm flipH="1" rot="10800000">
            <a:off x="4223675" y="2986625"/>
            <a:ext cx="1017300" cy="9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p:nvPr/>
        </p:nvSpPr>
        <p:spPr>
          <a:xfrm rot="-711236">
            <a:off x="6465750"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rot="711236">
            <a:off x="5181012"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66" name="Shape 166"/>
          <p:cNvGrpSpPr/>
          <p:nvPr/>
        </p:nvGrpSpPr>
        <p:grpSpPr>
          <a:xfrm>
            <a:off x="5586175" y="2683244"/>
            <a:ext cx="1712700" cy="1230715"/>
            <a:chOff x="5796625" y="2541798"/>
            <a:chExt cx="1712700" cy="1230715"/>
          </a:xfrm>
        </p:grpSpPr>
        <p:sp>
          <p:nvSpPr>
            <p:cNvPr id="167" name="Shape 167"/>
            <p:cNvSpPr/>
            <p:nvPr/>
          </p:nvSpPr>
          <p:spPr>
            <a:xfrm rot="-1789476">
              <a:off x="6572742" y="2571072"/>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5796625" y="3069013"/>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69" name="Shape 169"/>
            <p:cNvSpPr/>
            <p:nvPr/>
          </p:nvSpPr>
          <p:spPr>
            <a:xfrm>
              <a:off x="6607975" y="3004364"/>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Shape 170"/>
          <p:cNvSpPr/>
          <p:nvPr/>
        </p:nvSpPr>
        <p:spPr>
          <a:xfrm rot="-711236">
            <a:off x="3899938" y="2627201"/>
            <a:ext cx="1350909" cy="57662"/>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1" name="Shape 171"/>
          <p:cNvGrpSpPr/>
          <p:nvPr/>
        </p:nvGrpSpPr>
        <p:grpSpPr>
          <a:xfrm>
            <a:off x="4333100" y="1382072"/>
            <a:ext cx="1712700" cy="1246754"/>
            <a:chOff x="4409300" y="1219942"/>
            <a:chExt cx="1712700" cy="1246754"/>
          </a:xfrm>
        </p:grpSpPr>
        <p:sp>
          <p:nvSpPr>
            <p:cNvPr id="172" name="Shape 172"/>
            <p:cNvSpPr/>
            <p:nvPr/>
          </p:nvSpPr>
          <p:spPr>
            <a:xfrm rot="-1789476">
              <a:off x="5185416" y="22769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a:off x="4409300" y="12199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74" name="Shape 174"/>
            <p:cNvSpPr/>
            <p:nvPr/>
          </p:nvSpPr>
          <p:spPr>
            <a:xfrm rot="10800000">
              <a:off x="5220625" y="19190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5" name="Shape 175"/>
          <p:cNvSpPr/>
          <p:nvPr/>
        </p:nvSpPr>
        <p:spPr>
          <a:xfrm flipH="1" rot="711236">
            <a:off x="2608258" y="2627201"/>
            <a:ext cx="1350909" cy="57662"/>
          </a:xfrm>
          <a:prstGeom prst="roundRect">
            <a:avLst>
              <a:gd fmla="val 50000"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76" name="Shape 176"/>
          <p:cNvGrpSpPr/>
          <p:nvPr/>
        </p:nvGrpSpPr>
        <p:grpSpPr>
          <a:xfrm>
            <a:off x="3076688" y="2683244"/>
            <a:ext cx="1712700" cy="1230715"/>
            <a:chOff x="3021975" y="2541798"/>
            <a:chExt cx="1712700" cy="1230715"/>
          </a:xfrm>
        </p:grpSpPr>
        <p:sp>
          <p:nvSpPr>
            <p:cNvPr id="177" name="Shape 177"/>
            <p:cNvSpPr/>
            <p:nvPr/>
          </p:nvSpPr>
          <p:spPr>
            <a:xfrm rot="-1789476">
              <a:off x="3798091" y="2571072"/>
              <a:ext cx="160451" cy="160451"/>
            </a:xfrm>
            <a:prstGeom prst="ellipse">
              <a:avLst/>
            </a:prstGeom>
            <a:solidFill>
              <a:srgbClr val="3796BF"/>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3021975" y="3069013"/>
              <a:ext cx="1712700" cy="703500"/>
            </a:xfrm>
            <a:prstGeom prst="roundRect">
              <a:avLst>
                <a:gd fmla="val 4485"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79" name="Shape 179"/>
            <p:cNvSpPr/>
            <p:nvPr/>
          </p:nvSpPr>
          <p:spPr>
            <a:xfrm>
              <a:off x="3833325" y="3004364"/>
              <a:ext cx="90000" cy="67500"/>
            </a:xfrm>
            <a:prstGeom prst="triangle">
              <a:avLst>
                <a:gd fmla="val 50000"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0" name="Shape 180"/>
          <p:cNvSpPr/>
          <p:nvPr/>
        </p:nvSpPr>
        <p:spPr>
          <a:xfrm rot="-711236">
            <a:off x="1334133" y="2627201"/>
            <a:ext cx="1350909" cy="57662"/>
          </a:xfrm>
          <a:prstGeom prst="roundRect">
            <a:avLst>
              <a:gd fmla="val 50000"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81" name="Shape 181"/>
          <p:cNvGrpSpPr/>
          <p:nvPr/>
        </p:nvGrpSpPr>
        <p:grpSpPr>
          <a:xfrm>
            <a:off x="485888" y="2683244"/>
            <a:ext cx="1712700" cy="1230715"/>
            <a:chOff x="3021975" y="2541798"/>
            <a:chExt cx="1712700" cy="1230715"/>
          </a:xfrm>
        </p:grpSpPr>
        <p:sp>
          <p:nvSpPr>
            <p:cNvPr id="182" name="Shape 182"/>
            <p:cNvSpPr/>
            <p:nvPr/>
          </p:nvSpPr>
          <p:spPr>
            <a:xfrm rot="-1789476">
              <a:off x="3798091" y="2571072"/>
              <a:ext cx="160451" cy="160451"/>
            </a:xfrm>
            <a:prstGeom prst="ellipse">
              <a:avLst/>
            </a:prstGeom>
            <a:solidFill>
              <a:srgbClr val="3796BF"/>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3021975" y="3069013"/>
              <a:ext cx="1712700" cy="703500"/>
            </a:xfrm>
            <a:prstGeom prst="roundRect">
              <a:avLst>
                <a:gd fmla="val 4485" name="adj"/>
              </a:avLst>
            </a:prstGeom>
            <a:solidFill>
              <a:srgbClr val="3796B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84" name="Shape 184"/>
            <p:cNvSpPr/>
            <p:nvPr/>
          </p:nvSpPr>
          <p:spPr>
            <a:xfrm>
              <a:off x="3833325" y="3004364"/>
              <a:ext cx="90000" cy="67500"/>
            </a:xfrm>
            <a:prstGeom prst="triangle">
              <a:avLst>
                <a:gd fmla="val 50000"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5" name="Shape 185"/>
          <p:cNvGrpSpPr/>
          <p:nvPr/>
        </p:nvGrpSpPr>
        <p:grpSpPr>
          <a:xfrm>
            <a:off x="7000100" y="1343072"/>
            <a:ext cx="1712700" cy="1209554"/>
            <a:chOff x="3418700" y="1104742"/>
            <a:chExt cx="1712700" cy="1209554"/>
          </a:xfrm>
        </p:grpSpPr>
        <p:sp>
          <p:nvSpPr>
            <p:cNvPr id="186" name="Shape 186"/>
            <p:cNvSpPr/>
            <p:nvPr/>
          </p:nvSpPr>
          <p:spPr>
            <a:xfrm rot="-1789476">
              <a:off x="4118616" y="2124570"/>
              <a:ext cx="160451" cy="160451"/>
            </a:xfrm>
            <a:prstGeom prst="ellipse">
              <a:avLst/>
            </a:prstGeom>
            <a:solidFill>
              <a:srgbClr val="FFFFFF"/>
            </a:solid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3418700" y="1143742"/>
              <a:ext cx="1712700" cy="703500"/>
            </a:xfrm>
            <a:prstGeom prst="roundRect">
              <a:avLst>
                <a:gd fmla="val 4485" name="adj"/>
              </a:avLst>
            </a:prstGeom>
            <a:solidFill>
              <a:srgbClr val="D9D9D9"/>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88" name="Shape 188"/>
            <p:cNvSpPr/>
            <p:nvPr/>
          </p:nvSpPr>
          <p:spPr>
            <a:xfrm rot="10800000">
              <a:off x="4230025" y="1842836"/>
              <a:ext cx="90000" cy="67500"/>
            </a:xfrm>
            <a:prstGeom prst="triangle">
              <a:avLst>
                <a:gd fmla="val 50000" name="adj"/>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txBox="1"/>
            <p:nvPr/>
          </p:nvSpPr>
          <p:spPr>
            <a:xfrm>
              <a:off x="3462950" y="1104742"/>
              <a:ext cx="1624200" cy="62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800">
                <a:solidFill>
                  <a:srgbClr val="5E5E5E"/>
                </a:solidFill>
              </a:endParaRPr>
            </a:p>
          </p:txBody>
        </p:sp>
      </p:grpSp>
      <p:sp>
        <p:nvSpPr>
          <p:cNvPr id="190" name="Shape 190"/>
          <p:cNvSpPr txBox="1"/>
          <p:nvPr/>
        </p:nvSpPr>
        <p:spPr>
          <a:xfrm>
            <a:off x="474000" y="32921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Market Review </a:t>
            </a:r>
            <a:endParaRPr>
              <a:solidFill>
                <a:srgbClr val="FFFFFF"/>
              </a:solidFill>
            </a:endParaRPr>
          </a:p>
          <a:p>
            <a:pPr indent="0" lvl="0" marL="0" algn="ctr">
              <a:spcBef>
                <a:spcPts val="0"/>
              </a:spcBef>
              <a:spcAft>
                <a:spcPts val="0"/>
              </a:spcAft>
              <a:buNone/>
            </a:pPr>
            <a:r>
              <a:rPr lang="en">
                <a:solidFill>
                  <a:srgbClr val="FFFFFF"/>
                </a:solidFill>
              </a:rPr>
              <a:t>&amp; Analysis</a:t>
            </a:r>
            <a:endParaRPr>
              <a:solidFill>
                <a:srgbClr val="FFFFFF"/>
              </a:solidFill>
            </a:endParaRPr>
          </a:p>
        </p:txBody>
      </p:sp>
      <p:sp>
        <p:nvSpPr>
          <p:cNvPr id="191" name="Shape 191"/>
          <p:cNvSpPr txBox="1"/>
          <p:nvPr/>
        </p:nvSpPr>
        <p:spPr>
          <a:xfrm>
            <a:off x="1769400" y="14633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Introduction</a:t>
            </a:r>
            <a:endParaRPr>
              <a:solidFill>
                <a:srgbClr val="FFFFFF"/>
              </a:solidFill>
            </a:endParaRPr>
          </a:p>
        </p:txBody>
      </p:sp>
      <p:grpSp>
        <p:nvGrpSpPr>
          <p:cNvPr id="192" name="Shape 192"/>
          <p:cNvGrpSpPr/>
          <p:nvPr/>
        </p:nvGrpSpPr>
        <p:grpSpPr>
          <a:xfrm>
            <a:off x="1789875" y="1382072"/>
            <a:ext cx="1712700" cy="1246754"/>
            <a:chOff x="1637475" y="1219942"/>
            <a:chExt cx="1712700" cy="1246754"/>
          </a:xfrm>
        </p:grpSpPr>
        <p:sp>
          <p:nvSpPr>
            <p:cNvPr id="193" name="Shape 193"/>
            <p:cNvSpPr/>
            <p:nvPr/>
          </p:nvSpPr>
          <p:spPr>
            <a:xfrm>
              <a:off x="1637475" y="1219942"/>
              <a:ext cx="1712700" cy="703500"/>
            </a:xfrm>
            <a:prstGeom prst="roundRect">
              <a:avLst>
                <a:gd fmla="val 4485" name="adj"/>
              </a:avLst>
            </a:prstGeom>
            <a:solidFill>
              <a:srgbClr val="3796BF"/>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94" name="Shape 194"/>
            <p:cNvSpPr/>
            <p:nvPr/>
          </p:nvSpPr>
          <p:spPr>
            <a:xfrm rot="10800000">
              <a:off x="2448800" y="1919036"/>
              <a:ext cx="90000" cy="67500"/>
            </a:xfrm>
            <a:prstGeom prst="triangle">
              <a:avLst>
                <a:gd fmla="val 50000" name="adj"/>
              </a:avLst>
            </a:prstGeom>
            <a:solidFill>
              <a:srgbClr val="3796BF"/>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rot="-1789476">
              <a:off x="2410765" y="2276970"/>
              <a:ext cx="160451" cy="160451"/>
            </a:xfrm>
            <a:prstGeom prst="ellipse">
              <a:avLst/>
            </a:prstGeom>
            <a:solidFill>
              <a:srgbClr val="3796BF"/>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6" name="Shape 196"/>
          <p:cNvSpPr txBox="1"/>
          <p:nvPr/>
        </p:nvSpPr>
        <p:spPr>
          <a:xfrm>
            <a:off x="3064800" y="33683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Resources</a:t>
            </a:r>
            <a:endParaRPr>
              <a:solidFill>
                <a:srgbClr val="FFFFFF"/>
              </a:solidFill>
            </a:endParaRPr>
          </a:p>
        </p:txBody>
      </p:sp>
      <p:sp>
        <p:nvSpPr>
          <p:cNvPr id="197" name="Shape 197"/>
          <p:cNvSpPr txBox="1"/>
          <p:nvPr/>
        </p:nvSpPr>
        <p:spPr>
          <a:xfrm>
            <a:off x="5579400" y="33683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Accuracy</a:t>
            </a:r>
            <a:endParaRPr>
              <a:solidFill>
                <a:srgbClr val="FFFFFF"/>
              </a:solidFill>
            </a:endParaRPr>
          </a:p>
        </p:txBody>
      </p:sp>
      <p:sp>
        <p:nvSpPr>
          <p:cNvPr id="198" name="Shape 198"/>
          <p:cNvSpPr txBox="1"/>
          <p:nvPr/>
        </p:nvSpPr>
        <p:spPr>
          <a:xfrm>
            <a:off x="4360200" y="15395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Model Description</a:t>
            </a:r>
            <a:endParaRPr>
              <a:solidFill>
                <a:srgbClr val="FFFFFF"/>
              </a:solidFill>
            </a:endParaRPr>
          </a:p>
        </p:txBody>
      </p:sp>
      <p:sp>
        <p:nvSpPr>
          <p:cNvPr id="199" name="Shape 199"/>
          <p:cNvSpPr txBox="1"/>
          <p:nvPr/>
        </p:nvSpPr>
        <p:spPr>
          <a:xfrm>
            <a:off x="7027200" y="15395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U</a:t>
            </a:r>
            <a:r>
              <a:rPr lang="en"/>
              <a:t>ser </a:t>
            </a:r>
            <a:endParaRPr>
              <a:solidFill>
                <a:srgbClr val="FFFFFF"/>
              </a:solidFill>
            </a:endParaRPr>
          </a:p>
        </p:txBody>
      </p:sp>
      <p:sp>
        <p:nvSpPr>
          <p:cNvPr id="200" name="Shape 200"/>
          <p:cNvSpPr txBox="1"/>
          <p:nvPr/>
        </p:nvSpPr>
        <p:spPr>
          <a:xfrm>
            <a:off x="1769400" y="1463300"/>
            <a:ext cx="17127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Project Introduction</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2203625" y="60850"/>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User Interface</a:t>
            </a:r>
            <a:endParaRPr/>
          </a:p>
        </p:txBody>
      </p:sp>
      <p:pic>
        <p:nvPicPr>
          <p:cNvPr id="380" name="Shape 380"/>
          <p:cNvPicPr preferRelativeResize="0"/>
          <p:nvPr/>
        </p:nvPicPr>
        <p:blipFill>
          <a:blip r:embed="rId3">
            <a:alphaModFix/>
          </a:blip>
          <a:stretch>
            <a:fillRect/>
          </a:stretch>
        </p:blipFill>
        <p:spPr>
          <a:xfrm>
            <a:off x="1739600" y="809050"/>
            <a:ext cx="4668924" cy="3751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2203625" y="60850"/>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Summary</a:t>
            </a:r>
            <a:endParaRPr/>
          </a:p>
        </p:txBody>
      </p:sp>
      <p:sp>
        <p:nvSpPr>
          <p:cNvPr id="386" name="Shape 386"/>
          <p:cNvSpPr txBox="1"/>
          <p:nvPr/>
        </p:nvSpPr>
        <p:spPr>
          <a:xfrm>
            <a:off x="1919525" y="1507575"/>
            <a:ext cx="5760300" cy="31221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rgbClr val="3796BF"/>
              </a:buClr>
              <a:buSzPts val="2400"/>
              <a:buChar char="●"/>
            </a:pPr>
            <a:r>
              <a:rPr lang="en" sz="2400">
                <a:solidFill>
                  <a:srgbClr val="3796BF"/>
                </a:solidFill>
                <a:highlight>
                  <a:srgbClr val="FFFFFF"/>
                </a:highlight>
              </a:rPr>
              <a:t>Problems we solved.</a:t>
            </a:r>
            <a:endParaRPr sz="2400">
              <a:solidFill>
                <a:srgbClr val="3796BF"/>
              </a:solidFill>
              <a:highlight>
                <a:srgbClr val="FFFFFF"/>
              </a:highlight>
            </a:endParaRPr>
          </a:p>
          <a:p>
            <a:pPr indent="0" lvl="0" marL="0" rtl="0">
              <a:spcBef>
                <a:spcPts val="0"/>
              </a:spcBef>
              <a:spcAft>
                <a:spcPts val="0"/>
              </a:spcAft>
              <a:buNone/>
            </a:pPr>
            <a:r>
              <a:rPr lang="en" sz="2400">
                <a:solidFill>
                  <a:srgbClr val="3796BF"/>
                </a:solidFill>
                <a:highlight>
                  <a:srgbClr val="FFFFFF"/>
                </a:highlight>
              </a:rPr>
              <a:t> </a:t>
            </a:r>
            <a:endParaRPr sz="2400">
              <a:solidFill>
                <a:srgbClr val="3796BF"/>
              </a:solidFill>
              <a:highlight>
                <a:srgbClr val="FFFFFF"/>
              </a:highlight>
            </a:endParaRPr>
          </a:p>
          <a:p>
            <a:pPr indent="-381000" lvl="0" marL="457200" rtl="0">
              <a:spcBef>
                <a:spcPts val="0"/>
              </a:spcBef>
              <a:spcAft>
                <a:spcPts val="0"/>
              </a:spcAft>
              <a:buClr>
                <a:srgbClr val="3796BF"/>
              </a:buClr>
              <a:buSzPts val="2400"/>
              <a:buChar char="●"/>
            </a:pPr>
            <a:r>
              <a:rPr lang="en" sz="2400">
                <a:solidFill>
                  <a:srgbClr val="3796BF"/>
                </a:solidFill>
                <a:highlight>
                  <a:srgbClr val="FFFFFF"/>
                </a:highlight>
              </a:rPr>
              <a:t>How do we get to the final solutions.</a:t>
            </a:r>
            <a:endParaRPr sz="2400">
              <a:solidFill>
                <a:srgbClr val="3796BF"/>
              </a:solidFill>
              <a:highlight>
                <a:srgbClr val="FFFFFF"/>
              </a:highlight>
            </a:endParaRPr>
          </a:p>
          <a:p>
            <a:pPr indent="0" lvl="0" marL="0" rtl="0">
              <a:spcBef>
                <a:spcPts val="0"/>
              </a:spcBef>
              <a:spcAft>
                <a:spcPts val="0"/>
              </a:spcAft>
              <a:buNone/>
            </a:pPr>
            <a:r>
              <a:t/>
            </a:r>
            <a:endParaRPr sz="2400">
              <a:solidFill>
                <a:srgbClr val="3796BF"/>
              </a:solidFill>
              <a:highlight>
                <a:srgbClr val="FFFFFF"/>
              </a:highlight>
            </a:endParaRPr>
          </a:p>
          <a:p>
            <a:pPr indent="-381000" lvl="0" marL="457200" rtl="0">
              <a:spcBef>
                <a:spcPts val="0"/>
              </a:spcBef>
              <a:spcAft>
                <a:spcPts val="0"/>
              </a:spcAft>
              <a:buClr>
                <a:srgbClr val="3796BF"/>
              </a:buClr>
              <a:buSzPts val="2400"/>
              <a:buChar char="●"/>
            </a:pPr>
            <a:r>
              <a:rPr lang="en" sz="2400">
                <a:solidFill>
                  <a:srgbClr val="3796BF"/>
                </a:solidFill>
                <a:highlight>
                  <a:srgbClr val="FFFFFF"/>
                </a:highlight>
              </a:rPr>
              <a:t>Techniques we used</a:t>
            </a:r>
            <a:endParaRPr sz="2400">
              <a:solidFill>
                <a:srgbClr val="3796BF"/>
              </a:solidFill>
              <a:highlight>
                <a:srgbClr val="FFFFFF"/>
              </a:highlight>
            </a:endParaRPr>
          </a:p>
          <a:p>
            <a:pPr indent="0" lvl="0" marL="0" rtl="0">
              <a:spcBef>
                <a:spcPts val="0"/>
              </a:spcBef>
              <a:spcAft>
                <a:spcPts val="0"/>
              </a:spcAft>
              <a:buNone/>
            </a:pPr>
            <a:r>
              <a:t/>
            </a:r>
            <a:endParaRPr sz="2400">
              <a:solidFill>
                <a:srgbClr val="3796BF"/>
              </a:solidFill>
              <a:highlight>
                <a:srgbClr val="FFFFFF"/>
              </a:highlight>
            </a:endParaRPr>
          </a:p>
          <a:p>
            <a:pPr indent="-381000" lvl="0" marL="457200" rtl="0">
              <a:spcBef>
                <a:spcPts val="0"/>
              </a:spcBef>
              <a:spcAft>
                <a:spcPts val="0"/>
              </a:spcAft>
              <a:buClr>
                <a:srgbClr val="3796BF"/>
              </a:buClr>
              <a:buSzPts val="2400"/>
              <a:buChar char="●"/>
            </a:pPr>
            <a:r>
              <a:rPr lang="en" sz="2400">
                <a:solidFill>
                  <a:srgbClr val="3796BF"/>
                </a:solidFill>
                <a:highlight>
                  <a:srgbClr val="FFFFFF"/>
                </a:highlight>
              </a:rPr>
              <a:t>What to do in the future </a:t>
            </a:r>
            <a:endParaRPr sz="2400">
              <a:solidFill>
                <a:srgbClr val="3796BF"/>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idx="4294967295" type="ctrTitle"/>
          </p:nvPr>
        </p:nvSpPr>
        <p:spPr>
          <a:xfrm>
            <a:off x="685800" y="2093550"/>
            <a:ext cx="4924200" cy="719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solidFill>
                  <a:srgbClr val="FF9900"/>
                </a:solidFill>
              </a:rPr>
              <a:t>THANKS</a:t>
            </a:r>
            <a:r>
              <a:rPr lang="en" sz="6000">
                <a:solidFill>
                  <a:srgbClr val="FF9900"/>
                </a:solidFill>
              </a:rPr>
              <a:t>!</a:t>
            </a:r>
            <a:endParaRPr sz="6000">
              <a:solidFill>
                <a:srgbClr val="FF9900"/>
              </a:solidFill>
            </a:endParaRPr>
          </a:p>
        </p:txBody>
      </p:sp>
      <p:sp>
        <p:nvSpPr>
          <p:cNvPr id="392" name="Shape 392"/>
          <p:cNvSpPr txBox="1"/>
          <p:nvPr>
            <p:ph idx="4294967295" type="subTitle"/>
          </p:nvPr>
        </p:nvSpPr>
        <p:spPr>
          <a:xfrm>
            <a:off x="685800" y="2608685"/>
            <a:ext cx="4924200" cy="1953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3600">
                <a:solidFill>
                  <a:srgbClr val="3796BF"/>
                </a:solidFill>
              </a:rPr>
              <a:t>Any 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1031425" y="1161950"/>
            <a:ext cx="7435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 </a:t>
            </a:r>
            <a:r>
              <a:rPr lang="en"/>
              <a:t>we</a:t>
            </a:r>
            <a:r>
              <a:rPr lang="en"/>
              <a:t> are trying to solve</a:t>
            </a:r>
            <a:endParaRPr/>
          </a:p>
        </p:txBody>
      </p:sp>
      <p:sp>
        <p:nvSpPr>
          <p:cNvPr id="398" name="Shape 398"/>
          <p:cNvSpPr txBox="1"/>
          <p:nvPr>
            <p:ph idx="1" type="body"/>
          </p:nvPr>
        </p:nvSpPr>
        <p:spPr>
          <a:xfrm>
            <a:off x="1031425" y="1937075"/>
            <a:ext cx="6348000" cy="30549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Clr>
                <a:srgbClr val="3796BF"/>
              </a:buClr>
              <a:buSzPts val="1800"/>
              <a:buChar char="»"/>
            </a:pPr>
            <a:r>
              <a:rPr b="1" lang="en">
                <a:solidFill>
                  <a:srgbClr val="3796BF"/>
                </a:solidFill>
              </a:rPr>
              <a:t>Shanghai is one of China’s largest housing markets.</a:t>
            </a:r>
            <a:endParaRPr/>
          </a:p>
          <a:p>
            <a:pPr indent="-342900" lvl="0" marL="457200" rtl="0">
              <a:spcBef>
                <a:spcPts val="0"/>
              </a:spcBef>
              <a:spcAft>
                <a:spcPts val="0"/>
              </a:spcAft>
              <a:buClr>
                <a:srgbClr val="3796BF"/>
              </a:buClr>
              <a:buSzPts val="1800"/>
              <a:buChar char="»"/>
            </a:pPr>
            <a:r>
              <a:rPr b="1" lang="en">
                <a:solidFill>
                  <a:srgbClr val="3796BF"/>
                </a:solidFill>
              </a:rPr>
              <a:t>Valuable to gain insight into correlation between features of a property and its price.</a:t>
            </a:r>
            <a:endParaRPr b="1">
              <a:solidFill>
                <a:srgbClr val="3796BF"/>
              </a:solidFill>
            </a:endParaRPr>
          </a:p>
          <a:p>
            <a:pPr indent="-342900" lvl="0" marL="457200" rtl="0">
              <a:spcBef>
                <a:spcPts val="0"/>
              </a:spcBef>
              <a:spcAft>
                <a:spcPts val="0"/>
              </a:spcAft>
              <a:buClr>
                <a:srgbClr val="3796BF"/>
              </a:buClr>
              <a:buSzPts val="1800"/>
              <a:buChar char="»"/>
            </a:pPr>
            <a:r>
              <a:rPr b="1" lang="en">
                <a:solidFill>
                  <a:srgbClr val="3796BF"/>
                </a:solidFill>
              </a:rPr>
              <a:t>Objective was to develop a model that learned from real estate listings in Shanghai. </a:t>
            </a:r>
            <a:endParaRPr b="1">
              <a:solidFill>
                <a:srgbClr val="3796BF"/>
              </a:solidFill>
            </a:endParaRPr>
          </a:p>
          <a:p>
            <a:pPr indent="-342900" lvl="0" marL="457200" rtl="0">
              <a:spcBef>
                <a:spcPts val="0"/>
              </a:spcBef>
              <a:spcAft>
                <a:spcPts val="0"/>
              </a:spcAft>
              <a:buClr>
                <a:srgbClr val="3796BF"/>
              </a:buClr>
              <a:buSzPts val="1800"/>
              <a:buChar char="»"/>
            </a:pPr>
            <a:r>
              <a:rPr b="1" lang="en">
                <a:solidFill>
                  <a:srgbClr val="3796BF"/>
                </a:solidFill>
              </a:rPr>
              <a:t>The model can then be used to predict the value of a property given a set of features.</a:t>
            </a:r>
            <a:endParaRPr b="1">
              <a:solidFill>
                <a:srgbClr val="3796B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Shape 403"/>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b="0" sz="7200">
              <a:solidFill>
                <a:srgbClr val="3796BF"/>
              </a:solidFill>
            </a:endParaRPr>
          </a:p>
          <a:p>
            <a:pPr indent="0" lvl="0" marL="0" rtl="0">
              <a:spcBef>
                <a:spcPts val="0"/>
              </a:spcBef>
              <a:spcAft>
                <a:spcPts val="0"/>
              </a:spcAft>
              <a:buNone/>
            </a:pPr>
            <a:r>
              <a:rPr lang="en"/>
              <a:t>Project Introduction</a:t>
            </a:r>
            <a:endParaRPr/>
          </a:p>
        </p:txBody>
      </p:sp>
      <p:sp>
        <p:nvSpPr>
          <p:cNvPr id="404" name="Shape 404"/>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Real Estate Market Prediction in Shanghai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1031425" y="1161950"/>
            <a:ext cx="7435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Future Work</a:t>
            </a:r>
            <a:endParaRPr/>
          </a:p>
        </p:txBody>
      </p:sp>
      <p:sp>
        <p:nvSpPr>
          <p:cNvPr id="410" name="Shape 410"/>
          <p:cNvSpPr txBox="1"/>
          <p:nvPr>
            <p:ph idx="1" type="body"/>
          </p:nvPr>
        </p:nvSpPr>
        <p:spPr>
          <a:xfrm>
            <a:off x="1031425" y="1937075"/>
            <a:ext cx="6348000" cy="30549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Clr>
                <a:srgbClr val="3796BF"/>
              </a:buClr>
              <a:buSzPts val="1800"/>
              <a:buChar char="»"/>
            </a:pPr>
            <a:r>
              <a:rPr b="1" lang="en">
                <a:solidFill>
                  <a:srgbClr val="3796BF"/>
                </a:solidFill>
              </a:rPr>
              <a:t>Getting more data for the existing model</a:t>
            </a:r>
            <a:endParaRPr b="1">
              <a:solidFill>
                <a:srgbClr val="3796BF"/>
              </a:solidFill>
            </a:endParaRPr>
          </a:p>
          <a:p>
            <a:pPr indent="0" lvl="0" marL="0" rtl="0">
              <a:spcBef>
                <a:spcPts val="600"/>
              </a:spcBef>
              <a:spcAft>
                <a:spcPts val="0"/>
              </a:spcAft>
              <a:buNone/>
            </a:pPr>
            <a:r>
              <a:t/>
            </a:r>
            <a:endParaRPr b="1">
              <a:solidFill>
                <a:srgbClr val="3796BF"/>
              </a:solidFill>
            </a:endParaRPr>
          </a:p>
          <a:p>
            <a:pPr indent="-342900" lvl="0" marL="457200" rtl="0">
              <a:spcBef>
                <a:spcPts val="600"/>
              </a:spcBef>
              <a:spcAft>
                <a:spcPts val="0"/>
              </a:spcAft>
              <a:buClr>
                <a:srgbClr val="3796BF"/>
              </a:buClr>
              <a:buSzPts val="1800"/>
              <a:buChar char="»"/>
            </a:pPr>
            <a:r>
              <a:rPr b="1" lang="en">
                <a:solidFill>
                  <a:srgbClr val="3796BF"/>
                </a:solidFill>
              </a:rPr>
              <a:t>Trying to use time series to do prediction of future</a:t>
            </a:r>
            <a:endParaRPr b="1">
              <a:solidFill>
                <a:srgbClr val="3796BF"/>
              </a:solidFill>
            </a:endParaRPr>
          </a:p>
          <a:p>
            <a:pPr indent="0" lvl="0" marL="0" rtl="0">
              <a:spcBef>
                <a:spcPts val="600"/>
              </a:spcBef>
              <a:spcAft>
                <a:spcPts val="0"/>
              </a:spcAft>
              <a:buNone/>
            </a:pPr>
            <a:r>
              <a:t/>
            </a:r>
            <a:endParaRPr b="1">
              <a:solidFill>
                <a:srgbClr val="3796BF"/>
              </a:solidFill>
            </a:endParaRPr>
          </a:p>
          <a:p>
            <a:pPr indent="-342900" lvl="0" marL="457200" rtl="0">
              <a:spcBef>
                <a:spcPts val="600"/>
              </a:spcBef>
              <a:spcAft>
                <a:spcPts val="0"/>
              </a:spcAft>
              <a:buClr>
                <a:srgbClr val="3796BF"/>
              </a:buClr>
              <a:buSzPts val="1800"/>
              <a:buChar char="»"/>
            </a:pPr>
            <a:r>
              <a:rPr b="1" lang="en">
                <a:solidFill>
                  <a:srgbClr val="3796BF"/>
                </a:solidFill>
              </a:rPr>
              <a:t>Prettifying the User Interface</a:t>
            </a:r>
            <a:endParaRPr b="1">
              <a:solidFill>
                <a:srgbClr val="3796B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1031425" y="1161950"/>
            <a:ext cx="7435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Market Analysis</a:t>
            </a:r>
            <a:endParaRPr/>
          </a:p>
        </p:txBody>
      </p:sp>
      <p:sp>
        <p:nvSpPr>
          <p:cNvPr id="206" name="Shape 206"/>
          <p:cNvSpPr txBox="1"/>
          <p:nvPr>
            <p:ph idx="1" type="body"/>
          </p:nvPr>
        </p:nvSpPr>
        <p:spPr>
          <a:xfrm>
            <a:off x="1031425" y="1249525"/>
            <a:ext cx="5138400" cy="3054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2000"/>
          </a:p>
          <a:p>
            <a:pPr indent="-355600" lvl="0" marL="457200" marR="0" rtl="0" algn="l">
              <a:lnSpc>
                <a:spcPct val="100000"/>
              </a:lnSpc>
              <a:spcBef>
                <a:spcPts val="600"/>
              </a:spcBef>
              <a:spcAft>
                <a:spcPts val="0"/>
              </a:spcAft>
              <a:buSzPts val="2000"/>
              <a:buChar char="»"/>
            </a:pPr>
            <a:r>
              <a:rPr lang="en" sz="2000"/>
              <a:t>Zillow Zestimate: statistical and machine learning models to estimate home prices.</a:t>
            </a:r>
            <a:endParaRPr sz="2000"/>
          </a:p>
          <a:p>
            <a:pPr indent="-355600" lvl="0" marL="457200" rtl="0">
              <a:spcBef>
                <a:spcPts val="0"/>
              </a:spcBef>
              <a:spcAft>
                <a:spcPts val="0"/>
              </a:spcAft>
              <a:buSzPts val="2000"/>
              <a:buChar char="»"/>
            </a:pPr>
            <a:r>
              <a:rPr lang="en" sz="2000"/>
              <a:t>Shanghai is one of the largest housing markets, attracting investments from investors and homebuyers</a:t>
            </a:r>
            <a:endParaRPr sz="2000"/>
          </a:p>
          <a:p>
            <a:pPr indent="-355600" lvl="0" marL="457200" rtl="0">
              <a:spcBef>
                <a:spcPts val="0"/>
              </a:spcBef>
              <a:spcAft>
                <a:spcPts val="0"/>
              </a:spcAft>
              <a:buSzPts val="2000"/>
              <a:buChar char="»"/>
            </a:pPr>
            <a:r>
              <a:rPr lang="en" sz="2000"/>
              <a:t>There is a demand for models to provide price prediction for Shanghai</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Objective</a:t>
            </a:r>
            <a:endParaRPr/>
          </a:p>
        </p:txBody>
      </p:sp>
      <p:sp>
        <p:nvSpPr>
          <p:cNvPr id="212" name="Shape 212"/>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b="1" lang="en"/>
              <a:t>Huge </a:t>
            </a:r>
            <a:r>
              <a:rPr lang="en"/>
              <a:t>amounts of historical data not utilized </a:t>
            </a:r>
            <a:endParaRPr/>
          </a:p>
          <a:p>
            <a:pPr indent="-355600" lvl="0" marL="457200" rtl="0">
              <a:spcBef>
                <a:spcPts val="0"/>
              </a:spcBef>
              <a:spcAft>
                <a:spcPts val="0"/>
              </a:spcAft>
              <a:buSzPts val="2000"/>
              <a:buChar char="»"/>
            </a:pPr>
            <a:r>
              <a:rPr b="1" lang="en"/>
              <a:t>Analyze</a:t>
            </a:r>
            <a:r>
              <a:rPr lang="en"/>
              <a:t> the historical price impact on the nowadays real estate market </a:t>
            </a:r>
            <a:endParaRPr/>
          </a:p>
          <a:p>
            <a:pPr indent="-355600" lvl="0" marL="457200" rtl="0">
              <a:spcBef>
                <a:spcPts val="0"/>
              </a:spcBef>
              <a:spcAft>
                <a:spcPts val="0"/>
              </a:spcAft>
              <a:buSzPts val="2000"/>
              <a:buChar char="»"/>
            </a:pPr>
            <a:r>
              <a:rPr b="1" lang="en"/>
              <a:t>D</a:t>
            </a:r>
            <a:r>
              <a:rPr b="1" lang="en"/>
              <a:t>emonstrate</a:t>
            </a:r>
            <a:r>
              <a:rPr lang="en"/>
              <a:t> all the factors correlation and impact on the price</a:t>
            </a:r>
            <a:endParaRPr/>
          </a:p>
          <a:p>
            <a:pPr indent="-355600" lvl="0" marL="457200" rtl="0">
              <a:spcBef>
                <a:spcPts val="0"/>
              </a:spcBef>
              <a:spcAft>
                <a:spcPts val="0"/>
              </a:spcAft>
              <a:buSzPts val="2000"/>
              <a:buChar char="»"/>
            </a:pPr>
            <a:r>
              <a:rPr b="1" lang="en"/>
              <a:t>Show</a:t>
            </a:r>
            <a:r>
              <a:rPr lang="en"/>
              <a:t> the expected</a:t>
            </a:r>
            <a:r>
              <a:rPr lang="en"/>
              <a:t> value for the specific needs from users</a:t>
            </a:r>
            <a:endParaRPr/>
          </a:p>
          <a:p>
            <a:pPr indent="0" lvl="0" marL="0">
              <a:spcBef>
                <a:spcPts val="600"/>
              </a:spcBef>
              <a:spcAft>
                <a:spcPts val="0"/>
              </a:spcAft>
              <a:buNone/>
            </a:pPr>
            <a:r>
              <a:t/>
            </a:r>
            <a:endParaRPr/>
          </a:p>
          <a:p>
            <a:pPr indent="0" lvl="0" marL="0">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Objective</a:t>
            </a:r>
            <a:endParaRPr/>
          </a:p>
        </p:txBody>
      </p:sp>
      <p:pic>
        <p:nvPicPr>
          <p:cNvPr id="218" name="Shape 218"/>
          <p:cNvPicPr preferRelativeResize="0"/>
          <p:nvPr/>
        </p:nvPicPr>
        <p:blipFill>
          <a:blip r:embed="rId3">
            <a:alphaModFix/>
          </a:blip>
          <a:stretch>
            <a:fillRect/>
          </a:stretch>
        </p:blipFill>
        <p:spPr>
          <a:xfrm>
            <a:off x="676725" y="2012200"/>
            <a:ext cx="7948002" cy="199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24" name="Shape 224"/>
          <p:cNvSpPr/>
          <p:nvPr/>
        </p:nvSpPr>
        <p:spPr>
          <a:xfrm>
            <a:off x="4997400" y="3225975"/>
            <a:ext cx="4146600" cy="196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5" name="Shape 225"/>
          <p:cNvPicPr preferRelativeResize="0"/>
          <p:nvPr/>
        </p:nvPicPr>
        <p:blipFill>
          <a:blip r:embed="rId3">
            <a:alphaModFix/>
          </a:blip>
          <a:stretch>
            <a:fillRect/>
          </a:stretch>
        </p:blipFill>
        <p:spPr>
          <a:xfrm>
            <a:off x="5181125" y="0"/>
            <a:ext cx="3962874" cy="3970726"/>
          </a:xfrm>
          <a:prstGeom prst="rect">
            <a:avLst/>
          </a:prstGeom>
          <a:noFill/>
          <a:ln>
            <a:noFill/>
          </a:ln>
        </p:spPr>
      </p:pic>
      <p:sp>
        <p:nvSpPr>
          <p:cNvPr id="226" name="Shape 226"/>
          <p:cNvSpPr/>
          <p:nvPr/>
        </p:nvSpPr>
        <p:spPr>
          <a:xfrm>
            <a:off x="7226475" y="1134725"/>
            <a:ext cx="1348800" cy="804300"/>
          </a:xfrm>
          <a:prstGeom prst="ellipse">
            <a:avLst/>
          </a:prstGeom>
          <a:noFill/>
          <a:ln cap="flat" cmpd="sng" w="28575">
            <a:solidFill>
              <a:srgbClr val="3796B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27" name="Shape 227"/>
          <p:cNvPicPr preferRelativeResize="0"/>
          <p:nvPr/>
        </p:nvPicPr>
        <p:blipFill rotWithShape="1">
          <a:blip r:embed="rId4">
            <a:alphaModFix/>
          </a:blip>
          <a:srcRect b="25521" l="0" r="89117" t="20339"/>
          <a:stretch/>
        </p:blipFill>
        <p:spPr>
          <a:xfrm>
            <a:off x="5384802" y="3742750"/>
            <a:ext cx="629900" cy="480725"/>
          </a:xfrm>
          <a:prstGeom prst="rect">
            <a:avLst/>
          </a:prstGeom>
          <a:noFill/>
          <a:ln>
            <a:noFill/>
          </a:ln>
        </p:spPr>
      </p:pic>
      <p:pic>
        <p:nvPicPr>
          <p:cNvPr id="228" name="Shape 228"/>
          <p:cNvPicPr preferRelativeResize="0"/>
          <p:nvPr/>
        </p:nvPicPr>
        <p:blipFill rotWithShape="1">
          <a:blip r:embed="rId4">
            <a:alphaModFix/>
          </a:blip>
          <a:srcRect b="47327" l="34920" r="54197" t="17764"/>
          <a:stretch/>
        </p:blipFill>
        <p:spPr>
          <a:xfrm>
            <a:off x="5359674" y="4274000"/>
            <a:ext cx="629900" cy="309950"/>
          </a:xfrm>
          <a:prstGeom prst="rect">
            <a:avLst/>
          </a:prstGeom>
          <a:noFill/>
          <a:ln>
            <a:noFill/>
          </a:ln>
        </p:spPr>
      </p:pic>
      <p:pic>
        <p:nvPicPr>
          <p:cNvPr id="229" name="Shape 229"/>
          <p:cNvPicPr preferRelativeResize="0"/>
          <p:nvPr/>
        </p:nvPicPr>
        <p:blipFill rotWithShape="1">
          <a:blip r:embed="rId4">
            <a:alphaModFix/>
          </a:blip>
          <a:srcRect b="54728" l="69677" r="0" t="17799"/>
          <a:stretch/>
        </p:blipFill>
        <p:spPr>
          <a:xfrm>
            <a:off x="5326996" y="4544870"/>
            <a:ext cx="1792574" cy="249150"/>
          </a:xfrm>
          <a:prstGeom prst="rect">
            <a:avLst/>
          </a:prstGeom>
          <a:noFill/>
          <a:ln>
            <a:noFill/>
          </a:ln>
        </p:spPr>
      </p:pic>
      <p:pic>
        <p:nvPicPr>
          <p:cNvPr id="230" name="Shape 230"/>
          <p:cNvPicPr preferRelativeResize="0"/>
          <p:nvPr/>
        </p:nvPicPr>
        <p:blipFill rotWithShape="1">
          <a:blip r:embed="rId4">
            <a:alphaModFix/>
          </a:blip>
          <a:srcRect b="25521" l="10908" r="76696" t="20339"/>
          <a:stretch/>
        </p:blipFill>
        <p:spPr>
          <a:xfrm>
            <a:off x="6061955" y="3755173"/>
            <a:ext cx="717401" cy="480725"/>
          </a:xfrm>
          <a:prstGeom prst="rect">
            <a:avLst/>
          </a:prstGeom>
          <a:noFill/>
          <a:ln>
            <a:noFill/>
          </a:ln>
        </p:spPr>
      </p:pic>
      <p:pic>
        <p:nvPicPr>
          <p:cNvPr id="231" name="Shape 231"/>
          <p:cNvPicPr preferRelativeResize="0"/>
          <p:nvPr/>
        </p:nvPicPr>
        <p:blipFill rotWithShape="1">
          <a:blip r:embed="rId4">
            <a:alphaModFix/>
          </a:blip>
          <a:srcRect b="47327" l="46576" r="48937" t="17764"/>
          <a:stretch/>
        </p:blipFill>
        <p:spPr>
          <a:xfrm>
            <a:off x="6078508" y="4274000"/>
            <a:ext cx="259674" cy="309950"/>
          </a:xfrm>
          <a:prstGeom prst="rect">
            <a:avLst/>
          </a:prstGeom>
          <a:noFill/>
          <a:ln>
            <a:noFill/>
          </a:ln>
        </p:spPr>
      </p:pic>
      <p:cxnSp>
        <p:nvCxnSpPr>
          <p:cNvPr id="232" name="Shape 232"/>
          <p:cNvCxnSpPr/>
          <p:nvPr/>
        </p:nvCxnSpPr>
        <p:spPr>
          <a:xfrm>
            <a:off x="5419950" y="544500"/>
            <a:ext cx="1063800" cy="552900"/>
          </a:xfrm>
          <a:prstGeom prst="straightConnector1">
            <a:avLst/>
          </a:prstGeom>
          <a:noFill/>
          <a:ln cap="flat" cmpd="sng" w="28575">
            <a:solidFill>
              <a:srgbClr val="3796BF"/>
            </a:solidFill>
            <a:prstDash val="solid"/>
            <a:round/>
            <a:headEnd len="med" w="med" type="none"/>
            <a:tailEnd len="med" w="med" type="none"/>
          </a:ln>
        </p:spPr>
      </p:cxnSp>
      <p:sp>
        <p:nvSpPr>
          <p:cNvPr id="233" name="Shape 233"/>
          <p:cNvSpPr txBox="1"/>
          <p:nvPr>
            <p:ph idx="1" type="body"/>
          </p:nvPr>
        </p:nvSpPr>
        <p:spPr>
          <a:xfrm>
            <a:off x="1031425" y="1943525"/>
            <a:ext cx="3418200" cy="25212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Price </a:t>
            </a:r>
            <a:endParaRPr/>
          </a:p>
          <a:p>
            <a:pPr indent="0" lvl="0" marL="0" rtl="0">
              <a:spcBef>
                <a:spcPts val="600"/>
              </a:spcBef>
              <a:spcAft>
                <a:spcPts val="0"/>
              </a:spcAft>
              <a:buClr>
                <a:schemeClr val="dk1"/>
              </a:buClr>
              <a:buSzPts val="1100"/>
              <a:buFont typeface="Arial"/>
              <a:buNone/>
            </a:pPr>
            <a:r>
              <a:rPr lang="en"/>
              <a:t>per square meter (in RMB)</a:t>
            </a:r>
            <a:endParaRPr/>
          </a:p>
          <a:p>
            <a:pPr indent="0" lvl="0" marL="0" rtl="0">
              <a:spcBef>
                <a:spcPts val="600"/>
              </a:spcBef>
              <a:spcAft>
                <a:spcPts val="0"/>
              </a:spcAft>
              <a:buNone/>
            </a:pPr>
            <a:r>
              <a:t/>
            </a:r>
            <a:endParaRPr/>
          </a:p>
        </p:txBody>
      </p:sp>
      <p:sp>
        <p:nvSpPr>
          <p:cNvPr id="234" name="Shape 234"/>
          <p:cNvSpPr txBox="1"/>
          <p:nvPr/>
        </p:nvSpPr>
        <p:spPr>
          <a:xfrm>
            <a:off x="7696200" y="1554475"/>
            <a:ext cx="1002300" cy="3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0000"/>
                </a:solidFill>
              </a:rPr>
              <a:t>≈$16,000</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idx="1" type="body"/>
          </p:nvPr>
        </p:nvSpPr>
        <p:spPr>
          <a:xfrm>
            <a:off x="1031425" y="1943525"/>
            <a:ext cx="3418200" cy="2521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Floor plan</a:t>
            </a:r>
            <a:endParaRPr/>
          </a:p>
          <a:p>
            <a:pPr indent="0" lvl="0" marL="0" rtl="0">
              <a:spcBef>
                <a:spcPts val="600"/>
              </a:spcBef>
              <a:spcAft>
                <a:spcPts val="0"/>
              </a:spcAft>
              <a:buNone/>
            </a:pPr>
            <a:r>
              <a:t/>
            </a:r>
            <a:endParaRPr/>
          </a:p>
        </p:txBody>
      </p:sp>
      <p:sp>
        <p:nvSpPr>
          <p:cNvPr id="240" name="Shape 240"/>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41" name="Shape 241"/>
          <p:cNvSpPr/>
          <p:nvPr/>
        </p:nvSpPr>
        <p:spPr>
          <a:xfrm>
            <a:off x="4997400" y="3225975"/>
            <a:ext cx="4146600" cy="196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2" name="Shape 242"/>
          <p:cNvPicPr preferRelativeResize="0"/>
          <p:nvPr/>
        </p:nvPicPr>
        <p:blipFill>
          <a:blip r:embed="rId3">
            <a:alphaModFix/>
          </a:blip>
          <a:stretch>
            <a:fillRect/>
          </a:stretch>
        </p:blipFill>
        <p:spPr>
          <a:xfrm>
            <a:off x="5181125" y="0"/>
            <a:ext cx="3962874" cy="3970726"/>
          </a:xfrm>
          <a:prstGeom prst="rect">
            <a:avLst/>
          </a:prstGeom>
          <a:noFill/>
          <a:ln>
            <a:noFill/>
          </a:ln>
        </p:spPr>
      </p:pic>
      <p:sp>
        <p:nvSpPr>
          <p:cNvPr id="243" name="Shape 243"/>
          <p:cNvSpPr/>
          <p:nvPr/>
        </p:nvSpPr>
        <p:spPr>
          <a:xfrm>
            <a:off x="5277450" y="1182125"/>
            <a:ext cx="1147800" cy="761400"/>
          </a:xfrm>
          <a:prstGeom prst="ellipse">
            <a:avLst/>
          </a:prstGeom>
          <a:noFill/>
          <a:ln cap="flat" cmpd="sng" w="28575">
            <a:solidFill>
              <a:srgbClr val="3796B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44" name="Shape 244"/>
          <p:cNvPicPr preferRelativeResize="0"/>
          <p:nvPr/>
        </p:nvPicPr>
        <p:blipFill rotWithShape="1">
          <a:blip r:embed="rId4">
            <a:alphaModFix/>
          </a:blip>
          <a:srcRect b="25521" l="0" r="89117" t="20339"/>
          <a:stretch/>
        </p:blipFill>
        <p:spPr>
          <a:xfrm>
            <a:off x="5384802" y="3742750"/>
            <a:ext cx="629900" cy="480725"/>
          </a:xfrm>
          <a:prstGeom prst="rect">
            <a:avLst/>
          </a:prstGeom>
          <a:noFill/>
          <a:ln>
            <a:noFill/>
          </a:ln>
        </p:spPr>
      </p:pic>
      <p:pic>
        <p:nvPicPr>
          <p:cNvPr id="245" name="Shape 245"/>
          <p:cNvPicPr preferRelativeResize="0"/>
          <p:nvPr/>
        </p:nvPicPr>
        <p:blipFill rotWithShape="1">
          <a:blip r:embed="rId4">
            <a:alphaModFix/>
          </a:blip>
          <a:srcRect b="47327" l="34920" r="54197" t="17764"/>
          <a:stretch/>
        </p:blipFill>
        <p:spPr>
          <a:xfrm>
            <a:off x="5359674" y="4274000"/>
            <a:ext cx="629900" cy="309950"/>
          </a:xfrm>
          <a:prstGeom prst="rect">
            <a:avLst/>
          </a:prstGeom>
          <a:noFill/>
          <a:ln>
            <a:noFill/>
          </a:ln>
        </p:spPr>
      </p:pic>
      <p:pic>
        <p:nvPicPr>
          <p:cNvPr id="246" name="Shape 246"/>
          <p:cNvPicPr preferRelativeResize="0"/>
          <p:nvPr/>
        </p:nvPicPr>
        <p:blipFill rotWithShape="1">
          <a:blip r:embed="rId4">
            <a:alphaModFix/>
          </a:blip>
          <a:srcRect b="54728" l="69677" r="0" t="17799"/>
          <a:stretch/>
        </p:blipFill>
        <p:spPr>
          <a:xfrm>
            <a:off x="5326996" y="4544870"/>
            <a:ext cx="1792574" cy="249150"/>
          </a:xfrm>
          <a:prstGeom prst="rect">
            <a:avLst/>
          </a:prstGeom>
          <a:noFill/>
          <a:ln>
            <a:noFill/>
          </a:ln>
        </p:spPr>
      </p:pic>
      <p:pic>
        <p:nvPicPr>
          <p:cNvPr id="247" name="Shape 247"/>
          <p:cNvPicPr preferRelativeResize="0"/>
          <p:nvPr/>
        </p:nvPicPr>
        <p:blipFill rotWithShape="1">
          <a:blip r:embed="rId4">
            <a:alphaModFix/>
          </a:blip>
          <a:srcRect b="25521" l="10908" r="76696" t="20339"/>
          <a:stretch/>
        </p:blipFill>
        <p:spPr>
          <a:xfrm>
            <a:off x="6061955" y="3755173"/>
            <a:ext cx="717401" cy="480725"/>
          </a:xfrm>
          <a:prstGeom prst="rect">
            <a:avLst/>
          </a:prstGeom>
          <a:noFill/>
          <a:ln>
            <a:noFill/>
          </a:ln>
        </p:spPr>
      </p:pic>
      <p:pic>
        <p:nvPicPr>
          <p:cNvPr id="248" name="Shape 248"/>
          <p:cNvPicPr preferRelativeResize="0"/>
          <p:nvPr/>
        </p:nvPicPr>
        <p:blipFill rotWithShape="1">
          <a:blip r:embed="rId4">
            <a:alphaModFix/>
          </a:blip>
          <a:srcRect b="47327" l="46576" r="48937" t="17764"/>
          <a:stretch/>
        </p:blipFill>
        <p:spPr>
          <a:xfrm>
            <a:off x="6078508" y="4274000"/>
            <a:ext cx="259674" cy="309950"/>
          </a:xfrm>
          <a:prstGeom prst="rect">
            <a:avLst/>
          </a:prstGeom>
          <a:noFill/>
          <a:ln>
            <a:noFill/>
          </a:ln>
        </p:spPr>
      </p:pic>
      <p:pic>
        <p:nvPicPr>
          <p:cNvPr id="249" name="Shape 249"/>
          <p:cNvPicPr preferRelativeResize="0"/>
          <p:nvPr/>
        </p:nvPicPr>
        <p:blipFill rotWithShape="1">
          <a:blip r:embed="rId5">
            <a:alphaModFix/>
          </a:blip>
          <a:srcRect b="0" l="0" r="3502" t="0"/>
          <a:stretch/>
        </p:blipFill>
        <p:spPr>
          <a:xfrm>
            <a:off x="336150" y="2649525"/>
            <a:ext cx="2303700" cy="2144500"/>
          </a:xfrm>
          <a:prstGeom prst="rect">
            <a:avLst/>
          </a:prstGeom>
          <a:noFill/>
          <a:ln>
            <a:noFill/>
          </a:ln>
        </p:spPr>
      </p:pic>
      <p:sp>
        <p:nvSpPr>
          <p:cNvPr id="250" name="Shape 250"/>
          <p:cNvSpPr txBox="1"/>
          <p:nvPr/>
        </p:nvSpPr>
        <p:spPr>
          <a:xfrm>
            <a:off x="2768750" y="2596900"/>
            <a:ext cx="2303700" cy="207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solidFill>
                <a:srgbClr val="607896"/>
              </a:solidFill>
            </a:endParaRPr>
          </a:p>
          <a:p>
            <a:pPr indent="0" lvl="0" marL="0">
              <a:spcBef>
                <a:spcPts val="0"/>
              </a:spcBef>
              <a:spcAft>
                <a:spcPts val="0"/>
              </a:spcAft>
              <a:buNone/>
            </a:pPr>
            <a:r>
              <a:rPr lang="en">
                <a:solidFill>
                  <a:srgbClr val="607896"/>
                </a:solidFill>
              </a:rPr>
              <a:t># of bedroom: 4</a:t>
            </a:r>
            <a:endParaRPr>
              <a:solidFill>
                <a:srgbClr val="607896"/>
              </a:solidFill>
            </a:endParaRPr>
          </a:p>
          <a:p>
            <a:pPr indent="0" lvl="0" marL="0">
              <a:spcBef>
                <a:spcPts val="0"/>
              </a:spcBef>
              <a:spcAft>
                <a:spcPts val="0"/>
              </a:spcAft>
              <a:buNone/>
            </a:pPr>
            <a:r>
              <a:t/>
            </a:r>
            <a:endParaRPr>
              <a:solidFill>
                <a:srgbClr val="607896"/>
              </a:solidFill>
            </a:endParaRPr>
          </a:p>
          <a:p>
            <a:pPr indent="0" lvl="0" marL="0">
              <a:spcBef>
                <a:spcPts val="0"/>
              </a:spcBef>
              <a:spcAft>
                <a:spcPts val="0"/>
              </a:spcAft>
              <a:buNone/>
            </a:pPr>
            <a:r>
              <a:rPr lang="en">
                <a:solidFill>
                  <a:srgbClr val="607896"/>
                </a:solidFill>
              </a:rPr>
              <a:t># of living room : 2</a:t>
            </a:r>
            <a:endParaRPr>
              <a:solidFill>
                <a:srgbClr val="607896"/>
              </a:solidFill>
            </a:endParaRPr>
          </a:p>
          <a:p>
            <a:pPr indent="0" lvl="0" marL="0">
              <a:spcBef>
                <a:spcPts val="0"/>
              </a:spcBef>
              <a:spcAft>
                <a:spcPts val="0"/>
              </a:spcAft>
              <a:buNone/>
            </a:pPr>
            <a:r>
              <a:t/>
            </a:r>
            <a:endParaRPr>
              <a:solidFill>
                <a:srgbClr val="607896"/>
              </a:solidFill>
            </a:endParaRPr>
          </a:p>
          <a:p>
            <a:pPr indent="0" lvl="0" marL="0">
              <a:spcBef>
                <a:spcPts val="0"/>
              </a:spcBef>
              <a:spcAft>
                <a:spcPts val="0"/>
              </a:spcAft>
              <a:buNone/>
            </a:pPr>
            <a:r>
              <a:rPr lang="en">
                <a:solidFill>
                  <a:srgbClr val="607896"/>
                </a:solidFill>
              </a:rPr>
              <a:t># of bathroom: 2</a:t>
            </a:r>
            <a:endParaRPr>
              <a:solidFill>
                <a:srgbClr val="607896"/>
              </a:solidFill>
            </a:endParaRPr>
          </a:p>
          <a:p>
            <a:pPr indent="0" lvl="0" marL="0">
              <a:spcBef>
                <a:spcPts val="0"/>
              </a:spcBef>
              <a:spcAft>
                <a:spcPts val="0"/>
              </a:spcAft>
              <a:buNone/>
            </a:pPr>
            <a:r>
              <a:t/>
            </a:r>
            <a:endParaRPr>
              <a:solidFill>
                <a:srgbClr val="607896"/>
              </a:solidFill>
            </a:endParaRPr>
          </a:p>
          <a:p>
            <a:pPr indent="0" lvl="0" marL="0">
              <a:spcBef>
                <a:spcPts val="0"/>
              </a:spcBef>
              <a:spcAft>
                <a:spcPts val="0"/>
              </a:spcAft>
              <a:buNone/>
            </a:pPr>
            <a:r>
              <a:rPr lang="en">
                <a:solidFill>
                  <a:srgbClr val="FF0000"/>
                </a:solidFill>
              </a:rPr>
              <a:t>T</a:t>
            </a:r>
            <a:r>
              <a:rPr lang="en">
                <a:solidFill>
                  <a:srgbClr val="FF0000"/>
                </a:solidFill>
              </a:rPr>
              <a:t>otal floor area: 193</a:t>
            </a:r>
            <a:endParaRPr>
              <a:solidFill>
                <a:srgbClr val="FF0000"/>
              </a:solidFill>
            </a:endParaRPr>
          </a:p>
        </p:txBody>
      </p:sp>
      <p:sp>
        <p:nvSpPr>
          <p:cNvPr id="251" name="Shape 251"/>
          <p:cNvSpPr/>
          <p:nvPr/>
        </p:nvSpPr>
        <p:spPr>
          <a:xfrm>
            <a:off x="6266025" y="1182125"/>
            <a:ext cx="960300" cy="680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idx="1" type="body"/>
          </p:nvPr>
        </p:nvSpPr>
        <p:spPr>
          <a:xfrm>
            <a:off x="1031425" y="1943525"/>
            <a:ext cx="3418200" cy="2521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Location</a:t>
            </a:r>
            <a:endParaRPr/>
          </a:p>
          <a:p>
            <a:pPr indent="0" lvl="0" marL="0" rtl="0">
              <a:spcBef>
                <a:spcPts val="600"/>
              </a:spcBef>
              <a:spcAft>
                <a:spcPts val="0"/>
              </a:spcAft>
              <a:buNone/>
            </a:pPr>
            <a:r>
              <a:t/>
            </a:r>
            <a:endParaRPr/>
          </a:p>
        </p:txBody>
      </p:sp>
      <p:sp>
        <p:nvSpPr>
          <p:cNvPr id="257" name="Shape 257"/>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58" name="Shape 258"/>
          <p:cNvSpPr/>
          <p:nvPr/>
        </p:nvSpPr>
        <p:spPr>
          <a:xfrm>
            <a:off x="4997400" y="3225975"/>
            <a:ext cx="4146600" cy="196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59" name="Shape 259"/>
          <p:cNvPicPr preferRelativeResize="0"/>
          <p:nvPr/>
        </p:nvPicPr>
        <p:blipFill>
          <a:blip r:embed="rId3">
            <a:alphaModFix/>
          </a:blip>
          <a:stretch>
            <a:fillRect/>
          </a:stretch>
        </p:blipFill>
        <p:spPr>
          <a:xfrm>
            <a:off x="5181125" y="0"/>
            <a:ext cx="3962874" cy="3970726"/>
          </a:xfrm>
          <a:prstGeom prst="rect">
            <a:avLst/>
          </a:prstGeom>
          <a:noFill/>
          <a:ln>
            <a:noFill/>
          </a:ln>
        </p:spPr>
      </p:pic>
      <p:pic>
        <p:nvPicPr>
          <p:cNvPr id="260" name="Shape 260"/>
          <p:cNvPicPr preferRelativeResize="0"/>
          <p:nvPr/>
        </p:nvPicPr>
        <p:blipFill rotWithShape="1">
          <a:blip r:embed="rId4">
            <a:alphaModFix/>
          </a:blip>
          <a:srcRect b="25521" l="0" r="89117" t="20339"/>
          <a:stretch/>
        </p:blipFill>
        <p:spPr>
          <a:xfrm>
            <a:off x="5384802" y="3742750"/>
            <a:ext cx="629900" cy="480725"/>
          </a:xfrm>
          <a:prstGeom prst="rect">
            <a:avLst/>
          </a:prstGeom>
          <a:noFill/>
          <a:ln>
            <a:noFill/>
          </a:ln>
        </p:spPr>
      </p:pic>
      <p:pic>
        <p:nvPicPr>
          <p:cNvPr id="261" name="Shape 261"/>
          <p:cNvPicPr preferRelativeResize="0"/>
          <p:nvPr/>
        </p:nvPicPr>
        <p:blipFill rotWithShape="1">
          <a:blip r:embed="rId4">
            <a:alphaModFix/>
          </a:blip>
          <a:srcRect b="47327" l="34920" r="54197" t="17764"/>
          <a:stretch/>
        </p:blipFill>
        <p:spPr>
          <a:xfrm>
            <a:off x="5359674" y="4274000"/>
            <a:ext cx="629900" cy="309950"/>
          </a:xfrm>
          <a:prstGeom prst="rect">
            <a:avLst/>
          </a:prstGeom>
          <a:noFill/>
          <a:ln>
            <a:noFill/>
          </a:ln>
        </p:spPr>
      </p:pic>
      <p:pic>
        <p:nvPicPr>
          <p:cNvPr id="262" name="Shape 262"/>
          <p:cNvPicPr preferRelativeResize="0"/>
          <p:nvPr/>
        </p:nvPicPr>
        <p:blipFill rotWithShape="1">
          <a:blip r:embed="rId4">
            <a:alphaModFix/>
          </a:blip>
          <a:srcRect b="54728" l="69677" r="0" t="17799"/>
          <a:stretch/>
        </p:blipFill>
        <p:spPr>
          <a:xfrm>
            <a:off x="5326996" y="4544870"/>
            <a:ext cx="1792574" cy="249150"/>
          </a:xfrm>
          <a:prstGeom prst="rect">
            <a:avLst/>
          </a:prstGeom>
          <a:noFill/>
          <a:ln>
            <a:noFill/>
          </a:ln>
        </p:spPr>
      </p:pic>
      <p:pic>
        <p:nvPicPr>
          <p:cNvPr id="263" name="Shape 263"/>
          <p:cNvPicPr preferRelativeResize="0"/>
          <p:nvPr/>
        </p:nvPicPr>
        <p:blipFill rotWithShape="1">
          <a:blip r:embed="rId4">
            <a:alphaModFix/>
          </a:blip>
          <a:srcRect b="25521" l="10908" r="76696" t="20339"/>
          <a:stretch/>
        </p:blipFill>
        <p:spPr>
          <a:xfrm>
            <a:off x="6061955" y="3755173"/>
            <a:ext cx="717401" cy="480725"/>
          </a:xfrm>
          <a:prstGeom prst="rect">
            <a:avLst/>
          </a:prstGeom>
          <a:noFill/>
          <a:ln>
            <a:noFill/>
          </a:ln>
        </p:spPr>
      </p:pic>
      <p:pic>
        <p:nvPicPr>
          <p:cNvPr id="264" name="Shape 264"/>
          <p:cNvPicPr preferRelativeResize="0"/>
          <p:nvPr/>
        </p:nvPicPr>
        <p:blipFill rotWithShape="1">
          <a:blip r:embed="rId4">
            <a:alphaModFix/>
          </a:blip>
          <a:srcRect b="47327" l="46576" r="48937" t="17764"/>
          <a:stretch/>
        </p:blipFill>
        <p:spPr>
          <a:xfrm>
            <a:off x="6078508" y="4274000"/>
            <a:ext cx="259674" cy="309950"/>
          </a:xfrm>
          <a:prstGeom prst="rect">
            <a:avLst/>
          </a:prstGeom>
          <a:noFill/>
          <a:ln>
            <a:noFill/>
          </a:ln>
        </p:spPr>
      </p:pic>
      <p:sp>
        <p:nvSpPr>
          <p:cNvPr id="265" name="Shape 265"/>
          <p:cNvSpPr/>
          <p:nvPr/>
        </p:nvSpPr>
        <p:spPr>
          <a:xfrm>
            <a:off x="5310225" y="3119475"/>
            <a:ext cx="1583400" cy="351900"/>
          </a:xfrm>
          <a:prstGeom prst="roundRect">
            <a:avLst>
              <a:gd fmla="val 16667" name="adj"/>
            </a:avLst>
          </a:prstGeom>
          <a:noFill/>
          <a:ln cap="flat" cmpd="sng" w="28575">
            <a:solidFill>
              <a:srgbClr val="3796B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6" name="Shape 266"/>
          <p:cNvPicPr preferRelativeResize="0"/>
          <p:nvPr/>
        </p:nvPicPr>
        <p:blipFill>
          <a:blip r:embed="rId5">
            <a:alphaModFix/>
          </a:blip>
          <a:stretch>
            <a:fillRect/>
          </a:stretch>
        </p:blipFill>
        <p:spPr>
          <a:xfrm>
            <a:off x="1180625" y="2481950"/>
            <a:ext cx="2249300" cy="23120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idx="1" type="body"/>
          </p:nvPr>
        </p:nvSpPr>
        <p:spPr>
          <a:xfrm>
            <a:off x="1031425" y="1943525"/>
            <a:ext cx="3418200" cy="25212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Location</a:t>
            </a:r>
            <a:endParaRPr/>
          </a:p>
          <a:p>
            <a:pPr indent="0" lvl="0" marL="0" rtl="0">
              <a:spcBef>
                <a:spcPts val="600"/>
              </a:spcBef>
              <a:spcAft>
                <a:spcPts val="0"/>
              </a:spcAft>
              <a:buNone/>
            </a:pPr>
            <a:r>
              <a:t/>
            </a:r>
            <a:endParaRPr/>
          </a:p>
        </p:txBody>
      </p:sp>
      <p:sp>
        <p:nvSpPr>
          <p:cNvPr id="272" name="Shape 272"/>
          <p:cNvSpPr txBox="1"/>
          <p:nvPr>
            <p:ph type="title"/>
          </p:nvPr>
        </p:nvSpPr>
        <p:spPr>
          <a:xfrm>
            <a:off x="1031425" y="1182125"/>
            <a:ext cx="3418200" cy="680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DESCRIPTION</a:t>
            </a:r>
            <a:endParaRPr/>
          </a:p>
        </p:txBody>
      </p:sp>
      <p:sp>
        <p:nvSpPr>
          <p:cNvPr id="273" name="Shape 273"/>
          <p:cNvSpPr/>
          <p:nvPr/>
        </p:nvSpPr>
        <p:spPr>
          <a:xfrm>
            <a:off x="4997400" y="3225975"/>
            <a:ext cx="4146600" cy="196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74" name="Shape 274"/>
          <p:cNvPicPr preferRelativeResize="0"/>
          <p:nvPr/>
        </p:nvPicPr>
        <p:blipFill>
          <a:blip r:embed="rId3">
            <a:alphaModFix/>
          </a:blip>
          <a:stretch>
            <a:fillRect/>
          </a:stretch>
        </p:blipFill>
        <p:spPr>
          <a:xfrm>
            <a:off x="5181125" y="0"/>
            <a:ext cx="3962874" cy="3970726"/>
          </a:xfrm>
          <a:prstGeom prst="rect">
            <a:avLst/>
          </a:prstGeom>
          <a:noFill/>
          <a:ln>
            <a:noFill/>
          </a:ln>
        </p:spPr>
      </p:pic>
      <p:pic>
        <p:nvPicPr>
          <p:cNvPr id="275" name="Shape 275"/>
          <p:cNvPicPr preferRelativeResize="0"/>
          <p:nvPr/>
        </p:nvPicPr>
        <p:blipFill rotWithShape="1">
          <a:blip r:embed="rId4">
            <a:alphaModFix/>
          </a:blip>
          <a:srcRect b="25521" l="0" r="89117" t="20339"/>
          <a:stretch/>
        </p:blipFill>
        <p:spPr>
          <a:xfrm>
            <a:off x="5384802" y="3742750"/>
            <a:ext cx="629900" cy="480725"/>
          </a:xfrm>
          <a:prstGeom prst="rect">
            <a:avLst/>
          </a:prstGeom>
          <a:noFill/>
          <a:ln>
            <a:noFill/>
          </a:ln>
        </p:spPr>
      </p:pic>
      <p:pic>
        <p:nvPicPr>
          <p:cNvPr id="276" name="Shape 276"/>
          <p:cNvPicPr preferRelativeResize="0"/>
          <p:nvPr/>
        </p:nvPicPr>
        <p:blipFill rotWithShape="1">
          <a:blip r:embed="rId4">
            <a:alphaModFix/>
          </a:blip>
          <a:srcRect b="47327" l="34920" r="54197" t="17764"/>
          <a:stretch/>
        </p:blipFill>
        <p:spPr>
          <a:xfrm>
            <a:off x="5359674" y="4274000"/>
            <a:ext cx="629900" cy="309950"/>
          </a:xfrm>
          <a:prstGeom prst="rect">
            <a:avLst/>
          </a:prstGeom>
          <a:noFill/>
          <a:ln>
            <a:noFill/>
          </a:ln>
        </p:spPr>
      </p:pic>
      <p:pic>
        <p:nvPicPr>
          <p:cNvPr id="277" name="Shape 277"/>
          <p:cNvPicPr preferRelativeResize="0"/>
          <p:nvPr/>
        </p:nvPicPr>
        <p:blipFill rotWithShape="1">
          <a:blip r:embed="rId4">
            <a:alphaModFix/>
          </a:blip>
          <a:srcRect b="54728" l="69677" r="0" t="17799"/>
          <a:stretch/>
        </p:blipFill>
        <p:spPr>
          <a:xfrm>
            <a:off x="5326996" y="4544870"/>
            <a:ext cx="1792574" cy="249150"/>
          </a:xfrm>
          <a:prstGeom prst="rect">
            <a:avLst/>
          </a:prstGeom>
          <a:noFill/>
          <a:ln>
            <a:noFill/>
          </a:ln>
        </p:spPr>
      </p:pic>
      <p:pic>
        <p:nvPicPr>
          <p:cNvPr id="278" name="Shape 278"/>
          <p:cNvPicPr preferRelativeResize="0"/>
          <p:nvPr/>
        </p:nvPicPr>
        <p:blipFill rotWithShape="1">
          <a:blip r:embed="rId4">
            <a:alphaModFix/>
          </a:blip>
          <a:srcRect b="25521" l="10908" r="76696" t="20339"/>
          <a:stretch/>
        </p:blipFill>
        <p:spPr>
          <a:xfrm>
            <a:off x="6061955" y="3755173"/>
            <a:ext cx="717401" cy="480725"/>
          </a:xfrm>
          <a:prstGeom prst="rect">
            <a:avLst/>
          </a:prstGeom>
          <a:noFill/>
          <a:ln>
            <a:noFill/>
          </a:ln>
        </p:spPr>
      </p:pic>
      <p:pic>
        <p:nvPicPr>
          <p:cNvPr id="279" name="Shape 279"/>
          <p:cNvPicPr preferRelativeResize="0"/>
          <p:nvPr/>
        </p:nvPicPr>
        <p:blipFill rotWithShape="1">
          <a:blip r:embed="rId4">
            <a:alphaModFix/>
          </a:blip>
          <a:srcRect b="47327" l="46576" r="48937" t="17764"/>
          <a:stretch/>
        </p:blipFill>
        <p:spPr>
          <a:xfrm>
            <a:off x="6078508" y="4274000"/>
            <a:ext cx="259674" cy="309950"/>
          </a:xfrm>
          <a:prstGeom prst="rect">
            <a:avLst/>
          </a:prstGeom>
          <a:noFill/>
          <a:ln>
            <a:noFill/>
          </a:ln>
        </p:spPr>
      </p:pic>
      <p:sp>
        <p:nvSpPr>
          <p:cNvPr id="280" name="Shape 280"/>
          <p:cNvSpPr/>
          <p:nvPr/>
        </p:nvSpPr>
        <p:spPr>
          <a:xfrm>
            <a:off x="5310225" y="3119475"/>
            <a:ext cx="1583400" cy="351900"/>
          </a:xfrm>
          <a:prstGeom prst="roundRect">
            <a:avLst>
              <a:gd fmla="val 16667" name="adj"/>
            </a:avLst>
          </a:prstGeom>
          <a:noFill/>
          <a:ln cap="flat" cmpd="sng" w="28575">
            <a:solidFill>
              <a:srgbClr val="3796B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81" name="Shape 281"/>
          <p:cNvPicPr preferRelativeResize="0"/>
          <p:nvPr/>
        </p:nvPicPr>
        <p:blipFill>
          <a:blip r:embed="rId5">
            <a:alphaModFix/>
          </a:blip>
          <a:stretch>
            <a:fillRect/>
          </a:stretch>
        </p:blipFill>
        <p:spPr>
          <a:xfrm>
            <a:off x="856976" y="2714831"/>
            <a:ext cx="1583401" cy="1917444"/>
          </a:xfrm>
          <a:prstGeom prst="rect">
            <a:avLst/>
          </a:prstGeom>
          <a:noFill/>
          <a:ln>
            <a:noFill/>
          </a:ln>
        </p:spPr>
      </p:pic>
      <p:pic>
        <p:nvPicPr>
          <p:cNvPr id="282" name="Shape 282"/>
          <p:cNvPicPr preferRelativeResize="0"/>
          <p:nvPr/>
        </p:nvPicPr>
        <p:blipFill>
          <a:blip r:embed="rId6">
            <a:alphaModFix/>
          </a:blip>
          <a:stretch>
            <a:fillRect/>
          </a:stretch>
        </p:blipFill>
        <p:spPr>
          <a:xfrm>
            <a:off x="2670383" y="2714825"/>
            <a:ext cx="1669443" cy="191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