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  <p:sldMasterId id="2147483711" r:id="rId5"/>
    <p:sldMasterId id="2147483723" r:id="rId6"/>
  </p:sldMasterIdLst>
  <p:notesMasterIdLst>
    <p:notesMasterId r:id="rId21"/>
  </p:notesMasterIdLst>
  <p:sldIdLst>
    <p:sldId id="259" r:id="rId7"/>
    <p:sldId id="260" r:id="rId8"/>
    <p:sldId id="262" r:id="rId9"/>
    <p:sldId id="386" r:id="rId10"/>
    <p:sldId id="360" r:id="rId11"/>
    <p:sldId id="361" r:id="rId12"/>
    <p:sldId id="371" r:id="rId13"/>
    <p:sldId id="374" r:id="rId14"/>
    <p:sldId id="375" r:id="rId15"/>
    <p:sldId id="366" r:id="rId16"/>
    <p:sldId id="387" r:id="rId17"/>
    <p:sldId id="369" r:id="rId18"/>
    <p:sldId id="282" r:id="rId19"/>
    <p:sldId id="270" r:id="rId2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44" autoAdjust="0"/>
    <p:restoredTop sz="95813" autoAdjust="0"/>
  </p:normalViewPr>
  <p:slideViewPr>
    <p:cSldViewPr>
      <p:cViewPr varScale="1">
        <p:scale>
          <a:sx n="136" d="100"/>
          <a:sy n="136" d="100"/>
        </p:scale>
        <p:origin x="231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2205EE-BE5F-482E-A998-5499A0390A5E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L"/>
        </a:p>
      </dgm:t>
    </dgm:pt>
    <dgm:pt modelId="{F945BCD7-10B7-44AA-A92C-8D1FD21E667E}">
      <dgm:prSet phldrT="[Texto]"/>
      <dgm:spPr/>
      <dgm:t>
        <a:bodyPr/>
        <a:lstStyle/>
        <a:p>
          <a:r>
            <a:rPr lang="es-CL" dirty="0"/>
            <a:t>1</a:t>
          </a:r>
        </a:p>
      </dgm:t>
    </dgm:pt>
    <dgm:pt modelId="{800B4218-4FE1-4214-9CDE-CC39E482B084}" type="parTrans" cxnId="{DB96579D-5279-495C-9492-17E0E92A0D01}">
      <dgm:prSet/>
      <dgm:spPr/>
      <dgm:t>
        <a:bodyPr/>
        <a:lstStyle/>
        <a:p>
          <a:endParaRPr lang="es-CL"/>
        </a:p>
      </dgm:t>
    </dgm:pt>
    <dgm:pt modelId="{9430E166-AEAD-45F1-BB37-9E73E1C457A8}" type="sibTrans" cxnId="{DB96579D-5279-495C-9492-17E0E92A0D01}">
      <dgm:prSet/>
      <dgm:spPr/>
      <dgm:t>
        <a:bodyPr/>
        <a:lstStyle/>
        <a:p>
          <a:endParaRPr lang="es-CL"/>
        </a:p>
      </dgm:t>
    </dgm:pt>
    <dgm:pt modelId="{45AF0BAE-66A0-42B1-ACEA-FA6912C716BE}">
      <dgm:prSet phldrT="[Texto]"/>
      <dgm:spPr/>
      <dgm:t>
        <a:bodyPr/>
        <a:lstStyle/>
        <a:p>
          <a:r>
            <a:rPr lang="es-CL" sz="2200" dirty="0"/>
            <a:t>Introducción al Diseño de Sistemas.</a:t>
          </a:r>
        </a:p>
      </dgm:t>
    </dgm:pt>
    <dgm:pt modelId="{FCBE54B4-6548-4696-AFE7-8756037F1958}" type="parTrans" cxnId="{6FDC0029-9D4B-485E-8A19-689732A93D5F}">
      <dgm:prSet/>
      <dgm:spPr/>
      <dgm:t>
        <a:bodyPr/>
        <a:lstStyle/>
        <a:p>
          <a:endParaRPr lang="es-CL"/>
        </a:p>
      </dgm:t>
    </dgm:pt>
    <dgm:pt modelId="{91315959-F3E6-4F9F-9F68-2C4464BFEB2A}" type="sibTrans" cxnId="{6FDC0029-9D4B-485E-8A19-689732A93D5F}">
      <dgm:prSet/>
      <dgm:spPr/>
      <dgm:t>
        <a:bodyPr/>
        <a:lstStyle/>
        <a:p>
          <a:endParaRPr lang="es-CL"/>
        </a:p>
      </dgm:t>
    </dgm:pt>
    <dgm:pt modelId="{5D34F6B8-653A-46B6-BD01-1CEDCCF424D4}">
      <dgm:prSet phldrT="[Texto]" custT="1"/>
      <dgm:spPr/>
      <dgm:t>
        <a:bodyPr/>
        <a:lstStyle/>
        <a:p>
          <a:r>
            <a:rPr lang="es-CL" sz="1800" dirty="0"/>
            <a:t>Número de horas: 18 (9 presencial y 9 online).</a:t>
          </a:r>
        </a:p>
      </dgm:t>
    </dgm:pt>
    <dgm:pt modelId="{1E7F8AFB-DE23-44CD-9692-C36467463ABF}" type="parTrans" cxnId="{399C2D26-7D31-4D55-8D6F-F6B246EC260F}">
      <dgm:prSet/>
      <dgm:spPr/>
      <dgm:t>
        <a:bodyPr/>
        <a:lstStyle/>
        <a:p>
          <a:endParaRPr lang="es-CL"/>
        </a:p>
      </dgm:t>
    </dgm:pt>
    <dgm:pt modelId="{EA10EAF9-2094-4D4E-BADE-5FBE5B714E4D}" type="sibTrans" cxnId="{399C2D26-7D31-4D55-8D6F-F6B246EC260F}">
      <dgm:prSet/>
      <dgm:spPr/>
      <dgm:t>
        <a:bodyPr/>
        <a:lstStyle/>
        <a:p>
          <a:endParaRPr lang="es-CL"/>
        </a:p>
      </dgm:t>
    </dgm:pt>
    <dgm:pt modelId="{D9B772E5-5F4E-4256-9DE4-F239860C2402}">
      <dgm:prSet phldrT="[Texto]"/>
      <dgm:spPr/>
      <dgm:t>
        <a:bodyPr/>
        <a:lstStyle/>
        <a:p>
          <a:r>
            <a:rPr lang="es-CL" dirty="0"/>
            <a:t>2</a:t>
          </a:r>
        </a:p>
      </dgm:t>
    </dgm:pt>
    <dgm:pt modelId="{89C2F669-A536-49C4-87BD-A768B5243CC6}" type="parTrans" cxnId="{C586546A-0767-4827-A621-41B576EC53FD}">
      <dgm:prSet/>
      <dgm:spPr/>
      <dgm:t>
        <a:bodyPr/>
        <a:lstStyle/>
        <a:p>
          <a:endParaRPr lang="es-CL"/>
        </a:p>
      </dgm:t>
    </dgm:pt>
    <dgm:pt modelId="{E916ED13-8155-4462-9C85-D50E89BD955A}" type="sibTrans" cxnId="{C586546A-0767-4827-A621-41B576EC53FD}">
      <dgm:prSet/>
      <dgm:spPr/>
      <dgm:t>
        <a:bodyPr/>
        <a:lstStyle/>
        <a:p>
          <a:endParaRPr lang="es-CL"/>
        </a:p>
      </dgm:t>
    </dgm:pt>
    <dgm:pt modelId="{FBB499A1-F16C-441F-95C1-E3767064F3C3}">
      <dgm:prSet phldrT="[Texto]"/>
      <dgm:spPr/>
      <dgm:t>
        <a:bodyPr/>
        <a:lstStyle/>
        <a:p>
          <a:r>
            <a:rPr lang="es-CL" sz="2200" dirty="0"/>
            <a:t>Fundamentos de Diseño.</a:t>
          </a:r>
        </a:p>
      </dgm:t>
    </dgm:pt>
    <dgm:pt modelId="{C18ADDB5-906E-4FD6-B526-A2C709CD133B}" type="parTrans" cxnId="{B85F940D-F756-402B-B011-FAFB1EA140FD}">
      <dgm:prSet/>
      <dgm:spPr/>
      <dgm:t>
        <a:bodyPr/>
        <a:lstStyle/>
        <a:p>
          <a:endParaRPr lang="es-CL"/>
        </a:p>
      </dgm:t>
    </dgm:pt>
    <dgm:pt modelId="{B45C2C59-208D-4B83-AE2B-998CCFDC5A54}" type="sibTrans" cxnId="{B85F940D-F756-402B-B011-FAFB1EA140FD}">
      <dgm:prSet/>
      <dgm:spPr/>
      <dgm:t>
        <a:bodyPr/>
        <a:lstStyle/>
        <a:p>
          <a:endParaRPr lang="es-CL"/>
        </a:p>
      </dgm:t>
    </dgm:pt>
    <dgm:pt modelId="{B2DBE7B3-11D2-47F8-B516-231D1ACB4ABF}">
      <dgm:prSet phldrT="[Texto]" custT="1"/>
      <dgm:spPr/>
      <dgm:t>
        <a:bodyPr/>
        <a:lstStyle/>
        <a:p>
          <a:r>
            <a:rPr lang="es-CL" sz="1800" dirty="0"/>
            <a:t>Número de horas: 24 (12 presencial y 12 online).</a:t>
          </a:r>
        </a:p>
      </dgm:t>
    </dgm:pt>
    <dgm:pt modelId="{3F942141-7EE2-4F1D-A367-9A800CF089B3}" type="parTrans" cxnId="{FD34A2AF-9D06-4173-B321-F2456D02AF93}">
      <dgm:prSet/>
      <dgm:spPr/>
      <dgm:t>
        <a:bodyPr/>
        <a:lstStyle/>
        <a:p>
          <a:endParaRPr lang="es-CL"/>
        </a:p>
      </dgm:t>
    </dgm:pt>
    <dgm:pt modelId="{FA264E7F-26BD-4CDD-A8E9-AE9923A83953}" type="sibTrans" cxnId="{FD34A2AF-9D06-4173-B321-F2456D02AF93}">
      <dgm:prSet/>
      <dgm:spPr/>
      <dgm:t>
        <a:bodyPr/>
        <a:lstStyle/>
        <a:p>
          <a:endParaRPr lang="es-CL"/>
        </a:p>
      </dgm:t>
    </dgm:pt>
    <dgm:pt modelId="{B537A365-FBAF-4F4E-B930-A10F01F41AD6}">
      <dgm:prSet phldrT="[Texto]"/>
      <dgm:spPr/>
      <dgm:t>
        <a:bodyPr/>
        <a:lstStyle/>
        <a:p>
          <a:r>
            <a:rPr lang="es-CL" dirty="0"/>
            <a:t>3</a:t>
          </a:r>
        </a:p>
      </dgm:t>
    </dgm:pt>
    <dgm:pt modelId="{D1273789-2F00-4A45-8AB2-E6CF18742B7D}" type="parTrans" cxnId="{C2AD1646-6A00-40EA-9B39-8B29D1247363}">
      <dgm:prSet/>
      <dgm:spPr/>
      <dgm:t>
        <a:bodyPr/>
        <a:lstStyle/>
        <a:p>
          <a:endParaRPr lang="es-CL"/>
        </a:p>
      </dgm:t>
    </dgm:pt>
    <dgm:pt modelId="{F9874F15-33B5-40DA-B096-AE8A5FC1F2A1}" type="sibTrans" cxnId="{C2AD1646-6A00-40EA-9B39-8B29D1247363}">
      <dgm:prSet/>
      <dgm:spPr/>
      <dgm:t>
        <a:bodyPr/>
        <a:lstStyle/>
        <a:p>
          <a:endParaRPr lang="es-CL"/>
        </a:p>
      </dgm:t>
    </dgm:pt>
    <dgm:pt modelId="{D6645658-6F66-4276-B624-23AA20C18BA1}">
      <dgm:prSet phldrT="[Texto]" custT="1"/>
      <dgm:spPr/>
      <dgm:t>
        <a:bodyPr/>
        <a:lstStyle/>
        <a:p>
          <a:r>
            <a:rPr lang="es-CL" sz="2200" dirty="0"/>
            <a:t>Diseño y  de Soluciones.</a:t>
          </a:r>
        </a:p>
      </dgm:t>
    </dgm:pt>
    <dgm:pt modelId="{96EADF29-5E6E-4B15-B504-80746A99BAD0}" type="parTrans" cxnId="{8EFD225B-3DB7-491C-9CC5-9F572438CDCA}">
      <dgm:prSet/>
      <dgm:spPr/>
      <dgm:t>
        <a:bodyPr/>
        <a:lstStyle/>
        <a:p>
          <a:endParaRPr lang="es-CL"/>
        </a:p>
      </dgm:t>
    </dgm:pt>
    <dgm:pt modelId="{103A0975-F0D4-4FCC-9903-E80B28A31D2D}" type="sibTrans" cxnId="{8EFD225B-3DB7-491C-9CC5-9F572438CDCA}">
      <dgm:prSet/>
      <dgm:spPr/>
      <dgm:t>
        <a:bodyPr/>
        <a:lstStyle/>
        <a:p>
          <a:endParaRPr lang="es-CL"/>
        </a:p>
      </dgm:t>
    </dgm:pt>
    <dgm:pt modelId="{43333D73-26F9-47AB-841B-607A39D8720A}">
      <dgm:prSet phldrT="[Texto]" custT="1"/>
      <dgm:spPr/>
      <dgm:t>
        <a:bodyPr/>
        <a:lstStyle/>
        <a:p>
          <a:r>
            <a:rPr lang="es-CL" sz="1800" dirty="0"/>
            <a:t>Número de horas: 30 (15 presencial y 15 online).</a:t>
          </a:r>
        </a:p>
      </dgm:t>
    </dgm:pt>
    <dgm:pt modelId="{6ACF2C63-5556-4A76-B3FE-86D1D0555BDF}" type="parTrans" cxnId="{7F73BA18-AFB7-453E-9C57-BB7C0BC8C0C4}">
      <dgm:prSet/>
      <dgm:spPr/>
      <dgm:t>
        <a:bodyPr/>
        <a:lstStyle/>
        <a:p>
          <a:endParaRPr lang="es-CL"/>
        </a:p>
      </dgm:t>
    </dgm:pt>
    <dgm:pt modelId="{90A758B9-7CB3-41B8-8AF3-48B1426EFC05}" type="sibTrans" cxnId="{7F73BA18-AFB7-453E-9C57-BB7C0BC8C0C4}">
      <dgm:prSet/>
      <dgm:spPr/>
      <dgm:t>
        <a:bodyPr/>
        <a:lstStyle/>
        <a:p>
          <a:endParaRPr lang="es-CL"/>
        </a:p>
      </dgm:t>
    </dgm:pt>
    <dgm:pt modelId="{6BC6F90F-7A1E-4F86-B172-923286FCA784}" type="pres">
      <dgm:prSet presAssocID="{912205EE-BE5F-482E-A998-5499A0390A5E}" presName="linearFlow" presStyleCnt="0">
        <dgm:presLayoutVars>
          <dgm:dir/>
          <dgm:animLvl val="lvl"/>
          <dgm:resizeHandles val="exact"/>
        </dgm:presLayoutVars>
      </dgm:prSet>
      <dgm:spPr/>
    </dgm:pt>
    <dgm:pt modelId="{AE5163C1-AA5C-41B3-B1F6-4E6267F886C4}" type="pres">
      <dgm:prSet presAssocID="{F945BCD7-10B7-44AA-A92C-8D1FD21E667E}" presName="composite" presStyleCnt="0"/>
      <dgm:spPr/>
    </dgm:pt>
    <dgm:pt modelId="{4DD99EAA-F226-43F6-8392-BC8EA28B4354}" type="pres">
      <dgm:prSet presAssocID="{F945BCD7-10B7-44AA-A92C-8D1FD21E667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ED1DEA3-1801-4D8D-AA4E-0C9FF20222D7}" type="pres">
      <dgm:prSet presAssocID="{F945BCD7-10B7-44AA-A92C-8D1FD21E667E}" presName="descendantText" presStyleLbl="alignAcc1" presStyleIdx="0" presStyleCnt="3">
        <dgm:presLayoutVars>
          <dgm:bulletEnabled val="1"/>
        </dgm:presLayoutVars>
      </dgm:prSet>
      <dgm:spPr/>
    </dgm:pt>
    <dgm:pt modelId="{5F374764-9697-4084-81EB-8A4252D42B00}" type="pres">
      <dgm:prSet presAssocID="{9430E166-AEAD-45F1-BB37-9E73E1C457A8}" presName="sp" presStyleCnt="0"/>
      <dgm:spPr/>
    </dgm:pt>
    <dgm:pt modelId="{3E15AA2B-7BE9-4357-AC62-A388EA002FB8}" type="pres">
      <dgm:prSet presAssocID="{D9B772E5-5F4E-4256-9DE4-F239860C2402}" presName="composite" presStyleCnt="0"/>
      <dgm:spPr/>
    </dgm:pt>
    <dgm:pt modelId="{8C6A3DAF-EED6-4761-B7A2-449158F18B64}" type="pres">
      <dgm:prSet presAssocID="{D9B772E5-5F4E-4256-9DE4-F239860C240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0457645-206B-453C-B92A-DB8E07A0F702}" type="pres">
      <dgm:prSet presAssocID="{D9B772E5-5F4E-4256-9DE4-F239860C2402}" presName="descendantText" presStyleLbl="alignAcc1" presStyleIdx="1" presStyleCnt="3">
        <dgm:presLayoutVars>
          <dgm:bulletEnabled val="1"/>
        </dgm:presLayoutVars>
      </dgm:prSet>
      <dgm:spPr/>
    </dgm:pt>
    <dgm:pt modelId="{03D9BF92-8905-4687-A65E-F20F7F21214F}" type="pres">
      <dgm:prSet presAssocID="{E916ED13-8155-4462-9C85-D50E89BD955A}" presName="sp" presStyleCnt="0"/>
      <dgm:spPr/>
    </dgm:pt>
    <dgm:pt modelId="{8AFA84B0-094A-4975-A5D2-D22BFA949457}" type="pres">
      <dgm:prSet presAssocID="{B537A365-FBAF-4F4E-B930-A10F01F41AD6}" presName="composite" presStyleCnt="0"/>
      <dgm:spPr/>
    </dgm:pt>
    <dgm:pt modelId="{06C76BA8-7643-4A95-B2F0-6A1B7B36A942}" type="pres">
      <dgm:prSet presAssocID="{B537A365-FBAF-4F4E-B930-A10F01F41AD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A9BC2FE-C786-42A1-924A-C8DA3D518651}" type="pres">
      <dgm:prSet presAssocID="{B537A365-FBAF-4F4E-B930-A10F01F41AD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85F940D-F756-402B-B011-FAFB1EA140FD}" srcId="{D9B772E5-5F4E-4256-9DE4-F239860C2402}" destId="{FBB499A1-F16C-441F-95C1-E3767064F3C3}" srcOrd="0" destOrd="0" parTransId="{C18ADDB5-906E-4FD6-B526-A2C709CD133B}" sibTransId="{B45C2C59-208D-4B83-AE2B-998CCFDC5A54}"/>
    <dgm:cxn modelId="{3DD0BC10-4BF2-864D-A0EC-8AA65E428464}" type="presOf" srcId="{F945BCD7-10B7-44AA-A92C-8D1FD21E667E}" destId="{4DD99EAA-F226-43F6-8392-BC8EA28B4354}" srcOrd="0" destOrd="0" presId="urn:microsoft.com/office/officeart/2005/8/layout/chevron2"/>
    <dgm:cxn modelId="{36DBCD12-DF4C-F044-A6D5-09AA2BA715D0}" type="presOf" srcId="{B2DBE7B3-11D2-47F8-B516-231D1ACB4ABF}" destId="{70457645-206B-453C-B92A-DB8E07A0F702}" srcOrd="0" destOrd="1" presId="urn:microsoft.com/office/officeart/2005/8/layout/chevron2"/>
    <dgm:cxn modelId="{EE1EF112-19BA-524B-814C-A2FA8A154C04}" type="presOf" srcId="{D6645658-6F66-4276-B624-23AA20C18BA1}" destId="{6A9BC2FE-C786-42A1-924A-C8DA3D518651}" srcOrd="0" destOrd="0" presId="urn:microsoft.com/office/officeart/2005/8/layout/chevron2"/>
    <dgm:cxn modelId="{7F73BA18-AFB7-453E-9C57-BB7C0BC8C0C4}" srcId="{B537A365-FBAF-4F4E-B930-A10F01F41AD6}" destId="{43333D73-26F9-47AB-841B-607A39D8720A}" srcOrd="1" destOrd="0" parTransId="{6ACF2C63-5556-4A76-B3FE-86D1D0555BDF}" sibTransId="{90A758B9-7CB3-41B8-8AF3-48B1426EFC05}"/>
    <dgm:cxn modelId="{399C2D26-7D31-4D55-8D6F-F6B246EC260F}" srcId="{F945BCD7-10B7-44AA-A92C-8D1FD21E667E}" destId="{5D34F6B8-653A-46B6-BD01-1CEDCCF424D4}" srcOrd="1" destOrd="0" parTransId="{1E7F8AFB-DE23-44CD-9692-C36467463ABF}" sibTransId="{EA10EAF9-2094-4D4E-BADE-5FBE5B714E4D}"/>
    <dgm:cxn modelId="{6FDC0029-9D4B-485E-8A19-689732A93D5F}" srcId="{F945BCD7-10B7-44AA-A92C-8D1FD21E667E}" destId="{45AF0BAE-66A0-42B1-ACEA-FA6912C716BE}" srcOrd="0" destOrd="0" parTransId="{FCBE54B4-6548-4696-AFE7-8756037F1958}" sibTransId="{91315959-F3E6-4F9F-9F68-2C4464BFEB2A}"/>
    <dgm:cxn modelId="{10025B29-A9E5-A146-8DF2-8E6A55E78AC0}" type="presOf" srcId="{FBB499A1-F16C-441F-95C1-E3767064F3C3}" destId="{70457645-206B-453C-B92A-DB8E07A0F702}" srcOrd="0" destOrd="0" presId="urn:microsoft.com/office/officeart/2005/8/layout/chevron2"/>
    <dgm:cxn modelId="{13C63C32-FCCE-2E4C-B651-3E77FABF4273}" type="presOf" srcId="{45AF0BAE-66A0-42B1-ACEA-FA6912C716BE}" destId="{7ED1DEA3-1801-4D8D-AA4E-0C9FF20222D7}" srcOrd="0" destOrd="0" presId="urn:microsoft.com/office/officeart/2005/8/layout/chevron2"/>
    <dgm:cxn modelId="{0C9BC732-9CD3-7342-8054-9CC14B190F6C}" type="presOf" srcId="{5D34F6B8-653A-46B6-BD01-1CEDCCF424D4}" destId="{7ED1DEA3-1801-4D8D-AA4E-0C9FF20222D7}" srcOrd="0" destOrd="1" presId="urn:microsoft.com/office/officeart/2005/8/layout/chevron2"/>
    <dgm:cxn modelId="{C2AD1646-6A00-40EA-9B39-8B29D1247363}" srcId="{912205EE-BE5F-482E-A998-5499A0390A5E}" destId="{B537A365-FBAF-4F4E-B930-A10F01F41AD6}" srcOrd="2" destOrd="0" parTransId="{D1273789-2F00-4A45-8AB2-E6CF18742B7D}" sibTransId="{F9874F15-33B5-40DA-B096-AE8A5FC1F2A1}"/>
    <dgm:cxn modelId="{BB49C54C-FF44-F74E-9BE4-E56734B79D4D}" type="presOf" srcId="{D9B772E5-5F4E-4256-9DE4-F239860C2402}" destId="{8C6A3DAF-EED6-4761-B7A2-449158F18B64}" srcOrd="0" destOrd="0" presId="urn:microsoft.com/office/officeart/2005/8/layout/chevron2"/>
    <dgm:cxn modelId="{8EFD225B-3DB7-491C-9CC5-9F572438CDCA}" srcId="{B537A365-FBAF-4F4E-B930-A10F01F41AD6}" destId="{D6645658-6F66-4276-B624-23AA20C18BA1}" srcOrd="0" destOrd="0" parTransId="{96EADF29-5E6E-4B15-B504-80746A99BAD0}" sibTransId="{103A0975-F0D4-4FCC-9903-E80B28A31D2D}"/>
    <dgm:cxn modelId="{C586546A-0767-4827-A621-41B576EC53FD}" srcId="{912205EE-BE5F-482E-A998-5499A0390A5E}" destId="{D9B772E5-5F4E-4256-9DE4-F239860C2402}" srcOrd="1" destOrd="0" parTransId="{89C2F669-A536-49C4-87BD-A768B5243CC6}" sibTransId="{E916ED13-8155-4462-9C85-D50E89BD955A}"/>
    <dgm:cxn modelId="{396E9A92-52FA-924F-AE4F-D938AF2AE165}" type="presOf" srcId="{912205EE-BE5F-482E-A998-5499A0390A5E}" destId="{6BC6F90F-7A1E-4F86-B172-923286FCA784}" srcOrd="0" destOrd="0" presId="urn:microsoft.com/office/officeart/2005/8/layout/chevron2"/>
    <dgm:cxn modelId="{DB96579D-5279-495C-9492-17E0E92A0D01}" srcId="{912205EE-BE5F-482E-A998-5499A0390A5E}" destId="{F945BCD7-10B7-44AA-A92C-8D1FD21E667E}" srcOrd="0" destOrd="0" parTransId="{800B4218-4FE1-4214-9CDE-CC39E482B084}" sibTransId="{9430E166-AEAD-45F1-BB37-9E73E1C457A8}"/>
    <dgm:cxn modelId="{BAB459A8-6F4F-524D-9753-75BB7B3B3E78}" type="presOf" srcId="{43333D73-26F9-47AB-841B-607A39D8720A}" destId="{6A9BC2FE-C786-42A1-924A-C8DA3D518651}" srcOrd="0" destOrd="1" presId="urn:microsoft.com/office/officeart/2005/8/layout/chevron2"/>
    <dgm:cxn modelId="{FD34A2AF-9D06-4173-B321-F2456D02AF93}" srcId="{D9B772E5-5F4E-4256-9DE4-F239860C2402}" destId="{B2DBE7B3-11D2-47F8-B516-231D1ACB4ABF}" srcOrd="1" destOrd="0" parTransId="{3F942141-7EE2-4F1D-A367-9A800CF089B3}" sibTransId="{FA264E7F-26BD-4CDD-A8E9-AE9923A83953}"/>
    <dgm:cxn modelId="{B5CE7ADD-7483-9D40-9D8F-BBF4075938BF}" type="presOf" srcId="{B537A365-FBAF-4F4E-B930-A10F01F41AD6}" destId="{06C76BA8-7643-4A95-B2F0-6A1B7B36A942}" srcOrd="0" destOrd="0" presId="urn:microsoft.com/office/officeart/2005/8/layout/chevron2"/>
    <dgm:cxn modelId="{0F851DBE-FDDA-EF43-BEE6-34B5C381869D}" type="presParOf" srcId="{6BC6F90F-7A1E-4F86-B172-923286FCA784}" destId="{AE5163C1-AA5C-41B3-B1F6-4E6267F886C4}" srcOrd="0" destOrd="0" presId="urn:microsoft.com/office/officeart/2005/8/layout/chevron2"/>
    <dgm:cxn modelId="{562D4FE7-E926-B04A-9CB9-3937E6DE0C56}" type="presParOf" srcId="{AE5163C1-AA5C-41B3-B1F6-4E6267F886C4}" destId="{4DD99EAA-F226-43F6-8392-BC8EA28B4354}" srcOrd="0" destOrd="0" presId="urn:microsoft.com/office/officeart/2005/8/layout/chevron2"/>
    <dgm:cxn modelId="{B41ADC39-F15C-2044-9289-FB34F77A5EA6}" type="presParOf" srcId="{AE5163C1-AA5C-41B3-B1F6-4E6267F886C4}" destId="{7ED1DEA3-1801-4D8D-AA4E-0C9FF20222D7}" srcOrd="1" destOrd="0" presId="urn:microsoft.com/office/officeart/2005/8/layout/chevron2"/>
    <dgm:cxn modelId="{2DD5ABC4-5357-1343-8F68-C919EA4771B5}" type="presParOf" srcId="{6BC6F90F-7A1E-4F86-B172-923286FCA784}" destId="{5F374764-9697-4084-81EB-8A4252D42B00}" srcOrd="1" destOrd="0" presId="urn:microsoft.com/office/officeart/2005/8/layout/chevron2"/>
    <dgm:cxn modelId="{64903293-08AE-AB45-A5C7-C6A967229674}" type="presParOf" srcId="{6BC6F90F-7A1E-4F86-B172-923286FCA784}" destId="{3E15AA2B-7BE9-4357-AC62-A388EA002FB8}" srcOrd="2" destOrd="0" presId="urn:microsoft.com/office/officeart/2005/8/layout/chevron2"/>
    <dgm:cxn modelId="{39595E5C-71B8-F147-AF74-7571289BE5F9}" type="presParOf" srcId="{3E15AA2B-7BE9-4357-AC62-A388EA002FB8}" destId="{8C6A3DAF-EED6-4761-B7A2-449158F18B64}" srcOrd="0" destOrd="0" presId="urn:microsoft.com/office/officeart/2005/8/layout/chevron2"/>
    <dgm:cxn modelId="{371E97A1-876A-8849-89CE-E833068591BC}" type="presParOf" srcId="{3E15AA2B-7BE9-4357-AC62-A388EA002FB8}" destId="{70457645-206B-453C-B92A-DB8E07A0F702}" srcOrd="1" destOrd="0" presId="urn:microsoft.com/office/officeart/2005/8/layout/chevron2"/>
    <dgm:cxn modelId="{F81A83AA-DCD2-BD47-ADC5-3AF70B5873F9}" type="presParOf" srcId="{6BC6F90F-7A1E-4F86-B172-923286FCA784}" destId="{03D9BF92-8905-4687-A65E-F20F7F21214F}" srcOrd="3" destOrd="0" presId="urn:microsoft.com/office/officeart/2005/8/layout/chevron2"/>
    <dgm:cxn modelId="{D4482142-94BB-584C-B994-55FC83088C53}" type="presParOf" srcId="{6BC6F90F-7A1E-4F86-B172-923286FCA784}" destId="{8AFA84B0-094A-4975-A5D2-D22BFA949457}" srcOrd="4" destOrd="0" presId="urn:microsoft.com/office/officeart/2005/8/layout/chevron2"/>
    <dgm:cxn modelId="{7C4FF499-683F-D344-940A-FBD908F3DDB1}" type="presParOf" srcId="{8AFA84B0-094A-4975-A5D2-D22BFA949457}" destId="{06C76BA8-7643-4A95-B2F0-6A1B7B36A942}" srcOrd="0" destOrd="0" presId="urn:microsoft.com/office/officeart/2005/8/layout/chevron2"/>
    <dgm:cxn modelId="{1A2DCC3F-A2C3-4F41-A041-21DE893669CC}" type="presParOf" srcId="{8AFA84B0-094A-4975-A5D2-D22BFA949457}" destId="{6A9BC2FE-C786-42A1-924A-C8DA3D51865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99EAA-F226-43F6-8392-BC8EA28B4354}">
      <dsp:nvSpPr>
        <dsp:cNvPr id="0" name=""/>
        <dsp:cNvSpPr/>
      </dsp:nvSpPr>
      <dsp:spPr>
        <a:xfrm rot="5400000">
          <a:off x="-224294" y="226514"/>
          <a:ext cx="1495298" cy="104670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900" kern="1200" dirty="0"/>
            <a:t>1</a:t>
          </a:r>
        </a:p>
      </dsp:txBody>
      <dsp:txXfrm rot="-5400000">
        <a:off x="1" y="525573"/>
        <a:ext cx="1046708" cy="448590"/>
      </dsp:txXfrm>
    </dsp:sp>
    <dsp:sp modelId="{7ED1DEA3-1801-4D8D-AA4E-0C9FF20222D7}">
      <dsp:nvSpPr>
        <dsp:cNvPr id="0" name=""/>
        <dsp:cNvSpPr/>
      </dsp:nvSpPr>
      <dsp:spPr>
        <a:xfrm rot="5400000">
          <a:off x="3364782" y="-2315854"/>
          <a:ext cx="971944" cy="56080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200" kern="1200" dirty="0"/>
            <a:t>Introducción al Diseño de Sistemas.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kern="1200" dirty="0"/>
            <a:t>Número de horas: 18 (9 presencial y 9 online).</a:t>
          </a:r>
        </a:p>
      </dsp:txBody>
      <dsp:txXfrm rot="-5400000">
        <a:off x="1046709" y="49665"/>
        <a:ext cx="5560645" cy="877052"/>
      </dsp:txXfrm>
    </dsp:sp>
    <dsp:sp modelId="{8C6A3DAF-EED6-4761-B7A2-449158F18B64}">
      <dsp:nvSpPr>
        <dsp:cNvPr id="0" name=""/>
        <dsp:cNvSpPr/>
      </dsp:nvSpPr>
      <dsp:spPr>
        <a:xfrm rot="5400000">
          <a:off x="-224294" y="1526425"/>
          <a:ext cx="1495298" cy="104670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900" kern="1200" dirty="0"/>
            <a:t>2</a:t>
          </a:r>
        </a:p>
      </dsp:txBody>
      <dsp:txXfrm rot="-5400000">
        <a:off x="1" y="1825484"/>
        <a:ext cx="1046708" cy="448590"/>
      </dsp:txXfrm>
    </dsp:sp>
    <dsp:sp modelId="{70457645-206B-453C-B92A-DB8E07A0F702}">
      <dsp:nvSpPr>
        <dsp:cNvPr id="0" name=""/>
        <dsp:cNvSpPr/>
      </dsp:nvSpPr>
      <dsp:spPr>
        <a:xfrm rot="5400000">
          <a:off x="3364782" y="-1015942"/>
          <a:ext cx="971944" cy="56080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200" kern="1200" dirty="0"/>
            <a:t>Fundamentos de Diseño.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kern="1200" dirty="0"/>
            <a:t>Número de horas: 24 (12 presencial y 12 online).</a:t>
          </a:r>
        </a:p>
      </dsp:txBody>
      <dsp:txXfrm rot="-5400000">
        <a:off x="1046709" y="1349577"/>
        <a:ext cx="5560645" cy="877052"/>
      </dsp:txXfrm>
    </dsp:sp>
    <dsp:sp modelId="{06C76BA8-7643-4A95-B2F0-6A1B7B36A942}">
      <dsp:nvSpPr>
        <dsp:cNvPr id="0" name=""/>
        <dsp:cNvSpPr/>
      </dsp:nvSpPr>
      <dsp:spPr>
        <a:xfrm rot="5400000">
          <a:off x="-224294" y="2826336"/>
          <a:ext cx="1495298" cy="104670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900" kern="1200" dirty="0"/>
            <a:t>3</a:t>
          </a:r>
        </a:p>
      </dsp:txBody>
      <dsp:txXfrm rot="-5400000">
        <a:off x="1" y="3125395"/>
        <a:ext cx="1046708" cy="448590"/>
      </dsp:txXfrm>
    </dsp:sp>
    <dsp:sp modelId="{6A9BC2FE-C786-42A1-924A-C8DA3D518651}">
      <dsp:nvSpPr>
        <dsp:cNvPr id="0" name=""/>
        <dsp:cNvSpPr/>
      </dsp:nvSpPr>
      <dsp:spPr>
        <a:xfrm rot="5400000">
          <a:off x="3364782" y="283968"/>
          <a:ext cx="971944" cy="56080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200" kern="1200" dirty="0"/>
            <a:t>Diseño y  de Soluciones.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kern="1200" dirty="0"/>
            <a:t>Número de horas: 30 (15 presencial y 15 online).</a:t>
          </a:r>
        </a:p>
      </dsp:txBody>
      <dsp:txXfrm rot="-5400000">
        <a:off x="1046709" y="2649487"/>
        <a:ext cx="5560645" cy="877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5609B-3444-4319-A028-4E3091D453C2}" type="datetimeFigureOut">
              <a:rPr lang="es-CL" smtClean="0"/>
              <a:t>14-03-22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B3F6B-FD3D-4789-A80B-DDBE7372AE8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317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/>
              <a:t>Sugerencia: reemplazar con información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8248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110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170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0248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0481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Reemplazar con temas y subtemas</a:t>
            </a:r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1419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214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981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6089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4196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9603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5718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/>
              <a:t>Sugerencia: completar con información, imágenes, tablas, vínculos, según</a:t>
            </a:r>
            <a:r>
              <a:rPr lang="es-CL" baseline="0"/>
              <a:t> corresponda</a:t>
            </a:r>
            <a:endParaRPr lang="es-CL"/>
          </a:p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B3F6B-FD3D-4789-A80B-DDBE7372AE8C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202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2060848"/>
            <a:ext cx="5264224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861048"/>
            <a:ext cx="5264224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EDF6-DF46-8449-A99D-479AAA4FD9F9}" type="datetime1">
              <a:rPr lang="es-CL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14-03-22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074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67A7-3DA6-AD47-A096-62AC81E5A4DA}" type="datetime1">
              <a:rPr lang="es-CL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14-03-22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912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2EE5-38C8-F140-8066-809925D7F022}" type="datetime1">
              <a:rPr lang="es-CL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14-03-22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817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67964" y="1882235"/>
            <a:ext cx="5830416" cy="14700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2196877" y="5575026"/>
            <a:ext cx="4894263" cy="466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C00000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s-ES" dirty="0"/>
              <a:t>Haga clic para modificar el texto</a:t>
            </a:r>
          </a:p>
        </p:txBody>
      </p:sp>
      <p:sp>
        <p:nvSpPr>
          <p:cNvPr id="10" name="Marcador de texto 6"/>
          <p:cNvSpPr>
            <a:spLocks noGrp="1"/>
          </p:cNvSpPr>
          <p:nvPr>
            <p:ph type="body" sz="quarter" idx="11" hasCustomPrompt="1"/>
          </p:nvPr>
        </p:nvSpPr>
        <p:spPr>
          <a:xfrm>
            <a:off x="491373" y="3789040"/>
            <a:ext cx="4176464" cy="915894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s-ES" dirty="0"/>
              <a:t>Haga clic para modificar el texto</a:t>
            </a:r>
          </a:p>
        </p:txBody>
      </p:sp>
    </p:spTree>
    <p:extLst>
      <p:ext uri="{BB962C8B-B14F-4D97-AF65-F5344CB8AC3E}">
        <p14:creationId xmlns:p14="http://schemas.microsoft.com/office/powerpoint/2010/main" val="3924459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91B4-67CE-6B49-9FD0-E0DA39210586}" type="datetime1">
              <a:rPr lang="es-CL" smtClean="0"/>
              <a:t>14-03-22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Marcador de título 1"/>
          <p:cNvSpPr>
            <a:spLocks noGrp="1"/>
          </p:cNvSpPr>
          <p:nvPr>
            <p:ph type="title"/>
          </p:nvPr>
        </p:nvSpPr>
        <p:spPr>
          <a:xfrm>
            <a:off x="457201" y="225287"/>
            <a:ext cx="4258816" cy="1017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457200" y="1600200"/>
            <a:ext cx="4546848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4686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C308-4346-454D-BD64-9C68E61DBB22}" type="datetime1">
              <a:rPr lang="es-CL" smtClean="0"/>
              <a:t>14-03-22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62872" cy="11430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7" name="Marcador de contenido 2"/>
          <p:cNvSpPr>
            <a:spLocks noGrp="1"/>
          </p:cNvSpPr>
          <p:nvPr>
            <p:ph idx="13"/>
          </p:nvPr>
        </p:nvSpPr>
        <p:spPr>
          <a:xfrm>
            <a:off x="457200" y="1600200"/>
            <a:ext cx="4834880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1581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8B8BF6-40AB-E248-9C10-306351A0BFF4}" type="datetime1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14-03-22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040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38936" cy="1143000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96FC8-2318-A64A-830C-A3490015EF7A}" type="datetime1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14-03-22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3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973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20FBF-8B82-FA4A-8971-9D21B76D713B}" type="datetime1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14-03-22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477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86653B-8AB7-5743-9544-853C46CA535D}" type="datetime1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14-03-22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457200" y="1600200"/>
            <a:ext cx="4040188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9" name="Marcador de contenido 2"/>
          <p:cNvSpPr>
            <a:spLocks noGrp="1"/>
          </p:cNvSpPr>
          <p:nvPr>
            <p:ph idx="14"/>
          </p:nvPr>
        </p:nvSpPr>
        <p:spPr>
          <a:xfrm>
            <a:off x="4646612" y="1600200"/>
            <a:ext cx="4040188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4750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0303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98E1E-5A32-5B48-9438-B885C97B3B04}" type="datetime1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14-03-22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3"/>
          </p:nvPr>
        </p:nvSpPr>
        <p:spPr>
          <a:xfrm>
            <a:off x="457200" y="2240151"/>
            <a:ext cx="4040188" cy="392515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4"/>
          </p:nvPr>
        </p:nvSpPr>
        <p:spPr>
          <a:xfrm>
            <a:off x="4646612" y="2240151"/>
            <a:ext cx="4040188" cy="392515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14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0824" cy="1143000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2593-F336-5B4B-B99F-91F61A17858C}" type="datetime1">
              <a:rPr lang="es-CL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14-03-22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3"/>
          </p:nvPr>
        </p:nvSpPr>
        <p:spPr>
          <a:xfrm>
            <a:off x="457200" y="1600200"/>
            <a:ext cx="5338936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3200"/>
            </a:lvl1pPr>
            <a:lvl2pPr>
              <a:buClr>
                <a:srgbClr val="C00000"/>
              </a:buClr>
              <a:defRPr sz="2800"/>
            </a:lvl2pPr>
            <a:lvl3pPr>
              <a:buClr>
                <a:srgbClr val="C00000"/>
              </a:buClr>
              <a:defRPr sz="2400"/>
            </a:lvl3pPr>
            <a:lvl4pPr>
              <a:buClr>
                <a:srgbClr val="C00000"/>
              </a:buClr>
              <a:defRPr sz="2000"/>
            </a:lvl4pPr>
            <a:lvl5pPr>
              <a:buClr>
                <a:srgbClr val="C0000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5759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63072" cy="1143000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105B5-C918-B143-81E4-459314F12177}" type="datetime1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14-03-22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975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3D2ABA-0582-AB4B-882A-FE662B812B77}" type="datetime1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14-03-22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127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buClr>
                <a:srgbClr val="C00000"/>
              </a:buClr>
              <a:defRPr sz="3200"/>
            </a:lvl1pPr>
            <a:lvl2pPr>
              <a:buClr>
                <a:srgbClr val="C00000"/>
              </a:buClr>
              <a:defRPr sz="2800"/>
            </a:lvl2pPr>
            <a:lvl3pPr>
              <a:buClr>
                <a:srgbClr val="C00000"/>
              </a:buClr>
              <a:defRPr sz="2400"/>
            </a:lvl3pPr>
            <a:lvl4pPr>
              <a:buClr>
                <a:srgbClr val="C00000"/>
              </a:buClr>
              <a:defRPr sz="2000"/>
            </a:lvl4pPr>
            <a:lvl5pPr>
              <a:buClr>
                <a:srgbClr val="C0000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C2205B-E4C3-0440-8E80-F140E0E04FA3}" type="datetime1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14-03-22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7644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CFAF4-CAC7-5847-842C-0198819BD105}" type="datetime1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14-03-22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767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75040" cy="1143000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43949D-ABAC-8848-94C4-2881A04F7613}" type="datetime1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14-03-22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699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94A84C-6713-D14E-A6C7-D57D646E379F}" type="datetime1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14-03-22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710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663" y="1340768"/>
            <a:ext cx="7577727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407035"/>
            <a:ext cx="6400800" cy="117653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659A-6CF1-0F41-9047-FAE7D7EE5888}" type="datetime1">
              <a:rPr lang="es-CL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14-03-22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26156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9491-0B1F-E244-B17A-DCF7772DD7C1}" type="datetime1">
              <a:rPr lang="es-CL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14-03-22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1644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01AF-226E-C94F-9E6D-5B82AFE0A7DC}" type="datetime1">
              <a:rPr lang="es-CL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14-03-22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53000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41E9-B1D2-1942-B1E7-A90A87CE0D27}" type="datetime1">
              <a:rPr lang="es-CL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14-03-22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56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EF98-9D13-964E-A4E4-841ADB38A283}" type="datetime1">
              <a:rPr lang="es-CL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14-03-22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52778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A728-31A6-9542-8FAC-8A97E97864A1}" type="datetime1">
              <a:rPr lang="es-CL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14-03-22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3"/>
          </p:nvPr>
        </p:nvSpPr>
        <p:spPr>
          <a:xfrm>
            <a:off x="457200" y="2292350"/>
            <a:ext cx="4040188" cy="383381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4"/>
          </p:nvPr>
        </p:nvSpPr>
        <p:spPr>
          <a:xfrm>
            <a:off x="4646612" y="2348706"/>
            <a:ext cx="4040188" cy="383381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11307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93C-0FD7-3C4B-9C6E-EA6F7A5FF98C}" type="datetime1">
              <a:rPr lang="es-CL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14-03-22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03182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E879-0E9A-AD45-A333-A4FE223B90C7}" type="datetime1">
              <a:rPr lang="es-CL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14-03-22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2818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831C-FE79-C144-9D71-CFC1D1AA2BC2}" type="datetime1">
              <a:rPr lang="es-CL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14-03-22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17742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8719-A60F-B34C-BDF0-98B27FA0F3A9}" type="datetime1">
              <a:rPr lang="es-CL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14-03-22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016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07EB-ADC0-A74A-9F4F-04348E412A0A}" type="datetime1">
              <a:rPr lang="es-CL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14-03-22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38384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0200-4A15-5D43-83DA-FAB8514A0716}" type="datetime1">
              <a:rPr lang="es-CL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14-03-22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923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58816" cy="1143000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2431-63AF-B64B-8E9D-227791C8018E}" type="datetime1">
              <a:rPr lang="es-CL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14-03-22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457200" y="1600200"/>
            <a:ext cx="4040188" cy="452596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9" name="Marcador de contenido 2"/>
          <p:cNvSpPr>
            <a:spLocks noGrp="1"/>
          </p:cNvSpPr>
          <p:nvPr>
            <p:ph idx="14"/>
          </p:nvPr>
        </p:nvSpPr>
        <p:spPr>
          <a:xfrm>
            <a:off x="4716016" y="1600199"/>
            <a:ext cx="4176464" cy="45259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86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78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bg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22E8-5952-6E46-BD71-4A8E69DDBBAF}" type="datetime1">
              <a:rPr lang="es-CL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14-03-22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3"/>
          </p:nvPr>
        </p:nvSpPr>
        <p:spPr>
          <a:xfrm>
            <a:off x="457200" y="2292350"/>
            <a:ext cx="4040188" cy="3833813"/>
          </a:xfrm>
        </p:spPr>
        <p:txBody>
          <a:bodyPr>
            <a:normAutofit/>
          </a:bodyPr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4"/>
          </p:nvPr>
        </p:nvSpPr>
        <p:spPr>
          <a:xfrm>
            <a:off x="4646612" y="2290304"/>
            <a:ext cx="4040188" cy="383381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155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1143000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D0D4-C539-4F43-8A40-9460928ADF06}" type="datetime1">
              <a:rPr lang="es-CL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14-03-22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567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A2D1-BE67-E24B-8F06-1AB290A69FDD}" type="datetime1">
              <a:rPr lang="es-CL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14-03-22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825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4886-6267-4B40-871F-649F6937F37E}" type="datetime1">
              <a:rPr lang="es-CL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14-03-22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3606706" y="1435101"/>
            <a:ext cx="5357781" cy="4658196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rgbClr val="C00000"/>
              </a:buClr>
              <a:defRPr sz="2800"/>
            </a:lvl1pPr>
            <a:lvl2pPr>
              <a:buClr>
                <a:srgbClr val="C00000"/>
              </a:buClr>
              <a:defRPr sz="24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579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152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152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0DC5-674D-AB4E-AE99-847FD204794D}" type="datetime1">
              <a:rPr lang="es-CL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14-03-22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56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4058C-3711-E443-895C-B80042DD25B5}" type="datetime1">
              <a:rPr lang="es-CL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14-03-22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A26A9-4CC1-7B46-A07C-EA4FE24DAAB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Imagen 8" descr="PPT.jp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6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58442B-B77F-704F-8BCF-3D4741B548F5}" type="datetime1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14-03-22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Imagen 8" descr="PPT6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73EBF-87E4-5142-B16A-A8F03409DFD9}" type="datetime1">
              <a:rPr lang="es-CL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14-03-22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Imagen 8" descr="PPT5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2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9.xml"/><Relationship Id="rId1" Type="http://schemas.openxmlformats.org/officeDocument/2006/relationships/video" Target="https://www.youtube.com/embed/4T1IATO9cKw?feature=oembed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bizagi.com/docs/BPMNbyExampleSPA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hyperlink" Target="mailto:oscar.rodriguez26@inacapmail.c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2636912"/>
            <a:ext cx="5830416" cy="1470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</a:pPr>
            <a:r>
              <a:rPr lang="es-CL" sz="3200" dirty="0"/>
              <a:t>Inducción Asignatura</a:t>
            </a:r>
            <a:br>
              <a:rPr lang="es-CL" sz="3200" dirty="0"/>
            </a:br>
            <a:r>
              <a:rPr lang="es-CL" sz="3200" dirty="0"/>
              <a:t>Diseño de Sistemas</a:t>
            </a:r>
            <a:endParaRPr lang="es-CL" sz="32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>
                <a:solidFill>
                  <a:schemeClr val="tx1"/>
                </a:solidFill>
              </a:rPr>
              <a:t>Marzo 2022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1"/>
          </p:nvPr>
        </p:nvSpPr>
        <p:spPr>
          <a:xfrm>
            <a:off x="395536" y="518355"/>
            <a:ext cx="5400600" cy="466725"/>
          </a:xfrm>
        </p:spPr>
        <p:txBody>
          <a:bodyPr>
            <a:noAutofit/>
          </a:bodyPr>
          <a:lstStyle/>
          <a:p>
            <a:r>
              <a:rPr lang="es-CL" sz="1400" dirty="0"/>
              <a:t>Área de Tecnologías de Información y Ciberseguridad</a:t>
            </a:r>
          </a:p>
          <a:p>
            <a:r>
              <a:rPr lang="es-CL" sz="1400" dirty="0"/>
              <a:t>Analista Programador / Ingeniería en Informática</a:t>
            </a:r>
          </a:p>
          <a:p>
            <a:r>
              <a:rPr lang="es-CL" sz="1400" dirty="0"/>
              <a:t>Diseño de Sistemas TI2033</a:t>
            </a:r>
          </a:p>
          <a:p>
            <a:endParaRPr lang="es-CL" sz="1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411760" y="429634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>
                <a:solidFill>
                  <a:schemeClr val="bg1"/>
                </a:solidFill>
              </a:rPr>
              <a:t>Profesor: Nombre completo  del profesor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920646-4CD4-5D4A-BE0D-12923E6C30CA}"/>
              </a:ext>
            </a:extLst>
          </p:cNvPr>
          <p:cNvSpPr txBox="1"/>
          <p:nvPr/>
        </p:nvSpPr>
        <p:spPr>
          <a:xfrm>
            <a:off x="395536" y="429634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Mg. Oscar Rodríguez Mendoza.</a:t>
            </a:r>
          </a:p>
        </p:txBody>
      </p:sp>
    </p:spTree>
    <p:extLst>
      <p:ext uri="{BB962C8B-B14F-4D97-AF65-F5344CB8AC3E}">
        <p14:creationId xmlns:p14="http://schemas.microsoft.com/office/powerpoint/2010/main" val="98074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 dirty="0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868478"/>
            <a:ext cx="8075240" cy="639762"/>
          </a:xfrm>
        </p:spPr>
        <p:txBody>
          <a:bodyPr/>
          <a:lstStyle/>
          <a:p>
            <a:r>
              <a:rPr lang="es-CL" dirty="0"/>
              <a:t>Evaluaciones Sumativas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10</a:t>
            </a:fld>
            <a:endParaRPr lang="es-CL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1A1F239E-3C17-D943-BEF5-D7833C9AE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347084"/>
              </p:ext>
            </p:extLst>
          </p:nvPr>
        </p:nvGraphicFramePr>
        <p:xfrm>
          <a:off x="143508" y="1479583"/>
          <a:ext cx="8856983" cy="46634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101">
                  <a:extLst>
                    <a:ext uri="{9D8B030D-6E8A-4147-A177-3AD203B41FA5}">
                      <a16:colId xmlns:a16="http://schemas.microsoft.com/office/drawing/2014/main" val="1519962134"/>
                    </a:ext>
                  </a:extLst>
                </a:gridCol>
                <a:gridCol w="2046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521">
                  <a:extLst>
                    <a:ext uri="{9D8B030D-6E8A-4147-A177-3AD203B41FA5}">
                      <a16:colId xmlns:a16="http://schemas.microsoft.com/office/drawing/2014/main" val="128022838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43453432"/>
                    </a:ext>
                  </a:extLst>
                </a:gridCol>
                <a:gridCol w="1031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19830">
                <a:tc>
                  <a:txBody>
                    <a:bodyPr/>
                    <a:lstStyle/>
                    <a:p>
                      <a:r>
                        <a:rPr lang="es-ES" sz="1600" dirty="0"/>
                        <a:t>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Evidencias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Situación de evaluación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Instrumento de Evaluación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Obs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% Parcial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%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059">
                <a:tc>
                  <a:txBody>
                    <a:bodyPr/>
                    <a:lstStyle/>
                    <a:p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E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Respuesta de los estudiantes.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E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Prueba escrita.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E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Rúbrica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Evaluación 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15%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s-ES" sz="1400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483">
                <a:tc>
                  <a:txBody>
                    <a:bodyPr/>
                    <a:lstStyle/>
                    <a:p>
                      <a:r>
                        <a:rPr lang="es-E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Informe de levantamiento de requerimientos.</a:t>
                      </a:r>
                      <a:endParaRPr lang="es-E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CL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Los estudiantes en grupos desarrollan informe.</a:t>
                      </a:r>
                      <a:endParaRPr lang="es-E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Escala de apreciación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Evaluación grupal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Evaluación 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487">
                <a:tc>
                  <a:txBody>
                    <a:bodyPr/>
                    <a:lstStyle/>
                    <a:p>
                      <a:r>
                        <a:rPr lang="es-E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 informe de aplicación de procesos SCRUM.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E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Los estudiantes en forma individual desarrollan un pre informe.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Escala de apreciación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Evaluación individual</a:t>
                      </a:r>
                    </a:p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487">
                <a:tc>
                  <a:txBody>
                    <a:bodyPr/>
                    <a:lstStyle/>
                    <a:p>
                      <a:r>
                        <a:rPr lang="es-E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Informe de aplicación de procesos SCRUM.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E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Los estudiantes en forma individual desarrollan un informe.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Escala de apreciación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Elaboración individual</a:t>
                      </a:r>
                    </a:p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35%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132599"/>
                  </a:ext>
                </a:extLst>
              </a:tr>
              <a:tr h="416598">
                <a:tc gridSpan="6"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Examen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ES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67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688625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 dirty="0"/>
              <a:t>Desarrollo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11</a:t>
            </a:fld>
            <a:endParaRPr lang="es-CL"/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6199FB0F-38BC-C343-B33E-8F267B341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09208"/>
            <a:ext cx="8075240" cy="639762"/>
          </a:xfrm>
        </p:spPr>
        <p:txBody>
          <a:bodyPr>
            <a:normAutofit/>
          </a:bodyPr>
          <a:lstStyle/>
          <a:p>
            <a:r>
              <a:rPr lang="es-CL" dirty="0"/>
              <a:t>Actividad</a:t>
            </a:r>
          </a:p>
        </p:txBody>
      </p:sp>
      <p:sp>
        <p:nvSpPr>
          <p:cNvPr id="9" name="Marcador de contenido 6">
            <a:extLst>
              <a:ext uri="{FF2B5EF4-FFF2-40B4-BE49-F238E27FC236}">
                <a16:creationId xmlns:a16="http://schemas.microsoft.com/office/drawing/2014/main" id="{B54E240A-4E16-754D-8A84-063377A9FD3B}"/>
              </a:ext>
            </a:extLst>
          </p:cNvPr>
          <p:cNvSpPr txBox="1">
            <a:spLocks/>
          </p:cNvSpPr>
          <p:nvPr/>
        </p:nvSpPr>
        <p:spPr>
          <a:xfrm>
            <a:off x="483347" y="1124744"/>
            <a:ext cx="8075240" cy="5458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ES" sz="2200" dirty="0"/>
          </a:p>
          <a:p>
            <a:pPr algn="just"/>
            <a:r>
              <a:rPr lang="es-ES" sz="2000" dirty="0"/>
              <a:t>Dado el siguiente video: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1400" dirty="0"/>
              <a:t>Se pide que puedan responder las siguientes preguntas: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1400" dirty="0"/>
              <a:t>El producto presentado en el video ¿corresponderá a un sistema de información para una organización?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1400" dirty="0"/>
              <a:t>¿A quién o quiénes beneficiaría este producto y cómo?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1400" dirty="0"/>
              <a:t>De los componentes básicos de un sistema de información, es decir: Entrada, Procesamiento, Salida, ¿identifica alguno de ellos en el producto presentado en el video?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1400" dirty="0"/>
              <a:t>¿Identifica un ejemplo de datos y uno información para el producto mostrado en el video?</a:t>
            </a:r>
          </a:p>
          <a:p>
            <a:pPr algn="just"/>
            <a:endParaRPr lang="es-CL" sz="24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400" dirty="0"/>
          </a:p>
          <a:p>
            <a:pPr marL="0" indent="0">
              <a:buClr>
                <a:srgbClr val="FF0000"/>
              </a:buClr>
              <a:buNone/>
            </a:pPr>
            <a:endParaRPr lang="es-CL" sz="2400" dirty="0"/>
          </a:p>
        </p:txBody>
      </p:sp>
      <p:pic>
        <p:nvPicPr>
          <p:cNvPr id="6" name="Imagen 5" descr="Imagen que contiene hombre, mujer, sostener, gato&#10;&#10;Descripción generada automáticamente">
            <a:extLst>
              <a:ext uri="{FF2B5EF4-FFF2-40B4-BE49-F238E27FC236}">
                <a16:creationId xmlns:a16="http://schemas.microsoft.com/office/drawing/2014/main" id="{F4C127B3-F075-D344-8298-7936FBB9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579415"/>
            <a:ext cx="1656184" cy="1090658"/>
          </a:xfrm>
          <a:prstGeom prst="rect">
            <a:avLst/>
          </a:prstGeom>
        </p:spPr>
      </p:pic>
      <p:pic>
        <p:nvPicPr>
          <p:cNvPr id="3" name="Elementos multimedia en línea 2" descr="Tutorial Intranet INACAP">
            <a:hlinkClick r:id="" action="ppaction://media"/>
            <a:extLst>
              <a:ext uri="{FF2B5EF4-FFF2-40B4-BE49-F238E27FC236}">
                <a16:creationId xmlns:a16="http://schemas.microsoft.com/office/drawing/2014/main" id="{71DBFFDA-A697-AC48-B497-365EE6224EA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835696" y="1899723"/>
            <a:ext cx="5040560" cy="284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06558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 dirty="0"/>
              <a:t>Desarrollo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12</a:t>
            </a:fld>
            <a:endParaRPr lang="es-CL"/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6199FB0F-38BC-C343-B33E-8F267B341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09208"/>
            <a:ext cx="8075240" cy="639762"/>
          </a:xfrm>
        </p:spPr>
        <p:txBody>
          <a:bodyPr>
            <a:normAutofit/>
          </a:bodyPr>
          <a:lstStyle/>
          <a:p>
            <a:r>
              <a:rPr lang="es-CL" dirty="0"/>
              <a:t>Bibliografía de la asignatura</a:t>
            </a:r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0D6DD459-9EE1-5340-8F32-270E9A9A8244}"/>
              </a:ext>
            </a:extLst>
          </p:cNvPr>
          <p:cNvSpPr txBox="1">
            <a:spLocks/>
          </p:cNvSpPr>
          <p:nvPr/>
        </p:nvSpPr>
        <p:spPr>
          <a:xfrm>
            <a:off x="457200" y="1856196"/>
            <a:ext cx="8075240" cy="4500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FF0000"/>
              </a:buClr>
              <a:buNone/>
            </a:pPr>
            <a:r>
              <a:rPr lang="es-CL" sz="2000" b="1" dirty="0">
                <a:solidFill>
                  <a:srgbClr val="C00000"/>
                </a:solidFill>
              </a:rPr>
              <a:t>Bibliografía Básica: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s-CL" sz="2000" b="1" dirty="0">
              <a:solidFill>
                <a:srgbClr val="C00000"/>
              </a:solidFill>
            </a:endParaRPr>
          </a:p>
          <a:p>
            <a:pPr algn="just">
              <a:buClr>
                <a:srgbClr val="FF0000"/>
              </a:buClr>
            </a:pPr>
            <a:r>
              <a:rPr lang="es-CL" sz="2000" dirty="0"/>
              <a:t>Pernalete, D. (2008). Business Process Management (BPM) y IMS-Learning Design (IMS LD) para modelar ambientes de ensenanza aprendizaje. In Universidad 2008. Congreso Internacional de la Educacion Superior,(5to. Congreso: 2008: Palacio de las Convenciones, Cuba) (No. 378 378). e-libro, Corp..</a:t>
            </a:r>
          </a:p>
          <a:p>
            <a:pPr algn="just">
              <a:buClr>
                <a:srgbClr val="FF0000"/>
              </a:buClr>
            </a:pPr>
            <a:r>
              <a:rPr lang="es-CL" sz="2000" dirty="0" err="1"/>
              <a:t>Sommerville</a:t>
            </a:r>
            <a:r>
              <a:rPr lang="es-CL" sz="2000" dirty="0"/>
              <a:t>, I. (2011). Ingeniería del software. Pearson educación.</a:t>
            </a:r>
          </a:p>
          <a:p>
            <a:pPr algn="just">
              <a:buClr>
                <a:srgbClr val="FF0000"/>
              </a:buClr>
            </a:pPr>
            <a:r>
              <a:rPr lang="es-CL" sz="2000" dirty="0" err="1"/>
              <a:t>Bizagi</a:t>
            </a:r>
            <a:r>
              <a:rPr lang="es-CL" sz="2000" dirty="0"/>
              <a:t> (2014). BPMN 2.0: </a:t>
            </a:r>
            <a:r>
              <a:rPr lang="es-CL" sz="2000" dirty="0" err="1"/>
              <a:t>Bizagi</a:t>
            </a:r>
            <a:r>
              <a:rPr lang="es-CL" sz="2000" dirty="0"/>
              <a:t> suite. Disponible en: </a:t>
            </a:r>
            <a:r>
              <a:rPr lang="es-CL" sz="2000" dirty="0">
                <a:hlinkClick r:id="rId3"/>
              </a:rPr>
              <a:t>https://resources.bizagi.com/docs/BPMNbyExampleSPA.pdf</a:t>
            </a:r>
            <a:r>
              <a:rPr lang="es-CL" sz="2000" dirty="0"/>
              <a:t> </a:t>
            </a:r>
          </a:p>
          <a:p>
            <a:pPr algn="just">
              <a:buClr>
                <a:srgbClr val="FF0000"/>
              </a:buClr>
            </a:pPr>
            <a:r>
              <a:rPr lang="es-CL" sz="2000" dirty="0"/>
              <a:t>Bennett, S., </a:t>
            </a:r>
            <a:r>
              <a:rPr lang="es-CL" sz="2000" dirty="0" err="1"/>
              <a:t>McRobb</a:t>
            </a:r>
            <a:r>
              <a:rPr lang="es-CL" sz="2000" dirty="0"/>
              <a:t>, S., </a:t>
            </a:r>
            <a:r>
              <a:rPr lang="es-CL" sz="2000" dirty="0" err="1"/>
              <a:t>Farmer</a:t>
            </a:r>
            <a:r>
              <a:rPr lang="es-CL" sz="2000" dirty="0"/>
              <a:t>, R., Vega, J. R., &amp; Martín, L. F. R. (2007). Análisis y diseño orientado a objetos de sistemas usando UML. McGraw-Hill.</a:t>
            </a:r>
          </a:p>
          <a:p>
            <a:pPr algn="just">
              <a:buClr>
                <a:srgbClr val="FF0000"/>
              </a:buClr>
            </a:pPr>
            <a:r>
              <a:rPr lang="es-CL" sz="2100" dirty="0" err="1"/>
              <a:t>Lorés</a:t>
            </a:r>
            <a:r>
              <a:rPr lang="es-CL" sz="2100" dirty="0"/>
              <a:t> Vidal, J., Cañas Delgado, J. J., &amp; </a:t>
            </a:r>
            <a:r>
              <a:rPr lang="es-CL" sz="2100" dirty="0" err="1"/>
              <a:t>Granollers</a:t>
            </a:r>
            <a:r>
              <a:rPr lang="es-CL" sz="2100" dirty="0"/>
              <a:t> i </a:t>
            </a:r>
            <a:r>
              <a:rPr lang="es-CL" sz="2100" dirty="0" err="1"/>
              <a:t>Saltiveri</a:t>
            </a:r>
            <a:r>
              <a:rPr lang="es-CL" sz="2100" dirty="0"/>
              <a:t>, T. (2012). Diseño de sistemas interactivos centrados en el usuario. Diseño de sistemas interactivos centrados en el usuario, 0-0.</a:t>
            </a:r>
          </a:p>
          <a:p>
            <a:pPr algn="just">
              <a:buClr>
                <a:srgbClr val="FF0000"/>
              </a:buClr>
            </a:pPr>
            <a:r>
              <a:rPr lang="es-CL" sz="2100" dirty="0"/>
              <a:t>Cosío, C. G. (2011). Casos prácticos de UML. Editorial Complutense.</a:t>
            </a:r>
          </a:p>
          <a:p>
            <a:pPr algn="just">
              <a:buClr>
                <a:srgbClr val="FF0000"/>
              </a:buClr>
            </a:pPr>
            <a:r>
              <a:rPr lang="es-CL" sz="2100" dirty="0"/>
              <a:t>Costal Costa, D., Sancho </a:t>
            </a:r>
            <a:r>
              <a:rPr lang="es-CL" sz="2100" dirty="0" err="1"/>
              <a:t>Samsó</a:t>
            </a:r>
            <a:r>
              <a:rPr lang="es-CL" sz="2100" dirty="0"/>
              <a:t>, M. R., &amp; Teniente López, E. (2015). Especificación de sistemas software en UML. </a:t>
            </a:r>
            <a:r>
              <a:rPr lang="es-CL" sz="2100" dirty="0" err="1"/>
              <a:t>Edicions</a:t>
            </a:r>
            <a:r>
              <a:rPr lang="es-CL" sz="2100" dirty="0"/>
              <a:t> UPC.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s-CL" sz="2000" dirty="0"/>
          </a:p>
          <a:p>
            <a:pPr marL="0" indent="0" algn="just">
              <a:buClr>
                <a:srgbClr val="FF0000"/>
              </a:buClr>
              <a:buFont typeface="Arial"/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2315877859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13</a:t>
            </a:fld>
            <a:endParaRPr lang="es-CL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371002-B3AB-7847-B576-2B030AE9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60" y="583228"/>
            <a:ext cx="5842992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CL" sz="3600" b="1" dirty="0"/>
              <a:t>Cierre: dudas y consulta</a:t>
            </a:r>
            <a:endParaRPr lang="es-CL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Marcador de contenido 6">
            <a:extLst>
              <a:ext uri="{FF2B5EF4-FFF2-40B4-BE49-F238E27FC236}">
                <a16:creationId xmlns:a16="http://schemas.microsoft.com/office/drawing/2014/main" id="{C1287916-9F87-E541-93BB-A3CA78185987}"/>
              </a:ext>
            </a:extLst>
          </p:cNvPr>
          <p:cNvSpPr txBox="1">
            <a:spLocks/>
          </p:cNvSpPr>
          <p:nvPr/>
        </p:nvSpPr>
        <p:spPr>
          <a:xfrm>
            <a:off x="483347" y="1844824"/>
            <a:ext cx="8075240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FF0000"/>
              </a:buClr>
              <a:buNone/>
            </a:pPr>
            <a:r>
              <a:rPr lang="es-CL" sz="2400" dirty="0"/>
              <a:t>En esta clase se presentó de manera resumida el descriptor de la asignatura Diseño de Sistemas.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s-CL" sz="2400" dirty="0"/>
          </a:p>
          <a:p>
            <a:pPr marL="0" indent="0">
              <a:buClr>
                <a:srgbClr val="FF0000"/>
              </a:buClr>
              <a:buNone/>
            </a:pPr>
            <a:endParaRPr lang="es-CL" sz="2400" dirty="0"/>
          </a:p>
        </p:txBody>
      </p:sp>
      <p:pic>
        <p:nvPicPr>
          <p:cNvPr id="6" name="Picture 2" descr="Resultado de imagen para dudas clipart">
            <a:extLst>
              <a:ext uri="{FF2B5EF4-FFF2-40B4-BE49-F238E27FC236}">
                <a16:creationId xmlns:a16="http://schemas.microsoft.com/office/drawing/2014/main" id="{3867B91F-6973-2949-BCD6-7EE8A961A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079279"/>
            <a:ext cx="2996951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2898537-0596-AC42-B68C-6ED174A134D4}"/>
              </a:ext>
            </a:extLst>
          </p:cNvPr>
          <p:cNvSpPr/>
          <p:nvPr/>
        </p:nvSpPr>
        <p:spPr>
          <a:xfrm>
            <a:off x="3246330" y="5987018"/>
            <a:ext cx="3788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>
                <a:hlinkClick r:id="rId4"/>
              </a:rPr>
              <a:t>oscar.rodriguez26@inacapmail.cl</a:t>
            </a:r>
            <a:r>
              <a:rPr lang="es-C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2782340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7349B-E988-BD42-B2E0-26B56EABF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2636912"/>
            <a:ext cx="5830416" cy="1470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</a:pPr>
            <a:r>
              <a:rPr lang="es-CL" sz="3200" b="1" dirty="0"/>
              <a:t>Inducción Asignatura Diseño de Sistemas</a:t>
            </a:r>
            <a:endParaRPr lang="es-CL" sz="32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Marcador de texto 5">
            <a:extLst>
              <a:ext uri="{FF2B5EF4-FFF2-40B4-BE49-F238E27FC236}">
                <a16:creationId xmlns:a16="http://schemas.microsoft.com/office/drawing/2014/main" id="{D55EC7DD-3042-3347-A99A-F055AAAC40F8}"/>
              </a:ext>
            </a:extLst>
          </p:cNvPr>
          <p:cNvSpPr txBox="1">
            <a:spLocks/>
          </p:cNvSpPr>
          <p:nvPr/>
        </p:nvSpPr>
        <p:spPr>
          <a:xfrm>
            <a:off x="2196877" y="5575026"/>
            <a:ext cx="4894263" cy="466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000" dirty="0">
                <a:solidFill>
                  <a:schemeClr val="tx1"/>
                </a:solidFill>
              </a:rPr>
              <a:t>Marzo 2022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D91589-F74E-BC42-9EB6-D03D85A72114}"/>
              </a:ext>
            </a:extLst>
          </p:cNvPr>
          <p:cNvSpPr txBox="1"/>
          <p:nvPr/>
        </p:nvSpPr>
        <p:spPr>
          <a:xfrm>
            <a:off x="395536" y="429634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Mg. Oscar Rodríguez Mendoza.</a:t>
            </a:r>
          </a:p>
        </p:txBody>
      </p:sp>
    </p:spTree>
    <p:extLst>
      <p:ext uri="{BB962C8B-B14F-4D97-AF65-F5344CB8AC3E}">
        <p14:creationId xmlns:p14="http://schemas.microsoft.com/office/powerpoint/2010/main" val="164725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es-CL" sz="4000" b="1" dirty="0"/>
              <a:t>Ruta de la sesión</a:t>
            </a:r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323528" y="1417637"/>
            <a:ext cx="4402832" cy="49391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es-CL" sz="2200" dirty="0"/>
              <a:t>Inicio: </a:t>
            </a:r>
            <a:r>
              <a:rPr lang="es-CL" sz="2000" dirty="0"/>
              <a:t>presentación del docente y curso.</a:t>
            </a:r>
          </a:p>
          <a:p>
            <a:pPr>
              <a:buClr>
                <a:srgbClr val="FF0000"/>
              </a:buClr>
            </a:pPr>
            <a:r>
              <a:rPr lang="es-CL" sz="2200" dirty="0"/>
              <a:t>Desarrollo: </a:t>
            </a:r>
            <a:r>
              <a:rPr lang="es-CL" sz="2000" dirty="0"/>
              <a:t>revisión de descriptor de asignatura.</a:t>
            </a:r>
          </a:p>
          <a:p>
            <a:pPr>
              <a:buClr>
                <a:srgbClr val="FF0000"/>
              </a:buClr>
            </a:pPr>
            <a:r>
              <a:rPr lang="es-CL" sz="2000" dirty="0"/>
              <a:t>Diagnóstico</a:t>
            </a:r>
          </a:p>
          <a:p>
            <a:pPr>
              <a:buClr>
                <a:srgbClr val="FF0000"/>
              </a:buClr>
            </a:pPr>
            <a:r>
              <a:rPr lang="es-CL" sz="2200" dirty="0"/>
              <a:t>Cierre: </a:t>
            </a:r>
            <a:r>
              <a:rPr lang="es-CL" sz="2000" dirty="0"/>
              <a:t>atención de dudas y consultas. 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781872" y="1417636"/>
            <a:ext cx="4038600" cy="48196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endParaRPr lang="es-CL" sz="2000"/>
          </a:p>
        </p:txBody>
      </p:sp>
      <p:sp>
        <p:nvSpPr>
          <p:cNvPr id="24" name="Marcador de número de diapositiva 23">
            <a:extLst>
              <a:ext uri="{FF2B5EF4-FFF2-40B4-BE49-F238E27FC236}">
                <a16:creationId xmlns:a16="http://schemas.microsoft.com/office/drawing/2014/main" id="{17CFF156-30B7-0644-A55D-3E2DC1EF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5825-B1DE-1B44-BAFE-9EA3DBC1CEE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59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sz="4000" b="1" dirty="0"/>
              <a:t>Inicio</a:t>
            </a:r>
            <a:endParaRPr lang="es-CL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s-CL" sz="2400" dirty="0">
              <a:cs typeface="Myriad Pro"/>
            </a:endParaRPr>
          </a:p>
          <a:p>
            <a:pPr marL="0" indent="0">
              <a:buNone/>
            </a:pPr>
            <a:endParaRPr lang="es-CL" sz="2000" dirty="0">
              <a:cs typeface="Myriad Pro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3</a:t>
            </a:fld>
            <a:endParaRPr lang="es-CL"/>
          </a:p>
        </p:txBody>
      </p:sp>
      <p:pic>
        <p:nvPicPr>
          <p:cNvPr id="5" name="Imagen 4" descr="Joven tomándose una foto&#10;&#10;Descripción generada automáticamente">
            <a:extLst>
              <a:ext uri="{FF2B5EF4-FFF2-40B4-BE49-F238E27FC236}">
                <a16:creationId xmlns:a16="http://schemas.microsoft.com/office/drawing/2014/main" id="{D78C3CFD-2ADE-3542-B8C9-EE2ED0800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02" y="44624"/>
            <a:ext cx="1714500" cy="1739900"/>
          </a:xfrm>
          <a:prstGeom prst="rect">
            <a:avLst/>
          </a:prstGeom>
        </p:spPr>
      </p:pic>
      <p:graphicFrame>
        <p:nvGraphicFramePr>
          <p:cNvPr id="8" name="3 Tabla">
            <a:extLst>
              <a:ext uri="{FF2B5EF4-FFF2-40B4-BE49-F238E27FC236}">
                <a16:creationId xmlns:a16="http://schemas.microsoft.com/office/drawing/2014/main" id="{534CA61C-7588-0741-AA08-885FCF623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00762"/>
              </p:ext>
            </p:extLst>
          </p:nvPr>
        </p:nvGraphicFramePr>
        <p:xfrm>
          <a:off x="354360" y="1885258"/>
          <a:ext cx="8435280" cy="45163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30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859">
                <a:tc gridSpan="2">
                  <a:txBody>
                    <a:bodyPr/>
                    <a:lstStyle/>
                    <a:p>
                      <a:r>
                        <a:rPr lang="es-CL" dirty="0"/>
                        <a:t>Perfil docente</a:t>
                      </a:r>
                      <a:r>
                        <a:rPr lang="es-CL" baseline="0" dirty="0"/>
                        <a:t> de asignatura de Diseño de Sistemas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9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dirty="0"/>
                        <a:t>Nombre: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dirty="0"/>
                        <a:t>Oscar Rodríguez Mendoza.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9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dirty="0"/>
                        <a:t>Título Profesional: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dirty="0"/>
                        <a:t>Ingeniero Civil Informático.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8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dirty="0"/>
                        <a:t>Grado Académico: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dirty="0"/>
                        <a:t>Magíster en Ciencias de la Computación.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dirty="0"/>
                        <a:t>Años de docencia</a:t>
                      </a:r>
                    </a:p>
                    <a:p>
                      <a:endParaRPr lang="es-C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08">
                <a:tc>
                  <a:txBody>
                    <a:bodyPr/>
                    <a:lstStyle/>
                    <a:p>
                      <a:r>
                        <a:rPr lang="es-CL" sz="1700" dirty="0"/>
                        <a:t>Años como docente en Inacap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dirty="0"/>
                        <a:t>4 años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316154"/>
                  </a:ext>
                </a:extLst>
              </a:tr>
              <a:tr h="6245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dirty="0"/>
                        <a:t>Competencias genéricas:</a:t>
                      </a:r>
                    </a:p>
                    <a:p>
                      <a:endParaRPr lang="es-C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dirty="0"/>
                        <a:t>Habilidades de comunicación, autonomía, buenas relaciones interpersonales.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4504">
                <a:tc>
                  <a:txBody>
                    <a:bodyPr/>
                    <a:lstStyle/>
                    <a:p>
                      <a:r>
                        <a:rPr lang="es-CL" sz="1700" dirty="0"/>
                        <a:t>Ciudad de origen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dirty="0"/>
                        <a:t>Talca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150761"/>
                  </a:ext>
                </a:extLst>
              </a:tr>
              <a:tr h="624504">
                <a:tc>
                  <a:txBody>
                    <a:bodyPr/>
                    <a:lstStyle/>
                    <a:p>
                      <a:r>
                        <a:rPr lang="es-CL" sz="1700" dirty="0"/>
                        <a:t>Hobbies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dirty="0"/>
                        <a:t>Leer, cine, series de TV, comics de </a:t>
                      </a:r>
                      <a:r>
                        <a:rPr lang="es-CL" sz="1700" dirty="0" err="1"/>
                        <a:t>superheroes</a:t>
                      </a:r>
                      <a:r>
                        <a:rPr lang="es-CL" sz="1700" dirty="0"/>
                        <a:t>, coleccionar </a:t>
                      </a:r>
                      <a:r>
                        <a:rPr lang="es-CL" sz="1700" dirty="0" err="1"/>
                        <a:t>funkos</a:t>
                      </a:r>
                      <a:r>
                        <a:rPr lang="es-CL" sz="1700" dirty="0"/>
                        <a:t>, figuras de acción y autos a escala.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91249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sz="4000" b="1" dirty="0"/>
              <a:t>Inicio</a:t>
            </a:r>
            <a:endParaRPr lang="es-CL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s-CL" sz="2400" dirty="0">
              <a:cs typeface="Myriad Pro"/>
            </a:endParaRPr>
          </a:p>
          <a:p>
            <a:pPr marL="0" indent="0">
              <a:buNone/>
            </a:pPr>
            <a:endParaRPr lang="es-CL" sz="2000" dirty="0">
              <a:cs typeface="Myriad Pro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4</a:t>
            </a:fld>
            <a:endParaRPr lang="es-CL"/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E93B9636-B674-064C-B0F7-1665EB517454}"/>
              </a:ext>
            </a:extLst>
          </p:cNvPr>
          <p:cNvSpPr txBox="1">
            <a:spLocks/>
          </p:cNvSpPr>
          <p:nvPr/>
        </p:nvSpPr>
        <p:spPr>
          <a:xfrm>
            <a:off x="323528" y="1417638"/>
            <a:ext cx="8075240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FF0000"/>
              </a:buClr>
            </a:pPr>
            <a:r>
              <a:rPr lang="es-CL" i="1" dirty="0"/>
              <a:t>¿Y Uds. estimados estudiantes se pueden ir presentando para irnos conociendo?</a:t>
            </a:r>
          </a:p>
          <a:p>
            <a:pPr algn="ctr">
              <a:buClr>
                <a:srgbClr val="FF0000"/>
              </a:buClr>
            </a:pPr>
            <a:r>
              <a:rPr lang="es-CL" sz="2400" i="1" dirty="0"/>
              <a:t>Favor indicar su nombre, ciudad/comuna de donde proviene, algún hobby o pasatiempo (opcional) y si tiene algún conocimiento previo del porqué del Diseño de sistemas o qué es.</a:t>
            </a:r>
          </a:p>
          <a:p>
            <a:pPr marL="0" indent="0" algn="ctr">
              <a:buClr>
                <a:srgbClr val="FF0000"/>
              </a:buClr>
              <a:buFont typeface="Arial"/>
              <a:buNone/>
            </a:pPr>
            <a:endParaRPr lang="es-CL" sz="2200" i="1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pic>
        <p:nvPicPr>
          <p:cNvPr id="9" name="Imagen 8" descr="Imagen que contiene piso, interior, silla, cuarto&#10;&#10;Descripción generada automáticamente">
            <a:extLst>
              <a:ext uri="{FF2B5EF4-FFF2-40B4-BE49-F238E27FC236}">
                <a16:creationId xmlns:a16="http://schemas.microsoft.com/office/drawing/2014/main" id="{CAC275ED-38B5-354B-8ED4-2A8B736D3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4133850"/>
            <a:ext cx="31242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666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 dirty="0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13044" y="1137980"/>
            <a:ext cx="8075240" cy="639762"/>
          </a:xfrm>
        </p:spPr>
        <p:txBody>
          <a:bodyPr/>
          <a:lstStyle/>
          <a:p>
            <a:r>
              <a:rPr lang="es-CL" dirty="0"/>
              <a:t>Datos generales de la asignatura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5</a:t>
            </a:fld>
            <a:endParaRPr lang="es-CL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007A358-4A9E-3642-9206-66416B94D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44595"/>
              </p:ext>
            </p:extLst>
          </p:nvPr>
        </p:nvGraphicFramePr>
        <p:xfrm>
          <a:off x="646508" y="2137847"/>
          <a:ext cx="8067226" cy="31975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3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913">
                <a:tc gridSpan="2">
                  <a:txBody>
                    <a:bodyPr/>
                    <a:lstStyle/>
                    <a:p>
                      <a:r>
                        <a:rPr lang="es-CL" dirty="0"/>
                        <a:t>Datos de la asignatura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913">
                <a:tc>
                  <a:txBody>
                    <a:bodyPr/>
                    <a:lstStyle/>
                    <a:p>
                      <a:r>
                        <a:rPr lang="es-CL" dirty="0"/>
                        <a:t>Código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>
                          <a:effectLst/>
                        </a:rPr>
                        <a:t>TI2033</a:t>
                      </a:r>
                      <a:endParaRPr lang="es-CL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319">
                <a:tc>
                  <a:txBody>
                    <a:bodyPr/>
                    <a:lstStyle/>
                    <a:p>
                      <a:r>
                        <a:rPr lang="es-CL" dirty="0"/>
                        <a:t>Nombre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>
                          <a:effectLst/>
                        </a:rPr>
                        <a:t>Diseño de Sistemas.</a:t>
                      </a:r>
                      <a:endParaRPr lang="es-CL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13">
                <a:tc>
                  <a:txBody>
                    <a:bodyPr/>
                    <a:lstStyle/>
                    <a:p>
                      <a:r>
                        <a:rPr lang="es-CL" dirty="0"/>
                        <a:t>Nivel del Plan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>
                          <a:effectLst/>
                        </a:rPr>
                        <a:t>3</a:t>
                      </a:r>
                      <a:endParaRPr lang="es-CL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913">
                <a:tc>
                  <a:txBody>
                    <a:bodyPr/>
                    <a:lstStyle/>
                    <a:p>
                      <a:r>
                        <a:rPr lang="es-CL" dirty="0"/>
                        <a:t>Régimen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>
                          <a:effectLst/>
                        </a:rPr>
                        <a:t>Semestral.</a:t>
                      </a:r>
                      <a:endParaRPr lang="es-CL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913">
                <a:tc>
                  <a:txBody>
                    <a:bodyPr/>
                    <a:lstStyle/>
                    <a:p>
                      <a:r>
                        <a:rPr lang="es-CL" dirty="0"/>
                        <a:t>Horas Totales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>
                          <a:effectLst/>
                        </a:rPr>
                        <a:t>72</a:t>
                      </a:r>
                      <a:endParaRPr lang="es-CL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794">
                <a:tc>
                  <a:txBody>
                    <a:bodyPr/>
                    <a:lstStyle/>
                    <a:p>
                      <a:r>
                        <a:rPr lang="es-CL" dirty="0"/>
                        <a:t>Pre-requisito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tiene.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913">
                <a:tc>
                  <a:txBody>
                    <a:bodyPr/>
                    <a:lstStyle/>
                    <a:p>
                      <a:r>
                        <a:rPr lang="es-CL" dirty="0"/>
                        <a:t>Tipo de asignatura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>
                          <a:effectLst/>
                        </a:rPr>
                        <a:t>Lectiva.</a:t>
                      </a:r>
                      <a:endParaRPr lang="es-CL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890429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 dirty="0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390954"/>
            <a:ext cx="8075240" cy="639762"/>
          </a:xfrm>
        </p:spPr>
        <p:txBody>
          <a:bodyPr/>
          <a:lstStyle/>
          <a:p>
            <a:r>
              <a:rPr lang="es-CL" dirty="0"/>
              <a:t>Descripción de la asignatura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457200" y="2287732"/>
            <a:ext cx="8075240" cy="3951288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</a:pPr>
            <a:r>
              <a:rPr lang="es-CL" sz="2400" b="1" dirty="0">
                <a:solidFill>
                  <a:srgbClr val="C00000"/>
                </a:solidFill>
              </a:rPr>
              <a:t>Diseño de Sistemas </a:t>
            </a:r>
            <a:r>
              <a:rPr lang="es-CL" sz="2400" dirty="0"/>
              <a:t>es una asignatura lectiva, dictada en modalidad semipresencial, del área formativa de la Especialidad, que contribuye a que el estudiante adquiera y desarrolle habilidades de </a:t>
            </a:r>
            <a:r>
              <a:rPr lang="es-CL" sz="2400" b="1" dirty="0">
                <a:solidFill>
                  <a:srgbClr val="C00000"/>
                </a:solidFill>
              </a:rPr>
              <a:t>análisis, desarrollo y diseño de sistemas de información automatizados</a:t>
            </a:r>
            <a:r>
              <a:rPr lang="es-CL" sz="2400" dirty="0"/>
              <a:t>, comprendiendo cómo dichos </a:t>
            </a:r>
            <a:r>
              <a:rPr lang="es-CL" sz="2400" b="1" dirty="0">
                <a:solidFill>
                  <a:srgbClr val="C00000"/>
                </a:solidFill>
              </a:rPr>
              <a:t>sistemas se incorporan e interactúan en las organizaciones actuales</a:t>
            </a:r>
            <a:r>
              <a:rPr lang="es-CL" sz="2400" dirty="0"/>
              <a:t>.</a:t>
            </a:r>
            <a:endParaRPr lang="es-CL" sz="20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  <a:p>
            <a:pPr algn="just">
              <a:buClr>
                <a:srgbClr val="FF0000"/>
              </a:buClr>
            </a:pPr>
            <a:endParaRPr lang="es-CL" sz="2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4509645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 dirty="0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042376"/>
            <a:ext cx="8075240" cy="639762"/>
          </a:xfrm>
        </p:spPr>
        <p:txBody>
          <a:bodyPr/>
          <a:lstStyle/>
          <a:p>
            <a:r>
              <a:rPr lang="es-CL" dirty="0"/>
              <a:t>Unidades de Aprendizaje de la asignatura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7</a:t>
            </a:fld>
            <a:endParaRPr lang="es-CL"/>
          </a:p>
        </p:txBody>
      </p:sp>
      <p:graphicFrame>
        <p:nvGraphicFramePr>
          <p:cNvPr id="7" name="4 Diagrama">
            <a:extLst>
              <a:ext uri="{FF2B5EF4-FFF2-40B4-BE49-F238E27FC236}">
                <a16:creationId xmlns:a16="http://schemas.microsoft.com/office/drawing/2014/main" id="{B58FA4E2-786C-CD4B-A5F1-14D2AA874B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7128389"/>
              </p:ext>
            </p:extLst>
          </p:nvPr>
        </p:nvGraphicFramePr>
        <p:xfrm>
          <a:off x="1403648" y="1968328"/>
          <a:ext cx="6654800" cy="409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0871630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 dirty="0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042376"/>
            <a:ext cx="8075240" cy="639762"/>
          </a:xfrm>
        </p:spPr>
        <p:txBody>
          <a:bodyPr/>
          <a:lstStyle/>
          <a:p>
            <a:r>
              <a:rPr lang="es-CL" dirty="0"/>
              <a:t>Unidades de Aprendizaje de la asignatura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8</a:t>
            </a:fld>
            <a:endParaRPr lang="es-CL"/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DD2F8057-FB4E-7749-8E10-017CA102BC0E}"/>
              </a:ext>
            </a:extLst>
          </p:cNvPr>
          <p:cNvSpPr txBox="1">
            <a:spLocks/>
          </p:cNvSpPr>
          <p:nvPr/>
        </p:nvSpPr>
        <p:spPr>
          <a:xfrm>
            <a:off x="1259632" y="1931028"/>
            <a:ext cx="5927270" cy="40902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CL" sz="1700" i="1" dirty="0">
              <a:solidFill>
                <a:srgbClr val="C00000"/>
              </a:solidFill>
            </a:endParaRPr>
          </a:p>
          <a:p>
            <a:pPr algn="just"/>
            <a:r>
              <a:rPr lang="es-CL" sz="1700" i="1" dirty="0">
                <a:solidFill>
                  <a:srgbClr val="C00000"/>
                </a:solidFill>
              </a:rPr>
              <a:t>Unidad I: </a:t>
            </a:r>
            <a:r>
              <a:rPr lang="es-ES" sz="1700" i="1" dirty="0">
                <a:solidFill>
                  <a:srgbClr val="C00000"/>
                </a:solidFill>
              </a:rPr>
              <a:t>Introducción al Diseño de Sistemas</a:t>
            </a:r>
          </a:p>
          <a:p>
            <a:pPr algn="just"/>
            <a:r>
              <a:rPr lang="es-CL" sz="1700" i="1" dirty="0"/>
              <a:t>Relaciona los componentes que integran los sistemas de información con distintos tipos de organización, de acuerdo a su rol, describiendo metodologías de desarrollo de software de acuerdo a su función y utilidad.</a:t>
            </a:r>
          </a:p>
          <a:p>
            <a:pPr algn="just"/>
            <a:endParaRPr lang="es-CL" sz="1700" i="1" dirty="0"/>
          </a:p>
          <a:p>
            <a:pPr algn="just"/>
            <a:r>
              <a:rPr lang="es-CL" sz="1700" i="1" dirty="0">
                <a:solidFill>
                  <a:srgbClr val="C00000"/>
                </a:solidFill>
              </a:rPr>
              <a:t>Unidad II:</a:t>
            </a:r>
            <a:r>
              <a:rPr lang="es-ES" sz="1700" i="1" dirty="0">
                <a:solidFill>
                  <a:srgbClr val="C00000"/>
                </a:solidFill>
              </a:rPr>
              <a:t> Fundamentos de Diseño</a:t>
            </a:r>
          </a:p>
          <a:p>
            <a:pPr algn="just"/>
            <a:r>
              <a:rPr lang="es-CL" sz="1700" i="1" dirty="0"/>
              <a:t>Aplica Patrones de Diseño a las soluciones de sistemas de información planteadas, según requerimientos solicitados por un cliente. </a:t>
            </a:r>
          </a:p>
          <a:p>
            <a:pPr algn="just"/>
            <a:endParaRPr lang="es-CL" sz="1700" i="1" dirty="0"/>
          </a:p>
          <a:p>
            <a:pPr algn="just"/>
            <a:r>
              <a:rPr lang="es-CL" sz="1700" i="1" dirty="0">
                <a:solidFill>
                  <a:srgbClr val="C00000"/>
                </a:solidFill>
              </a:rPr>
              <a:t>Unidad III:</a:t>
            </a:r>
            <a:r>
              <a:rPr lang="es-ES" sz="1700" i="1" dirty="0">
                <a:solidFill>
                  <a:srgbClr val="C00000"/>
                </a:solidFill>
              </a:rPr>
              <a:t> Diseño de Soluciones</a:t>
            </a:r>
          </a:p>
          <a:p>
            <a:pPr algn="just"/>
            <a:r>
              <a:rPr lang="es-CL" sz="1700" i="1" dirty="0"/>
              <a:t> Aplica BPMN para modelar procesos de negocio, realizando el análisis de factibilidad en base a las alternativas de diseño de una solución propuesta.</a:t>
            </a:r>
          </a:p>
          <a:p>
            <a:pPr algn="just"/>
            <a:endParaRPr lang="es-CL" sz="1700" i="1" dirty="0"/>
          </a:p>
        </p:txBody>
      </p:sp>
    </p:spTree>
    <p:extLst>
      <p:ext uri="{BB962C8B-B14F-4D97-AF65-F5344CB8AC3E}">
        <p14:creationId xmlns:p14="http://schemas.microsoft.com/office/powerpoint/2010/main" val="752047177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3600" b="1" dirty="0"/>
              <a:t>Desarrollo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457200" y="1042376"/>
            <a:ext cx="8075240" cy="639762"/>
          </a:xfrm>
        </p:spPr>
        <p:txBody>
          <a:bodyPr/>
          <a:lstStyle/>
          <a:p>
            <a:r>
              <a:rPr lang="es-CL" dirty="0"/>
              <a:t>Estrategias Metodológicas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C0E-1F74-468B-A495-8655442243ED}" type="slidenum">
              <a:rPr lang="es-CL" smtClean="0"/>
              <a:pPr/>
              <a:t>9</a:t>
            </a:fld>
            <a:endParaRPr lang="es-CL"/>
          </a:p>
        </p:txBody>
      </p:sp>
      <p:graphicFrame>
        <p:nvGraphicFramePr>
          <p:cNvPr id="8" name="3 Tabla">
            <a:extLst>
              <a:ext uri="{FF2B5EF4-FFF2-40B4-BE49-F238E27FC236}">
                <a16:creationId xmlns:a16="http://schemas.microsoft.com/office/drawing/2014/main" id="{04E457E6-5BB2-0748-AB3A-3DDE4F1B2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87501"/>
              </p:ext>
            </p:extLst>
          </p:nvPr>
        </p:nvGraphicFramePr>
        <p:xfrm>
          <a:off x="1331640" y="3462392"/>
          <a:ext cx="60960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CL" dirty="0"/>
                        <a:t>Técnicas didácticas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Método de Caso (MC).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Clase Expositiva </a:t>
                      </a:r>
                      <a:r>
                        <a:rPr lang="es-CL" baseline="0" dirty="0"/>
                        <a:t>(CEX).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baseline="0" dirty="0"/>
                        <a:t>Clase Invertida (CI).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Marcador de contenido 6">
            <a:extLst>
              <a:ext uri="{FF2B5EF4-FFF2-40B4-BE49-F238E27FC236}">
                <a16:creationId xmlns:a16="http://schemas.microsoft.com/office/drawing/2014/main" id="{B93F79B9-C5FC-FF4E-8582-AA6EDE975B08}"/>
              </a:ext>
            </a:extLst>
          </p:cNvPr>
          <p:cNvSpPr txBox="1">
            <a:spLocks/>
          </p:cNvSpPr>
          <p:nvPr/>
        </p:nvSpPr>
        <p:spPr>
          <a:xfrm>
            <a:off x="483347" y="1844824"/>
            <a:ext cx="8075240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400" dirty="0"/>
              <a:t>Para el logro de los aprendizajes esperados de esta asignatura, se han establecido las siguientes estrategias y técnicas didácticas, acordes al enfoque orientado a competencias.</a:t>
            </a:r>
            <a:endParaRPr lang="es-CL" sz="2400" dirty="0"/>
          </a:p>
          <a:p>
            <a:pPr marL="0" indent="0" algn="just">
              <a:buClr>
                <a:srgbClr val="FF0000"/>
              </a:buClr>
              <a:buNone/>
            </a:pPr>
            <a:endParaRPr lang="es-CL" sz="2400" dirty="0"/>
          </a:p>
          <a:p>
            <a:pPr marL="0" indent="0">
              <a:buClr>
                <a:srgbClr val="FF0000"/>
              </a:buClr>
              <a:buNone/>
            </a:pP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613138593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4758918AE592448477A0AA5DA5229B" ma:contentTypeVersion="0" ma:contentTypeDescription="Crear nuevo documento." ma:contentTypeScope="" ma:versionID="4712974915117db248daa0568bea06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f6edc329ff236629c56e3b879b320d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39FD33-27C2-4E67-8A52-586B2D00E82F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5D438F9-5B46-47E4-B6E7-05B1E96D8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39C769A-614A-4B94-B9D8-90BAFE7EF4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4479</TotalTime>
  <Words>1190</Words>
  <Application>Microsoft Macintosh PowerPoint</Application>
  <PresentationFormat>Presentación en pantalla (4:3)</PresentationFormat>
  <Paragraphs>210</Paragraphs>
  <Slides>14</Slides>
  <Notes>13</Notes>
  <HiddenSlides>0</HiddenSlides>
  <MMClips>1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Tema de Office</vt:lpstr>
      <vt:lpstr>1_Tema de Office</vt:lpstr>
      <vt:lpstr>2_Tema de Office</vt:lpstr>
      <vt:lpstr>Inducción Asignatura Diseño de Sistemas</vt:lpstr>
      <vt:lpstr>Ruta de la sesión</vt:lpstr>
      <vt:lpstr>Inicio</vt:lpstr>
      <vt:lpstr>Inicio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Cierre: dudas y consulta</vt:lpstr>
      <vt:lpstr>Inducción Asignatura Diseño de Sistemas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y N° de PPT o sesión</dc:title>
  <dc:creator>Jescica Puschel Oyaneder</dc:creator>
  <cp:lastModifiedBy>OSCAR ALFREDO RODRIGUEZ MENDOZA</cp:lastModifiedBy>
  <cp:revision>381</cp:revision>
  <dcterms:created xsi:type="dcterms:W3CDTF">2015-03-06T15:38:54Z</dcterms:created>
  <dcterms:modified xsi:type="dcterms:W3CDTF">2022-03-15T01:14:16Z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0x0101000F4758918AE592448477A0AA5DA5229B</vt:lpwstr>
  </property>
</Properties>
</file>