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11" r:id="rId5"/>
    <p:sldMasterId id="2147483723" r:id="rId6"/>
  </p:sldMasterIdLst>
  <p:notesMasterIdLst>
    <p:notesMasterId r:id="rId24"/>
  </p:notesMasterIdLst>
  <p:sldIdLst>
    <p:sldId id="259" r:id="rId7"/>
    <p:sldId id="260" r:id="rId8"/>
    <p:sldId id="387" r:id="rId9"/>
    <p:sldId id="399" r:id="rId10"/>
    <p:sldId id="380" r:id="rId11"/>
    <p:sldId id="393" r:id="rId12"/>
    <p:sldId id="392" r:id="rId13"/>
    <p:sldId id="394" r:id="rId14"/>
    <p:sldId id="388" r:id="rId15"/>
    <p:sldId id="390" r:id="rId16"/>
    <p:sldId id="391" r:id="rId17"/>
    <p:sldId id="395" r:id="rId18"/>
    <p:sldId id="396" r:id="rId19"/>
    <p:sldId id="397" r:id="rId20"/>
    <p:sldId id="398" r:id="rId21"/>
    <p:sldId id="282" r:id="rId22"/>
    <p:sldId id="270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3" autoAdjust="0"/>
    <p:restoredTop sz="82423" autoAdjust="0"/>
  </p:normalViewPr>
  <p:slideViewPr>
    <p:cSldViewPr>
      <p:cViewPr varScale="1">
        <p:scale>
          <a:sx n="126" d="100"/>
          <a:sy n="126" d="100"/>
        </p:scale>
        <p:origin x="2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609B-3444-4319-A028-4E3091D453C2}" type="datetimeFigureOut">
              <a:rPr lang="es-CL" smtClean="0"/>
              <a:t>13-03-22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3F6B-FD3D-4789-A80B-DDBE7372AE8C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3317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Sugerencia: reemplazar con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824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426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989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21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4217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985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100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04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Reemplazar con temas y subtemas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8141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739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812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510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809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262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732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Sugerencia: completar con información, imágenes, tablas, vínculos, según</a:t>
            </a:r>
            <a:r>
              <a:rPr lang="es-CL" baseline="0" dirty="0"/>
              <a:t> corresponda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437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5264224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861048"/>
            <a:ext cx="526422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7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1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81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7964" y="1882235"/>
            <a:ext cx="5830416" cy="14700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2196877" y="5575026"/>
            <a:ext cx="4894263" cy="466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373" y="3789040"/>
            <a:ext cx="4176464" cy="91589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392445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457201" y="225287"/>
            <a:ext cx="4258816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68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58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4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73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646612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750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40151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240151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4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5338936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5759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97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127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644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10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3" y="1340768"/>
            <a:ext cx="7577727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407035"/>
            <a:ext cx="6400800" cy="117653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615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644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300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5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277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0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348706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130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318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81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774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16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838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2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716016" y="1600199"/>
            <a:ext cx="4176464" cy="45259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6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78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0"/>
            <a:ext cx="4040188" cy="383381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290304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55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6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2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3606706" y="1435101"/>
            <a:ext cx="5357781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152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152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mailto:oscar.rodriguez26@inacapmail.c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636912"/>
            <a:ext cx="5830416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</a:pPr>
            <a:r>
              <a:rPr lang="es-CL" sz="3200" dirty="0"/>
              <a:t>Información importante Reglamento Inacap y otros temas</a:t>
            </a:r>
            <a:endParaRPr lang="es-CL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>
                <a:solidFill>
                  <a:schemeClr val="tx1"/>
                </a:solidFill>
              </a:rPr>
              <a:t>Marzo 2022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11760" y="429634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Profesor: Nombre completo  del profesor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920646-4CD4-5D4A-BE0D-12923E6C30CA}"/>
              </a:ext>
            </a:extLst>
          </p:cNvPr>
          <p:cNvSpPr txBox="1"/>
          <p:nvPr/>
        </p:nvSpPr>
        <p:spPr>
          <a:xfrm>
            <a:off x="395536" y="42963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Mg. Oscar Rodríguez Mendoza.</a:t>
            </a:r>
          </a:p>
        </p:txBody>
      </p:sp>
    </p:spTree>
    <p:extLst>
      <p:ext uri="{BB962C8B-B14F-4D97-AF65-F5344CB8AC3E}">
        <p14:creationId xmlns:p14="http://schemas.microsoft.com/office/powerpoint/2010/main" val="9807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10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56792"/>
            <a:ext cx="8075240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5000"/>
              </a:lnSpc>
              <a:buNone/>
            </a:pPr>
            <a:r>
              <a:rPr lang="es-CL" dirty="0"/>
              <a:t>Para </a:t>
            </a:r>
            <a:r>
              <a:rPr lang="es-CL" b="1" u="sng" dirty="0">
                <a:solidFill>
                  <a:srgbClr val="C00000"/>
                </a:solidFill>
              </a:rPr>
              <a:t>aprobar cada tipo de asignatura</a:t>
            </a:r>
            <a:r>
              <a:rPr lang="es-CL" b="1" dirty="0">
                <a:solidFill>
                  <a:srgbClr val="C00000"/>
                </a:solidFill>
              </a:rPr>
              <a:t>, se deberán cumplir los requisitos de rendimiento académico y de asistencia</a:t>
            </a:r>
            <a:r>
              <a:rPr lang="es-CL" dirty="0"/>
              <a:t>, como se indica a continuación: </a:t>
            </a:r>
          </a:p>
          <a:p>
            <a:pPr algn="just">
              <a:lnSpc>
                <a:spcPct val="145000"/>
              </a:lnSpc>
            </a:pPr>
            <a:r>
              <a:rPr lang="es-CL" dirty="0"/>
              <a:t>Para </a:t>
            </a:r>
            <a:r>
              <a:rPr lang="es-CL" b="1" dirty="0">
                <a:solidFill>
                  <a:srgbClr val="C00000"/>
                </a:solidFill>
              </a:rPr>
              <a:t>asignaturas lectivas </a:t>
            </a:r>
            <a:r>
              <a:rPr lang="es-CL" dirty="0"/>
              <a:t>se requiere obtener </a:t>
            </a:r>
            <a:r>
              <a:rPr lang="es-CL" b="1" dirty="0">
                <a:solidFill>
                  <a:srgbClr val="C00000"/>
                </a:solidFill>
              </a:rPr>
              <a:t>una </a:t>
            </a:r>
            <a:r>
              <a:rPr lang="es-CL" b="1" u="sng" dirty="0">
                <a:solidFill>
                  <a:srgbClr val="C00000"/>
                </a:solidFill>
              </a:rPr>
              <a:t>calificación final igual o superior a 4,0</a:t>
            </a:r>
            <a:r>
              <a:rPr lang="es-CL" u="sng" dirty="0"/>
              <a:t> </a:t>
            </a:r>
            <a:r>
              <a:rPr lang="es-CL" dirty="0"/>
              <a:t>y una </a:t>
            </a:r>
            <a:r>
              <a:rPr lang="es-CL" b="1" u="sng" dirty="0">
                <a:solidFill>
                  <a:srgbClr val="C00000"/>
                </a:solidFill>
              </a:rPr>
              <a:t>asistencia igual o superior a un 50% de clases presenciales</a:t>
            </a:r>
            <a:r>
              <a:rPr lang="es-CL" dirty="0"/>
              <a:t>. </a:t>
            </a:r>
          </a:p>
          <a:p>
            <a:pPr algn="just">
              <a:lnSpc>
                <a:spcPct val="145000"/>
              </a:lnSpc>
            </a:pPr>
            <a:r>
              <a:rPr lang="es-CL" dirty="0"/>
              <a:t>Para </a:t>
            </a:r>
            <a:r>
              <a:rPr lang="es-CL" b="1" dirty="0">
                <a:solidFill>
                  <a:srgbClr val="C00000"/>
                </a:solidFill>
              </a:rPr>
              <a:t>asignaturas prácticas </a:t>
            </a:r>
            <a:r>
              <a:rPr lang="es-CL" dirty="0"/>
              <a:t>se requiere obtener una </a:t>
            </a:r>
            <a:r>
              <a:rPr lang="es-CL" b="1" u="sng" dirty="0">
                <a:solidFill>
                  <a:srgbClr val="C00000"/>
                </a:solidFill>
              </a:rPr>
              <a:t>calificación final igual o superior a 4,0 y una asistencia igual o superior a un 60% de clases presenciales</a:t>
            </a:r>
            <a:r>
              <a:rPr lang="es-CL" b="1" dirty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145000"/>
              </a:lnSpc>
            </a:pPr>
            <a:r>
              <a:rPr lang="es-CL" dirty="0"/>
              <a:t>Para </a:t>
            </a:r>
            <a:r>
              <a:rPr lang="es-CL" b="1" dirty="0">
                <a:solidFill>
                  <a:srgbClr val="C00000"/>
                </a:solidFill>
              </a:rPr>
              <a:t>asignaturas semipresenciales </a:t>
            </a:r>
            <a:r>
              <a:rPr lang="es-CL" dirty="0"/>
              <a:t>se requiere obtener una </a:t>
            </a:r>
            <a:r>
              <a:rPr lang="es-CL" b="1" u="sng" dirty="0">
                <a:solidFill>
                  <a:srgbClr val="C00000"/>
                </a:solidFill>
              </a:rPr>
              <a:t>calificación final igual o superior a 4,0 y una asistencia igual o superior a un 70% de clases presenciales</a:t>
            </a:r>
            <a:r>
              <a:rPr lang="es-CL" b="1" dirty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145000"/>
              </a:lnSpc>
            </a:pPr>
            <a:endParaRPr lang="es-CL" b="1" dirty="0">
              <a:solidFill>
                <a:srgbClr val="C00000"/>
              </a:solidFill>
            </a:endParaRPr>
          </a:p>
          <a:p>
            <a:pPr algn="just">
              <a:lnSpc>
                <a:spcPct val="145000"/>
              </a:lnSpc>
            </a:pPr>
            <a:r>
              <a:rPr lang="es-CL" b="1" dirty="0"/>
              <a:t>CASOS EXCEPCIONALES: </a:t>
            </a:r>
            <a:r>
              <a:rPr lang="es-CL" b="1" dirty="0">
                <a:solidFill>
                  <a:srgbClr val="C00000"/>
                </a:solidFill>
              </a:rPr>
              <a:t>Asignaturas lectivas y prácticas se aprobarán con un </a:t>
            </a:r>
            <a:r>
              <a:rPr lang="es-CL" b="1" u="sng" dirty="0">
                <a:solidFill>
                  <a:srgbClr val="C00000"/>
                </a:solidFill>
              </a:rPr>
              <a:t>porcentaje inferior de asistencia al establecido, en caso de tener calificación final igual o superior a 4.5</a:t>
            </a:r>
            <a:r>
              <a:rPr lang="es-CL" b="1" dirty="0">
                <a:solidFill>
                  <a:srgbClr val="C00000"/>
                </a:solidFill>
              </a:rPr>
              <a:t>.</a:t>
            </a:r>
            <a:endParaRPr lang="es-C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7327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11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56791"/>
            <a:ext cx="8075240" cy="4530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5000"/>
              </a:lnSpc>
            </a:pPr>
            <a:r>
              <a:rPr lang="es-CL" sz="3600" dirty="0"/>
              <a:t>Los </a:t>
            </a:r>
            <a:r>
              <a:rPr lang="es-CL" sz="3600" b="1" u="sng" dirty="0">
                <a:solidFill>
                  <a:srgbClr val="C00000"/>
                </a:solidFill>
              </a:rPr>
              <a:t>resultados de evaluaciones </a:t>
            </a:r>
            <a:r>
              <a:rPr lang="es-CL" sz="3600" dirty="0"/>
              <a:t>deberán ser informados al estudiante por el docente, mediante su incorporación al SIGA (sistema académico), en un </a:t>
            </a:r>
            <a:r>
              <a:rPr lang="es-CL" sz="3600" b="1" u="sng" dirty="0">
                <a:solidFill>
                  <a:srgbClr val="C00000"/>
                </a:solidFill>
              </a:rPr>
              <a:t>plazo máximo de 10 días hábiles contados desde el día siguiente a su realización</a:t>
            </a:r>
            <a:r>
              <a:rPr lang="es-CL" sz="3600" dirty="0"/>
              <a:t>. </a:t>
            </a:r>
          </a:p>
          <a:p>
            <a:pPr algn="just">
              <a:lnSpc>
                <a:spcPct val="145000"/>
              </a:lnSpc>
            </a:pPr>
            <a:r>
              <a:rPr lang="es-CL" sz="3600" dirty="0"/>
              <a:t>El estudiante, a más tardar en la </a:t>
            </a:r>
            <a:r>
              <a:rPr lang="es-CL" sz="3600" b="1" dirty="0">
                <a:solidFill>
                  <a:srgbClr val="C00000"/>
                </a:solidFill>
              </a:rPr>
              <a:t>clase siguiente de la entrega del resultado de la evaluación</a:t>
            </a:r>
            <a:r>
              <a:rPr lang="es-CL" sz="3600" dirty="0"/>
              <a:t>, podrá </a:t>
            </a:r>
            <a:r>
              <a:rPr lang="es-CL" sz="3600" b="1" dirty="0">
                <a:solidFill>
                  <a:srgbClr val="C00000"/>
                </a:solidFill>
              </a:rPr>
              <a:t>solicitar al mismo docente su revisión, de acuerdo a la pauta de evaluación</a:t>
            </a:r>
            <a:r>
              <a:rPr lang="es-CL" sz="3600" dirty="0"/>
              <a:t>. </a:t>
            </a:r>
          </a:p>
          <a:p>
            <a:pPr algn="just">
              <a:lnSpc>
                <a:spcPct val="145000"/>
              </a:lnSpc>
            </a:pPr>
            <a:r>
              <a:rPr lang="es-CL" sz="3600" dirty="0"/>
              <a:t>El o los estudiantes que sean sorprendidos copiando en pruebas, exámenes escritos y en general (acto contrario a la comunidad Inacap) será(n) sancionado(s) con una medida disciplinaria según el Reglamento Académico general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668015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12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409977"/>
            <a:ext cx="8075240" cy="5164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5000"/>
              </a:lnSpc>
            </a:pPr>
            <a:r>
              <a:rPr lang="es-CL" sz="4900" dirty="0"/>
              <a:t>Los estudiantes </a:t>
            </a:r>
            <a:r>
              <a:rPr lang="es-CL" sz="4900" b="1" dirty="0">
                <a:solidFill>
                  <a:srgbClr val="C00000"/>
                </a:solidFill>
              </a:rPr>
              <a:t>deberán rendir, obligatoriamente, todas las evaluaciones en las fechas programadas</a:t>
            </a:r>
            <a:r>
              <a:rPr lang="es-CL" sz="4900" dirty="0"/>
              <a:t>. </a:t>
            </a:r>
          </a:p>
          <a:p>
            <a:pPr algn="just">
              <a:lnSpc>
                <a:spcPct val="145000"/>
              </a:lnSpc>
            </a:pPr>
            <a:r>
              <a:rPr lang="es-CL" sz="4900" dirty="0"/>
              <a:t>En el </a:t>
            </a:r>
            <a:r>
              <a:rPr lang="es-CL" sz="4900" b="1" dirty="0">
                <a:solidFill>
                  <a:srgbClr val="C00000"/>
                </a:solidFill>
              </a:rPr>
              <a:t>evento que un estudiante no asista a una evaluación parcial programada</a:t>
            </a:r>
            <a:r>
              <a:rPr lang="es-CL" sz="4900" dirty="0"/>
              <a:t>, será </a:t>
            </a:r>
            <a:r>
              <a:rPr lang="es-CL" sz="4900" b="1" dirty="0">
                <a:solidFill>
                  <a:srgbClr val="C00000"/>
                </a:solidFill>
              </a:rPr>
              <a:t>calificado con nota 1,0 (uno coma cero)</a:t>
            </a:r>
            <a:r>
              <a:rPr lang="es-CL" sz="4900" dirty="0"/>
              <a:t>, salvo que </a:t>
            </a:r>
            <a:r>
              <a:rPr lang="es-CL" sz="4900" b="1" dirty="0">
                <a:solidFill>
                  <a:srgbClr val="C00000"/>
                </a:solidFill>
              </a:rPr>
              <a:t>justifique su inasistencia, a través del módulo de solicitudes (Intranet Estudiante) </a:t>
            </a:r>
            <a:r>
              <a:rPr lang="es-CL" sz="4900" dirty="0"/>
              <a:t>y </a:t>
            </a:r>
            <a:r>
              <a:rPr lang="es-CL" sz="4900" b="1" dirty="0">
                <a:solidFill>
                  <a:srgbClr val="C00000"/>
                </a:solidFill>
              </a:rPr>
              <a:t>entregue en Oficina Curricular o Dirección Académica la documentación de respaldo, dentro del plazo de </a:t>
            </a:r>
            <a:r>
              <a:rPr lang="es-CL" sz="4900" b="1" u="sng" dirty="0">
                <a:solidFill>
                  <a:srgbClr val="C00000"/>
                </a:solidFill>
              </a:rPr>
              <a:t>5 días hábiles</a:t>
            </a:r>
            <a:r>
              <a:rPr lang="es-CL" sz="4900" u="sng" dirty="0"/>
              <a:t>, </a:t>
            </a:r>
            <a:r>
              <a:rPr lang="es-CL" sz="4900" b="1" u="sng" dirty="0">
                <a:solidFill>
                  <a:srgbClr val="C00000"/>
                </a:solidFill>
              </a:rPr>
              <a:t>contados desde la realización de la evaluación</a:t>
            </a:r>
            <a:r>
              <a:rPr lang="es-CL" sz="4900" b="1" dirty="0">
                <a:solidFill>
                  <a:srgbClr val="C00000"/>
                </a:solidFill>
              </a:rPr>
              <a:t>. </a:t>
            </a:r>
            <a:r>
              <a:rPr lang="es-CL" sz="4900" dirty="0"/>
              <a:t>En dicho caso, la </a:t>
            </a:r>
            <a:r>
              <a:rPr lang="es-CL" sz="4900" b="1" dirty="0">
                <a:solidFill>
                  <a:srgbClr val="C00000"/>
                </a:solidFill>
              </a:rPr>
              <a:t>calificación podrá modificarse</a:t>
            </a:r>
            <a:r>
              <a:rPr lang="es-CL" sz="4900" dirty="0"/>
              <a:t>, de acuerdo a lo siguiente: </a:t>
            </a:r>
          </a:p>
          <a:p>
            <a:pPr marL="0" indent="0" algn="just">
              <a:lnSpc>
                <a:spcPct val="145000"/>
              </a:lnSpc>
              <a:buNone/>
            </a:pPr>
            <a:r>
              <a:rPr lang="es-CL" sz="4900" dirty="0"/>
              <a:t>	</a:t>
            </a:r>
            <a:r>
              <a:rPr lang="es-CL" sz="4600" dirty="0"/>
              <a:t>a) Si ésta se produce en </a:t>
            </a:r>
            <a:r>
              <a:rPr lang="es-CL" sz="4600" b="1" dirty="0">
                <a:solidFill>
                  <a:srgbClr val="C00000"/>
                </a:solidFill>
              </a:rPr>
              <a:t>una evaluación de asignatura lectiva</a:t>
            </a:r>
            <a:r>
              <a:rPr lang="es-CL" sz="4600" dirty="0"/>
              <a:t>, </a:t>
            </a:r>
            <a:r>
              <a:rPr lang="es-CL" sz="4600" b="1" u="sng" dirty="0">
                <a:solidFill>
                  <a:srgbClr val="C00000"/>
                </a:solidFill>
              </a:rPr>
              <a:t>podrá reemplazarse por la </a:t>
            </a:r>
            <a:r>
              <a:rPr lang="es-CL" sz="4600" b="1" dirty="0">
                <a:solidFill>
                  <a:srgbClr val="C00000"/>
                </a:solidFill>
              </a:rPr>
              <a:t>	</a:t>
            </a:r>
            <a:r>
              <a:rPr lang="es-CL" sz="4600" b="1" u="sng" dirty="0">
                <a:solidFill>
                  <a:srgbClr val="C00000"/>
                </a:solidFill>
              </a:rPr>
              <a:t>nota obtenida en el examen final de la asignatura</a:t>
            </a:r>
            <a:r>
              <a:rPr lang="es-CL" sz="4600" dirty="0"/>
              <a:t>. El </a:t>
            </a:r>
            <a:r>
              <a:rPr lang="es-CL" sz="4600" b="1" u="sng" dirty="0">
                <a:solidFill>
                  <a:srgbClr val="C00000"/>
                </a:solidFill>
              </a:rPr>
              <a:t>examen sólo podrá reemplazar una </a:t>
            </a:r>
            <a:r>
              <a:rPr lang="es-CL" sz="4600" b="1" dirty="0">
                <a:solidFill>
                  <a:srgbClr val="C00000"/>
                </a:solidFill>
              </a:rPr>
              <a:t>	</a:t>
            </a:r>
            <a:r>
              <a:rPr lang="es-CL" sz="4600" b="1" u="sng" dirty="0">
                <a:solidFill>
                  <a:srgbClr val="C00000"/>
                </a:solidFill>
              </a:rPr>
              <a:t>evaluación</a:t>
            </a:r>
            <a:r>
              <a:rPr lang="es-CL" sz="4600" b="1" dirty="0">
                <a:solidFill>
                  <a:srgbClr val="C00000"/>
                </a:solidFill>
              </a:rPr>
              <a:t>. Las </a:t>
            </a:r>
            <a:r>
              <a:rPr lang="es-CL" sz="4600" b="1" u="sng" dirty="0">
                <a:solidFill>
                  <a:srgbClr val="C00000"/>
                </a:solidFill>
              </a:rPr>
              <a:t>demás evaluaciones podrán reemplazarse por una actividad equivalente o </a:t>
            </a:r>
            <a:r>
              <a:rPr lang="es-CL" sz="4600" b="1" dirty="0">
                <a:solidFill>
                  <a:srgbClr val="C00000"/>
                </a:solidFill>
              </a:rPr>
              <a:t>	</a:t>
            </a:r>
            <a:r>
              <a:rPr lang="es-CL" sz="4600" b="1" u="sng" dirty="0">
                <a:solidFill>
                  <a:srgbClr val="C00000"/>
                </a:solidFill>
              </a:rPr>
              <a:t>una evaluación de repetición</a:t>
            </a:r>
            <a:r>
              <a:rPr lang="es-CL" sz="4600" b="1" dirty="0">
                <a:solidFill>
                  <a:srgbClr val="C00000"/>
                </a:solidFill>
              </a:rPr>
              <a:t>.</a:t>
            </a:r>
            <a:r>
              <a:rPr lang="es-CL" sz="4600" dirty="0"/>
              <a:t> En el </a:t>
            </a:r>
            <a:r>
              <a:rPr lang="es-CL" sz="4600" b="1" dirty="0">
                <a:solidFill>
                  <a:srgbClr val="C00000"/>
                </a:solidFill>
              </a:rPr>
              <a:t>caso de las </a:t>
            </a:r>
            <a:r>
              <a:rPr lang="es-CL" sz="4600" b="1" u="sng" dirty="0">
                <a:solidFill>
                  <a:srgbClr val="C00000"/>
                </a:solidFill>
              </a:rPr>
              <a:t>asignaturas dictadas en modalidad online o </a:t>
            </a:r>
            <a:r>
              <a:rPr lang="es-CL" sz="4600" b="1" dirty="0">
                <a:solidFill>
                  <a:srgbClr val="C00000"/>
                </a:solidFill>
              </a:rPr>
              <a:t>	</a:t>
            </a:r>
            <a:r>
              <a:rPr lang="es-CL" sz="4600" b="1" u="sng" dirty="0">
                <a:solidFill>
                  <a:srgbClr val="C00000"/>
                </a:solidFill>
              </a:rPr>
              <a:t>semi presencial</a:t>
            </a:r>
            <a:r>
              <a:rPr lang="es-CL" sz="4600" b="1" dirty="0">
                <a:solidFill>
                  <a:srgbClr val="C00000"/>
                </a:solidFill>
              </a:rPr>
              <a:t>, el </a:t>
            </a:r>
            <a:r>
              <a:rPr lang="es-CL" sz="4600" b="1" u="sng" dirty="0">
                <a:solidFill>
                  <a:srgbClr val="C00000"/>
                </a:solidFill>
              </a:rPr>
              <a:t>examen puede reemplazar una de las evaluaciones parciales</a:t>
            </a:r>
            <a:r>
              <a:rPr lang="es-CL" sz="4600" dirty="0"/>
              <a:t>.</a:t>
            </a:r>
          </a:p>
          <a:p>
            <a:pPr marL="0" indent="0" algn="just">
              <a:lnSpc>
                <a:spcPct val="145000"/>
              </a:lnSpc>
              <a:buNone/>
            </a:pPr>
            <a:r>
              <a:rPr lang="es-CL" sz="4600" dirty="0"/>
              <a:t> </a:t>
            </a:r>
          </a:p>
          <a:p>
            <a:pPr marL="0" indent="0" algn="just">
              <a:lnSpc>
                <a:spcPct val="145000"/>
              </a:lnSpc>
              <a:buNone/>
            </a:pPr>
            <a:r>
              <a:rPr lang="es-CL" sz="4600" dirty="0"/>
              <a:t>	b) Si ésta se produce en una </a:t>
            </a:r>
            <a:r>
              <a:rPr lang="es-CL" sz="4600" b="1" dirty="0">
                <a:solidFill>
                  <a:srgbClr val="C00000"/>
                </a:solidFill>
              </a:rPr>
              <a:t>evaluación de </a:t>
            </a:r>
            <a:r>
              <a:rPr lang="es-CL" sz="4600" b="1" u="sng" dirty="0">
                <a:solidFill>
                  <a:srgbClr val="C00000"/>
                </a:solidFill>
              </a:rPr>
              <a:t>asignatura práctica</a:t>
            </a:r>
            <a:r>
              <a:rPr lang="es-CL" sz="4600" b="1" dirty="0">
                <a:solidFill>
                  <a:srgbClr val="C00000"/>
                </a:solidFill>
              </a:rPr>
              <a:t>, </a:t>
            </a:r>
            <a:r>
              <a:rPr lang="es-CL" sz="4600" b="1" u="sng" dirty="0">
                <a:solidFill>
                  <a:srgbClr val="C00000"/>
                </a:solidFill>
              </a:rPr>
              <a:t>podrá reemplazarse por 	una</a:t>
            </a:r>
            <a:r>
              <a:rPr lang="es-CL" sz="4600" b="1" dirty="0">
                <a:solidFill>
                  <a:srgbClr val="C00000"/>
                </a:solidFill>
              </a:rPr>
              <a:t> 	</a:t>
            </a:r>
            <a:r>
              <a:rPr lang="es-CL" sz="4600" b="1" u="sng" dirty="0">
                <a:solidFill>
                  <a:srgbClr val="C00000"/>
                </a:solidFill>
              </a:rPr>
              <a:t>actividad equivalente</a:t>
            </a:r>
            <a:r>
              <a:rPr lang="es-CL" sz="4600" b="1" dirty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145000"/>
              </a:lnSpc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400908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13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409977"/>
            <a:ext cx="8075240" cy="5164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5000"/>
              </a:lnSpc>
            </a:pPr>
            <a:r>
              <a:rPr lang="es-CL" sz="2000" dirty="0"/>
              <a:t>En el evento que </a:t>
            </a:r>
            <a:r>
              <a:rPr lang="es-CL" sz="2000" b="1" dirty="0">
                <a:solidFill>
                  <a:srgbClr val="C00000"/>
                </a:solidFill>
              </a:rPr>
              <a:t>un estudiante no asista al examen programado, será calificado con nota 1,0 (uno coma cero), salvo que </a:t>
            </a:r>
            <a:r>
              <a:rPr lang="es-CL" sz="2000" b="1" u="sng" dirty="0">
                <a:solidFill>
                  <a:srgbClr val="C00000"/>
                </a:solidFill>
              </a:rPr>
              <a:t>justifique su inasistencia</a:t>
            </a:r>
            <a:r>
              <a:rPr lang="es-CL" sz="2000" b="1" dirty="0">
                <a:solidFill>
                  <a:srgbClr val="C00000"/>
                </a:solidFill>
              </a:rPr>
              <a:t>, dentro del plazo </a:t>
            </a:r>
            <a:r>
              <a:rPr lang="es-CL" sz="2000" b="1" u="sng" dirty="0">
                <a:solidFill>
                  <a:srgbClr val="C00000"/>
                </a:solidFill>
              </a:rPr>
              <a:t>de 5 días hábiles, contados desde la realización del examen</a:t>
            </a:r>
            <a:r>
              <a:rPr lang="es-CL" sz="2000" dirty="0"/>
              <a:t>. En dicho caso, </a:t>
            </a:r>
            <a:r>
              <a:rPr lang="es-CL" sz="2000" b="1" dirty="0">
                <a:solidFill>
                  <a:srgbClr val="C00000"/>
                </a:solidFill>
              </a:rPr>
              <a:t>podrá reemplazarse por una </a:t>
            </a:r>
            <a:r>
              <a:rPr lang="es-CL" sz="2000" b="1" u="sng" dirty="0">
                <a:solidFill>
                  <a:srgbClr val="C00000"/>
                </a:solidFill>
              </a:rPr>
              <a:t>actividad equivalente o por la nota obtenida en el examen de repetición</a:t>
            </a:r>
            <a:r>
              <a:rPr lang="es-CL" sz="2000" dirty="0"/>
              <a:t>, </a:t>
            </a:r>
            <a:r>
              <a:rPr lang="es-CL" sz="2000" b="1" dirty="0">
                <a:solidFill>
                  <a:srgbClr val="C00000"/>
                </a:solidFill>
              </a:rPr>
              <a:t>según determine el Vicerrector de la Sede respectiva</a:t>
            </a:r>
            <a:r>
              <a:rPr lang="es-CL" sz="2000" dirty="0"/>
              <a:t>.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46788675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Recomendaciones de protección ante COVID-19 en clases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14</a:t>
            </a:fld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4D47DF-178A-664D-9C8B-C61B20364F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r="22438"/>
          <a:stretch/>
        </p:blipFill>
        <p:spPr>
          <a:xfrm>
            <a:off x="1979712" y="1310762"/>
            <a:ext cx="5112568" cy="50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5840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Flujograma Casos COVID-19 Marzo 2022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15</a:t>
            </a:fld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AA3FF-BF13-B646-9D28-27B0CD75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09977"/>
            <a:ext cx="4896544" cy="54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8639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16</a:t>
            </a:fld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371002-B3AB-7847-B576-2B030AE9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60" y="583228"/>
            <a:ext cx="584299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CL" sz="3600" b="1" dirty="0"/>
              <a:t>Cierre: dudas y consulta</a:t>
            </a:r>
            <a:endParaRPr lang="es-CL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Marcador de contenido 6">
            <a:extLst>
              <a:ext uri="{FF2B5EF4-FFF2-40B4-BE49-F238E27FC236}">
                <a16:creationId xmlns:a16="http://schemas.microsoft.com/office/drawing/2014/main" id="{C1287916-9F87-E541-93BB-A3CA78185987}"/>
              </a:ext>
            </a:extLst>
          </p:cNvPr>
          <p:cNvSpPr txBox="1">
            <a:spLocks/>
          </p:cNvSpPr>
          <p:nvPr/>
        </p:nvSpPr>
        <p:spPr>
          <a:xfrm>
            <a:off x="483347" y="1844824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FF0000"/>
              </a:buClr>
              <a:buNone/>
            </a:pPr>
            <a:r>
              <a:rPr lang="es-CL" sz="2400" dirty="0"/>
              <a:t>En esta clase se presentaron aspectos relevantes del reglamento académico de IP y CFT de Inacap.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  <p:pic>
        <p:nvPicPr>
          <p:cNvPr id="6" name="Picture 2" descr="Resultado de imagen para dudas clipart">
            <a:extLst>
              <a:ext uri="{FF2B5EF4-FFF2-40B4-BE49-F238E27FC236}">
                <a16:creationId xmlns:a16="http://schemas.microsoft.com/office/drawing/2014/main" id="{3867B91F-6973-2949-BCD6-7EE8A961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23073"/>
            <a:ext cx="3263944" cy="32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2898537-0596-AC42-B68C-6ED174A134D4}"/>
              </a:ext>
            </a:extLst>
          </p:cNvPr>
          <p:cNvSpPr/>
          <p:nvPr/>
        </p:nvSpPr>
        <p:spPr>
          <a:xfrm>
            <a:off x="3275856" y="5987018"/>
            <a:ext cx="378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hlinkClick r:id="rId4"/>
              </a:rPr>
              <a:t>oscar.rodriguez26@inacapmail.cl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78234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349B-E988-BD42-B2E0-26B56EAB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636912"/>
            <a:ext cx="5830416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</a:pPr>
            <a:r>
              <a:rPr lang="es-CL" sz="3200" b="1" dirty="0"/>
              <a:t>Información importante Reglamento Inacap y otros temas</a:t>
            </a:r>
            <a:endParaRPr lang="es-CL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D55EC7DD-3042-3347-A99A-F055AAAC40F8}"/>
              </a:ext>
            </a:extLst>
          </p:cNvPr>
          <p:cNvSpPr txBox="1">
            <a:spLocks/>
          </p:cNvSpPr>
          <p:nvPr/>
        </p:nvSpPr>
        <p:spPr>
          <a:xfrm>
            <a:off x="2196877" y="5575026"/>
            <a:ext cx="4894263" cy="466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</a:rPr>
              <a:t>Marzo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91589-F74E-BC42-9EB6-D03D85A72114}"/>
              </a:ext>
            </a:extLst>
          </p:cNvPr>
          <p:cNvSpPr txBox="1"/>
          <p:nvPr/>
        </p:nvSpPr>
        <p:spPr>
          <a:xfrm>
            <a:off x="395536" y="42963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Mg. Oscar Rodríguez Mendoza.</a:t>
            </a:r>
          </a:p>
        </p:txBody>
      </p:sp>
    </p:spTree>
    <p:extLst>
      <p:ext uri="{BB962C8B-B14F-4D97-AF65-F5344CB8AC3E}">
        <p14:creationId xmlns:p14="http://schemas.microsoft.com/office/powerpoint/2010/main" val="164725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es-CL" sz="4000" b="1" dirty="0"/>
              <a:t>Ruta de la sesión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323528" y="1417637"/>
            <a:ext cx="4402832" cy="49391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s-CL" sz="2200" dirty="0"/>
              <a:t>Inicio: </a:t>
            </a:r>
            <a:r>
              <a:rPr lang="es-CL" sz="2000" dirty="0"/>
              <a:t>introducción al tema.</a:t>
            </a:r>
          </a:p>
          <a:p>
            <a:pPr>
              <a:buClr>
                <a:srgbClr val="FF0000"/>
              </a:buClr>
            </a:pPr>
            <a:r>
              <a:rPr lang="es-CL" sz="2200" dirty="0"/>
              <a:t>Desarrollo: </a:t>
            </a:r>
            <a:r>
              <a:rPr lang="es-CL" sz="2000" dirty="0"/>
              <a:t>revisión de elementos importantes del reglamento y otros.</a:t>
            </a:r>
          </a:p>
          <a:p>
            <a:pPr>
              <a:buClr>
                <a:srgbClr val="FF0000"/>
              </a:buClr>
            </a:pPr>
            <a:r>
              <a:rPr lang="es-CL" sz="2200" dirty="0"/>
              <a:t>Cierre: </a:t>
            </a:r>
            <a:r>
              <a:rPr lang="es-CL" sz="2000" dirty="0"/>
              <a:t>atención de dudas y consultas.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781872" y="1417636"/>
            <a:ext cx="4038600" cy="4819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endParaRPr lang="es-CL" sz="2000" dirty="0"/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17CFF156-30B7-0644-A55D-3E2DC1EF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Inicio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Reglamentos Académicos del IP y del CFT Inacap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86915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Actualizado para el primer semestre del año 2022.</a:t>
            </a:r>
          </a:p>
          <a:p>
            <a:pPr algn="just"/>
            <a:r>
              <a:rPr lang="es-CL" sz="2400" dirty="0"/>
              <a:t>Establece el conjunto de </a:t>
            </a:r>
            <a:r>
              <a:rPr lang="es-CL" sz="2400" b="1" dirty="0">
                <a:solidFill>
                  <a:srgbClr val="C00000"/>
                </a:solidFill>
              </a:rPr>
              <a:t>normas generales </a:t>
            </a:r>
            <a:r>
              <a:rPr lang="es-CL" sz="2400" dirty="0"/>
              <a:t>que regulan las actividades académicas, los </a:t>
            </a:r>
            <a:r>
              <a:rPr lang="es-CL" sz="2400" b="1" dirty="0">
                <a:solidFill>
                  <a:srgbClr val="C00000"/>
                </a:solidFill>
              </a:rPr>
              <a:t>deberes y derechos de los estudiantes de pregrado</a:t>
            </a:r>
            <a:r>
              <a:rPr lang="es-CL" sz="2400" dirty="0"/>
              <a:t>, y el </a:t>
            </a:r>
            <a:r>
              <a:rPr lang="es-CL" sz="2400" b="1" dirty="0">
                <a:solidFill>
                  <a:srgbClr val="C00000"/>
                </a:solidFill>
              </a:rPr>
              <a:t>cumplimiento de la función docente</a:t>
            </a:r>
            <a:r>
              <a:rPr lang="es-CL" sz="2400" dirty="0"/>
              <a:t> del Instituto Profesional INACAP.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9C9AB8-1870-D441-BBEF-05605E24D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2" y="3501008"/>
            <a:ext cx="2276866" cy="32204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CAE0411-62FB-3947-882B-2879B5303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71" y="3522931"/>
            <a:ext cx="2261366" cy="31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652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Inicio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Medidas de protección ante el COVID-19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86915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Inacap definen una serie de </a:t>
            </a:r>
            <a:r>
              <a:rPr lang="es-ES" sz="2400" b="1" dirty="0">
                <a:solidFill>
                  <a:srgbClr val="C00000"/>
                </a:solidFill>
              </a:rPr>
              <a:t>medidas y recomendaciones implementadas por la Institución en el contexto del COVID-19</a:t>
            </a:r>
            <a:r>
              <a:rPr lang="es-ES" sz="2400" dirty="0"/>
              <a:t>, las que están en sintonía con las disposiciones y recomendaciones de la autoridad sanitaria, y consideran la opinión experta del Área Salud de INACAP de la ACHS (información disponible en Intranet).</a:t>
            </a:r>
          </a:p>
          <a:p>
            <a:pPr algn="just"/>
            <a:endParaRPr lang="es-ES" sz="2400" dirty="0"/>
          </a:p>
          <a:p>
            <a:pPr algn="just"/>
            <a:r>
              <a:rPr lang="es-CL" sz="2400" dirty="0"/>
              <a:t>Existen </a:t>
            </a:r>
            <a:r>
              <a:rPr lang="es-CL" sz="2400" b="1" dirty="0">
                <a:solidFill>
                  <a:srgbClr val="C00000"/>
                </a:solidFill>
              </a:rPr>
              <a:t>protocolos definidos </a:t>
            </a:r>
            <a:r>
              <a:rPr lang="es-CL" sz="2400" dirty="0"/>
              <a:t>para actuar con el compromiso y responsabilidad necesario, adoptando los resguardos en materia de higiene, prevención y de autocuidado.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2782992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483347" y="1844824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400" b="1" dirty="0"/>
              <a:t>Asignatura lectiva: </a:t>
            </a:r>
            <a:r>
              <a:rPr lang="es-CL" sz="2400" dirty="0"/>
              <a:t>es aquella asignatura, que tiene </a:t>
            </a:r>
            <a:r>
              <a:rPr lang="es-CL" sz="2400" b="1" dirty="0">
                <a:solidFill>
                  <a:srgbClr val="C00000"/>
                </a:solidFill>
              </a:rPr>
              <a:t>a lo menos un 70% de actividades de aprendizaje, en las que el estudiante construye el conocimiento y desarrolla habilidades</a:t>
            </a:r>
            <a:r>
              <a:rPr lang="es-CL" sz="2400" dirty="0"/>
              <a:t>, las que son </a:t>
            </a:r>
            <a:r>
              <a:rPr lang="es-CL" sz="2400" b="1" dirty="0">
                <a:solidFill>
                  <a:srgbClr val="C00000"/>
                </a:solidFill>
              </a:rPr>
              <a:t>realizadas fundamentalmente en el aula presencial o virtual</a:t>
            </a:r>
            <a:r>
              <a:rPr lang="es-CL" sz="2400" dirty="0"/>
              <a:t>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b="1" dirty="0"/>
              <a:t>Asignatura práctica: </a:t>
            </a:r>
            <a:r>
              <a:rPr lang="es-CL" sz="2400" dirty="0"/>
              <a:t>es aquella asignatura, que tiene </a:t>
            </a:r>
            <a:r>
              <a:rPr lang="es-CL" sz="2400" b="1" dirty="0">
                <a:solidFill>
                  <a:srgbClr val="C00000"/>
                </a:solidFill>
              </a:rPr>
              <a:t>a lo menos un 70% de actividades de aprendizaje en las que el estudiante desarrolla competencias a través de aplicaciones</a:t>
            </a:r>
            <a:r>
              <a:rPr lang="es-CL" sz="2400" b="1" dirty="0"/>
              <a:t>, las que se </a:t>
            </a:r>
            <a:r>
              <a:rPr lang="es-CL" sz="2400" b="1" dirty="0">
                <a:solidFill>
                  <a:srgbClr val="C00000"/>
                </a:solidFill>
              </a:rPr>
              <a:t>realizan preferentemente en talleres, laboratorios, terrenos, aulas u otros</a:t>
            </a:r>
            <a:r>
              <a:rPr lang="es-CL" sz="2400" b="1" dirty="0"/>
              <a:t>.</a:t>
            </a:r>
          </a:p>
          <a:p>
            <a:pPr algn="just"/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54876312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6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483347" y="1844824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400" b="1" dirty="0"/>
              <a:t>Asistencia: </a:t>
            </a:r>
            <a:r>
              <a:rPr lang="es-CL" sz="2400" dirty="0"/>
              <a:t>presencia del estudiante en alguna actividad académica, desde la hora fijada para su inicio hasta su término, según modalidad de la asignatura. </a:t>
            </a:r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 algn="just">
              <a:lnSpc>
                <a:spcPct val="125000"/>
              </a:lnSpc>
              <a:buClr>
                <a:srgbClr val="FF0000"/>
              </a:buClr>
              <a:buNone/>
            </a:pPr>
            <a:r>
              <a:rPr lang="es-CL" sz="2400" dirty="0"/>
              <a:t>La </a:t>
            </a:r>
            <a:r>
              <a:rPr lang="es-CL" sz="2400" b="1" u="sng" dirty="0">
                <a:solidFill>
                  <a:srgbClr val="C00000"/>
                </a:solidFill>
              </a:rPr>
              <a:t>asistencia a clases es un requisito de aprobación </a:t>
            </a:r>
            <a:r>
              <a:rPr lang="es-CL" sz="2400" dirty="0"/>
              <a:t>de las </a:t>
            </a:r>
            <a:r>
              <a:rPr lang="es-CL" sz="2400" b="1" dirty="0">
                <a:solidFill>
                  <a:srgbClr val="C00000"/>
                </a:solidFill>
              </a:rPr>
              <a:t>asignaturas presenciales y semipresenciales</a:t>
            </a:r>
            <a:r>
              <a:rPr lang="es-CL" sz="2400" dirty="0"/>
              <a:t>. Para </a:t>
            </a:r>
            <a:r>
              <a:rPr lang="es-CL" sz="2400" b="1" u="sng" dirty="0">
                <a:solidFill>
                  <a:srgbClr val="C00000"/>
                </a:solidFill>
              </a:rPr>
              <a:t>asignaturas lectivas es igual o superior a un 50% de las clases presenciales </a:t>
            </a:r>
            <a:r>
              <a:rPr lang="es-CL" sz="2400" dirty="0"/>
              <a:t>y para </a:t>
            </a:r>
            <a:r>
              <a:rPr lang="es-CL" sz="2400" b="1" u="sng" dirty="0">
                <a:solidFill>
                  <a:srgbClr val="C00000"/>
                </a:solidFill>
              </a:rPr>
              <a:t>asignaturas prácticas igual o superior a un 60% de las clases presenciales</a:t>
            </a:r>
            <a:r>
              <a:rPr lang="es-CL" sz="2400" dirty="0"/>
              <a:t>. </a:t>
            </a:r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383435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7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56792"/>
            <a:ext cx="8075240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400" b="1" dirty="0"/>
              <a:t>Evaluación: </a:t>
            </a:r>
            <a:r>
              <a:rPr lang="es-CL" sz="2400" dirty="0"/>
              <a:t>es el juicio que se emite sobre la medición que se aplica al estudiante, a través de uno o más instrumentos o mecanismos, con el propósito de determinar el nivel de logro de los aprendizajes esperados.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Las </a:t>
            </a:r>
            <a:r>
              <a:rPr lang="es-CL" sz="2400" b="1" dirty="0">
                <a:solidFill>
                  <a:srgbClr val="C00000"/>
                </a:solidFill>
              </a:rPr>
              <a:t>asignaturas lectivas </a:t>
            </a:r>
            <a:r>
              <a:rPr lang="es-CL" sz="2400" dirty="0"/>
              <a:t>dictadas en </a:t>
            </a:r>
            <a:r>
              <a:rPr lang="es-CL" sz="2400" b="1" dirty="0">
                <a:solidFill>
                  <a:srgbClr val="C00000"/>
                </a:solidFill>
              </a:rPr>
              <a:t>modalidad presencial </a:t>
            </a:r>
            <a:r>
              <a:rPr lang="es-CL" sz="2400" dirty="0"/>
              <a:t>contemplan </a:t>
            </a:r>
            <a:r>
              <a:rPr lang="es-CL" sz="2400" b="1" u="sng" dirty="0">
                <a:solidFill>
                  <a:srgbClr val="C00000"/>
                </a:solidFill>
              </a:rPr>
              <a:t>evaluaciones parciales que tendrán una ponderación de un 75%</a:t>
            </a:r>
            <a:r>
              <a:rPr lang="es-CL" sz="2400" b="1" u="sng" dirty="0"/>
              <a:t> </a:t>
            </a:r>
            <a:r>
              <a:rPr lang="es-CL" sz="2400" u="sng" dirty="0"/>
              <a:t>y un </a:t>
            </a:r>
            <a:r>
              <a:rPr lang="es-CL" sz="2400" b="1" u="sng" dirty="0">
                <a:solidFill>
                  <a:srgbClr val="C00000"/>
                </a:solidFill>
              </a:rPr>
              <a:t>examen final de un 25% de la nota final</a:t>
            </a:r>
            <a:r>
              <a:rPr lang="es-CL" sz="2400" dirty="0"/>
              <a:t>. 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En las </a:t>
            </a:r>
            <a:r>
              <a:rPr lang="es-CL" sz="2400" b="1" dirty="0">
                <a:solidFill>
                  <a:srgbClr val="C00000"/>
                </a:solidFill>
              </a:rPr>
              <a:t>asignaturas lectivas </a:t>
            </a:r>
            <a:r>
              <a:rPr lang="es-CL" sz="2400" dirty="0"/>
              <a:t>impartidas en </a:t>
            </a:r>
            <a:r>
              <a:rPr lang="es-CL" sz="2400" b="1" dirty="0">
                <a:solidFill>
                  <a:srgbClr val="C00000"/>
                </a:solidFill>
              </a:rPr>
              <a:t>modalidad presencial</a:t>
            </a:r>
            <a:r>
              <a:rPr lang="es-CL" sz="2400" dirty="0"/>
              <a:t>, los estudiantes podrán </a:t>
            </a:r>
            <a:r>
              <a:rPr lang="es-CL" sz="2400" b="1" u="sng" dirty="0">
                <a:solidFill>
                  <a:srgbClr val="C00000"/>
                </a:solidFill>
              </a:rPr>
              <a:t>eximirse de rendir examen final</a:t>
            </a:r>
            <a:r>
              <a:rPr lang="es-CL" sz="2400" dirty="0"/>
              <a:t>, cuando tengan una </a:t>
            </a:r>
            <a:r>
              <a:rPr lang="es-CL" sz="2400" b="1" u="sng" dirty="0">
                <a:solidFill>
                  <a:srgbClr val="C00000"/>
                </a:solidFill>
              </a:rPr>
              <a:t>nota de presentación al examen igual o superior a 4.5 </a:t>
            </a:r>
            <a:r>
              <a:rPr lang="es-CL" sz="2400" dirty="0"/>
              <a:t>en cuyo caso el promedio de notas parciales corresponderá a la nota final de la asignatura.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En el caso de las </a:t>
            </a:r>
            <a:r>
              <a:rPr lang="es-CL" sz="2400" b="1" u="sng" dirty="0">
                <a:solidFill>
                  <a:srgbClr val="C00000"/>
                </a:solidFill>
              </a:rPr>
              <a:t>prácticas sólo contemplarán evaluaciones parciales</a:t>
            </a:r>
            <a:r>
              <a:rPr lang="es-CL" sz="2400" u="sng" dirty="0"/>
              <a:t>. </a:t>
            </a:r>
            <a:r>
              <a:rPr lang="es-CL" sz="2400" b="1" u="sng" dirty="0">
                <a:solidFill>
                  <a:srgbClr val="C00000"/>
                </a:solidFill>
              </a:rPr>
              <a:t>NO HAY EXAMEN</a:t>
            </a:r>
            <a:r>
              <a:rPr lang="es-CL" sz="2400" b="1" dirty="0">
                <a:solidFill>
                  <a:srgbClr val="C00000"/>
                </a:solidFill>
              </a:rPr>
              <a:t>. </a:t>
            </a:r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94064172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8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56792"/>
            <a:ext cx="807524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200" dirty="0"/>
              <a:t>Las </a:t>
            </a:r>
            <a:r>
              <a:rPr lang="es-CL" sz="2200" b="1" dirty="0">
                <a:solidFill>
                  <a:srgbClr val="C00000"/>
                </a:solidFill>
              </a:rPr>
              <a:t>calificaciones de las evaluaciones </a:t>
            </a:r>
            <a:r>
              <a:rPr lang="es-CL" sz="2200" dirty="0"/>
              <a:t>utilizarán la </a:t>
            </a:r>
            <a:r>
              <a:rPr lang="es-CL" sz="2200" b="1" u="sng" dirty="0">
                <a:solidFill>
                  <a:srgbClr val="C00000"/>
                </a:solidFill>
              </a:rPr>
              <a:t>escala de 1,0 a 7,0</a:t>
            </a:r>
            <a:r>
              <a:rPr lang="es-CL" sz="2200" dirty="0"/>
              <a:t>. La </a:t>
            </a:r>
            <a:r>
              <a:rPr lang="es-CL" sz="2200" b="1" u="sng" dirty="0">
                <a:solidFill>
                  <a:srgbClr val="C00000"/>
                </a:solidFill>
              </a:rPr>
              <a:t>nota final 4,0 corresponderá́ al mínimo requerido para la aprobación de una asignatura</a:t>
            </a:r>
            <a:r>
              <a:rPr lang="es-CL" sz="2200" dirty="0"/>
              <a:t>. Dicha nota supone el </a:t>
            </a:r>
            <a:r>
              <a:rPr lang="es-CL" sz="2200" b="1" dirty="0">
                <a:solidFill>
                  <a:srgbClr val="C00000"/>
                </a:solidFill>
              </a:rPr>
              <a:t>cumplimiento satisfactorio de los objetivos de la asignatura, esto es, al menos un 60% de los mismos</a:t>
            </a:r>
            <a:r>
              <a:rPr lang="es-CL" sz="2200" dirty="0">
                <a:solidFill>
                  <a:srgbClr val="C00000"/>
                </a:solidFill>
              </a:rPr>
              <a:t>. </a:t>
            </a:r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28509599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770215"/>
            <a:ext cx="8075240" cy="639762"/>
          </a:xfrm>
        </p:spPr>
        <p:txBody>
          <a:bodyPr/>
          <a:lstStyle/>
          <a:p>
            <a:r>
              <a:rPr lang="es-CL" dirty="0"/>
              <a:t>Asistencia, Evaluación, Aprobación, Justificaciones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9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50AB41-0BD7-3D4E-89FC-7562D921E4C2}"/>
              </a:ext>
            </a:extLst>
          </p:cNvPr>
          <p:cNvSpPr txBox="1">
            <a:spLocks/>
          </p:cNvSpPr>
          <p:nvPr/>
        </p:nvSpPr>
        <p:spPr>
          <a:xfrm>
            <a:off x="534380" y="1556792"/>
            <a:ext cx="807524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FF0000"/>
              </a:buClr>
              <a:buNone/>
            </a:pPr>
            <a:r>
              <a:rPr lang="es-CL" sz="2400" dirty="0"/>
              <a:t>En </a:t>
            </a:r>
            <a:r>
              <a:rPr lang="es-CL" sz="2400" b="1" dirty="0">
                <a:solidFill>
                  <a:srgbClr val="C00000"/>
                </a:solidFill>
              </a:rPr>
              <a:t>cada asignatura lectiva o práctica</a:t>
            </a:r>
            <a:r>
              <a:rPr lang="es-CL" sz="2400" dirty="0"/>
              <a:t> habrá un </a:t>
            </a:r>
            <a:r>
              <a:rPr lang="es-CL" sz="2400" b="1" dirty="0">
                <a:solidFill>
                  <a:srgbClr val="C00000"/>
                </a:solidFill>
              </a:rPr>
              <a:t>mínimo de evaluaciones parciales</a:t>
            </a:r>
            <a:r>
              <a:rPr lang="es-CL" sz="2400" dirty="0"/>
              <a:t>, de acuerdo a su duración, según la siguiente tabla: </a:t>
            </a:r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r>
              <a:rPr lang="es-CL" sz="2400" dirty="0"/>
              <a:t>El </a:t>
            </a:r>
            <a:r>
              <a:rPr lang="es-CL" sz="2400" b="1" dirty="0">
                <a:solidFill>
                  <a:srgbClr val="C00000"/>
                </a:solidFill>
              </a:rPr>
              <a:t>plazo máximo para definir estas evaluaciones en el sistema por parte del docente es de 2 semanas </a:t>
            </a:r>
            <a:r>
              <a:rPr lang="es-CL" sz="2400" dirty="0"/>
              <a:t>de iniciadas las clases. Las </a:t>
            </a:r>
            <a:r>
              <a:rPr lang="es-CL" sz="2400" b="1" dirty="0">
                <a:solidFill>
                  <a:srgbClr val="C00000"/>
                </a:solidFill>
              </a:rPr>
              <a:t>asignaturas lectivas consideran fecha de examen final</a:t>
            </a:r>
            <a:r>
              <a:rPr lang="es-CL" sz="2400" dirty="0">
                <a:solidFill>
                  <a:srgbClr val="C00000"/>
                </a:solidFill>
              </a:rPr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9B0DB28-0F96-A145-8C1D-D6CADB36E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67913"/>
              </p:ext>
            </p:extLst>
          </p:nvPr>
        </p:nvGraphicFramePr>
        <p:xfrm>
          <a:off x="971600" y="3284984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500010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9712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Nº de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Nº de evaluaciones mínimas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8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Hasta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61 o 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3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83296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C769A-614A-4B94-B9D8-90BAFE7EF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39FD33-27C2-4E67-8A52-586B2D00E82F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D438F9-5B46-47E4-B6E7-05B1E96D8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</TotalTime>
  <Words>1508</Words>
  <Application>Microsoft Macintosh PowerPoint</Application>
  <PresentationFormat>Presentación en pantalla (4:3)</PresentationFormat>
  <Paragraphs>150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Tema de Office</vt:lpstr>
      <vt:lpstr>1_Tema de Office</vt:lpstr>
      <vt:lpstr>2_Tema de Office</vt:lpstr>
      <vt:lpstr>Información importante Reglamento Inacap y otros temas</vt:lpstr>
      <vt:lpstr>Ruta de la sesión</vt:lpstr>
      <vt:lpstr>Inicio</vt:lpstr>
      <vt:lpstr>Inicio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Cierre: dudas y consulta</vt:lpstr>
      <vt:lpstr>Información importante Reglamento Inacap y otros 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y N° de PPT o sesión</dc:title>
  <dc:creator>Jescica Puschel Oyaneder</dc:creator>
  <cp:lastModifiedBy>OSCAR ALFREDO RODRIGUEZ MENDOZA</cp:lastModifiedBy>
  <cp:revision>457</cp:revision>
  <dcterms:created xsi:type="dcterms:W3CDTF">2015-03-06T15:38:54Z</dcterms:created>
  <dcterms:modified xsi:type="dcterms:W3CDTF">2022-03-13T16:34:20Z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