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11" r:id="rId5"/>
    <p:sldMasterId id="2147483723" r:id="rId6"/>
  </p:sldMasterIdLst>
  <p:notesMasterIdLst>
    <p:notesMasterId r:id="rId44"/>
  </p:notesMasterIdLst>
  <p:sldIdLst>
    <p:sldId id="259" r:id="rId7"/>
    <p:sldId id="260" r:id="rId8"/>
    <p:sldId id="262" r:id="rId9"/>
    <p:sldId id="327" r:id="rId10"/>
    <p:sldId id="263" r:id="rId11"/>
    <p:sldId id="346" r:id="rId12"/>
    <p:sldId id="340" r:id="rId13"/>
    <p:sldId id="328" r:id="rId14"/>
    <p:sldId id="345" r:id="rId15"/>
    <p:sldId id="332" r:id="rId16"/>
    <p:sldId id="339" r:id="rId17"/>
    <p:sldId id="329" r:id="rId18"/>
    <p:sldId id="333" r:id="rId19"/>
    <p:sldId id="344" r:id="rId20"/>
    <p:sldId id="342" r:id="rId21"/>
    <p:sldId id="343" r:id="rId22"/>
    <p:sldId id="341" r:id="rId23"/>
    <p:sldId id="338" r:id="rId24"/>
    <p:sldId id="334" r:id="rId25"/>
    <p:sldId id="335" r:id="rId26"/>
    <p:sldId id="336" r:id="rId27"/>
    <p:sldId id="337" r:id="rId28"/>
    <p:sldId id="330" r:id="rId29"/>
    <p:sldId id="331" r:id="rId30"/>
    <p:sldId id="294" r:id="rId31"/>
    <p:sldId id="348" r:id="rId32"/>
    <p:sldId id="349" r:id="rId33"/>
    <p:sldId id="350" r:id="rId34"/>
    <p:sldId id="354" r:id="rId35"/>
    <p:sldId id="355" r:id="rId36"/>
    <p:sldId id="351" r:id="rId37"/>
    <p:sldId id="353" r:id="rId38"/>
    <p:sldId id="357" r:id="rId39"/>
    <p:sldId id="358" r:id="rId40"/>
    <p:sldId id="282" r:id="rId41"/>
    <p:sldId id="299" r:id="rId42"/>
    <p:sldId id="270" r:id="rId4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5722" autoAdjust="0"/>
  </p:normalViewPr>
  <p:slideViewPr>
    <p:cSldViewPr>
      <p:cViewPr varScale="1">
        <p:scale>
          <a:sx n="132" d="100"/>
          <a:sy n="132" d="100"/>
        </p:scale>
        <p:origin x="2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609B-3444-4319-A028-4E3091D453C2}" type="datetimeFigureOut">
              <a:rPr lang="es-CL" smtClean="0"/>
              <a:t>23-03-22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3F6B-FD3D-4789-A80B-DDBE7372AE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17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Sugerencia: reemplazar con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24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142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300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154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92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53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930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799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375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24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942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Reemplazar con temas y subtemas</a:t>
            </a:r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1419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93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51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00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191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8214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9696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15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7966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637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885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2147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768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172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293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520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8330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481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043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37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586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70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1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45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82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5264224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861048"/>
            <a:ext cx="526422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7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1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81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7964" y="1882235"/>
            <a:ext cx="5830416" cy="14700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2196877" y="5575026"/>
            <a:ext cx="4894263" cy="466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373" y="3789040"/>
            <a:ext cx="4176464" cy="91589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392445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457201" y="225287"/>
            <a:ext cx="4258816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68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58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4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73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646612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750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40151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240151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4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5338936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5759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97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127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644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10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3" y="1340768"/>
            <a:ext cx="7577727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407035"/>
            <a:ext cx="6400800" cy="117653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615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644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300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5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277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0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348706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130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318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81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774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16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838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2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716016" y="1600199"/>
            <a:ext cx="4176464" cy="45259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6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78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0"/>
            <a:ext cx="4040188" cy="383381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290304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55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6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2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3606706" y="1435101"/>
            <a:ext cx="5357781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152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152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tiff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dDFC4eUJ8&amp;t=1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youtube.com/watch?v=fJBP4vLlANo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udwig_von_Bertalanff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636912"/>
            <a:ext cx="5830416" cy="14700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buFont typeface="Arial"/>
            </a:pPr>
            <a:r>
              <a:rPr lang="es-CL" sz="3200" dirty="0"/>
              <a:t>Introducción al Diseño de Sistemas: Teoría General de Sistemas</a:t>
            </a:r>
            <a:endParaRPr lang="es-CL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>
                <a:solidFill>
                  <a:schemeClr val="tx1"/>
                </a:solidFill>
              </a:rPr>
              <a:t>Marzo 2022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395536" y="518355"/>
            <a:ext cx="5400600" cy="466725"/>
          </a:xfrm>
        </p:spPr>
        <p:txBody>
          <a:bodyPr>
            <a:noAutofit/>
          </a:bodyPr>
          <a:lstStyle/>
          <a:p>
            <a:r>
              <a:rPr lang="es-CL" sz="1400" dirty="0"/>
              <a:t>Área Académica de TI y Ciberseguridad</a:t>
            </a:r>
          </a:p>
          <a:p>
            <a:r>
              <a:rPr lang="es-CL" sz="1400" dirty="0"/>
              <a:t>Analista Programador/Ingeniería en Informática</a:t>
            </a:r>
          </a:p>
          <a:p>
            <a:r>
              <a:rPr lang="es-CL" sz="1400" dirty="0"/>
              <a:t>Diseño de Sistemas – TI2033</a:t>
            </a:r>
          </a:p>
          <a:p>
            <a:endParaRPr lang="es-CL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11760" y="429634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>
                <a:solidFill>
                  <a:schemeClr val="bg1"/>
                </a:solidFill>
              </a:rPr>
              <a:t>Profesor: Nombre completo  del profesor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920646-4CD4-5D4A-BE0D-12923E6C30CA}"/>
              </a:ext>
            </a:extLst>
          </p:cNvPr>
          <p:cNvSpPr txBox="1"/>
          <p:nvPr/>
        </p:nvSpPr>
        <p:spPr>
          <a:xfrm>
            <a:off x="395536" y="42963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Mg. Oscar Rodríguez Mendoza.</a:t>
            </a:r>
          </a:p>
        </p:txBody>
      </p:sp>
    </p:spTree>
    <p:extLst>
      <p:ext uri="{BB962C8B-B14F-4D97-AF65-F5344CB8AC3E}">
        <p14:creationId xmlns:p14="http://schemas.microsoft.com/office/powerpoint/2010/main" val="9807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Clasificación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 fontScale="92500"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CL" sz="2200" dirty="0"/>
              <a:t>Según (Arnold &amp; Osorio, 1998) existen las siguientes clasificaciones básicas de sistemas generales: </a:t>
            </a:r>
          </a:p>
          <a:p>
            <a:pPr algn="just">
              <a:buClr>
                <a:srgbClr val="FF0000"/>
              </a:buClr>
            </a:pPr>
            <a:r>
              <a:rPr lang="es-CL" sz="2200" dirty="0"/>
              <a:t>Según su </a:t>
            </a:r>
            <a:r>
              <a:rPr lang="es-CL" sz="2200" b="1" dirty="0">
                <a:solidFill>
                  <a:srgbClr val="C00000"/>
                </a:solidFill>
              </a:rPr>
              <a:t>entitividad</a:t>
            </a:r>
            <a:r>
              <a:rPr lang="es-CL" sz="2200" dirty="0"/>
              <a:t> pueden ser agrupados en: </a:t>
            </a:r>
            <a:r>
              <a:rPr lang="es-CL" sz="2200" b="1" dirty="0">
                <a:solidFill>
                  <a:srgbClr val="C00000"/>
                </a:solidFill>
              </a:rPr>
              <a:t>reales </a:t>
            </a:r>
            <a:r>
              <a:rPr lang="es-CL" sz="2200" dirty="0"/>
              <a:t>(existen independiente del observador)</a:t>
            </a:r>
            <a:r>
              <a:rPr lang="es-CL" sz="2200" b="1" dirty="0">
                <a:solidFill>
                  <a:srgbClr val="C00000"/>
                </a:solidFill>
              </a:rPr>
              <a:t>, ideales </a:t>
            </a:r>
            <a:r>
              <a:rPr lang="es-CL" sz="2200" dirty="0"/>
              <a:t>(construcciones simbólicas como la lógica y la matemática) </a:t>
            </a:r>
            <a:r>
              <a:rPr lang="es-CL" sz="2200" b="1" dirty="0">
                <a:solidFill>
                  <a:srgbClr val="C00000"/>
                </a:solidFill>
              </a:rPr>
              <a:t>y modelos </a:t>
            </a:r>
            <a:r>
              <a:rPr lang="es-CL" sz="2200" dirty="0"/>
              <a:t>(abstracciones de la realidad). </a:t>
            </a:r>
            <a:r>
              <a:rPr lang="es-CL" sz="2200" dirty="0">
                <a:solidFill>
                  <a:srgbClr val="FF0000"/>
                </a:solidFill>
              </a:rPr>
              <a:t>¿Ejemplo?</a:t>
            </a:r>
          </a:p>
          <a:p>
            <a:pPr algn="just">
              <a:buClr>
                <a:srgbClr val="FF0000"/>
              </a:buClr>
            </a:pPr>
            <a:endParaRPr lang="es-CL" sz="2200" b="1" dirty="0">
              <a:solidFill>
                <a:srgbClr val="C00000"/>
              </a:solidFill>
            </a:endParaRPr>
          </a:p>
          <a:p>
            <a:pPr algn="just">
              <a:buClr>
                <a:srgbClr val="FF0000"/>
              </a:buClr>
            </a:pPr>
            <a:r>
              <a:rPr lang="es-CL" sz="2200" dirty="0"/>
              <a:t>Con relación a su </a:t>
            </a:r>
            <a:r>
              <a:rPr lang="es-CL" sz="2200" b="1" dirty="0">
                <a:solidFill>
                  <a:srgbClr val="C00000"/>
                </a:solidFill>
              </a:rPr>
              <a:t>origen </a:t>
            </a:r>
            <a:r>
              <a:rPr lang="es-CL" sz="2200" dirty="0"/>
              <a:t>pueden ser </a:t>
            </a:r>
            <a:r>
              <a:rPr lang="es-CL" sz="2200" b="1" dirty="0">
                <a:solidFill>
                  <a:srgbClr val="C00000"/>
                </a:solidFill>
              </a:rPr>
              <a:t>naturales o artificiales. </a:t>
            </a:r>
            <a:r>
              <a:rPr lang="es-CL" sz="2200" dirty="0">
                <a:solidFill>
                  <a:srgbClr val="FF0000"/>
                </a:solidFill>
              </a:rPr>
              <a:t>¿Ejemplo?</a:t>
            </a:r>
          </a:p>
          <a:p>
            <a:pPr algn="just">
              <a:buClr>
                <a:srgbClr val="FF0000"/>
              </a:buClr>
            </a:pPr>
            <a:endParaRPr lang="es-CL" sz="2200" dirty="0">
              <a:solidFill>
                <a:srgbClr val="FF0000"/>
              </a:solidFill>
            </a:endParaRPr>
          </a:p>
          <a:p>
            <a:pPr algn="just">
              <a:buClr>
                <a:srgbClr val="FF0000"/>
              </a:buClr>
            </a:pPr>
            <a:r>
              <a:rPr lang="es-CL" sz="2200" dirty="0"/>
              <a:t>Con relación al </a:t>
            </a:r>
            <a:r>
              <a:rPr lang="es-CL" sz="2200" b="1" dirty="0">
                <a:solidFill>
                  <a:srgbClr val="C00000"/>
                </a:solidFill>
              </a:rPr>
              <a:t>ambiente o grado de aislamiento </a:t>
            </a:r>
            <a:r>
              <a:rPr lang="es-CL" sz="2200" dirty="0"/>
              <a:t>pueden ser </a:t>
            </a:r>
            <a:r>
              <a:rPr lang="es-CL" sz="2200" b="1" dirty="0">
                <a:solidFill>
                  <a:srgbClr val="C00000"/>
                </a:solidFill>
              </a:rPr>
              <a:t>abiertos o cerrados. </a:t>
            </a:r>
            <a:r>
              <a:rPr lang="es-CL" sz="2200" dirty="0">
                <a:solidFill>
                  <a:srgbClr val="FF0000"/>
                </a:solidFill>
              </a:rPr>
              <a:t>¿Ejemplo?</a:t>
            </a:r>
          </a:p>
          <a:p>
            <a:pPr algn="just">
              <a:buClr>
                <a:srgbClr val="FF0000"/>
              </a:buClr>
            </a:pPr>
            <a:endParaRPr lang="es-CL" sz="2200" b="1" dirty="0">
              <a:solidFill>
                <a:srgbClr val="C00000"/>
              </a:solidFill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80950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Premisas (supuestos) de la TGS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es-ES_tradnl" sz="2400" dirty="0"/>
              <a:t>La TGS se fundamenta en tres premisas básicas: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s-ES_tradnl" sz="2400" dirty="0"/>
              <a:t>Los sistemas existen dentro de sistemas (sistema/subsistema).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s-ES_tradnl" sz="2400" dirty="0"/>
              <a:t>Los sistemas son abiertos.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s-ES_tradnl" sz="2400" dirty="0"/>
              <a:t>Las funciones de un sistema dependen de su estructura.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878482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None/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400"/>
          </a:p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12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292350"/>
            <a:ext cx="5467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437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/>
              <a:t>a) </a:t>
            </a:r>
            <a:r>
              <a:rPr lang="es-CL" sz="2400" b="1" dirty="0">
                <a:solidFill>
                  <a:srgbClr val="C00000"/>
                </a:solidFill>
              </a:rPr>
              <a:t>Entidad: </a:t>
            </a:r>
            <a:r>
              <a:rPr lang="es-CL" sz="2400" dirty="0"/>
              <a:t>es lo que constituye la esencia de algo. Conjunto de elementos que forman el sistema.</a:t>
            </a:r>
          </a:p>
          <a:p>
            <a:pPr marL="0" indent="0">
              <a:buNone/>
            </a:pPr>
            <a:r>
              <a:rPr lang="es-CL" sz="2400" dirty="0"/>
              <a:t>Ejemplos: 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>
                <a:solidFill>
                  <a:srgbClr val="FF0000"/>
                </a:solidFill>
              </a:rPr>
              <a:t>¿Otros ejemplos?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13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8742"/>
            <a:ext cx="3477073" cy="25654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98020"/>
            <a:ext cx="2197378" cy="23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147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b) </a:t>
            </a:r>
            <a:r>
              <a:rPr lang="es-CL" sz="2400" b="1" dirty="0">
                <a:solidFill>
                  <a:srgbClr val="C00000"/>
                </a:solidFill>
              </a:rPr>
              <a:t>Atributos: </a:t>
            </a:r>
            <a:r>
              <a:rPr lang="es-CL" sz="2400" dirty="0"/>
              <a:t>son las características y propiedades estructurales o funcionales que caracterizan las partes o componentes de un sistema.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Ejemplos:  Una persona tiene como atributos…</a:t>
            </a:r>
          </a:p>
          <a:p>
            <a:pPr marL="0" indent="0">
              <a:buNone/>
            </a:pPr>
            <a:r>
              <a:rPr lang="es-CL" sz="2400" dirty="0"/>
              <a:t>		</a:t>
            </a:r>
          </a:p>
          <a:p>
            <a:pPr marL="0" indent="0">
              <a:buNone/>
            </a:pPr>
            <a:r>
              <a:rPr lang="es-CL" sz="2400" dirty="0"/>
              <a:t>Un automóvil tiene como atributos…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3A374DC-7A27-8944-BD6D-866F7CB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53" y="3501008"/>
            <a:ext cx="2695951" cy="12098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03" y="4710852"/>
            <a:ext cx="153373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5876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226493" y="1550135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c) </a:t>
            </a:r>
            <a:r>
              <a:rPr lang="es-CL" sz="2400" b="1" dirty="0">
                <a:solidFill>
                  <a:srgbClr val="C00000"/>
                </a:solidFill>
              </a:rPr>
              <a:t>Relaciones: </a:t>
            </a:r>
            <a:r>
              <a:rPr lang="es-CL" sz="2400" dirty="0"/>
              <a:t>es la forma en que se vinculan los componentes de un sistema. Pueden ser internas o externas</a:t>
            </a:r>
          </a:p>
          <a:p>
            <a:pPr marL="0" indent="0">
              <a:buNone/>
            </a:pPr>
            <a:r>
              <a:rPr lang="es-CL" sz="2400" dirty="0"/>
              <a:t>Ejemplos: 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r>
              <a:rPr lang="es-CL" sz="2200" dirty="0">
                <a:solidFill>
                  <a:srgbClr val="FF0000"/>
                </a:solidFill>
              </a:rPr>
              <a:t>¿Otros ejemplos?</a:t>
            </a:r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15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77385"/>
            <a:ext cx="2734057" cy="27340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8" y="3744452"/>
            <a:ext cx="2349636" cy="19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835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32850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395536" y="1819878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/>
              <a:t>d)</a:t>
            </a:r>
            <a:r>
              <a:rPr lang="es-CL" sz="2400" b="1" dirty="0"/>
              <a:t> </a:t>
            </a:r>
            <a:r>
              <a:rPr lang="es-CL" sz="2400" b="1" dirty="0">
                <a:solidFill>
                  <a:srgbClr val="C00000"/>
                </a:solidFill>
              </a:rPr>
              <a:t>Subsistemas: </a:t>
            </a:r>
            <a:r>
              <a:rPr lang="es-CO" sz="2400" dirty="0"/>
              <a:t>son partes interrelacionadas que trabajan dependientes e independientes a la par con otro subsistema para lograr un subsistema.</a:t>
            </a:r>
          </a:p>
          <a:p>
            <a:pPr algn="just">
              <a:buClr>
                <a:srgbClr val="FF0000"/>
              </a:buClr>
            </a:pPr>
            <a:r>
              <a:rPr lang="es-ES_tradnl" sz="2400" dirty="0"/>
              <a:t>La compresión de los sistemas sólo ocurre cuando se estudian globalmente, involucrando todas las interdependencias de sus partes.</a:t>
            </a:r>
          </a:p>
          <a:p>
            <a:pPr algn="just">
              <a:buClr>
                <a:srgbClr val="FF0000"/>
              </a:buClr>
            </a:pPr>
            <a:r>
              <a:rPr lang="es-ES_tradnl" sz="2400" dirty="0" err="1"/>
              <a:t>Suprasistema</a:t>
            </a:r>
            <a:r>
              <a:rPr lang="es-ES_tradnl" sz="2400" dirty="0"/>
              <a:t> – Subsistemas.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16</a:t>
            </a:fld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036493-F3A4-8941-890B-4BBA54ED9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90"/>
          <a:stretch/>
        </p:blipFill>
        <p:spPr>
          <a:xfrm>
            <a:off x="4788024" y="4402504"/>
            <a:ext cx="4146495" cy="19187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FECF18-9D15-DF43-A8D2-A53BA12D8B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"/>
          <a:stretch/>
        </p:blipFill>
        <p:spPr>
          <a:xfrm>
            <a:off x="1093252" y="4528507"/>
            <a:ext cx="3216204" cy="1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23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e) </a:t>
            </a:r>
            <a:r>
              <a:rPr lang="es-CL" sz="2400" b="1" dirty="0">
                <a:solidFill>
                  <a:srgbClr val="C00000"/>
                </a:solidFill>
              </a:rPr>
              <a:t>Entrada o input: </a:t>
            </a:r>
            <a:r>
              <a:rPr lang="es-CL" sz="2400" dirty="0"/>
              <a:t>es la importación (o lo que recibe) de recursos del mundo exterior (energía, materia o información) que se requieren para dar inicio al ciclo de actividades de un sistema.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0000"/>
                </a:solidFill>
              </a:rPr>
              <a:t>¿Ejemplos de entradas para un automóvil?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17</a:t>
            </a:fld>
            <a:endParaRPr lang="es-CL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D75149B0-9249-A042-B345-B78A3D36C0C2}"/>
              </a:ext>
            </a:extLst>
          </p:cNvPr>
          <p:cNvSpPr/>
          <p:nvPr/>
        </p:nvSpPr>
        <p:spPr>
          <a:xfrm>
            <a:off x="4572000" y="4572584"/>
            <a:ext cx="2088232" cy="165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8DEDBCCD-E188-6146-AF58-DE3C0A6C5F1D}"/>
              </a:ext>
            </a:extLst>
          </p:cNvPr>
          <p:cNvSpPr/>
          <p:nvPr/>
        </p:nvSpPr>
        <p:spPr>
          <a:xfrm>
            <a:off x="3354085" y="4972631"/>
            <a:ext cx="1152128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099E9B-00B1-724D-B812-0A53FF9E71D1}"/>
              </a:ext>
            </a:extLst>
          </p:cNvPr>
          <p:cNvSpPr txBox="1"/>
          <p:nvPr/>
        </p:nvSpPr>
        <p:spPr>
          <a:xfrm>
            <a:off x="3318739" y="4673192"/>
            <a:ext cx="10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Entrada</a:t>
            </a:r>
          </a:p>
        </p:txBody>
      </p:sp>
    </p:spTree>
    <p:extLst>
      <p:ext uri="{BB962C8B-B14F-4D97-AF65-F5344CB8AC3E}">
        <p14:creationId xmlns:p14="http://schemas.microsoft.com/office/powerpoint/2010/main" val="203127732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b="1" dirty="0">
                <a:solidFill>
                  <a:srgbClr val="C00000"/>
                </a:solidFill>
              </a:rPr>
              <a:t>Energía: </a:t>
            </a:r>
            <a:r>
              <a:rPr lang="es-CL" sz="2400" dirty="0"/>
              <a:t>se utiliza para mover y dinamizar el sistema. La energía que se incorpora a los sistemas es según la ley de conservación de energía</a:t>
            </a:r>
            <a:r>
              <a:rPr lang="es-CL" sz="2400" dirty="0">
                <a:solidFill>
                  <a:srgbClr val="FF0000"/>
                </a:solidFill>
              </a:rPr>
              <a:t>. ¿de donde obtienen energía los animales? ¿un automóvil?</a:t>
            </a:r>
          </a:p>
          <a:p>
            <a:pPr marL="0" indent="0" algn="just">
              <a:buNone/>
            </a:pPr>
            <a:r>
              <a:rPr lang="es-CL" sz="2400" b="1" dirty="0">
                <a:solidFill>
                  <a:srgbClr val="C00000"/>
                </a:solidFill>
              </a:rPr>
              <a:t>Materia: </a:t>
            </a:r>
            <a:r>
              <a:rPr lang="es-CL" sz="2400" dirty="0"/>
              <a:t>son los recursos que utiliza el sistema para producir salidas. </a:t>
            </a:r>
            <a:r>
              <a:rPr lang="es-CL" sz="2400" dirty="0">
                <a:solidFill>
                  <a:srgbClr val="FF0000"/>
                </a:solidFill>
              </a:rPr>
              <a:t>¿Qué materia se necesita para producir un queque?</a:t>
            </a:r>
          </a:p>
          <a:p>
            <a:pPr marL="0" indent="0" algn="just">
              <a:buNone/>
            </a:pPr>
            <a:r>
              <a:rPr lang="es-CL" sz="2400" b="1" dirty="0">
                <a:solidFill>
                  <a:srgbClr val="C00000"/>
                </a:solidFill>
              </a:rPr>
              <a:t>Información: </a:t>
            </a:r>
            <a:r>
              <a:rPr lang="es-CL" sz="2400" dirty="0"/>
              <a:t>es todo aquello que reduce la incertidumbre sobre una situación. Programar y planear el comportamiento de un sistema </a:t>
            </a:r>
            <a:r>
              <a:rPr lang="es-CL" sz="2400" dirty="0">
                <a:solidFill>
                  <a:srgbClr val="FF0000"/>
                </a:solidFill>
              </a:rPr>
              <a:t>¿qué información necesita un profesor para  </a:t>
            </a:r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87930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/>
              <a:t>f) </a:t>
            </a:r>
            <a:r>
              <a:rPr lang="es-CL" sz="2400" b="1" dirty="0">
                <a:solidFill>
                  <a:srgbClr val="C00000"/>
                </a:solidFill>
              </a:rPr>
              <a:t>Salida u output: </a:t>
            </a:r>
            <a:r>
              <a:rPr lang="es-CL" sz="2400" dirty="0"/>
              <a:t>se denomina así al </a:t>
            </a:r>
            <a:r>
              <a:rPr lang="es-CL" sz="2400" dirty="0" err="1"/>
              <a:t>resultrado</a:t>
            </a:r>
            <a:r>
              <a:rPr lang="es-CL" sz="2400" dirty="0"/>
              <a:t> final de la operación o procesamiento de un sistema. Según su destino pueden ser servicios, funciones y </a:t>
            </a:r>
            <a:r>
              <a:rPr lang="es-CL" sz="2400" dirty="0" err="1"/>
              <a:t>retroinputs</a:t>
            </a:r>
            <a:r>
              <a:rPr lang="es-CL" sz="2400" dirty="0"/>
              <a:t>. Permite exportar el resultado de las operaciones del sistema al medioambiente. 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400" dirty="0">
                <a:solidFill>
                  <a:srgbClr val="FF0000"/>
                </a:solidFill>
              </a:rPr>
              <a:t>¿Ejemplos de salida para un hervidor?</a:t>
            </a:r>
          </a:p>
          <a:p>
            <a:pPr marL="0" indent="0">
              <a:buNone/>
            </a:pPr>
            <a:endParaRPr lang="es-CL" sz="22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19</a:t>
            </a:fld>
            <a:endParaRPr lang="es-CL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17D3203D-FDC8-2F4D-955E-A06102C3297E}"/>
              </a:ext>
            </a:extLst>
          </p:cNvPr>
          <p:cNvSpPr/>
          <p:nvPr/>
        </p:nvSpPr>
        <p:spPr>
          <a:xfrm>
            <a:off x="3734544" y="4067126"/>
            <a:ext cx="2088232" cy="165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Flecha derecha 3">
            <a:extLst>
              <a:ext uri="{FF2B5EF4-FFF2-40B4-BE49-F238E27FC236}">
                <a16:creationId xmlns:a16="http://schemas.microsoft.com/office/drawing/2014/main" id="{5466924C-00EA-7E41-9655-7C477E67C8F0}"/>
              </a:ext>
            </a:extLst>
          </p:cNvPr>
          <p:cNvSpPr/>
          <p:nvPr/>
        </p:nvSpPr>
        <p:spPr>
          <a:xfrm>
            <a:off x="5913451" y="4488455"/>
            <a:ext cx="1152128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0DB487-4D77-7541-8FA9-7A20CF87428A}"/>
              </a:ext>
            </a:extLst>
          </p:cNvPr>
          <p:cNvSpPr txBox="1"/>
          <p:nvPr/>
        </p:nvSpPr>
        <p:spPr>
          <a:xfrm>
            <a:off x="5975731" y="40671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84294054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es-CL" sz="4000" b="1"/>
              <a:t>Ruta de la sesión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457200" y="1417637"/>
            <a:ext cx="5266928" cy="49391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s-CL" sz="2200" dirty="0"/>
              <a:t>Inicio: </a:t>
            </a:r>
            <a:r>
              <a:rPr lang="es-CL" sz="2000" dirty="0"/>
              <a:t>recordar lo último visto en clase.</a:t>
            </a:r>
          </a:p>
          <a:p>
            <a:pPr>
              <a:buClr>
                <a:srgbClr val="FF0000"/>
              </a:buClr>
            </a:pPr>
            <a:r>
              <a:rPr lang="es-CL" sz="2200" dirty="0"/>
              <a:t>Desarrollo: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s-CL" sz="2000" dirty="0"/>
              <a:t>Teoría General de Sistemas.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-Introducción.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-Enfoque de sistemas.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-Definiciones.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-Objetivos y Premisas.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-Componentes de un sistema.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-Actividad 1.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-Propiedades de un sistema.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CL" sz="1600" dirty="0"/>
              <a:t>-Actividad 2.</a:t>
            </a:r>
          </a:p>
          <a:p>
            <a:pPr>
              <a:buClr>
                <a:srgbClr val="FF0000"/>
              </a:buClr>
            </a:pPr>
            <a:r>
              <a:rPr lang="es-CL" sz="2200" dirty="0"/>
              <a:t>Cierre: resumen y preguntas de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s-CL" sz="2200" dirty="0"/>
              <a:t>reflexión.</a:t>
            </a:r>
          </a:p>
          <a:p>
            <a:pPr lvl="1">
              <a:buClr>
                <a:srgbClr val="FF0000"/>
              </a:buClr>
            </a:pPr>
            <a:endParaRPr lang="es-CL" sz="1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781872" y="1417636"/>
            <a:ext cx="4038600" cy="4819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endParaRPr lang="es-CL" sz="200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AD6DFE4-AA32-1643-9131-AC28F202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/>
              <a:t>g) </a:t>
            </a:r>
            <a:r>
              <a:rPr lang="es-CL" sz="2400" b="1" dirty="0">
                <a:solidFill>
                  <a:srgbClr val="C00000"/>
                </a:solidFill>
              </a:rPr>
              <a:t>Procesos: </a:t>
            </a:r>
            <a:r>
              <a:rPr lang="es-CL" sz="2400" dirty="0"/>
              <a:t>el proceso transforma una entrada en salida. Se debe saber cómo ocurre esa transformación.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400" dirty="0">
                <a:solidFill>
                  <a:srgbClr val="FF0000"/>
                </a:solidFill>
              </a:rPr>
              <a:t>¿Ejemplos de procesos que ocurran en el mundo real?</a:t>
            </a:r>
          </a:p>
          <a:p>
            <a:pPr marL="0" indent="0" algn="just">
              <a:buNone/>
            </a:pPr>
            <a:r>
              <a:rPr lang="es-CL" sz="2400" dirty="0"/>
              <a:t> </a:t>
            </a:r>
          </a:p>
          <a:p>
            <a:pPr marL="0" indent="0">
              <a:buNone/>
            </a:pPr>
            <a:endParaRPr lang="es-CL" sz="22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20</a:t>
            </a:fld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68" y="3408549"/>
            <a:ext cx="3620005" cy="16766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78" y="3408549"/>
            <a:ext cx="382005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9562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L" sz="2400" dirty="0"/>
              <a:t>h) </a:t>
            </a:r>
            <a:r>
              <a:rPr lang="es-CL" sz="2400" b="1" dirty="0">
                <a:solidFill>
                  <a:srgbClr val="C00000"/>
                </a:solidFill>
              </a:rPr>
              <a:t>Medio ambiente: </a:t>
            </a:r>
            <a:r>
              <a:rPr lang="es-CL" sz="2400" dirty="0"/>
              <a:t>se refiere al área de sucesos y condiciones que influyen sobre el comportamiento de un sistema. Es el medio que rodea externamente al sistema, es una fuente de recursos y amenazas.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400" dirty="0">
                <a:solidFill>
                  <a:srgbClr val="FF0000"/>
                </a:solidFill>
              </a:rPr>
              <a:t> ¿Cuál es el ambiente del sistema curso de Diseño de Sistemas?</a:t>
            </a:r>
          </a:p>
          <a:p>
            <a:pPr marL="0" indent="0">
              <a:buNone/>
            </a:pPr>
            <a:endParaRPr lang="es-CL" sz="22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21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34525"/>
            <a:ext cx="2952328" cy="18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57637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Componentes de un sistema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289968"/>
            <a:ext cx="8075240" cy="39512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L" sz="2400" dirty="0"/>
              <a:t>i) </a:t>
            </a:r>
            <a:r>
              <a:rPr lang="es-CL" sz="2400" b="1" dirty="0">
                <a:solidFill>
                  <a:srgbClr val="C00000"/>
                </a:solidFill>
              </a:rPr>
              <a:t>Retroalimentación: </a:t>
            </a:r>
            <a:r>
              <a:rPr lang="es-CL" sz="2400" dirty="0"/>
              <a:t>la influencia que ejerce un sistema sobre el ambiente se llama retroalimentación. Puede ser negativa (cuando prima el control) o positiva (cuando prima la amplificación de las desviaciones).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000" dirty="0"/>
              <a:t> </a:t>
            </a:r>
          </a:p>
          <a:p>
            <a:pPr marL="0" indent="0" algn="just">
              <a:buNone/>
            </a:pPr>
            <a:r>
              <a:rPr lang="es-CL" sz="2000" dirty="0">
                <a:solidFill>
                  <a:srgbClr val="FF0000"/>
                </a:solidFill>
              </a:rPr>
              <a:t>¿Cuál sería un ejemplo de retroalimentación para el curso de Diseño de Sistemas?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>
              <a:buNone/>
            </a:pPr>
            <a:endParaRPr lang="es-CL" sz="2200" dirty="0"/>
          </a:p>
          <a:p>
            <a:pPr marL="0" indent="0"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22</a:t>
            </a:fld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70" y="2388778"/>
            <a:ext cx="3762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98367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 dirty="0"/>
              <a:t>Actividad 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23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4AB25837-4C86-934A-8BF9-F3EA967C71E9}"/>
              </a:ext>
            </a:extLst>
          </p:cNvPr>
          <p:cNvSpPr txBox="1">
            <a:spLocks/>
          </p:cNvSpPr>
          <p:nvPr/>
        </p:nvSpPr>
        <p:spPr>
          <a:xfrm>
            <a:off x="609600" y="2582440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buClr>
                <a:srgbClr val="FF0000"/>
              </a:buClr>
            </a:pPr>
            <a:r>
              <a:rPr lang="es-ES" sz="2000" b="1" dirty="0"/>
              <a:t>Objetivo: </a:t>
            </a:r>
            <a:r>
              <a:rPr lang="es-ES" sz="2000" dirty="0"/>
              <a:t>Identificar los componentes de un sistema.</a:t>
            </a:r>
            <a:endParaRPr lang="es-ES_tradnl" sz="2000" dirty="0"/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CL" sz="2000" b="1" dirty="0"/>
              <a:t>Descripción:</a:t>
            </a:r>
          </a:p>
          <a:p>
            <a:pPr marL="0" lvl="0" indent="0"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deberán conformar grupos de 3 personas máximo. Cada grupo deberá en base a </a:t>
            </a: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de las figuras que elija deberá:</a:t>
            </a:r>
          </a:p>
          <a:p>
            <a:pPr marL="0" lvl="0" indent="0">
              <a:buNone/>
            </a:pP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a) Identificar el sistema</a:t>
            </a:r>
          </a:p>
          <a:p>
            <a:pPr marL="0" lvl="0" indent="0">
              <a:buNone/>
            </a:pP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b) Clasificar el sistema por uno de los criterios presentado anteriormente (</a:t>
            </a:r>
            <a:r>
              <a:rPr lang="es-CL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entitividad</a:t>
            </a: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origen o ambiente).</a:t>
            </a:r>
          </a:p>
          <a:p>
            <a:pPr marL="0" lvl="0" indent="0">
              <a:buNone/>
            </a:pP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c) Identificar la presencia de los componentes principales (Entradas, Procesos, Salida, Ambiente, Retroalimentación).</a:t>
            </a:r>
          </a:p>
          <a:p>
            <a:pPr marL="0" lvl="0" indent="0"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Finalmente, se escogerán algunos grupos al azar, para que </a:t>
            </a: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uno (1) de los representantes del grupo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deberá </a:t>
            </a: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indicar las respuestas que generaron en base a lo solicitado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CL" sz="2000" b="1" dirty="0"/>
              <a:t>Tiempo asignado para la actividad: 25 minutos.</a:t>
            </a:r>
          </a:p>
          <a:p>
            <a:pPr marL="0" lvl="0" indent="0">
              <a:buNone/>
            </a:pPr>
            <a:endParaRPr lang="es-CL" sz="18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 descr="Imagen que contiene hombre, mujer, sostener, gato&#10;&#10;Descripción generada automáticamente">
            <a:extLst>
              <a:ext uri="{FF2B5EF4-FFF2-40B4-BE49-F238E27FC236}">
                <a16:creationId xmlns:a16="http://schemas.microsoft.com/office/drawing/2014/main" id="{F4C127B3-F075-D344-8298-7936FBB9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20" y="791740"/>
            <a:ext cx="2603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69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None/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400"/>
          </a:p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24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4AB25837-4C86-934A-8BF9-F3EA967C71E9}"/>
              </a:ext>
            </a:extLst>
          </p:cNvPr>
          <p:cNvSpPr txBox="1">
            <a:spLocks/>
          </p:cNvSpPr>
          <p:nvPr/>
        </p:nvSpPr>
        <p:spPr>
          <a:xfrm>
            <a:off x="609600" y="2582440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s-CL" sz="180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400"/>
          </a:p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275C5F-5AE6-A94A-9655-AA62DCC9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" y="4584549"/>
            <a:ext cx="3486292" cy="17137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10" y="1581288"/>
            <a:ext cx="3338583" cy="20807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" y="1417638"/>
            <a:ext cx="2595739" cy="27751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61" y="1543934"/>
            <a:ext cx="2603623" cy="286683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05" y="4627994"/>
            <a:ext cx="3762231" cy="170154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13" y="4036238"/>
            <a:ext cx="1971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315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25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" y="1124744"/>
            <a:ext cx="7632848" cy="54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79793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26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3100" b="1" dirty="0">
                <a:solidFill>
                  <a:srgbClr val="C00000"/>
                </a:solidFill>
              </a:rPr>
              <a:t>Sinergia: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ES" sz="2600" dirty="0">
                <a:solidFill>
                  <a:srgbClr val="C00000"/>
                </a:solidFill>
              </a:rPr>
              <a:t>Un sistema es diferente de la suma de los elementos </a:t>
            </a:r>
            <a:r>
              <a:rPr lang="es-ES" sz="2600" dirty="0"/>
              <a:t>y por lo tanto su conocimiento  es irreductible al de sus partes.</a:t>
            </a:r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ES" sz="26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ES" sz="2600" dirty="0"/>
              <a:t>Esto se refiere </a:t>
            </a:r>
            <a:r>
              <a:rPr lang="es-CL" sz="2600" dirty="0"/>
              <a:t>a que no es posible predecir el comportamiento de un sistema con el examen de sus partes de manera aislada o independiente (enfoque reduccionista).</a:t>
            </a:r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6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CL" sz="2600" dirty="0"/>
              <a:t>La sinergia es la propiedad común a todas aquellas cosas que observamos como sistemas (</a:t>
            </a:r>
            <a:r>
              <a:rPr lang="es-CL" sz="2600" dirty="0" err="1"/>
              <a:t>Johansen</a:t>
            </a:r>
            <a:r>
              <a:rPr lang="es-CL" sz="2600" dirty="0"/>
              <a:t>, 1975). </a:t>
            </a:r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6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CL" sz="2600" dirty="0">
                <a:solidFill>
                  <a:srgbClr val="FF0000"/>
                </a:solidFill>
              </a:rPr>
              <a:t>¿Ejemplos de sinergia?</a:t>
            </a:r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 descr="Imagen que contiene interior, hombre&#10;&#10;Descripción generada automáticamente">
            <a:extLst>
              <a:ext uri="{FF2B5EF4-FFF2-40B4-BE49-F238E27FC236}">
                <a16:creationId xmlns:a16="http://schemas.microsoft.com/office/drawing/2014/main" id="{082B7123-8C05-2242-BD97-64BC69C1A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8" y="4857750"/>
            <a:ext cx="2527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707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27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2600" b="1" dirty="0">
                <a:solidFill>
                  <a:srgbClr val="C00000"/>
                </a:solidFill>
              </a:rPr>
              <a:t>Recursividad: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algn="just"/>
            <a:r>
              <a:rPr lang="es-CL" sz="2000"/>
              <a:t>Proceso que hace referencia a la </a:t>
            </a:r>
            <a:r>
              <a:rPr lang="es-CL" sz="2000">
                <a:solidFill>
                  <a:srgbClr val="C00000"/>
                </a:solidFill>
              </a:rPr>
              <a:t>introducción de los resultados de las operaciones de un sistema en él mismo </a:t>
            </a:r>
            <a:r>
              <a:rPr lang="es-CL" sz="2000"/>
              <a:t>(</a:t>
            </a:r>
            <a:r>
              <a:rPr lang="es-CL" sz="2000" b="1"/>
              <a:t>retroalimentación</a:t>
            </a:r>
            <a:r>
              <a:rPr lang="es-CL" sz="2000"/>
              <a:t>). </a:t>
            </a:r>
          </a:p>
          <a:p>
            <a:pPr algn="just"/>
            <a:endParaRPr lang="es-CL" sz="2000"/>
          </a:p>
          <a:p>
            <a:pPr algn="just"/>
            <a:r>
              <a:rPr lang="es-CL" sz="2000"/>
              <a:t>La recursividad se refleja en el concepto de suprasistema, sistema y subsistemas.</a:t>
            </a:r>
          </a:p>
          <a:p>
            <a:pPr algn="just"/>
            <a:endParaRPr lang="es-CL" sz="2000"/>
          </a:p>
          <a:p>
            <a:pPr algn="just"/>
            <a:r>
              <a:rPr lang="es-CL" sz="2000">
                <a:solidFill>
                  <a:srgbClr val="C00000"/>
                </a:solidFill>
              </a:rPr>
              <a:t>¿Ejemplos de recursividad?</a:t>
            </a:r>
          </a:p>
          <a:p>
            <a:pPr algn="just"/>
            <a:endParaRPr lang="es-CL" sz="200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60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400"/>
          </a:p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0A231D-900A-054E-8A33-B5C8D4186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80314"/>
            <a:ext cx="3805114" cy="2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0617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28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4400" b="1" dirty="0">
                <a:solidFill>
                  <a:srgbClr val="C00000"/>
                </a:solidFill>
              </a:rPr>
              <a:t>Entropía: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algn="just"/>
            <a:r>
              <a:rPr lang="es-CL" sz="2900" dirty="0"/>
              <a:t>La máxima probabilidad de los sistemas es su progresiva </a:t>
            </a:r>
            <a:r>
              <a:rPr lang="es-CL" sz="2900" dirty="0">
                <a:solidFill>
                  <a:srgbClr val="C00000"/>
                </a:solidFill>
              </a:rPr>
              <a:t>desorganización </a:t>
            </a:r>
            <a:r>
              <a:rPr lang="es-CL" sz="2900" dirty="0"/>
              <a:t>y, finalmente, su homogeneización con el ambiente.</a:t>
            </a:r>
          </a:p>
          <a:p>
            <a:pPr algn="just"/>
            <a:endParaRPr lang="es-CL" sz="2900" dirty="0"/>
          </a:p>
          <a:p>
            <a:pPr algn="just"/>
            <a:r>
              <a:rPr lang="es-CL" sz="2900" dirty="0"/>
              <a:t>Está basado en el segundo principio de la termodinámica, </a:t>
            </a:r>
            <a:r>
              <a:rPr lang="es-CL" sz="2900" b="1" dirty="0">
                <a:solidFill>
                  <a:srgbClr val="C00000"/>
                </a:solidFill>
              </a:rPr>
              <a:t>¿cuál es ese principio? (Investigar). </a:t>
            </a:r>
          </a:p>
          <a:p>
            <a:pPr algn="just"/>
            <a:endParaRPr lang="es-CL" sz="2900" dirty="0"/>
          </a:p>
          <a:p>
            <a:pPr algn="just"/>
            <a:r>
              <a:rPr lang="es-CL" sz="2900" dirty="0"/>
              <a:t>¿Qué pasará cuando un sistema cerrado alcanza su entropía</a:t>
            </a:r>
          </a:p>
          <a:p>
            <a:pPr marL="0" indent="0" algn="just">
              <a:buNone/>
            </a:pPr>
            <a:r>
              <a:rPr lang="es-CL" sz="2900" dirty="0"/>
              <a:t> máxima? </a:t>
            </a:r>
          </a:p>
          <a:p>
            <a:pPr algn="just"/>
            <a:endParaRPr lang="es-CL" sz="2900" dirty="0"/>
          </a:p>
          <a:p>
            <a:pPr algn="just"/>
            <a:r>
              <a:rPr lang="es-CL" sz="2900" dirty="0"/>
              <a:t>En los sistemas biológicos o sociales, la entropía </a:t>
            </a:r>
          </a:p>
          <a:p>
            <a:pPr marL="0" indent="0" algn="just">
              <a:buNone/>
            </a:pPr>
            <a:r>
              <a:rPr lang="es-CL" sz="2900" dirty="0"/>
              <a:t>puede ser invertida por las entradas de información</a:t>
            </a:r>
          </a:p>
          <a:p>
            <a:pPr marL="0" indent="0" algn="just">
              <a:buNone/>
            </a:pPr>
            <a:r>
              <a:rPr lang="es-CL" sz="2900" dirty="0"/>
              <a:t> y energía, llegando con ello a mayores estados de orden </a:t>
            </a:r>
          </a:p>
          <a:p>
            <a:pPr marL="0" indent="0" algn="just">
              <a:buNone/>
            </a:pPr>
            <a:r>
              <a:rPr lang="es-CL" sz="2900" dirty="0"/>
              <a:t>y organización </a:t>
            </a:r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6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1548DE-37C3-3E46-AC08-D12D606E3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645024"/>
            <a:ext cx="2238434" cy="2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3384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035743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29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534380" y="1602719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9600" b="1" dirty="0">
                <a:solidFill>
                  <a:srgbClr val="C00000"/>
                </a:solidFill>
              </a:rPr>
              <a:t>Negentropía: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r>
              <a:rPr lang="es-CL" sz="8000" dirty="0"/>
              <a:t>Se refiere a la </a:t>
            </a:r>
            <a:r>
              <a:rPr lang="es-CL" sz="8000" dirty="0">
                <a:solidFill>
                  <a:srgbClr val="C00000"/>
                </a:solidFill>
              </a:rPr>
              <a:t>energía que el sistema importa del ambiente para mantener su organización y sobrevivir </a:t>
            </a:r>
            <a:r>
              <a:rPr lang="es-CL" sz="8000" dirty="0"/>
              <a:t>(Johannsen. 1975). </a:t>
            </a:r>
          </a:p>
          <a:p>
            <a:endParaRPr lang="es-CL" sz="8000" dirty="0"/>
          </a:p>
          <a:p>
            <a:r>
              <a:rPr lang="es-CL" sz="8000" dirty="0"/>
              <a:t>Cuando se pueden contrarrestar los efectos desorganizadores y el sistema logra estabilizarse se habla de negentropía.</a:t>
            </a:r>
          </a:p>
          <a:p>
            <a:endParaRPr lang="es-CL" sz="8000" dirty="0"/>
          </a:p>
          <a:p>
            <a:r>
              <a:rPr lang="es-CL" sz="8000" dirty="0"/>
              <a:t>Dicho estado permite la evolución constante; </a:t>
            </a:r>
          </a:p>
          <a:p>
            <a:pPr marL="0" indent="0">
              <a:buNone/>
            </a:pPr>
            <a:r>
              <a:rPr lang="es-CL" sz="8000" dirty="0"/>
              <a:t>sin presencia de rupturas bruscas; hacia la muerte</a:t>
            </a:r>
          </a:p>
          <a:p>
            <a:pPr marL="0" indent="0">
              <a:buNone/>
            </a:pPr>
            <a:r>
              <a:rPr lang="es-CL" sz="8000" dirty="0"/>
              <a:t>(todos los sistemas son perecederos), </a:t>
            </a:r>
          </a:p>
          <a:p>
            <a:pPr marL="0" indent="0">
              <a:buNone/>
            </a:pPr>
            <a:r>
              <a:rPr lang="es-CL" sz="8000" dirty="0"/>
              <a:t>pero permitiéndole crecer y desarrollarse antes</a:t>
            </a:r>
          </a:p>
          <a:p>
            <a:pPr marL="0" indent="0">
              <a:buNone/>
            </a:pPr>
            <a:r>
              <a:rPr lang="es-CL" sz="8000" dirty="0"/>
              <a:t>del holocausto.</a:t>
            </a:r>
          </a:p>
          <a:p>
            <a:pPr marL="0" indent="0">
              <a:buNone/>
            </a:pPr>
            <a:endParaRPr lang="es-CL" sz="8000" dirty="0"/>
          </a:p>
          <a:p>
            <a:r>
              <a:rPr lang="es-CL" sz="8000" dirty="0">
                <a:solidFill>
                  <a:srgbClr val="FF0000"/>
                </a:solidFill>
              </a:rPr>
              <a:t>¿Cuál es la corriente negentrópica </a:t>
            </a:r>
          </a:p>
          <a:p>
            <a:pPr marL="0" indent="0">
              <a:buNone/>
            </a:pPr>
            <a:r>
              <a:rPr lang="es-CL" sz="8000" dirty="0">
                <a:solidFill>
                  <a:srgbClr val="FF0000"/>
                </a:solidFill>
              </a:rPr>
              <a:t>más importante de la que disponen los </a:t>
            </a:r>
          </a:p>
          <a:p>
            <a:pPr marL="0" indent="0">
              <a:buNone/>
            </a:pPr>
            <a:r>
              <a:rPr lang="es-CL" sz="8000" dirty="0">
                <a:solidFill>
                  <a:srgbClr val="FF0000"/>
                </a:solidFill>
              </a:rPr>
              <a:t>sistemas complejos?</a:t>
            </a:r>
          </a:p>
          <a:p>
            <a:endParaRPr lang="es-CL" dirty="0"/>
          </a:p>
          <a:p>
            <a:endParaRPr lang="es-CL" sz="22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6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6C6F0A-9C62-9B46-A8DA-FFCC4A6E9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56630"/>
            <a:ext cx="3016408" cy="17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0840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4000" b="1"/>
              <a:t>Inicio</a:t>
            </a:r>
            <a:endParaRPr lang="es-CL" sz="4000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L" sz="2400">
                <a:cs typeface="Myriad Pro"/>
              </a:rPr>
              <a:t>Hemos visto anteriormente:</a:t>
            </a:r>
          </a:p>
          <a:p>
            <a:pPr>
              <a:buClr>
                <a:srgbClr val="FF0000"/>
              </a:buClr>
            </a:pPr>
            <a:r>
              <a:rPr lang="es-CL" sz="2400"/>
              <a:t>Descriptor de Asignatura.</a:t>
            </a:r>
          </a:p>
          <a:p>
            <a:pPr lvl="1">
              <a:buClr>
                <a:srgbClr val="FF0000"/>
              </a:buClr>
            </a:pPr>
            <a:r>
              <a:rPr lang="es-CL" sz="1400"/>
              <a:t>Descripción.</a:t>
            </a:r>
          </a:p>
          <a:p>
            <a:pPr lvl="1">
              <a:buClr>
                <a:srgbClr val="FF0000"/>
              </a:buClr>
            </a:pPr>
            <a:r>
              <a:rPr lang="es-CL" sz="1400"/>
              <a:t>Competencias</a:t>
            </a:r>
          </a:p>
          <a:p>
            <a:pPr lvl="1">
              <a:buClr>
                <a:srgbClr val="FF0000"/>
              </a:buClr>
            </a:pPr>
            <a:r>
              <a:rPr lang="es-CL" sz="1400"/>
              <a:t>Unidades de Aprendizaje.</a:t>
            </a:r>
          </a:p>
          <a:p>
            <a:pPr lvl="1">
              <a:buClr>
                <a:srgbClr val="FF0000"/>
              </a:buClr>
            </a:pPr>
            <a:r>
              <a:rPr lang="es-CL" sz="1400"/>
              <a:t>Estrategias metodológicas.</a:t>
            </a:r>
          </a:p>
          <a:p>
            <a:pPr lvl="1">
              <a:buClr>
                <a:srgbClr val="FF0000"/>
              </a:buClr>
            </a:pPr>
            <a:r>
              <a:rPr lang="es-CL" sz="1400"/>
              <a:t>Sistema de Evaluación.</a:t>
            </a:r>
          </a:p>
          <a:p>
            <a:pPr lvl="1">
              <a:buClr>
                <a:srgbClr val="FF0000"/>
              </a:buClr>
            </a:pPr>
            <a:r>
              <a:rPr lang="es-CL" sz="1400"/>
              <a:t>Bibliografía</a:t>
            </a:r>
          </a:p>
          <a:p>
            <a:pPr>
              <a:buClr>
                <a:srgbClr val="FF0000"/>
              </a:buClr>
            </a:pPr>
            <a:r>
              <a:rPr lang="es-CL" sz="2400"/>
              <a:t>Es momento de pasar a ver contenido de la primera unidad de aprendizaje.</a:t>
            </a:r>
          </a:p>
          <a:p>
            <a:pPr marL="0" indent="0">
              <a:buNone/>
            </a:pPr>
            <a:endParaRPr lang="es-CL" sz="2400">
              <a:cs typeface="Myriad Pro"/>
            </a:endParaRPr>
          </a:p>
          <a:p>
            <a:pPr marL="0" indent="0">
              <a:buNone/>
            </a:pPr>
            <a:endParaRPr lang="es-CL" sz="2000">
              <a:cs typeface="Myriad Pro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39124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30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3400" b="1" dirty="0">
                <a:solidFill>
                  <a:srgbClr val="C00000"/>
                </a:solidFill>
              </a:rPr>
              <a:t>Homeostasis: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algn="just"/>
            <a:r>
              <a:rPr lang="es-CL"/>
              <a:t>Es el conjunto de </a:t>
            </a:r>
            <a:r>
              <a:rPr lang="es-CL">
                <a:solidFill>
                  <a:srgbClr val="C00000"/>
                </a:solidFill>
              </a:rPr>
              <a:t>procesos de autocontrol y autorregulación </a:t>
            </a:r>
            <a:r>
              <a:rPr lang="es-CL"/>
              <a:t>que conduce a la constancia del medio interno, independientemente del entorno y dentro de los límites permisibles para garantizar la supervivencia.</a:t>
            </a:r>
          </a:p>
          <a:p>
            <a:pPr algn="just"/>
            <a:endParaRPr lang="es-CL"/>
          </a:p>
          <a:p>
            <a:pPr algn="just"/>
            <a:r>
              <a:rPr lang="es-CL"/>
              <a:t>La homeostasis permite el </a:t>
            </a:r>
            <a:r>
              <a:rPr lang="es-CL">
                <a:solidFill>
                  <a:srgbClr val="C00000"/>
                </a:solidFill>
              </a:rPr>
              <a:t>equilibrio dinámico </a:t>
            </a:r>
            <a:r>
              <a:rPr lang="es-CL"/>
              <a:t>(steady state) que es el que a su vez permite la marcha normal del sistema y lo mantiene dentro del umbral de funcionamiento y supervivencia garantizando así su permanencia.</a:t>
            </a:r>
          </a:p>
          <a:p>
            <a:endParaRPr lang="es-CL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60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400"/>
          </a:p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7FCD8174-C324-0A4A-8848-2DF001DE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95" y="4742445"/>
            <a:ext cx="2971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4867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31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3800" b="1" dirty="0">
                <a:solidFill>
                  <a:srgbClr val="C00000"/>
                </a:solidFill>
              </a:rPr>
              <a:t>Equifinalidad:</a:t>
            </a:r>
            <a:endParaRPr lang="es-ES" sz="3400" b="1" dirty="0">
              <a:solidFill>
                <a:srgbClr val="C00000"/>
              </a:solidFill>
            </a:endParaRP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algn="just"/>
            <a:r>
              <a:rPr lang="es-CL" dirty="0"/>
              <a:t>Se refiere al hecho que un sistema vivo a partir de </a:t>
            </a:r>
            <a:r>
              <a:rPr lang="es-CL" dirty="0">
                <a:solidFill>
                  <a:srgbClr val="C00000"/>
                </a:solidFill>
              </a:rPr>
              <a:t>distintas condiciones iniciales y por distintos caminos </a:t>
            </a:r>
            <a:r>
              <a:rPr lang="es-CL" dirty="0"/>
              <a:t>llega a </a:t>
            </a:r>
            <a:r>
              <a:rPr lang="es-CL" dirty="0">
                <a:solidFill>
                  <a:srgbClr val="C00000"/>
                </a:solidFill>
              </a:rPr>
              <a:t>un mismo estado final</a:t>
            </a:r>
            <a:r>
              <a:rPr lang="es-CL" dirty="0"/>
              <a:t>. 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El fin se refiere a la mantención de un estado de equilibrio</a:t>
            </a:r>
            <a:r>
              <a:rPr lang="es-CL" b="1" dirty="0"/>
              <a:t> </a:t>
            </a:r>
            <a:r>
              <a:rPr lang="es-CL" dirty="0"/>
              <a:t>fluyente. "Puede alcanzarse el mismo estado final, la misma meta, partiendo de diferentes condiciones iniciales y siguiendo distintos itinerarios en los procesos organísmicos" (von Bertalanffy, 1976). 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El proceso inverso se denomina </a:t>
            </a:r>
            <a:r>
              <a:rPr lang="es-CL" dirty="0">
                <a:solidFill>
                  <a:srgbClr val="C00000"/>
                </a:solidFill>
              </a:rPr>
              <a:t>multifinalidad</a:t>
            </a:r>
            <a:r>
              <a:rPr lang="es-CL" dirty="0"/>
              <a:t>, es decir, "condiciones iniciales similares pueden llevar a estados finales diferentes" (Buckley,  1970). </a:t>
            </a:r>
            <a:endParaRPr lang="es-CL" sz="26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 descr="Imagen que contiene hierba, verde, exterior, cielo&#10;&#10;Descripción generada automáticamente">
            <a:extLst>
              <a:ext uri="{FF2B5EF4-FFF2-40B4-BE49-F238E27FC236}">
                <a16:creationId xmlns:a16="http://schemas.microsoft.com/office/drawing/2014/main" id="{36691885-2E35-A546-9711-30B8F6EBA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70" y="5193085"/>
            <a:ext cx="1562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258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32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3023886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2000" b="1" dirty="0">
                <a:solidFill>
                  <a:srgbClr val="C00000"/>
                </a:solidFill>
              </a:rPr>
              <a:t>Morfogénesis (retroalimentación positiva):</a:t>
            </a:r>
            <a:endParaRPr lang="es-ES" b="1" dirty="0">
              <a:solidFill>
                <a:srgbClr val="C00000"/>
              </a:solidFill>
            </a:endParaRPr>
          </a:p>
          <a:p>
            <a:pPr algn="just"/>
            <a:r>
              <a:rPr lang="es-CL" sz="2000" dirty="0"/>
              <a:t>Se trata de procesos que apuntan al </a:t>
            </a:r>
            <a:r>
              <a:rPr lang="es-CL" sz="2000" dirty="0">
                <a:solidFill>
                  <a:srgbClr val="C00000"/>
                </a:solidFill>
              </a:rPr>
              <a:t>desarrollo, crecimiento o cambio</a:t>
            </a:r>
            <a:r>
              <a:rPr lang="es-CL" sz="2000" dirty="0"/>
              <a:t> en la forma, estructura y estado del sistema. </a:t>
            </a:r>
          </a:p>
          <a:p>
            <a:pPr algn="just"/>
            <a:r>
              <a:rPr lang="es-CL" sz="2000" dirty="0" err="1"/>
              <a:t>Ej</a:t>
            </a:r>
            <a:r>
              <a:rPr lang="es-CL" sz="2000" dirty="0"/>
              <a:t>: procesos de diferenciación, especialización</a:t>
            </a:r>
          </a:p>
          <a:p>
            <a:pPr marL="0" indent="0" algn="just">
              <a:buNone/>
            </a:pPr>
            <a:r>
              <a:rPr lang="es-CL" sz="2000" dirty="0"/>
              <a:t>y aprendizaje.</a:t>
            </a:r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0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0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0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525A2D1-8E6C-E44B-86B6-F917A2200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62" y="5114253"/>
            <a:ext cx="1796563" cy="869511"/>
          </a:xfrm>
          <a:prstGeom prst="rect">
            <a:avLst/>
          </a:prstGeom>
        </p:spPr>
      </p:pic>
      <p:sp>
        <p:nvSpPr>
          <p:cNvPr id="10" name="Marcador de contenido 6">
            <a:extLst>
              <a:ext uri="{FF2B5EF4-FFF2-40B4-BE49-F238E27FC236}">
                <a16:creationId xmlns:a16="http://schemas.microsoft.com/office/drawing/2014/main" id="{F3BE92C6-B66B-2041-89E5-C830ACCA312C}"/>
              </a:ext>
            </a:extLst>
          </p:cNvPr>
          <p:cNvSpPr txBox="1">
            <a:spLocks/>
          </p:cNvSpPr>
          <p:nvPr/>
        </p:nvSpPr>
        <p:spPr>
          <a:xfrm>
            <a:off x="4782082" y="1241421"/>
            <a:ext cx="2819106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200" b="1" dirty="0">
              <a:solidFill>
                <a:srgbClr val="C00000"/>
              </a:solidFill>
            </a:endParaRP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2200" b="1" dirty="0" err="1">
                <a:solidFill>
                  <a:srgbClr val="C00000"/>
                </a:solidFill>
              </a:rPr>
              <a:t>Morfostasis</a:t>
            </a:r>
            <a:r>
              <a:rPr lang="es-ES" sz="2200" b="1" dirty="0">
                <a:solidFill>
                  <a:srgbClr val="C00000"/>
                </a:solidFill>
              </a:rPr>
              <a:t> (retroalimentación negativa):</a:t>
            </a:r>
          </a:p>
          <a:p>
            <a:pPr algn="just"/>
            <a:r>
              <a:rPr lang="es-CL" sz="2200" dirty="0"/>
              <a:t>Son los procesos de </a:t>
            </a:r>
            <a:r>
              <a:rPr lang="es-CL" sz="2200" dirty="0">
                <a:solidFill>
                  <a:srgbClr val="C00000"/>
                </a:solidFill>
              </a:rPr>
              <a:t>intercambio con el ambiente </a:t>
            </a:r>
            <a:r>
              <a:rPr lang="es-CL" sz="2200" dirty="0"/>
              <a:t>que tienden a preservar o mantener una forma, una organización o un estado dado de un sistema. </a:t>
            </a:r>
          </a:p>
          <a:p>
            <a:pPr algn="just"/>
            <a:r>
              <a:rPr lang="es-CL" sz="2200" dirty="0"/>
              <a:t>Procesos de este tipo son característicos de los sistemas vivos. </a:t>
            </a:r>
          </a:p>
          <a:p>
            <a:pPr algn="just"/>
            <a:endParaRPr lang="es-CL" sz="2200" dirty="0"/>
          </a:p>
          <a:p>
            <a:pPr marL="0" indent="0" algn="just">
              <a:buNone/>
            </a:pPr>
            <a:endParaRPr lang="es-CL" sz="22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11" name="Imagen 10" descr="Imagen que contiene foto, interior, monitor, sentado&#10;&#10;Descripción generada automáticamente">
            <a:extLst>
              <a:ext uri="{FF2B5EF4-FFF2-40B4-BE49-F238E27FC236}">
                <a16:creationId xmlns:a16="http://schemas.microsoft.com/office/drawing/2014/main" id="{09B4DFC0-5D42-3C4B-88E0-81398BDE20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88" y="4862602"/>
            <a:ext cx="1486314" cy="1193593"/>
          </a:xfrm>
          <a:prstGeom prst="rect">
            <a:avLst/>
          </a:prstGeom>
        </p:spPr>
      </p:pic>
      <p:pic>
        <p:nvPicPr>
          <p:cNvPr id="12" name="Imagen 11" descr="Imagen que contiene foto, interior, monitor, sentado&#10;&#10;Descripción generada automáticamente">
            <a:extLst>
              <a:ext uri="{FF2B5EF4-FFF2-40B4-BE49-F238E27FC236}">
                <a16:creationId xmlns:a16="http://schemas.microsoft.com/office/drawing/2014/main" id="{EAFC1ED7-4547-FF4E-84FF-3921455BA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2" y="4771588"/>
            <a:ext cx="1486314" cy="11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361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/>
              <a:t>Propiedades de los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33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0"/>
            <a:ext cx="8075240" cy="4753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r>
              <a:rPr lang="es-ES" sz="2600" b="1" dirty="0">
                <a:solidFill>
                  <a:srgbClr val="C00000"/>
                </a:solidFill>
              </a:rPr>
              <a:t>Teleología:</a:t>
            </a:r>
            <a:endParaRPr lang="es-ES" sz="3400" b="1" dirty="0">
              <a:solidFill>
                <a:srgbClr val="C00000"/>
              </a:solidFill>
            </a:endParaRP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algn="just"/>
            <a:r>
              <a:rPr lang="es-CL" sz="2600" dirty="0"/>
              <a:t>Se refiere al proceso de </a:t>
            </a:r>
            <a:r>
              <a:rPr lang="es-CL" sz="2600" dirty="0">
                <a:solidFill>
                  <a:srgbClr val="C00000"/>
                </a:solidFill>
              </a:rPr>
              <a:t>autofijar y automodificar el comportamiento de un sistema</a:t>
            </a:r>
            <a:r>
              <a:rPr lang="es-CL" sz="2600" dirty="0"/>
              <a:t> para lograr determinados fines.</a:t>
            </a:r>
          </a:p>
          <a:p>
            <a:pPr algn="just"/>
            <a:endParaRPr lang="es-CL" sz="2600" dirty="0"/>
          </a:p>
          <a:p>
            <a:pPr algn="just"/>
            <a:r>
              <a:rPr lang="es-CL" sz="2600" dirty="0">
                <a:solidFill>
                  <a:srgbClr val="FF0000"/>
                </a:solidFill>
              </a:rPr>
              <a:t>¿Cuáles son los únicos sistemas autónomos y autogobernados?</a:t>
            </a:r>
          </a:p>
          <a:p>
            <a:pPr marL="0" indent="0" algn="just">
              <a:buNone/>
            </a:pPr>
            <a:endParaRPr lang="es-CL" sz="24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endParaRPr lang="es-CL" sz="2400" dirty="0"/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4" name="Imagen 3" descr="Imagen que contiene cielo, exterior, hombre, persona&#10;&#10;Descripción generada automáticamente">
            <a:extLst>
              <a:ext uri="{FF2B5EF4-FFF2-40B4-BE49-F238E27FC236}">
                <a16:creationId xmlns:a16="http://schemas.microsoft.com/office/drawing/2014/main" id="{9A9FF2C8-9A39-8645-BA15-31B16C1F1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4607928"/>
            <a:ext cx="2528168" cy="17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11013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 dirty="0"/>
              <a:t>Actividad 2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34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4AB25837-4C86-934A-8BF9-F3EA967C71E9}"/>
              </a:ext>
            </a:extLst>
          </p:cNvPr>
          <p:cNvSpPr txBox="1">
            <a:spLocks/>
          </p:cNvSpPr>
          <p:nvPr/>
        </p:nvSpPr>
        <p:spPr>
          <a:xfrm>
            <a:off x="609600" y="2582440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buClr>
                <a:srgbClr val="FF0000"/>
              </a:buClr>
            </a:pPr>
            <a:endParaRPr lang="es-ES" sz="2000" b="1" dirty="0"/>
          </a:p>
          <a:p>
            <a:pPr algn="just" eaLnBrk="0" hangingPunct="0">
              <a:buClr>
                <a:srgbClr val="FF0000"/>
              </a:buClr>
            </a:pPr>
            <a:r>
              <a:rPr lang="es-ES" sz="2000" b="1" dirty="0"/>
              <a:t>Objetivo: </a:t>
            </a:r>
            <a:r>
              <a:rPr lang="es-ES" sz="2000" dirty="0"/>
              <a:t>Identificar las propiedades esenciales de un sistema.</a:t>
            </a:r>
            <a:endParaRPr lang="es-ES_tradnl" sz="2000" dirty="0"/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CL" sz="2000" b="1" dirty="0"/>
              <a:t>Descripción:</a:t>
            </a:r>
          </a:p>
          <a:p>
            <a:pPr marL="0" lvl="0" indent="0"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mismos grupos de 3 personas máximo deberán ahora en base a la misma figura que trabajaron en la actividad anterior indicar al menos tres (3) propiedades que están presenten en el sistema seleccionado junto con justificar o explicar brevemente de qué manera está presente cada una.</a:t>
            </a:r>
          </a:p>
          <a:p>
            <a:pPr marL="0" lvl="0" indent="0"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Finalmente, se escogerán algunos grupos al azar, para que </a:t>
            </a: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uno (1) de los representantes del grupo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deberá </a:t>
            </a:r>
            <a:r>
              <a:rPr lang="es-C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indicar las respuestas que generaron en base a lo solicitado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r>
              <a:rPr lang="es-CL" sz="2000" b="1" dirty="0"/>
              <a:t>Tiempo asignado para la actividad: 20 minutos.</a:t>
            </a:r>
          </a:p>
          <a:p>
            <a:pPr marL="0" lvl="0" indent="0">
              <a:buNone/>
            </a:pPr>
            <a:endParaRPr lang="es-CL" sz="18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 descr="Imagen que contiene hombre, mujer, sostener, gato&#10;&#10;Descripción generada automáticamente">
            <a:extLst>
              <a:ext uri="{FF2B5EF4-FFF2-40B4-BE49-F238E27FC236}">
                <a16:creationId xmlns:a16="http://schemas.microsoft.com/office/drawing/2014/main" id="{F4C127B3-F075-D344-8298-7936FBB9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20" y="987574"/>
            <a:ext cx="2603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2711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35</a:t>
            </a:fld>
            <a:endParaRPr lang="es-CL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371002-B3AB-7847-B576-2B030AE9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42992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CL" sz="3600" b="1"/>
              <a:t>Cierre: resumen y reflexión final</a:t>
            </a:r>
            <a:endParaRPr lang="es-CL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Marcador de contenido 6">
            <a:extLst>
              <a:ext uri="{FF2B5EF4-FFF2-40B4-BE49-F238E27FC236}">
                <a16:creationId xmlns:a16="http://schemas.microsoft.com/office/drawing/2014/main" id="{C1287916-9F87-E541-93BB-A3CA78185987}"/>
              </a:ext>
            </a:extLst>
          </p:cNvPr>
          <p:cNvSpPr txBox="1">
            <a:spLocks/>
          </p:cNvSpPr>
          <p:nvPr/>
        </p:nvSpPr>
        <p:spPr>
          <a:xfrm>
            <a:off x="483347" y="1844824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FF0000"/>
              </a:buClr>
              <a:buNone/>
            </a:pPr>
            <a:r>
              <a:rPr lang="es-CL" sz="2400" dirty="0"/>
              <a:t>En esta clase se dio una </a:t>
            </a:r>
            <a:r>
              <a:rPr lang="es-CL" sz="2400" b="1" dirty="0">
                <a:solidFill>
                  <a:srgbClr val="C00000"/>
                </a:solidFill>
              </a:rPr>
              <a:t>visión general acerca de la Teoría General de Sistemas</a:t>
            </a:r>
            <a:r>
              <a:rPr lang="es-CL" sz="2400" dirty="0"/>
              <a:t>, se presentó una definición, objetivos, las premisas bajo las que opera. Además se presentaron los principales </a:t>
            </a:r>
            <a:r>
              <a:rPr lang="es-CL" sz="2400" b="1" dirty="0">
                <a:solidFill>
                  <a:srgbClr val="C00000"/>
                </a:solidFill>
              </a:rPr>
              <a:t>componentes de un sistema y propiedades de éstos.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400" b="1" dirty="0">
              <a:solidFill>
                <a:srgbClr val="C00000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s-CL" sz="2400" b="1" dirty="0"/>
              <a:t>Reflexiones finales:</a:t>
            </a:r>
          </a:p>
          <a:p>
            <a:pPr>
              <a:buClr>
                <a:srgbClr val="FF0000"/>
              </a:buClr>
            </a:pPr>
            <a:r>
              <a:rPr lang="es-CL" sz="1800" dirty="0"/>
              <a:t>¿Qué es la TGS?</a:t>
            </a:r>
          </a:p>
          <a:p>
            <a:pPr>
              <a:buClr>
                <a:srgbClr val="FF0000"/>
              </a:buClr>
            </a:pPr>
            <a:r>
              <a:rPr lang="es-CL" sz="1800" dirty="0"/>
              <a:t>¿Qué es un sistema?</a:t>
            </a:r>
          </a:p>
          <a:p>
            <a:pPr>
              <a:buClr>
                <a:srgbClr val="FF0000"/>
              </a:buClr>
            </a:pPr>
            <a:r>
              <a:rPr lang="es-CL" sz="1800" dirty="0"/>
              <a:t>¿Cuáles son los principales componentes de un sistema?</a:t>
            </a:r>
          </a:p>
          <a:p>
            <a:pPr>
              <a:buClr>
                <a:srgbClr val="FF0000"/>
              </a:buClr>
            </a:pPr>
            <a:r>
              <a:rPr lang="es-CL" sz="1800" dirty="0"/>
              <a:t>Mencione tres (3) propiedades de los sistemas.</a:t>
            </a:r>
          </a:p>
          <a:p>
            <a:pPr>
              <a:buClr>
                <a:srgbClr val="FF0000"/>
              </a:buClr>
            </a:pPr>
            <a:r>
              <a:rPr lang="es-CL" sz="1800" dirty="0"/>
              <a:t> ¿Cuáles serían tres (3) ejemplos de aplicación de la TGS?</a:t>
            </a:r>
          </a:p>
          <a:p>
            <a:pPr>
              <a:buClr>
                <a:srgbClr val="FF0000"/>
              </a:buClr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20278234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5832648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Bibliografía sugerida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  <a:p>
            <a:endParaRPr lang="es-CL" sz="2400"/>
          </a:p>
          <a:p>
            <a:pPr algn="just"/>
            <a:endParaRPr lang="es-CL"/>
          </a:p>
          <a:p>
            <a:pPr>
              <a:buClr>
                <a:srgbClr val="FF0000"/>
              </a:buClr>
            </a:pPr>
            <a:endParaRPr lang="es-CL" sz="2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36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FE030539-2EE6-1D46-A53B-889A13D98354}"/>
              </a:ext>
            </a:extLst>
          </p:cNvPr>
          <p:cNvSpPr txBox="1">
            <a:spLocks/>
          </p:cNvSpPr>
          <p:nvPr/>
        </p:nvSpPr>
        <p:spPr>
          <a:xfrm>
            <a:off x="611560" y="2132856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400" dirty="0"/>
              <a:t>Arnold Cathalifaud, M., &amp; Osorio González, F. (1998). Introducción a los conceptos básicos de la teoría general de sistemas.</a:t>
            </a:r>
          </a:p>
          <a:p>
            <a:pPr algn="just"/>
            <a:r>
              <a:rPr lang="es-ES" sz="2400" dirty="0" err="1"/>
              <a:t>Bertoglio</a:t>
            </a:r>
            <a:r>
              <a:rPr lang="es-ES" sz="2400" dirty="0"/>
              <a:t>, O. J., &amp; </a:t>
            </a:r>
            <a:r>
              <a:rPr lang="es-ES" sz="2400" dirty="0" err="1"/>
              <a:t>Johansen</a:t>
            </a:r>
            <a:r>
              <a:rPr lang="es-ES" sz="2400" dirty="0"/>
              <a:t>, O. (1982). Introducción a la teoría general de sistemas. Editorial </a:t>
            </a:r>
            <a:r>
              <a:rPr lang="es-ES" sz="2400" dirty="0" err="1"/>
              <a:t>limusa</a:t>
            </a:r>
            <a:r>
              <a:rPr lang="es-ES" sz="2400" dirty="0"/>
              <a:t>. </a:t>
            </a:r>
          </a:p>
          <a:p>
            <a:pPr algn="just"/>
            <a:r>
              <a:rPr lang="es-CL" sz="2400" dirty="0"/>
              <a:t>Von Bertalanffy, L. (1993). Teoría general de los sistemas. Fondo de cultura económica.</a:t>
            </a:r>
          </a:p>
          <a:p>
            <a:pPr algn="just"/>
            <a:r>
              <a:rPr lang="es-CL" sz="2400" dirty="0"/>
              <a:t>Bohórquez, J. E. T. (1993). La teoría general de sistemas. Cuadernos de Geografía: Revista Colombiana de Geografía, 4(1), 111-137. </a:t>
            </a:r>
          </a:p>
          <a:p>
            <a:pPr algn="just"/>
            <a:r>
              <a:rPr lang="es-CL" sz="2400" dirty="0"/>
              <a:t>Cuadrado, A. G. (1995). Notas sobre la teoría general de sistemas. Revista general de información y documentación, 5(1), 197.</a:t>
            </a:r>
          </a:p>
          <a:p>
            <a:pPr algn="just"/>
            <a:endParaRPr lang="es-CL" sz="2400" dirty="0"/>
          </a:p>
          <a:p>
            <a:pPr marL="0" indent="0" algn="just">
              <a:buNone/>
            </a:pPr>
            <a:r>
              <a:rPr lang="es-CL" sz="2400" dirty="0"/>
              <a:t>Videos:</a:t>
            </a:r>
          </a:p>
          <a:p>
            <a:pPr marL="0" indent="0" algn="just">
              <a:buNone/>
            </a:pPr>
            <a:r>
              <a:rPr lang="es-CL" sz="2400" dirty="0">
                <a:hlinkClick r:id="rId3"/>
              </a:rPr>
              <a:t>https://www.youtube.com/watch?v=ROdDFC4eUJ8&amp;t=1s</a:t>
            </a:r>
            <a:r>
              <a:rPr lang="es-CL" sz="2400" dirty="0"/>
              <a:t> </a:t>
            </a:r>
          </a:p>
          <a:p>
            <a:pPr marL="0" indent="0" algn="just">
              <a:buNone/>
            </a:pPr>
            <a:r>
              <a:rPr lang="es-CL" sz="2400" dirty="0">
                <a:hlinkClick r:id="rId4"/>
              </a:rPr>
              <a:t>https://www.youtube.com/watch?v=fJBP4vLlANo</a:t>
            </a:r>
            <a:r>
              <a:rPr lang="es-CL" sz="2400" dirty="0"/>
              <a:t> </a:t>
            </a:r>
          </a:p>
          <a:p>
            <a:pPr marL="0" indent="0" algn="just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sz="2400" dirty="0"/>
          </a:p>
          <a:p>
            <a:pPr algn="just"/>
            <a:endParaRPr lang="es-CL" dirty="0"/>
          </a:p>
          <a:p>
            <a:pPr>
              <a:buClr>
                <a:srgbClr val="FF0000"/>
              </a:buClr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984935197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349B-E988-BD42-B2E0-26B56EAB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636912"/>
            <a:ext cx="5830416" cy="14700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buFont typeface="Arial"/>
            </a:pPr>
            <a:r>
              <a:rPr lang="es-CL" sz="3200" b="1" dirty="0"/>
              <a:t>Introducción al Diseño de Sistemas: Teoría General de Sistemas</a:t>
            </a:r>
            <a:endParaRPr lang="es-CL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D55EC7DD-3042-3347-A99A-F055AAAC40F8}"/>
              </a:ext>
            </a:extLst>
          </p:cNvPr>
          <p:cNvSpPr txBox="1">
            <a:spLocks/>
          </p:cNvSpPr>
          <p:nvPr/>
        </p:nvSpPr>
        <p:spPr>
          <a:xfrm>
            <a:off x="2196877" y="5575026"/>
            <a:ext cx="4894263" cy="466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</a:rPr>
              <a:t>Marzo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91589-F74E-BC42-9EB6-D03D85A72114}"/>
              </a:ext>
            </a:extLst>
          </p:cNvPr>
          <p:cNvSpPr txBox="1"/>
          <p:nvPr/>
        </p:nvSpPr>
        <p:spPr>
          <a:xfrm>
            <a:off x="395536" y="42963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Mg. Oscar Rodríguez Mendoza.</a:t>
            </a:r>
          </a:p>
        </p:txBody>
      </p:sp>
    </p:spTree>
    <p:extLst>
      <p:ext uri="{BB962C8B-B14F-4D97-AF65-F5344CB8AC3E}">
        <p14:creationId xmlns:p14="http://schemas.microsoft.com/office/powerpoint/2010/main" val="164725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4000" b="1"/>
              <a:t>Inicio</a:t>
            </a:r>
            <a:endParaRPr lang="es-CL" sz="400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4</a:t>
            </a:fld>
            <a:endParaRPr lang="es-CL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CD6A482-979B-2C4B-B240-ECE741F8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22672"/>
              </p:ext>
            </p:extLst>
          </p:nvPr>
        </p:nvGraphicFramePr>
        <p:xfrm>
          <a:off x="143508" y="1417638"/>
          <a:ext cx="8856984" cy="486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8311">
                  <a:extLst>
                    <a:ext uri="{9D8B030D-6E8A-4147-A177-3AD203B41FA5}">
                      <a16:colId xmlns:a16="http://schemas.microsoft.com/office/drawing/2014/main" val="3483696687"/>
                    </a:ext>
                  </a:extLst>
                </a:gridCol>
                <a:gridCol w="2793356">
                  <a:extLst>
                    <a:ext uri="{9D8B030D-6E8A-4147-A177-3AD203B41FA5}">
                      <a16:colId xmlns:a16="http://schemas.microsoft.com/office/drawing/2014/main" val="3349709456"/>
                    </a:ext>
                  </a:extLst>
                </a:gridCol>
                <a:gridCol w="3815317">
                  <a:extLst>
                    <a:ext uri="{9D8B030D-6E8A-4147-A177-3AD203B41FA5}">
                      <a16:colId xmlns:a16="http://schemas.microsoft.com/office/drawing/2014/main" val="171390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Aprendizajes Esperados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Criterios de Evaluación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Contenidos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201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CL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Relaciona los componentes que integran los sistemas de información con distintos tipos de organización, de acuerdo a su rol, describiendo metodologías de desarrollo de software de acuerdo a su función y utilidad..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400" b="1" dirty="0">
                          <a:solidFill>
                            <a:srgbClr val="C00000"/>
                          </a:solidFill>
                          <a:effectLst/>
                        </a:rPr>
                        <a:t>1.1.1.- Considera aspectos de la teoría general de sistemas.</a:t>
                      </a:r>
                      <a:endParaRPr lang="es-CL" sz="1400" b="1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T="47625" marB="47625"/>
                </a:tc>
                <a:tc row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kern="1200" dirty="0">
                          <a:solidFill>
                            <a:srgbClr val="C00000"/>
                          </a:solidFill>
                          <a:effectLst/>
                        </a:rPr>
                        <a:t>Teoría General de Sistemas (TGS Entradas, Procesos, Salidas, Retroalimentación y Amenazas).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kern="1200" dirty="0">
                          <a:effectLst/>
                        </a:rPr>
                        <a:t>Elementos y estructura de un Sistema de Información.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kern="1200" dirty="0">
                          <a:effectLst/>
                        </a:rPr>
                        <a:t>Metodologías de Desarrollo (Tradicionales: Cascada, Prototipo, Incremental y Metodologías Ágiles - SCRUM, </a:t>
                      </a:r>
                      <a:r>
                        <a:rPr lang="es-CL" sz="1400" kern="1200" dirty="0" err="1">
                          <a:effectLst/>
                        </a:rPr>
                        <a:t>Scrumban</a:t>
                      </a:r>
                      <a:r>
                        <a:rPr lang="es-CL" sz="1400" kern="1200" dirty="0">
                          <a:effectLst/>
                        </a:rPr>
                        <a:t>, Programación Extrema XP, entre otras.).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kern="1200" dirty="0">
                          <a:effectLst/>
                        </a:rPr>
                        <a:t>Ciclo de Vida de un Sistema de Información.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80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400" dirty="0">
                          <a:effectLst/>
                        </a:rPr>
                        <a:t>1.1.2.- Considerando elementos de los componentes de un sistema de información.</a:t>
                      </a:r>
                      <a:endParaRPr lang="es-CL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T="47625" marB="47625"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10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400" dirty="0">
                          <a:effectLst/>
                        </a:rPr>
                        <a:t>1.1.3.- Analiza requerimientos según objetivos de negocio y su consistencia, cumpliendo con los códigos de ética e instrumentos jurídicos que regulan la profesión y los de la organización en la que se encuentra.</a:t>
                      </a:r>
                      <a:endParaRPr lang="es-CL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T="47625" marB="47625"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88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400" dirty="0">
                          <a:effectLst/>
                        </a:rPr>
                        <a:t>1.1.4.- Considera ciclo de vida del sistema de información, justificando las decisiones frente a dilemas éticos según los códigos y normas que rigen su actuar académico y profesional.</a:t>
                      </a:r>
                      <a:endParaRPr lang="es-CL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T="47625" marB="47625"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82706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1916832"/>
            <a:ext cx="8075240" cy="3951288"/>
          </a:xfrm>
        </p:spPr>
        <p:txBody>
          <a:bodyPr>
            <a:normAutofit/>
          </a:bodyPr>
          <a:lstStyle/>
          <a:p>
            <a:pPr marL="0" indent="0" algn="just" eaLnBrk="0" hangingPunct="0">
              <a:buClr>
                <a:srgbClr val="FF0000"/>
              </a:buClr>
              <a:buNone/>
            </a:pPr>
            <a:endParaRPr lang="es-CO" sz="2400" dirty="0"/>
          </a:p>
          <a:p>
            <a:pPr marL="0" indent="0" algn="ctr" eaLnBrk="0" hangingPunct="0">
              <a:buClr>
                <a:srgbClr val="FF0000"/>
              </a:buClr>
              <a:buNone/>
            </a:pPr>
            <a:r>
              <a:rPr lang="es-CO" sz="2400" i="1" dirty="0"/>
              <a:t>“La </a:t>
            </a:r>
            <a:r>
              <a:rPr lang="es-ES" sz="2400" i="1" dirty="0"/>
              <a:t>vida en sociedad está organizada alrededor de sistemas complejos en los cuales, y por los cuales, el hombre trata de proporcionar alguna apariencia de orden en su universo”  </a:t>
            </a:r>
          </a:p>
          <a:p>
            <a:pPr marL="0" indent="0" algn="just" eaLnBrk="0" hangingPunct="0">
              <a:buClr>
                <a:srgbClr val="FF0000"/>
              </a:buClr>
              <a:buNone/>
            </a:pPr>
            <a:endParaRPr lang="es-ES" sz="2400" dirty="0"/>
          </a:p>
          <a:p>
            <a:pPr marL="0" indent="0" algn="r" eaLnBrk="0" hangingPunct="0">
              <a:buClr>
                <a:srgbClr val="FF0000"/>
              </a:buClr>
              <a:buNone/>
            </a:pPr>
            <a:r>
              <a:rPr lang="es-ES" sz="2000" dirty="0"/>
              <a:t>John P. Van </a:t>
            </a:r>
            <a:r>
              <a:rPr lang="es-ES" sz="2000" dirty="0" err="1"/>
              <a:t>Gich</a:t>
            </a:r>
            <a:r>
              <a:rPr lang="es-ES" sz="2000" dirty="0"/>
              <a:t> 1997.</a:t>
            </a:r>
            <a:endParaRPr lang="es-CL" sz="20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5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92476"/>
            <a:ext cx="140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467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75240" cy="639762"/>
          </a:xfrm>
        </p:spPr>
        <p:txBody>
          <a:bodyPr/>
          <a:lstStyle/>
          <a:p>
            <a:r>
              <a:rPr lang="es-CL"/>
              <a:t>Introducción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 fontScale="92500"/>
          </a:bodyPr>
          <a:lstStyle/>
          <a:p>
            <a:pPr algn="just" eaLnBrk="0" hangingPunct="0">
              <a:buClr>
                <a:srgbClr val="FF0000"/>
              </a:buClr>
            </a:pPr>
            <a:r>
              <a:rPr lang="es-CO" sz="2400" dirty="0"/>
              <a:t>La TGS </a:t>
            </a:r>
            <a:r>
              <a:rPr lang="es-ES_tradnl" sz="2400" dirty="0"/>
              <a:t>se origina entre 1950 y 1968 con los trabajos del biólogo alemán </a:t>
            </a:r>
            <a:r>
              <a:rPr lang="es-ES_tradnl" sz="2400" b="1" dirty="0">
                <a:solidFill>
                  <a:srgbClr val="C00000"/>
                </a:solidFill>
              </a:rPr>
              <a:t>Ludwig Von Bertanlanffy</a:t>
            </a:r>
            <a:r>
              <a:rPr lang="es-ES_tradnl" sz="2400" dirty="0"/>
              <a:t>.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s-CL" sz="2400" dirty="0">
                <a:hlinkClick r:id="rId3"/>
              </a:rPr>
              <a:t>https://es.wikipedia.org/wiki/Ludwig_von_Bertalanffy</a:t>
            </a: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r>
              <a:rPr lang="es-CL" sz="2400" dirty="0"/>
              <a:t>Para él la </a:t>
            </a:r>
            <a:r>
              <a:rPr lang="es-CL" sz="2400" b="1" dirty="0">
                <a:solidFill>
                  <a:srgbClr val="C00000"/>
                </a:solidFill>
              </a:rPr>
              <a:t>TEORIA GENERAL DE SISTEMAS </a:t>
            </a:r>
            <a:r>
              <a:rPr lang="es-CL" sz="2400" dirty="0"/>
              <a:t>debería constituirse en un mecanismo de </a:t>
            </a:r>
            <a:r>
              <a:rPr lang="es-CL" sz="2400" b="1" dirty="0">
                <a:solidFill>
                  <a:srgbClr val="C00000"/>
                </a:solidFill>
              </a:rPr>
              <a:t>integración</a:t>
            </a:r>
            <a:r>
              <a:rPr lang="es-CL" sz="2400" dirty="0"/>
              <a:t> entre las </a:t>
            </a:r>
            <a:r>
              <a:rPr lang="es-CL" sz="2400" b="1" dirty="0">
                <a:solidFill>
                  <a:srgbClr val="C00000"/>
                </a:solidFill>
              </a:rPr>
              <a:t>ciencias naturales y sociales </a:t>
            </a:r>
            <a:r>
              <a:rPr lang="es-CL" sz="2400" dirty="0"/>
              <a:t>y ser al mismo tiempo un instrumento básico para la formación y preparación de científicos.</a:t>
            </a: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6</a:t>
            </a:fld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9" y="2996952"/>
            <a:ext cx="124424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28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189969"/>
            <a:ext cx="8075240" cy="639762"/>
          </a:xfrm>
        </p:spPr>
        <p:txBody>
          <a:bodyPr/>
          <a:lstStyle/>
          <a:p>
            <a:r>
              <a:rPr lang="es-CL" dirty="0"/>
              <a:t>Enfoque de sistemas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430040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endParaRPr lang="es-CL" sz="2200"/>
          </a:p>
          <a:p>
            <a:pPr algn="just">
              <a:buClr>
                <a:srgbClr val="FF0000"/>
              </a:buClr>
            </a:pPr>
            <a:endParaRPr 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7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033B1DC-A0A6-A94A-9671-141DE6C35AB3}"/>
              </a:ext>
            </a:extLst>
          </p:cNvPr>
          <p:cNvSpPr txBox="1">
            <a:spLocks/>
          </p:cNvSpPr>
          <p:nvPr/>
        </p:nvSpPr>
        <p:spPr>
          <a:xfrm>
            <a:off x="612010" y="1829731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ES" sz="2400" dirty="0"/>
              <a:t>Forma de pensar que </a:t>
            </a:r>
            <a:r>
              <a:rPr lang="es-ES" sz="2400" b="1" dirty="0">
                <a:solidFill>
                  <a:srgbClr val="C00000"/>
                </a:solidFill>
              </a:rPr>
              <a:t>enfatiza el sistema total </a:t>
            </a:r>
            <a:r>
              <a:rPr lang="es-ES" sz="2400" dirty="0"/>
              <a:t>en vez de sistemas componentes, se esfuerza por optimizar la eficacia del sistema total en lugar de mejorar la eficacia de sistemas cerrados. 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ES" sz="2400" dirty="0"/>
              <a:t>Se basa principalmente en la visión de </a:t>
            </a:r>
            <a:r>
              <a:rPr lang="es-ES" sz="2400" b="1" dirty="0">
                <a:solidFill>
                  <a:srgbClr val="C00000"/>
                </a:solidFill>
              </a:rPr>
              <a:t>no ser reduccionista</a:t>
            </a:r>
            <a:r>
              <a:rPr lang="es-ES" sz="2400" dirty="0"/>
              <a:t> en su análisis para poder solucionar problemas de cualquier tipo. 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660400" algn="just">
              <a:buClr>
                <a:srgbClr val="FF0000"/>
              </a:buClr>
              <a:tabLst>
                <a:tab pos="2155825" algn="l"/>
              </a:tabLst>
            </a:pPr>
            <a:r>
              <a:rPr lang="es-CL" sz="2400" dirty="0"/>
              <a:t>Al enfoque de sistemas puede llamársele correctamente </a:t>
            </a:r>
            <a:r>
              <a:rPr lang="es-CL" sz="2400" b="1" dirty="0">
                <a:solidFill>
                  <a:srgbClr val="C00000"/>
                </a:solidFill>
              </a:rPr>
              <a:t>teoría general de sistemas aplicada</a:t>
            </a:r>
            <a:r>
              <a:rPr lang="es-CL" sz="2400" dirty="0"/>
              <a:t> (Johansen, 1975). </a:t>
            </a:r>
          </a:p>
          <a:p>
            <a:pPr marL="317500" indent="0" algn="just">
              <a:buClr>
                <a:srgbClr val="FF0000"/>
              </a:buClr>
              <a:buNone/>
              <a:tabLst>
                <a:tab pos="2155825" algn="l"/>
              </a:tabLst>
            </a:pPr>
            <a:endParaRPr lang="es-ES" sz="24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r>
              <a:rPr lang="es-CL" sz="2200" dirty="0"/>
              <a:t> </a:t>
            </a:r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2" y="4888187"/>
            <a:ext cx="30384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331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611560" y="1156494"/>
            <a:ext cx="8075240" cy="639762"/>
          </a:xfrm>
        </p:spPr>
        <p:txBody>
          <a:bodyPr/>
          <a:lstStyle/>
          <a:p>
            <a:r>
              <a:rPr lang="es-CL" dirty="0"/>
              <a:t>Definiciones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1841040"/>
            <a:ext cx="8075240" cy="4546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CL" sz="3800" b="1" dirty="0">
                <a:solidFill>
                  <a:srgbClr val="C00000"/>
                </a:solidFill>
              </a:rPr>
              <a:t>Teoría General de Sistemas (TGS)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r>
              <a:rPr lang="es-CL" sz="2900" dirty="0"/>
              <a:t>La Teoría General de Sistemas (TGS) es una metodología para el estudio de la realidad, la cual es compleja.</a:t>
            </a:r>
          </a:p>
          <a:p>
            <a:pPr algn="just">
              <a:buClr>
                <a:srgbClr val="FF0000"/>
              </a:buClr>
            </a:pPr>
            <a:endParaRPr lang="es-CL" sz="2900" dirty="0"/>
          </a:p>
          <a:p>
            <a:pPr algn="just">
              <a:buClr>
                <a:srgbClr val="FF0000"/>
              </a:buClr>
            </a:pPr>
            <a:r>
              <a:rPr lang="es-CL" sz="2900" dirty="0"/>
              <a:t>También se puede definir la TGS como una forma ordenada y científica de aproximación y representación del mundo real.</a:t>
            </a:r>
          </a:p>
          <a:p>
            <a:pPr algn="just">
              <a:buClr>
                <a:srgbClr val="FF0000"/>
              </a:buClr>
            </a:pPr>
            <a:endParaRPr lang="es-CL" sz="2600" dirty="0"/>
          </a:p>
          <a:p>
            <a:pPr algn="just">
              <a:buClr>
                <a:srgbClr val="FF0000"/>
              </a:buClr>
            </a:pPr>
            <a:r>
              <a:rPr lang="es-CL" sz="2900" dirty="0"/>
              <a:t>Se caracteriza  por su perspectiva holística (totalidad) e integradora, en donde lo importante son las relaciones y los conjuntos que a partir de ellas emergen (Arnold &amp; Osorio, 1998). </a:t>
            </a:r>
          </a:p>
          <a:p>
            <a:pPr algn="just">
              <a:buClr>
                <a:srgbClr val="FF0000"/>
              </a:buClr>
            </a:pPr>
            <a:endParaRPr lang="es-CL" sz="2900" dirty="0"/>
          </a:p>
          <a:p>
            <a:pPr algn="just">
              <a:buClr>
                <a:srgbClr val="FF0000"/>
              </a:buClr>
            </a:pPr>
            <a:r>
              <a:rPr lang="es-ES" sz="2900" dirty="0"/>
              <a:t>El pensamiento sistémico es la actitud del ser humano, que se basa en la percepción del mundo real en términos de totalidades para su análisis, comprensión y accionar</a:t>
            </a:r>
            <a:endParaRPr lang="es-CL" sz="29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503494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097757"/>
            <a:ext cx="8075240" cy="639762"/>
          </a:xfrm>
        </p:spPr>
        <p:txBody>
          <a:bodyPr/>
          <a:lstStyle/>
          <a:p>
            <a:r>
              <a:rPr lang="es-CL" dirty="0"/>
              <a:t>Definiciones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8075240" cy="454660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CL" sz="2600" b="1" dirty="0">
                <a:solidFill>
                  <a:srgbClr val="C00000"/>
                </a:solidFill>
              </a:rPr>
              <a:t>Sistema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s-CL" sz="2200" dirty="0"/>
              <a:t>“Conjunto ordenado de normas y procedimientos que regulan el funcionamiento de un grupo o colectividad” (RAE)</a:t>
            </a:r>
            <a:r>
              <a:rPr lang="es-CL" dirty="0"/>
              <a:t>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r>
              <a:rPr lang="es-CL" sz="2200" dirty="0"/>
              <a:t>“Un sistema es un conjunto de </a:t>
            </a:r>
            <a:r>
              <a:rPr lang="es-CL" sz="2200" b="1" dirty="0">
                <a:solidFill>
                  <a:srgbClr val="C00000"/>
                </a:solidFill>
              </a:rPr>
              <a:t>entidades</a:t>
            </a:r>
            <a:r>
              <a:rPr lang="es-CL" sz="2200" dirty="0"/>
              <a:t> caracterizadas por ciertos </a:t>
            </a:r>
            <a:r>
              <a:rPr lang="es-CL" sz="2200" b="1" dirty="0">
                <a:solidFill>
                  <a:srgbClr val="C00000"/>
                </a:solidFill>
              </a:rPr>
              <a:t>atributos</a:t>
            </a:r>
            <a:r>
              <a:rPr lang="es-CL" sz="2200" dirty="0"/>
              <a:t>, que tienen </a:t>
            </a:r>
            <a:r>
              <a:rPr lang="es-CL" sz="2200" b="1" dirty="0">
                <a:solidFill>
                  <a:srgbClr val="C00000"/>
                </a:solidFill>
              </a:rPr>
              <a:t>relaciones</a:t>
            </a:r>
            <a:r>
              <a:rPr lang="es-CL" sz="2200" dirty="0"/>
              <a:t> entre sí y están localizadas en un cierto </a:t>
            </a:r>
            <a:r>
              <a:rPr lang="es-CL" sz="2200" b="1" dirty="0">
                <a:solidFill>
                  <a:srgbClr val="C00000"/>
                </a:solidFill>
              </a:rPr>
              <a:t>ambiente</a:t>
            </a:r>
            <a:r>
              <a:rPr lang="es-CL" sz="2200" dirty="0"/>
              <a:t>, de acuerdo con un cierto </a:t>
            </a:r>
            <a:r>
              <a:rPr lang="es-CL" sz="2200" b="1" dirty="0">
                <a:solidFill>
                  <a:srgbClr val="C00000"/>
                </a:solidFill>
              </a:rPr>
              <a:t>objetivo</a:t>
            </a:r>
            <a:r>
              <a:rPr lang="es-CL" sz="2200" dirty="0"/>
              <a:t>” (Puleo, 1985).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r>
              <a:rPr lang="es-CL" sz="2200" b="1" dirty="0">
                <a:solidFill>
                  <a:srgbClr val="C00000"/>
                </a:solidFill>
              </a:rPr>
              <a:t>Ejemplos de sistemas </a:t>
            </a:r>
            <a:r>
              <a:rPr lang="es-CL" sz="2200" dirty="0"/>
              <a:t>son un automóvil, una persona, una empresa, un hervidor, un software, etc.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4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77266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39FD33-27C2-4E67-8A52-586B2D00E82F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D438F9-5B46-47E4-B6E7-05B1E96D8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9C769A-614A-4B94-B9D8-90BAFE7EF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3080</Words>
  <Application>Microsoft Macintosh PowerPoint</Application>
  <PresentationFormat>Presentación en pantalla (4:3)</PresentationFormat>
  <Paragraphs>612</Paragraphs>
  <Slides>37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Verdana</vt:lpstr>
      <vt:lpstr>Wingdings</vt:lpstr>
      <vt:lpstr>Tema de Office</vt:lpstr>
      <vt:lpstr>1_Tema de Office</vt:lpstr>
      <vt:lpstr>2_Tema de Office</vt:lpstr>
      <vt:lpstr>Introducción al Diseño de Sistemas: Teoría General de Sistemas</vt:lpstr>
      <vt:lpstr>Ruta de la sesión</vt:lpstr>
      <vt:lpstr>Inicio</vt:lpstr>
      <vt:lpstr>Inicio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Cierre: resumen y reflexión final</vt:lpstr>
      <vt:lpstr>Bibliografía sugerida</vt:lpstr>
      <vt:lpstr>Introducción al Diseño de Sistemas: Teoría General de Sistemas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y N° de PPT o sesión</dc:title>
  <dc:creator>Jescica Puschel Oyaneder</dc:creator>
  <cp:lastModifiedBy>OSCAR ALFREDO RODRIGUEZ MENDOZA</cp:lastModifiedBy>
  <cp:revision>260</cp:revision>
  <dcterms:created xsi:type="dcterms:W3CDTF">2015-03-06T15:38:54Z</dcterms:created>
  <dcterms:modified xsi:type="dcterms:W3CDTF">2022-03-23T21:12:14Z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