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4" r:id="rId15"/>
    <p:sldId id="275" r:id="rId16"/>
    <p:sldId id="276" r:id="rId17"/>
    <p:sldId id="277" r:id="rId18"/>
    <p:sldId id="278" r:id="rId19"/>
    <p:sldId id="279" r:id="rId2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CC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1" i="0">
                <a:solidFill>
                  <a:srgbClr val="21212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CC0000"/>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CC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75" y="66525"/>
            <a:ext cx="348618" cy="357955"/>
          </a:xfrm>
          <a:prstGeom prst="rect">
            <a:avLst/>
          </a:prstGeom>
        </p:spPr>
      </p:pic>
      <p:sp>
        <p:nvSpPr>
          <p:cNvPr id="2" name="Holder 2"/>
          <p:cNvSpPr>
            <a:spLocks noGrp="1"/>
          </p:cNvSpPr>
          <p:nvPr>
            <p:ph type="title"/>
          </p:nvPr>
        </p:nvSpPr>
        <p:spPr>
          <a:xfrm>
            <a:off x="2586799" y="280301"/>
            <a:ext cx="3970401" cy="635000"/>
          </a:xfrm>
          <a:prstGeom prst="rect">
            <a:avLst/>
          </a:prstGeom>
        </p:spPr>
        <p:txBody>
          <a:bodyPr wrap="square" lIns="0" tIns="0" rIns="0" bIns="0">
            <a:spAutoFit/>
          </a:bodyPr>
          <a:lstStyle>
            <a:lvl1pPr>
              <a:defRPr sz="2000" b="1" i="0">
                <a:solidFill>
                  <a:srgbClr val="CC0000"/>
                </a:solidFill>
                <a:latin typeface="Arial"/>
                <a:cs typeface="Arial"/>
              </a:defRPr>
            </a:lvl1pPr>
          </a:lstStyle>
          <a:p>
            <a:endParaRPr/>
          </a:p>
        </p:txBody>
      </p:sp>
      <p:sp>
        <p:nvSpPr>
          <p:cNvPr id="3" name="Holder 3"/>
          <p:cNvSpPr>
            <a:spLocks noGrp="1"/>
          </p:cNvSpPr>
          <p:nvPr>
            <p:ph type="body" idx="1"/>
          </p:nvPr>
        </p:nvSpPr>
        <p:spPr>
          <a:xfrm>
            <a:off x="399738" y="1186383"/>
            <a:ext cx="8344523" cy="3215640"/>
          </a:xfrm>
          <a:prstGeom prst="rect">
            <a:avLst/>
          </a:prstGeom>
        </p:spPr>
        <p:txBody>
          <a:bodyPr wrap="square" lIns="0" tIns="0" rIns="0" bIns="0">
            <a:spAutoFit/>
          </a:bodyPr>
          <a:lstStyle>
            <a:lvl1pPr>
              <a:defRPr sz="1400" b="1" i="0">
                <a:solidFill>
                  <a:srgbClr val="212121"/>
                </a:solidFill>
                <a:latin typeface="Calibri"/>
                <a:cs typeface="Calibri"/>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399738" y="1186383"/>
            <a:ext cx="8344523" cy="1318310"/>
          </a:xfrm>
          <a:prstGeom prst="rect">
            <a:avLst/>
          </a:prstGeom>
        </p:spPr>
        <p:txBody>
          <a:bodyPr vert="horz" wrap="square" lIns="0" tIns="12700" rIns="0" bIns="0" rtlCol="0">
            <a:spAutoFit/>
          </a:bodyPr>
          <a:lstStyle/>
          <a:p>
            <a:pPr marL="334010" algn="ctr">
              <a:lnSpc>
                <a:spcPct val="100000"/>
              </a:lnSpc>
              <a:spcBef>
                <a:spcPts val="100"/>
              </a:spcBef>
            </a:pPr>
            <a:r>
              <a:rPr sz="4200" spc="20" dirty="0">
                <a:solidFill>
                  <a:srgbClr val="CC0000"/>
                </a:solidFill>
                <a:latin typeface="Verdana"/>
                <a:cs typeface="Verdana"/>
              </a:rPr>
              <a:t>C</a:t>
            </a:r>
            <a:r>
              <a:rPr sz="4200" spc="-165" dirty="0">
                <a:solidFill>
                  <a:srgbClr val="CC0000"/>
                </a:solidFill>
                <a:latin typeface="Verdana"/>
                <a:cs typeface="Verdana"/>
              </a:rPr>
              <a:t>aps</a:t>
            </a:r>
            <a:r>
              <a:rPr sz="4200" spc="-185" dirty="0">
                <a:solidFill>
                  <a:srgbClr val="CC0000"/>
                </a:solidFill>
                <a:latin typeface="Verdana"/>
                <a:cs typeface="Verdana"/>
              </a:rPr>
              <a:t>t</a:t>
            </a:r>
            <a:r>
              <a:rPr sz="4200" spc="-110" dirty="0">
                <a:solidFill>
                  <a:srgbClr val="CC0000"/>
                </a:solidFill>
                <a:latin typeface="Verdana"/>
                <a:cs typeface="Verdana"/>
              </a:rPr>
              <a:t>o</a:t>
            </a:r>
            <a:r>
              <a:rPr sz="4200" spc="-105" dirty="0">
                <a:solidFill>
                  <a:srgbClr val="CC0000"/>
                </a:solidFill>
                <a:latin typeface="Verdana"/>
                <a:cs typeface="Verdana"/>
              </a:rPr>
              <a:t>n</a:t>
            </a:r>
            <a:r>
              <a:rPr sz="4200" spc="-140" dirty="0">
                <a:solidFill>
                  <a:srgbClr val="CC0000"/>
                </a:solidFill>
                <a:latin typeface="Verdana"/>
                <a:cs typeface="Verdana"/>
              </a:rPr>
              <a:t>e</a:t>
            </a:r>
            <a:r>
              <a:rPr sz="4200" spc="-250" dirty="0">
                <a:solidFill>
                  <a:srgbClr val="CC0000"/>
                </a:solidFill>
                <a:latin typeface="Verdana"/>
                <a:cs typeface="Verdana"/>
              </a:rPr>
              <a:t> </a:t>
            </a:r>
            <a:r>
              <a:rPr sz="4200" spc="-45" dirty="0">
                <a:solidFill>
                  <a:srgbClr val="CC0000"/>
                </a:solidFill>
                <a:latin typeface="Verdana"/>
                <a:cs typeface="Verdana"/>
              </a:rPr>
              <a:t>P</a:t>
            </a:r>
            <a:r>
              <a:rPr sz="4200" spc="-315" dirty="0">
                <a:solidFill>
                  <a:srgbClr val="CC0000"/>
                </a:solidFill>
                <a:latin typeface="Verdana"/>
                <a:cs typeface="Verdana"/>
              </a:rPr>
              <a:t>r</a:t>
            </a:r>
            <a:r>
              <a:rPr sz="4200" spc="-170" dirty="0">
                <a:solidFill>
                  <a:srgbClr val="CC0000"/>
                </a:solidFill>
                <a:latin typeface="Verdana"/>
                <a:cs typeface="Verdana"/>
              </a:rPr>
              <a:t>oje</a:t>
            </a:r>
            <a:r>
              <a:rPr sz="4200" spc="-145" dirty="0">
                <a:solidFill>
                  <a:srgbClr val="CC0000"/>
                </a:solidFill>
                <a:latin typeface="Verdana"/>
                <a:cs typeface="Verdana"/>
              </a:rPr>
              <a:t>c</a:t>
            </a:r>
            <a:r>
              <a:rPr sz="4200" spc="-130" dirty="0">
                <a:solidFill>
                  <a:srgbClr val="CC0000"/>
                </a:solidFill>
                <a:latin typeface="Verdana"/>
                <a:cs typeface="Verdana"/>
              </a:rPr>
              <a:t>t</a:t>
            </a:r>
            <a:r>
              <a:rPr sz="4200" spc="-484" dirty="0">
                <a:solidFill>
                  <a:srgbClr val="CC0000"/>
                </a:solidFill>
                <a:latin typeface="Verdana"/>
                <a:cs typeface="Verdana"/>
              </a:rPr>
              <a:t>-</a:t>
            </a:r>
            <a:r>
              <a:rPr sz="4200" spc="-1340" dirty="0">
                <a:solidFill>
                  <a:srgbClr val="CC0000"/>
                </a:solidFill>
                <a:latin typeface="Verdana"/>
                <a:cs typeface="Verdana"/>
              </a:rPr>
              <a:t>1</a:t>
            </a:r>
            <a:endParaRPr lang="en-US" sz="4200" spc="-1340" dirty="0">
              <a:solidFill>
                <a:srgbClr val="CC0000"/>
              </a:solidFill>
              <a:latin typeface="Verdana"/>
              <a:cs typeface="Verdana"/>
            </a:endParaRPr>
          </a:p>
          <a:p>
            <a:pPr marL="334010" algn="ctr">
              <a:lnSpc>
                <a:spcPct val="100000"/>
              </a:lnSpc>
              <a:spcBef>
                <a:spcPts val="100"/>
              </a:spcBef>
            </a:pPr>
            <a:endParaRPr sz="4200" dirty="0">
              <a:latin typeface="Verdana"/>
              <a:cs typeface="Verdana"/>
            </a:endParaRPr>
          </a:p>
        </p:txBody>
      </p:sp>
      <p:sp>
        <p:nvSpPr>
          <p:cNvPr id="3" name="object 3"/>
          <p:cNvSpPr txBox="1"/>
          <p:nvPr/>
        </p:nvSpPr>
        <p:spPr>
          <a:xfrm>
            <a:off x="1066800" y="2953485"/>
            <a:ext cx="7086600" cy="1479892"/>
          </a:xfrm>
          <a:prstGeom prst="rect">
            <a:avLst/>
          </a:prstGeom>
        </p:spPr>
        <p:txBody>
          <a:bodyPr vert="horz" wrap="square" lIns="0" tIns="12700" rIns="0" bIns="0" rtlCol="0">
            <a:spAutoFit/>
          </a:bodyPr>
          <a:lstStyle/>
          <a:p>
            <a:pPr marL="127635" marR="121920" indent="5715" algn="ctr">
              <a:lnSpc>
                <a:spcPct val="100000"/>
              </a:lnSpc>
              <a:spcBef>
                <a:spcPts val="100"/>
              </a:spcBef>
            </a:pPr>
            <a:r>
              <a:rPr sz="2000" b="1" u="heavy" spc="-240" dirty="0">
                <a:solidFill>
                  <a:srgbClr val="CC0000"/>
                </a:solidFill>
                <a:uFill>
                  <a:solidFill>
                    <a:srgbClr val="CC0000"/>
                  </a:solidFill>
                </a:uFill>
                <a:latin typeface="Verdana"/>
                <a:cs typeface="Verdana"/>
              </a:rPr>
              <a:t>T</a:t>
            </a:r>
            <a:r>
              <a:rPr sz="2000" b="1" u="heavy" spc="-100" dirty="0">
                <a:solidFill>
                  <a:srgbClr val="CC0000"/>
                </a:solidFill>
                <a:uFill>
                  <a:solidFill>
                    <a:srgbClr val="CC0000"/>
                  </a:solidFill>
                </a:uFill>
                <a:latin typeface="Verdana"/>
                <a:cs typeface="Verdana"/>
              </a:rPr>
              <a:t>e</a:t>
            </a:r>
            <a:r>
              <a:rPr sz="2000" b="1" u="heavy" spc="-105" dirty="0">
                <a:solidFill>
                  <a:srgbClr val="CC0000"/>
                </a:solidFill>
                <a:uFill>
                  <a:solidFill>
                    <a:srgbClr val="CC0000"/>
                  </a:solidFill>
                </a:uFill>
                <a:latin typeface="Verdana"/>
                <a:cs typeface="Verdana"/>
              </a:rPr>
              <a:t>a</a:t>
            </a:r>
            <a:r>
              <a:rPr sz="2000" b="1" u="heavy" spc="-20" dirty="0">
                <a:solidFill>
                  <a:srgbClr val="CC0000"/>
                </a:solidFill>
                <a:uFill>
                  <a:solidFill>
                    <a:srgbClr val="CC0000"/>
                  </a:solidFill>
                </a:uFill>
                <a:latin typeface="Verdana"/>
                <a:cs typeface="Verdana"/>
              </a:rPr>
              <a:t>m</a:t>
            </a:r>
            <a:r>
              <a:rPr sz="2000" b="1" u="heavy" spc="-120" dirty="0">
                <a:solidFill>
                  <a:srgbClr val="CC0000"/>
                </a:solidFill>
                <a:uFill>
                  <a:solidFill>
                    <a:srgbClr val="CC0000"/>
                  </a:solidFill>
                </a:uFill>
                <a:latin typeface="Verdana"/>
                <a:cs typeface="Verdana"/>
              </a:rPr>
              <a:t> </a:t>
            </a:r>
            <a:r>
              <a:rPr sz="2000" b="1" u="heavy" spc="-55" dirty="0">
                <a:solidFill>
                  <a:srgbClr val="CC0000"/>
                </a:solidFill>
                <a:uFill>
                  <a:solidFill>
                    <a:srgbClr val="CC0000"/>
                  </a:solidFill>
                </a:uFill>
                <a:latin typeface="Verdana"/>
                <a:cs typeface="Verdana"/>
              </a:rPr>
              <a:t>Member</a:t>
            </a:r>
            <a:r>
              <a:rPr lang="en-US" sz="2000" b="1" u="heavy" spc="-55" dirty="0">
                <a:solidFill>
                  <a:srgbClr val="CC0000"/>
                </a:solidFill>
                <a:uFill>
                  <a:solidFill>
                    <a:srgbClr val="CC0000"/>
                  </a:solidFill>
                </a:uFill>
                <a:latin typeface="Verdana"/>
                <a:cs typeface="Verdana"/>
              </a:rPr>
              <a:t>s:</a:t>
            </a:r>
            <a:r>
              <a:rPr sz="2000" b="1" u="heavy" spc="-55" dirty="0">
                <a:solidFill>
                  <a:srgbClr val="CC0000"/>
                </a:solidFill>
                <a:uFill>
                  <a:solidFill>
                    <a:srgbClr val="CC0000"/>
                  </a:solidFill>
                </a:uFill>
                <a:latin typeface="Verdana"/>
                <a:cs typeface="Verdana"/>
              </a:rPr>
              <a:t> </a:t>
            </a:r>
            <a:r>
              <a:rPr sz="2000" b="1" spc="-30" dirty="0">
                <a:solidFill>
                  <a:srgbClr val="CC0000"/>
                </a:solidFill>
                <a:latin typeface="Verdana"/>
                <a:cs typeface="Verdana"/>
              </a:rPr>
              <a:t> </a:t>
            </a:r>
            <a:endParaRPr lang="en-US" b="1" spc="25" dirty="0">
              <a:solidFill>
                <a:srgbClr val="134F5C"/>
              </a:solidFill>
              <a:latin typeface="Tahoma"/>
              <a:cs typeface="Tahoma"/>
            </a:endParaRPr>
          </a:p>
          <a:p>
            <a:pPr marL="127635" marR="121920" indent="5715" algn="ctr">
              <a:lnSpc>
                <a:spcPct val="100000"/>
              </a:lnSpc>
              <a:spcBef>
                <a:spcPts val="100"/>
              </a:spcBef>
            </a:pPr>
            <a:r>
              <a:rPr lang="en-US" b="1" spc="25" dirty="0">
                <a:solidFill>
                  <a:srgbClr val="134F5C"/>
                </a:solidFill>
                <a:latin typeface="Tahoma"/>
                <a:cs typeface="Tahoma"/>
              </a:rPr>
              <a:t>Uday Singh</a:t>
            </a:r>
            <a:r>
              <a:rPr lang="en-US" sz="1800" b="1" spc="25" dirty="0">
                <a:solidFill>
                  <a:srgbClr val="134F5C"/>
                </a:solidFill>
                <a:latin typeface="Tahoma"/>
                <a:cs typeface="Tahoma"/>
              </a:rPr>
              <a:t>- 2210992473</a:t>
            </a:r>
          </a:p>
          <a:p>
            <a:pPr marL="127635" marR="121920" indent="5715" algn="ctr">
              <a:lnSpc>
                <a:spcPct val="100000"/>
              </a:lnSpc>
              <a:spcBef>
                <a:spcPts val="100"/>
              </a:spcBef>
            </a:pPr>
            <a:r>
              <a:rPr lang="en-US" b="1" spc="25" dirty="0">
                <a:solidFill>
                  <a:srgbClr val="134F5C"/>
                </a:solidFill>
                <a:latin typeface="Tahoma"/>
                <a:cs typeface="Tahoma"/>
              </a:rPr>
              <a:t> Vaibhav Sheoran-210992490</a:t>
            </a:r>
          </a:p>
          <a:p>
            <a:pPr marL="127635" marR="121920" indent="5715" algn="ctr">
              <a:lnSpc>
                <a:spcPct val="100000"/>
              </a:lnSpc>
              <a:spcBef>
                <a:spcPts val="100"/>
              </a:spcBef>
            </a:pPr>
            <a:r>
              <a:rPr lang="en-US" b="1" spc="25" dirty="0">
                <a:solidFill>
                  <a:srgbClr val="134F5C"/>
                </a:solidFill>
                <a:latin typeface="Tahoma"/>
                <a:cs typeface="Tahoma"/>
              </a:rPr>
              <a:t>Vaibhav Tiwari</a:t>
            </a:r>
            <a:r>
              <a:rPr lang="en-US" sz="1800" b="1" spc="25" dirty="0">
                <a:solidFill>
                  <a:srgbClr val="134F5C"/>
                </a:solidFill>
                <a:latin typeface="Tahoma"/>
                <a:cs typeface="Tahoma"/>
              </a:rPr>
              <a:t>- 2210992491</a:t>
            </a:r>
          </a:p>
          <a:p>
            <a:pPr marL="127635" marR="121920" indent="5715" algn="ctr">
              <a:lnSpc>
                <a:spcPct val="100000"/>
              </a:lnSpc>
              <a:spcBef>
                <a:spcPts val="100"/>
              </a:spcBef>
            </a:pPr>
            <a:r>
              <a:rPr lang="en-US" b="1" spc="25" dirty="0" err="1">
                <a:solidFill>
                  <a:srgbClr val="134F5C"/>
                </a:solidFill>
                <a:latin typeface="Tahoma"/>
                <a:cs typeface="Tahoma"/>
              </a:rPr>
              <a:t>Vedansh</a:t>
            </a:r>
            <a:r>
              <a:rPr lang="en-US" b="1" spc="25" dirty="0">
                <a:solidFill>
                  <a:srgbClr val="134F5C"/>
                </a:solidFill>
                <a:latin typeface="Tahoma"/>
                <a:cs typeface="Tahoma"/>
              </a:rPr>
              <a:t> Katyal - 2210992519</a:t>
            </a:r>
            <a:endParaRPr sz="1800" dirty="0">
              <a:latin typeface="Tahoma"/>
              <a:cs typeface="Tahoma"/>
            </a:endParaRPr>
          </a:p>
        </p:txBody>
      </p:sp>
      <p:sp>
        <p:nvSpPr>
          <p:cNvPr id="4" name="TextBox 3">
            <a:extLst>
              <a:ext uri="{FF2B5EF4-FFF2-40B4-BE49-F238E27FC236}">
                <a16:creationId xmlns:a16="http://schemas.microsoft.com/office/drawing/2014/main" id="{42CF7B44-FD19-CAB5-B656-BDCF719653E8}"/>
              </a:ext>
            </a:extLst>
          </p:cNvPr>
          <p:cNvSpPr txBox="1"/>
          <p:nvPr/>
        </p:nvSpPr>
        <p:spPr>
          <a:xfrm>
            <a:off x="2667000" y="1878304"/>
            <a:ext cx="5257800" cy="523220"/>
          </a:xfrm>
          <a:prstGeom prst="rect">
            <a:avLst/>
          </a:prstGeom>
          <a:noFill/>
        </p:spPr>
        <p:txBody>
          <a:bodyPr wrap="square" rtlCol="0">
            <a:spAutoFit/>
          </a:bodyPr>
          <a:lstStyle/>
          <a:p>
            <a:r>
              <a:rPr lang="en-US" sz="2800" dirty="0">
                <a:solidFill>
                  <a:srgbClr val="C00000"/>
                </a:solidFill>
                <a:latin typeface="Britannic Bold" panose="020B0903060703020204" pitchFamily="34" charset="0"/>
              </a:rPr>
              <a:t>Customer Churn Prediction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505857"/>
            <a:ext cx="4754886" cy="382156"/>
          </a:xfrm>
          <a:prstGeom prst="rect">
            <a:avLst/>
          </a:prstGeom>
        </p:spPr>
        <p:txBody>
          <a:bodyPr vert="horz" wrap="square" lIns="0" tIns="12700" rIns="0" bIns="0" rtlCol="0">
            <a:spAutoFit/>
          </a:bodyPr>
          <a:lstStyle/>
          <a:p>
            <a:pPr marL="12700">
              <a:lnSpc>
                <a:spcPct val="100000"/>
              </a:lnSpc>
              <a:spcBef>
                <a:spcPts val="100"/>
              </a:spcBef>
            </a:pPr>
            <a:r>
              <a:rPr lang="en-US" sz="2400" spc="-5" dirty="0"/>
              <a:t>Distribution of Contract types </a:t>
            </a:r>
            <a:endParaRPr sz="2400" dirty="0"/>
          </a:p>
        </p:txBody>
      </p:sp>
      <p:sp>
        <p:nvSpPr>
          <p:cNvPr id="5" name="TextBox 4">
            <a:extLst>
              <a:ext uri="{FF2B5EF4-FFF2-40B4-BE49-F238E27FC236}">
                <a16:creationId xmlns:a16="http://schemas.microsoft.com/office/drawing/2014/main" id="{8BF6D9F0-9F46-B86C-3293-11F263F873EA}"/>
              </a:ext>
            </a:extLst>
          </p:cNvPr>
          <p:cNvSpPr txBox="1"/>
          <p:nvPr/>
        </p:nvSpPr>
        <p:spPr>
          <a:xfrm>
            <a:off x="228600" y="1123950"/>
            <a:ext cx="8610600"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pie chart was chosen to visualize the distribution of contract types in Chart 2 because it effectively represents the proportional distribution of categorical data (Contract types). It is suitable for a clear and quick comparison of the different contract types and is visually simple for easy interpretation.</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A5FAA4F-D2EF-087C-4AB3-59E30E9CEF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2419350"/>
            <a:ext cx="4343400" cy="252309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7297" y="505857"/>
            <a:ext cx="4203065" cy="391160"/>
          </a:xfrm>
          <a:prstGeom prst="rect">
            <a:avLst/>
          </a:prstGeom>
        </p:spPr>
        <p:txBody>
          <a:bodyPr vert="horz" wrap="square" lIns="0" tIns="12700" rIns="0" bIns="0" rtlCol="0">
            <a:spAutoFit/>
          </a:bodyPr>
          <a:lstStyle/>
          <a:p>
            <a:pPr marL="12700">
              <a:lnSpc>
                <a:spcPct val="100000"/>
              </a:lnSpc>
              <a:spcBef>
                <a:spcPts val="100"/>
              </a:spcBef>
            </a:pPr>
            <a:r>
              <a:rPr lang="en-US" sz="2400" spc="-50" dirty="0"/>
              <a:t>Distribution of Gender</a:t>
            </a:r>
            <a:endParaRPr sz="2400" dirty="0"/>
          </a:p>
        </p:txBody>
      </p:sp>
      <p:sp>
        <p:nvSpPr>
          <p:cNvPr id="3" name="object 3"/>
          <p:cNvSpPr txBox="1"/>
          <p:nvPr/>
        </p:nvSpPr>
        <p:spPr>
          <a:xfrm>
            <a:off x="519616" y="1025654"/>
            <a:ext cx="8186420" cy="1261499"/>
          </a:xfrm>
          <a:prstGeom prst="rect">
            <a:avLst/>
          </a:prstGeom>
        </p:spPr>
        <p:txBody>
          <a:bodyPr vert="horz" wrap="square" lIns="0" tIns="12700" rIns="0" bIns="0" rtlCol="0">
            <a:spAutoFit/>
          </a:bodyPr>
          <a:lstStyle/>
          <a:p>
            <a:pPr marL="334645" marR="5080" indent="-322580">
              <a:lnSpc>
                <a:spcPct val="114999"/>
              </a:lnSpc>
              <a:spcBef>
                <a:spcPts val="100"/>
              </a:spcBef>
              <a:buSzPct val="87500"/>
              <a:buFont typeface="Arial"/>
              <a:buChar char="•"/>
              <a:tabLst>
                <a:tab pos="334645" algn="l"/>
                <a:tab pos="335280" algn="l"/>
              </a:tabLst>
            </a:pPr>
            <a:r>
              <a:rPr lang="en-IN" dirty="0">
                <a:latin typeface="Times New Roman" panose="02020603050405020304" pitchFamily="18" charset="0"/>
                <a:cs typeface="Times New Roman" panose="02020603050405020304" pitchFamily="18" charset="0"/>
              </a:rPr>
              <a:t>The bar chart was chosen because it effectively visualizes the count or frequency of categorical data, making it suitable for displaying the distribution of gender in the dataset. It allows for easy comparisons between different gender categories and is clear and straightforward in its representation.</a:t>
            </a:r>
            <a:endParaRPr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8018306-B9C7-0F63-183A-173F944035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2287153"/>
            <a:ext cx="6781800" cy="27229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2316" y="441564"/>
            <a:ext cx="5571490" cy="391160"/>
          </a:xfrm>
          <a:prstGeom prst="rect">
            <a:avLst/>
          </a:prstGeom>
        </p:spPr>
        <p:txBody>
          <a:bodyPr vert="horz" wrap="square" lIns="0" tIns="12700" rIns="0" bIns="0" rtlCol="0">
            <a:spAutoFit/>
          </a:bodyPr>
          <a:lstStyle/>
          <a:p>
            <a:pPr marL="12700" algn="ctr">
              <a:lnSpc>
                <a:spcPct val="100000"/>
              </a:lnSpc>
              <a:spcBef>
                <a:spcPts val="100"/>
              </a:spcBef>
            </a:pPr>
            <a:r>
              <a:rPr lang="en-US" sz="2400" spc="-5" dirty="0"/>
              <a:t>Trend of Tenure</a:t>
            </a:r>
            <a:endParaRPr sz="2400" dirty="0"/>
          </a:p>
        </p:txBody>
      </p:sp>
      <p:sp>
        <p:nvSpPr>
          <p:cNvPr id="4" name="object 4"/>
          <p:cNvSpPr txBox="1"/>
          <p:nvPr/>
        </p:nvSpPr>
        <p:spPr>
          <a:xfrm>
            <a:off x="639277" y="1095855"/>
            <a:ext cx="7479030" cy="874598"/>
          </a:xfrm>
          <a:prstGeom prst="rect">
            <a:avLst/>
          </a:prstGeom>
        </p:spPr>
        <p:txBody>
          <a:bodyPr vert="horz" wrap="square" lIns="0" tIns="12700" rIns="0" bIns="0" rtlCol="0">
            <a:spAutoFit/>
          </a:bodyPr>
          <a:lstStyle/>
          <a:p>
            <a:pPr marL="160655" indent="-148590">
              <a:lnSpc>
                <a:spcPct val="100000"/>
              </a:lnSpc>
              <a:spcBef>
                <a:spcPts val="100"/>
              </a:spcBef>
              <a:buClr>
                <a:srgbClr val="000000"/>
              </a:buClr>
              <a:buFont typeface="Arial"/>
              <a:buChar char="•"/>
              <a:tabLst>
                <a:tab pos="161290" algn="l"/>
              </a:tabLst>
            </a:pPr>
            <a:r>
              <a:rPr lang="en-IN" sz="1400" dirty="0">
                <a:latin typeface="Times New Roman" panose="02020603050405020304" pitchFamily="18" charset="0"/>
                <a:cs typeface="Times New Roman" panose="02020603050405020304" pitchFamily="18" charset="0"/>
              </a:rPr>
              <a:t>The chosen chart is a Stacked Area Chart, represented by a </a:t>
            </a:r>
            <a:r>
              <a:rPr lang="en-IN" sz="1400" dirty="0" err="1">
                <a:latin typeface="Times New Roman" panose="02020603050405020304" pitchFamily="18" charset="0"/>
                <a:cs typeface="Times New Roman" panose="02020603050405020304" pitchFamily="18" charset="0"/>
              </a:rPr>
              <a:t>lineplot</a:t>
            </a:r>
            <a:r>
              <a:rPr lang="en-IN" sz="1400" dirty="0">
                <a:latin typeface="Times New Roman" panose="02020603050405020304" pitchFamily="18" charset="0"/>
                <a:cs typeface="Times New Roman" panose="02020603050405020304" pitchFamily="18" charset="0"/>
              </a:rPr>
              <a:t> with the "tenure" on the x-axis and "Churn" on the y-axis. Stacked Area Charts are effective for illustrating the cumulative contribution of multiple variables (Churn) over time (Tenure). This visualization is suitable for showing trends and patterns in Churn rates throughout the tenure</a:t>
            </a:r>
            <a:endParaRPr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92A021D-2DCC-827B-FA08-1158300C669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96080" y="2105720"/>
            <a:ext cx="4440454" cy="29260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3691" y="505857"/>
            <a:ext cx="5231130" cy="391160"/>
          </a:xfrm>
          <a:prstGeom prst="rect">
            <a:avLst/>
          </a:prstGeom>
        </p:spPr>
        <p:txBody>
          <a:bodyPr vert="horz" wrap="square" lIns="0" tIns="12700" rIns="0" bIns="0" rtlCol="0">
            <a:spAutoFit/>
          </a:bodyPr>
          <a:lstStyle/>
          <a:p>
            <a:pPr marL="12700">
              <a:lnSpc>
                <a:spcPct val="100000"/>
              </a:lnSpc>
              <a:spcBef>
                <a:spcPts val="100"/>
              </a:spcBef>
            </a:pPr>
            <a:r>
              <a:rPr lang="en-US" sz="2400" dirty="0"/>
              <a:t>Monthly Charge Distribution</a:t>
            </a:r>
            <a:endParaRPr sz="2400" dirty="0"/>
          </a:p>
        </p:txBody>
      </p:sp>
      <p:sp>
        <p:nvSpPr>
          <p:cNvPr id="4" name="object 4"/>
          <p:cNvSpPr txBox="1"/>
          <p:nvPr/>
        </p:nvSpPr>
        <p:spPr>
          <a:xfrm>
            <a:off x="521544" y="971550"/>
            <a:ext cx="7999730" cy="566822"/>
          </a:xfrm>
          <a:prstGeom prst="rect">
            <a:avLst/>
          </a:prstGeom>
        </p:spPr>
        <p:txBody>
          <a:bodyPr vert="horz" wrap="square" lIns="0" tIns="12700" rIns="0" bIns="0" rtlCol="0">
            <a:spAutoFit/>
          </a:bodyPr>
          <a:lstStyle/>
          <a:p>
            <a:pPr marL="161290" marR="5080" indent="-149225">
              <a:lnSpc>
                <a:spcPct val="100000"/>
              </a:lnSpc>
              <a:spcBef>
                <a:spcPts val="100"/>
              </a:spcBef>
              <a:buClr>
                <a:srgbClr val="000000"/>
              </a:buClr>
              <a:buFont typeface="Arial"/>
              <a:buChar char="•"/>
              <a:tabLst>
                <a:tab pos="161925" algn="l"/>
              </a:tabLst>
            </a:pPr>
            <a:r>
              <a:rPr lang="en-IN" sz="1200" dirty="0">
                <a:latin typeface="Times New Roman" panose="02020603050405020304" pitchFamily="18" charset="0"/>
                <a:cs typeface="Times New Roman" panose="02020603050405020304" pitchFamily="18" charset="0"/>
              </a:rPr>
              <a:t>The chosen chart is a Bubble Chart, representing Monthly Charges vs Total Charges, with bubble size indicating tenure. A Bubble Chart is effective for visualizing the relationships between three numerical variables simultaneously, providing insights into the correlation between Monthly Charges, Total Charges, and the impact of tenure on the size of each data point.</a:t>
            </a:r>
            <a:endParaRPr sz="1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D8CFC5A-FE6D-4A87-4A58-97E9641D66A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34387" y="1657350"/>
            <a:ext cx="5206230" cy="3333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0793" y="507889"/>
            <a:ext cx="4418330" cy="330200"/>
          </a:xfrm>
          <a:prstGeom prst="rect">
            <a:avLst/>
          </a:prstGeom>
        </p:spPr>
        <p:txBody>
          <a:bodyPr vert="horz" wrap="square" lIns="0" tIns="12700" rIns="0" bIns="0" rtlCol="0">
            <a:spAutoFit/>
          </a:bodyPr>
          <a:lstStyle/>
          <a:p>
            <a:pPr marL="12700">
              <a:lnSpc>
                <a:spcPct val="100000"/>
              </a:lnSpc>
              <a:spcBef>
                <a:spcPts val="100"/>
              </a:spcBef>
            </a:pPr>
            <a:r>
              <a:rPr lang="en-US" spc="-55" dirty="0"/>
              <a:t>   	Correlation Matrix</a:t>
            </a:r>
            <a:endParaRPr spc="-5" dirty="0"/>
          </a:p>
        </p:txBody>
      </p:sp>
      <p:pic>
        <p:nvPicPr>
          <p:cNvPr id="6" name="Picture 5">
            <a:extLst>
              <a:ext uri="{FF2B5EF4-FFF2-40B4-BE49-F238E27FC236}">
                <a16:creationId xmlns:a16="http://schemas.microsoft.com/office/drawing/2014/main" id="{A87DF3CE-AF30-1614-7FD7-B538233E68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76802" y="1047750"/>
            <a:ext cx="3899917" cy="3276600"/>
          </a:xfrm>
          <a:prstGeom prst="rect">
            <a:avLst/>
          </a:prstGeom>
        </p:spPr>
      </p:pic>
      <p:sp>
        <p:nvSpPr>
          <p:cNvPr id="7" name="TextBox 6">
            <a:extLst>
              <a:ext uri="{FF2B5EF4-FFF2-40B4-BE49-F238E27FC236}">
                <a16:creationId xmlns:a16="http://schemas.microsoft.com/office/drawing/2014/main" id="{F1262A56-5A15-4586-E226-91961202327E}"/>
              </a:ext>
            </a:extLst>
          </p:cNvPr>
          <p:cNvSpPr txBox="1"/>
          <p:nvPr/>
        </p:nvSpPr>
        <p:spPr>
          <a:xfrm>
            <a:off x="457200" y="895350"/>
            <a:ext cx="3810000" cy="2308324"/>
          </a:xfrm>
          <a:prstGeom prst="rect">
            <a:avLst/>
          </a:prstGeom>
          <a:noFill/>
        </p:spPr>
        <p:txBody>
          <a:bodyPr wrap="square" rtlCol="0">
            <a:spAutoFit/>
          </a:bodyPr>
          <a:lstStyle/>
          <a:p>
            <a:r>
              <a:rPr lang="en-IN" dirty="0"/>
              <a:t>The chosen chart is a Correlation Heatmap, illustrating the correlation matrix of the dataset. This heatmap effectively displays the strength and direction of relationships between different variables, aiding in identifying patterns, dependencies, and potential multicollinearity in the data.</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49293" y="507889"/>
            <a:ext cx="4041140" cy="330200"/>
          </a:xfrm>
          <a:prstGeom prst="rect">
            <a:avLst/>
          </a:prstGeom>
        </p:spPr>
        <p:txBody>
          <a:bodyPr vert="horz" wrap="square" lIns="0" tIns="12700" rIns="0" bIns="0" rtlCol="0">
            <a:spAutoFit/>
          </a:bodyPr>
          <a:lstStyle/>
          <a:p>
            <a:pPr marL="12700">
              <a:lnSpc>
                <a:spcPct val="100000"/>
              </a:lnSpc>
              <a:spcBef>
                <a:spcPts val="100"/>
              </a:spcBef>
            </a:pPr>
            <a:r>
              <a:rPr lang="en-IN" spc="-5" dirty="0"/>
              <a:t>Tenure Vs Total charges</a:t>
            </a:r>
            <a:endParaRPr spc="-5" dirty="0"/>
          </a:p>
        </p:txBody>
      </p:sp>
      <p:sp>
        <p:nvSpPr>
          <p:cNvPr id="4" name="object 4"/>
          <p:cNvSpPr txBox="1"/>
          <p:nvPr/>
        </p:nvSpPr>
        <p:spPr>
          <a:xfrm>
            <a:off x="838200" y="1885950"/>
            <a:ext cx="3316701" cy="1556195"/>
          </a:xfrm>
          <a:prstGeom prst="rect">
            <a:avLst/>
          </a:prstGeom>
        </p:spPr>
        <p:txBody>
          <a:bodyPr vert="horz" wrap="square" lIns="0" tIns="40005" rIns="0" bIns="0" rtlCol="0">
            <a:spAutoFit/>
          </a:bodyPr>
          <a:lstStyle/>
          <a:p>
            <a:pPr marL="12065">
              <a:lnSpc>
                <a:spcPct val="100000"/>
              </a:lnSpc>
              <a:spcBef>
                <a:spcPts val="315"/>
              </a:spcBef>
              <a:tabLst>
                <a:tab pos="332740" algn="l"/>
                <a:tab pos="333375" algn="l"/>
              </a:tabLst>
            </a:pPr>
            <a:r>
              <a:rPr lang="en-US" sz="1600" b="0" i="0" dirty="0">
                <a:effectLst/>
                <a:latin typeface="Roboto" panose="02000000000000000000" pitchFamily="2" charset="0"/>
              </a:rPr>
              <a:t>The chart displays the relationship between monthly charges and total charges. Scatter plots visualize the relationship between two continuous variables.</a:t>
            </a:r>
          </a:p>
          <a:p>
            <a:pPr marL="12065">
              <a:lnSpc>
                <a:spcPct val="100000"/>
              </a:lnSpc>
              <a:spcBef>
                <a:spcPts val="315"/>
              </a:spcBef>
              <a:tabLst>
                <a:tab pos="332740" algn="l"/>
                <a:tab pos="333375" algn="l"/>
              </a:tabLst>
            </a:pPr>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2D9F36B-7C7E-A3CB-0D86-DD3185CD05EF}"/>
              </a:ext>
            </a:extLst>
          </p:cNvPr>
          <p:cNvPicPr>
            <a:picLocks noChangeAspect="1"/>
          </p:cNvPicPr>
          <p:nvPr/>
        </p:nvPicPr>
        <p:blipFill rotWithShape="1">
          <a:blip r:embed="rId2">
            <a:extLst>
              <a:ext uri="{28A0092B-C50C-407E-A947-70E740481C1C}">
                <a14:useLocalDpi xmlns:a14="http://schemas.microsoft.com/office/drawing/2010/main" val="0"/>
              </a:ext>
            </a:extLst>
          </a:blip>
          <a:srcRect l="21656" t="38048" r="39362" b="4882"/>
          <a:stretch/>
        </p:blipFill>
        <p:spPr>
          <a:xfrm>
            <a:off x="4343400" y="1238250"/>
            <a:ext cx="3733800" cy="2667000"/>
          </a:xfrm>
          <a:prstGeom prst="rect">
            <a:avLst/>
          </a:prstGeom>
        </p:spPr>
      </p:pic>
      <p:sp>
        <p:nvSpPr>
          <p:cNvPr id="5" name="Rectangle 2">
            <a:extLst>
              <a:ext uri="{FF2B5EF4-FFF2-40B4-BE49-F238E27FC236}">
                <a16:creationId xmlns:a16="http://schemas.microsoft.com/office/drawing/2014/main" id="{0163E730-3CF5-1329-862F-3C03A45EE4C1}"/>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4AD193A-1AB9-1F85-FAA7-CDA2AE05A99F}"/>
              </a:ext>
            </a:extLst>
          </p:cNvPr>
          <p:cNvSpPr>
            <a:spLocks noChangeArrowheads="1"/>
          </p:cNvSpPr>
          <p:nvPr/>
        </p:nvSpPr>
        <p:spPr bwMode="auto">
          <a:xfrm>
            <a:off x="0" y="15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D8A81873-0E8D-696C-0C27-ECBFEB8EE57F}"/>
              </a:ext>
            </a:extLst>
          </p:cNvPr>
          <p:cNvSpPr>
            <a:spLocks noChangeArrowheads="1"/>
          </p:cNvSpPr>
          <p:nvPr/>
        </p:nvSpPr>
        <p:spPr bwMode="auto">
          <a:xfrm>
            <a:off x="152400" y="1524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6">
            <a:extLst>
              <a:ext uri="{FF2B5EF4-FFF2-40B4-BE49-F238E27FC236}">
                <a16:creationId xmlns:a16="http://schemas.microsoft.com/office/drawing/2014/main" id="{C312C0AF-09D5-9134-0385-CF0C6BE2F472}"/>
              </a:ext>
            </a:extLst>
          </p:cNvPr>
          <p:cNvSpPr>
            <a:spLocks noChangeArrowheads="1"/>
          </p:cNvSpPr>
          <p:nvPr/>
        </p:nvSpPr>
        <p:spPr bwMode="auto">
          <a:xfrm>
            <a:off x="152400" y="168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6252" y="505857"/>
            <a:ext cx="1651000" cy="391160"/>
          </a:xfrm>
          <a:prstGeom prst="rect">
            <a:avLst/>
          </a:prstGeom>
        </p:spPr>
        <p:txBody>
          <a:bodyPr vert="horz" wrap="square" lIns="0" tIns="12700" rIns="0" bIns="0" rtlCol="0">
            <a:spAutoFit/>
          </a:bodyPr>
          <a:lstStyle/>
          <a:p>
            <a:pPr marL="12700">
              <a:lnSpc>
                <a:spcPct val="100000"/>
              </a:lnSpc>
              <a:spcBef>
                <a:spcPts val="100"/>
              </a:spcBef>
            </a:pPr>
            <a:r>
              <a:rPr sz="2400" spc="-5" dirty="0"/>
              <a:t>Challenges</a:t>
            </a:r>
            <a:endParaRPr sz="2400"/>
          </a:p>
        </p:txBody>
      </p:sp>
      <p:sp>
        <p:nvSpPr>
          <p:cNvPr id="5" name="TextBox 4">
            <a:extLst>
              <a:ext uri="{FF2B5EF4-FFF2-40B4-BE49-F238E27FC236}">
                <a16:creationId xmlns:a16="http://schemas.microsoft.com/office/drawing/2014/main" id="{F99F5CA0-3CA4-34D9-BBFB-A1071BE71F5E}"/>
              </a:ext>
            </a:extLst>
          </p:cNvPr>
          <p:cNvSpPr txBox="1"/>
          <p:nvPr/>
        </p:nvSpPr>
        <p:spPr>
          <a:xfrm>
            <a:off x="609600" y="1047750"/>
            <a:ext cx="8153400" cy="4474558"/>
          </a:xfrm>
          <a:prstGeom prst="rect">
            <a:avLst/>
          </a:prstGeom>
          <a:noFill/>
        </p:spPr>
        <p:txBody>
          <a:bodyPr wrap="square">
            <a:spAutoFit/>
          </a:bodyPr>
          <a:lstStyle/>
          <a:p>
            <a:r>
              <a:rPr lang="en-IN" dirty="0">
                <a:solidFill>
                  <a:srgbClr val="C00000"/>
                </a:solidFill>
              </a:rPr>
              <a:t>Data availability and quality:</a:t>
            </a:r>
          </a:p>
          <a:p>
            <a:pPr>
              <a:lnSpc>
                <a:spcPct val="150000"/>
              </a:lnSpc>
            </a:pPr>
            <a:r>
              <a:rPr lang="en-IN" dirty="0">
                <a:latin typeface="Times New Roman" panose="02020603050405020304" pitchFamily="18" charset="0"/>
                <a:cs typeface="Times New Roman" panose="02020603050405020304" pitchFamily="18" charset="0"/>
              </a:rPr>
              <a:t>Access to sufficient historical data with accurate customer information is crucial.</a:t>
            </a:r>
          </a:p>
          <a:p>
            <a:pPr>
              <a:lnSpc>
                <a:spcPct val="150000"/>
              </a:lnSpc>
            </a:pPr>
            <a:r>
              <a:rPr lang="en-IN" dirty="0">
                <a:latin typeface="Times New Roman" panose="02020603050405020304" pitchFamily="18" charset="0"/>
                <a:cs typeface="Times New Roman" panose="02020603050405020304" pitchFamily="18" charset="0"/>
              </a:rPr>
              <a:t>Data may be incomplete, contain errors, or be inconsistent across sources, impacting model accuracy.</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dirty="0" err="1">
                <a:solidFill>
                  <a:srgbClr val="C00000"/>
                </a:solidFill>
                <a:latin typeface="Times New Roman" panose="02020603050405020304" pitchFamily="18" charset="0"/>
                <a:cs typeface="Times New Roman" panose="02020603050405020304" pitchFamily="18" charset="0"/>
              </a:rPr>
              <a:t>Modeling</a:t>
            </a:r>
            <a:r>
              <a:rPr lang="en-IN" dirty="0">
                <a:solidFill>
                  <a:srgbClr val="C00000"/>
                </a:solidFill>
                <a:latin typeface="Times New Roman" panose="02020603050405020304" pitchFamily="18" charset="0"/>
                <a:cs typeface="Times New Roman" panose="02020603050405020304" pitchFamily="18" charset="0"/>
              </a:rPr>
              <a:t> challenges:</a:t>
            </a: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Model selection and optimization:</a:t>
            </a:r>
          </a:p>
          <a:p>
            <a:pPr>
              <a:lnSpc>
                <a:spcPct val="150000"/>
              </a:lnSpc>
            </a:pPr>
            <a:r>
              <a:rPr lang="en-IN" dirty="0">
                <a:latin typeface="Times New Roman" panose="02020603050405020304" pitchFamily="18" charset="0"/>
                <a:cs typeface="Times New Roman" panose="02020603050405020304" pitchFamily="18" charset="0"/>
              </a:rPr>
              <a:t>No single model is universally optimal for all scenarios. Different models may perform differently depending on the data and business objectives.</a:t>
            </a:r>
          </a:p>
          <a:p>
            <a:pPr>
              <a:lnSpc>
                <a:spcPct val="150000"/>
              </a:lnSpc>
            </a:pPr>
            <a:r>
              <a:rPr lang="en-IN" dirty="0">
                <a:latin typeface="Times New Roman" panose="02020603050405020304" pitchFamily="18" charset="0"/>
                <a:cs typeface="Times New Roman" panose="02020603050405020304" pitchFamily="18" charset="0"/>
              </a:rPr>
              <a:t>Tuning hyperparameters to optimize model performance requires expertise and experimentation.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5885" y="505857"/>
            <a:ext cx="2751455" cy="391160"/>
          </a:xfrm>
          <a:prstGeom prst="rect">
            <a:avLst/>
          </a:prstGeom>
        </p:spPr>
        <p:txBody>
          <a:bodyPr vert="horz" wrap="square" lIns="0" tIns="12700" rIns="0" bIns="0" rtlCol="0">
            <a:spAutoFit/>
          </a:bodyPr>
          <a:lstStyle/>
          <a:p>
            <a:pPr marL="12700">
              <a:lnSpc>
                <a:spcPct val="100000"/>
              </a:lnSpc>
              <a:spcBef>
                <a:spcPts val="100"/>
              </a:spcBef>
            </a:pPr>
            <a:r>
              <a:rPr sz="2400" spc="-5" dirty="0"/>
              <a:t>Recommendations</a:t>
            </a:r>
            <a:endParaRPr sz="2400"/>
          </a:p>
        </p:txBody>
      </p:sp>
      <p:sp>
        <p:nvSpPr>
          <p:cNvPr id="3" name="object 3"/>
          <p:cNvSpPr txBox="1"/>
          <p:nvPr/>
        </p:nvSpPr>
        <p:spPr>
          <a:xfrm>
            <a:off x="505993" y="1186383"/>
            <a:ext cx="7820659" cy="3257110"/>
          </a:xfrm>
          <a:prstGeom prst="rect">
            <a:avLst/>
          </a:prstGeom>
        </p:spPr>
        <p:txBody>
          <a:bodyPr vert="horz" wrap="square" lIns="0" tIns="12700" rIns="0" bIns="0" rtlCol="0">
            <a:spAutoFit/>
          </a:bodyPr>
          <a:lstStyle/>
          <a:p>
            <a:pPr marL="348615" marR="5080" indent="-336550">
              <a:lnSpc>
                <a:spcPct val="150000"/>
              </a:lnSpc>
              <a:spcBef>
                <a:spcPts val="100"/>
              </a:spcBef>
              <a:buFont typeface="Arial"/>
              <a:buChar char="●"/>
              <a:tabLst>
                <a:tab pos="347980" algn="l"/>
                <a:tab pos="349250" algn="l"/>
              </a:tabLst>
            </a:pPr>
            <a:r>
              <a:rPr lang="en-IN" sz="1400" dirty="0">
                <a:latin typeface="Times New Roman" panose="02020603050405020304" pitchFamily="18" charset="0"/>
                <a:cs typeface="Times New Roman" panose="02020603050405020304" pitchFamily="18" charset="0"/>
              </a:rPr>
              <a:t>Identify Relevant Data: Collect comprehensive customer data covering demographics, usage patterns, interactions, and customer support inquiries.</a:t>
            </a:r>
          </a:p>
          <a:p>
            <a:pPr marL="348615" marR="5080" indent="-336550">
              <a:lnSpc>
                <a:spcPct val="150000"/>
              </a:lnSpc>
              <a:spcBef>
                <a:spcPts val="100"/>
              </a:spcBef>
              <a:buFont typeface="Arial"/>
              <a:buChar char="●"/>
              <a:tabLst>
                <a:tab pos="347980" algn="l"/>
                <a:tab pos="349250" algn="l"/>
              </a:tabLst>
            </a:pPr>
            <a:r>
              <a:rPr lang="en-IN" sz="1400" dirty="0">
                <a:latin typeface="Times New Roman" panose="02020603050405020304" pitchFamily="18" charset="0"/>
                <a:cs typeface="Times New Roman" panose="02020603050405020304" pitchFamily="18" charset="0"/>
              </a:rPr>
              <a:t>Data Cleaning and Preprocessing: Ensure data quality by addressing missing values, inconsistencies, and outliers.</a:t>
            </a:r>
          </a:p>
          <a:p>
            <a:pPr marL="348615" marR="5080" indent="-336550">
              <a:lnSpc>
                <a:spcPct val="150000"/>
              </a:lnSpc>
              <a:spcBef>
                <a:spcPts val="100"/>
              </a:spcBef>
              <a:buFont typeface="Arial"/>
              <a:buChar char="●"/>
              <a:tabLst>
                <a:tab pos="347980" algn="l"/>
                <a:tab pos="349250" algn="l"/>
              </a:tabLst>
            </a:pPr>
            <a:r>
              <a:rPr lang="en-IN" sz="1400" dirty="0">
                <a:latin typeface="Times New Roman" panose="02020603050405020304" pitchFamily="18" charset="0"/>
                <a:cs typeface="Times New Roman" panose="02020603050405020304" pitchFamily="18" charset="0"/>
              </a:rPr>
              <a:t>Feature Engineering: Create insightful features from raw data, like customer lifetime value, recency of purchase, and engagement metrics.</a:t>
            </a:r>
          </a:p>
          <a:p>
            <a:pPr marL="348615" marR="5080" indent="-336550">
              <a:lnSpc>
                <a:spcPct val="150000"/>
              </a:lnSpc>
              <a:spcBef>
                <a:spcPts val="100"/>
              </a:spcBef>
              <a:buFont typeface="Arial"/>
              <a:buChar char="●"/>
              <a:tabLst>
                <a:tab pos="347980" algn="l"/>
                <a:tab pos="349250" algn="l"/>
              </a:tabLst>
            </a:pPr>
            <a:r>
              <a:rPr lang="en-IN" sz="1400" dirty="0">
                <a:latin typeface="Times New Roman" panose="02020603050405020304" pitchFamily="18" charset="0"/>
                <a:cs typeface="Times New Roman" panose="02020603050405020304" pitchFamily="18" charset="0"/>
              </a:rPr>
              <a:t>Model Selection and Training: Choose appropriate machine learning models like logistic regression, random forests, or gradient boosting trees. Train the model on historical data with churn labels.</a:t>
            </a:r>
          </a:p>
          <a:p>
            <a:pPr marL="348615" marR="5080" indent="-336550">
              <a:lnSpc>
                <a:spcPct val="150000"/>
              </a:lnSpc>
              <a:spcBef>
                <a:spcPts val="100"/>
              </a:spcBef>
              <a:buFont typeface="Arial"/>
              <a:buChar char="●"/>
              <a:tabLst>
                <a:tab pos="347980" algn="l"/>
                <a:tab pos="349250" algn="l"/>
              </a:tabLst>
            </a:pPr>
            <a:r>
              <a:rPr lang="en-IN" sz="1400" dirty="0">
                <a:latin typeface="Times New Roman" panose="02020603050405020304" pitchFamily="18" charset="0"/>
                <a:cs typeface="Times New Roman" panose="02020603050405020304" pitchFamily="18" charset="0"/>
              </a:rPr>
              <a:t>Model Evaluation and Tuning: Evaluate model performance using metrics like accuracy, precision, and recall. Fine-tune hyperparameters and compare different models to achieve optimal results.</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4825" y="505857"/>
            <a:ext cx="1854200" cy="391160"/>
          </a:xfrm>
          <a:prstGeom prst="rect">
            <a:avLst/>
          </a:prstGeom>
        </p:spPr>
        <p:txBody>
          <a:bodyPr vert="horz" wrap="square" lIns="0" tIns="12700" rIns="0" bIns="0" rtlCol="0">
            <a:spAutoFit/>
          </a:bodyPr>
          <a:lstStyle/>
          <a:p>
            <a:pPr marL="12700">
              <a:lnSpc>
                <a:spcPct val="100000"/>
              </a:lnSpc>
              <a:spcBef>
                <a:spcPts val="100"/>
              </a:spcBef>
            </a:pPr>
            <a:r>
              <a:rPr sz="2400" spc="-5" dirty="0"/>
              <a:t>Conclusions</a:t>
            </a:r>
            <a:endParaRPr sz="2400"/>
          </a:p>
        </p:txBody>
      </p:sp>
      <p:sp>
        <p:nvSpPr>
          <p:cNvPr id="3" name="object 3"/>
          <p:cNvSpPr txBox="1">
            <a:spLocks noGrp="1"/>
          </p:cNvSpPr>
          <p:nvPr>
            <p:ph type="body" idx="1"/>
          </p:nvPr>
        </p:nvSpPr>
        <p:spPr>
          <a:xfrm>
            <a:off x="399738" y="1186383"/>
            <a:ext cx="8344523" cy="2871555"/>
          </a:xfrm>
          <a:prstGeom prst="rect">
            <a:avLst/>
          </a:prstGeom>
        </p:spPr>
        <p:txBody>
          <a:bodyPr vert="horz" wrap="square" lIns="0" tIns="12700" rIns="0" bIns="0" rtlCol="0">
            <a:spAutoFit/>
          </a:bodyPr>
          <a:lstStyle/>
          <a:p>
            <a:pPr marL="454025" marR="383540" indent="-316230">
              <a:lnSpc>
                <a:spcPct val="150000"/>
              </a:lnSpc>
              <a:spcBef>
                <a:spcPts val="100"/>
              </a:spcBef>
              <a:buFont typeface="Arial"/>
              <a:buChar char="•"/>
              <a:tabLst>
                <a:tab pos="454659" algn="l"/>
                <a:tab pos="455295" algn="l"/>
              </a:tabLst>
            </a:pPr>
            <a:r>
              <a:rPr lang="en-IN" sz="1800" spc="-15" dirty="0">
                <a:latin typeface="Times New Roman" panose="02020603050405020304" pitchFamily="18" charset="0"/>
                <a:cs typeface="Times New Roman" panose="02020603050405020304" pitchFamily="18" charset="0"/>
              </a:rPr>
              <a:t>Customer churn prediction, using machine learning models, </a:t>
            </a:r>
            <a:r>
              <a:rPr lang="en-IN" sz="1800" spc="-15" dirty="0" err="1">
                <a:latin typeface="Times New Roman" panose="02020603050405020304" pitchFamily="18" charset="0"/>
                <a:cs typeface="Times New Roman" panose="02020603050405020304" pitchFamily="18" charset="0"/>
              </a:rPr>
              <a:t>analyzes</a:t>
            </a:r>
            <a:r>
              <a:rPr lang="en-IN" sz="1800" spc="-15" dirty="0">
                <a:latin typeface="Times New Roman" panose="02020603050405020304" pitchFamily="18" charset="0"/>
                <a:cs typeface="Times New Roman" panose="02020603050405020304" pitchFamily="18" charset="0"/>
              </a:rPr>
              <a:t> past customer </a:t>
            </a:r>
            <a:r>
              <a:rPr lang="en-IN" sz="1800" spc="-15" dirty="0" err="1">
                <a:latin typeface="Times New Roman" panose="02020603050405020304" pitchFamily="18" charset="0"/>
                <a:cs typeface="Times New Roman" panose="02020603050405020304" pitchFamily="18" charset="0"/>
              </a:rPr>
              <a:t>behavior</a:t>
            </a:r>
            <a:r>
              <a:rPr lang="en-IN" sz="1800" spc="-15" dirty="0">
                <a:latin typeface="Times New Roman" panose="02020603050405020304" pitchFamily="18" charset="0"/>
                <a:cs typeface="Times New Roman" panose="02020603050405020304" pitchFamily="18" charset="0"/>
              </a:rPr>
              <a:t> to identify patterns that might indicate a high likelihood of a customer leaving. This helps businesses proactively engage these at-risk customers with targeted campaigns or incentives, potentially reducing churn and increasing customer lifetime value. In essence, it's about predicting customer defection to take preventive measures and retain valuable customers.</a:t>
            </a:r>
            <a:endParaRPr sz="1800" spc="-1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53109" y="2340137"/>
            <a:ext cx="114490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CC0000"/>
                </a:solidFill>
                <a:latin typeface="Calibri"/>
                <a:cs typeface="Calibri"/>
              </a:rPr>
              <a:t>Q</a:t>
            </a:r>
            <a:r>
              <a:rPr sz="3600" b="1" spc="-55" dirty="0">
                <a:solidFill>
                  <a:srgbClr val="CC0000"/>
                </a:solidFill>
                <a:latin typeface="Calibri"/>
                <a:cs typeface="Calibri"/>
              </a:rPr>
              <a:t> </a:t>
            </a:r>
            <a:r>
              <a:rPr sz="3600" b="1" dirty="0">
                <a:solidFill>
                  <a:srgbClr val="CC0000"/>
                </a:solidFill>
                <a:latin typeface="Calibri"/>
                <a:cs typeface="Calibri"/>
              </a:rPr>
              <a:t>&amp;</a:t>
            </a:r>
            <a:r>
              <a:rPr sz="3600" b="1" spc="-50" dirty="0">
                <a:solidFill>
                  <a:srgbClr val="CC0000"/>
                </a:solidFill>
                <a:latin typeface="Calibri"/>
                <a:cs typeface="Calibri"/>
              </a:rPr>
              <a:t> </a:t>
            </a:r>
            <a:r>
              <a:rPr sz="3600" b="1" dirty="0">
                <a:solidFill>
                  <a:srgbClr val="CC0000"/>
                </a:solidFill>
                <a:latin typeface="Calibri"/>
                <a:cs typeface="Calibri"/>
              </a:rPr>
              <a:t>A</a:t>
            </a:r>
            <a:endParaRPr sz="36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7994" y="217123"/>
            <a:ext cx="2350770" cy="574040"/>
          </a:xfrm>
          <a:prstGeom prst="rect">
            <a:avLst/>
          </a:prstGeom>
        </p:spPr>
        <p:txBody>
          <a:bodyPr vert="horz" wrap="square" lIns="0" tIns="12700" rIns="0" bIns="0" rtlCol="0">
            <a:spAutoFit/>
          </a:bodyPr>
          <a:lstStyle/>
          <a:p>
            <a:pPr marL="12700">
              <a:lnSpc>
                <a:spcPct val="100000"/>
              </a:lnSpc>
              <a:spcBef>
                <a:spcPts val="100"/>
              </a:spcBef>
            </a:pPr>
            <a:r>
              <a:rPr sz="3600" spc="-25" dirty="0">
                <a:latin typeface="Verdana"/>
                <a:cs typeface="Verdana"/>
              </a:rPr>
              <a:t>C</a:t>
            </a:r>
            <a:r>
              <a:rPr sz="3600" spc="-135" dirty="0">
                <a:latin typeface="Verdana"/>
                <a:cs typeface="Verdana"/>
              </a:rPr>
              <a:t>ONTENT</a:t>
            </a:r>
            <a:endParaRPr sz="3600">
              <a:latin typeface="Verdana"/>
              <a:cs typeface="Verdana"/>
            </a:endParaRPr>
          </a:p>
        </p:txBody>
      </p:sp>
      <p:sp>
        <p:nvSpPr>
          <p:cNvPr id="3" name="object 3"/>
          <p:cNvSpPr txBox="1"/>
          <p:nvPr/>
        </p:nvSpPr>
        <p:spPr>
          <a:xfrm>
            <a:off x="973912" y="805371"/>
            <a:ext cx="3310890" cy="3354765"/>
          </a:xfrm>
          <a:prstGeom prst="rect">
            <a:avLst/>
          </a:prstGeom>
        </p:spPr>
        <p:txBody>
          <a:bodyPr vert="horz" wrap="square" lIns="0" tIns="149860" rIns="0" bIns="0" rtlCol="0">
            <a:spAutoFit/>
          </a:bodyPr>
          <a:lstStyle/>
          <a:p>
            <a:pPr marL="361950" indent="-309880">
              <a:lnSpc>
                <a:spcPct val="100000"/>
              </a:lnSpc>
              <a:spcBef>
                <a:spcPts val="1180"/>
              </a:spcBef>
              <a:buClr>
                <a:srgbClr val="000000"/>
              </a:buClr>
              <a:buFont typeface="Arial"/>
              <a:buChar char="□"/>
              <a:tabLst>
                <a:tab pos="361315" algn="l"/>
                <a:tab pos="362585" algn="l"/>
              </a:tabLst>
            </a:pPr>
            <a:r>
              <a:rPr sz="1800" b="1" dirty="0">
                <a:solidFill>
                  <a:srgbClr val="134F5C"/>
                </a:solidFill>
                <a:latin typeface="Tahoma"/>
                <a:cs typeface="Tahoma"/>
              </a:rPr>
              <a:t>Problem</a:t>
            </a:r>
            <a:r>
              <a:rPr sz="1800" b="1" spc="-90" dirty="0">
                <a:solidFill>
                  <a:srgbClr val="134F5C"/>
                </a:solidFill>
                <a:latin typeface="Tahoma"/>
                <a:cs typeface="Tahoma"/>
              </a:rPr>
              <a:t> </a:t>
            </a:r>
            <a:r>
              <a:rPr sz="1800" b="1" spc="-5" dirty="0">
                <a:solidFill>
                  <a:srgbClr val="134F5C"/>
                </a:solidFill>
                <a:latin typeface="Tahoma"/>
                <a:cs typeface="Tahoma"/>
              </a:rPr>
              <a:t>Statement</a:t>
            </a:r>
            <a:endParaRPr sz="1800" dirty="0">
              <a:latin typeface="Tahoma"/>
              <a:cs typeface="Tahoma"/>
            </a:endParaRPr>
          </a:p>
          <a:p>
            <a:pPr marL="361950" indent="-309880">
              <a:lnSpc>
                <a:spcPct val="100000"/>
              </a:lnSpc>
              <a:spcBef>
                <a:spcPts val="1080"/>
              </a:spcBef>
              <a:buClr>
                <a:srgbClr val="000000"/>
              </a:buClr>
              <a:buFont typeface="Arial"/>
              <a:buChar char="□"/>
              <a:tabLst>
                <a:tab pos="361315" algn="l"/>
                <a:tab pos="362585" algn="l"/>
              </a:tabLst>
            </a:pPr>
            <a:r>
              <a:rPr sz="1800" b="1" spc="-15" dirty="0">
                <a:solidFill>
                  <a:srgbClr val="134F5C"/>
                </a:solidFill>
                <a:latin typeface="Tahoma"/>
                <a:cs typeface="Tahoma"/>
              </a:rPr>
              <a:t>Objective</a:t>
            </a:r>
            <a:endParaRPr sz="1800" dirty="0">
              <a:latin typeface="Tahoma"/>
              <a:cs typeface="Tahoma"/>
            </a:endParaRPr>
          </a:p>
          <a:p>
            <a:pPr marL="12700">
              <a:lnSpc>
                <a:spcPct val="100000"/>
              </a:lnSpc>
              <a:spcBef>
                <a:spcPts val="1080"/>
              </a:spcBef>
              <a:tabLst>
                <a:tab pos="361315" algn="l"/>
              </a:tabLst>
            </a:pPr>
            <a:r>
              <a:rPr sz="1800" spc="310" dirty="0">
                <a:solidFill>
                  <a:srgbClr val="134F5C"/>
                </a:solidFill>
                <a:latin typeface="Times New Roman"/>
                <a:cs typeface="Times New Roman"/>
              </a:rPr>
              <a:t>□	</a:t>
            </a:r>
            <a:r>
              <a:rPr sz="1800" b="1" spc="-20" dirty="0">
                <a:solidFill>
                  <a:srgbClr val="134F5C"/>
                </a:solidFill>
                <a:latin typeface="Tahoma"/>
                <a:cs typeface="Tahoma"/>
              </a:rPr>
              <a:t>Tools</a:t>
            </a:r>
            <a:r>
              <a:rPr sz="1800" b="1" spc="-110" dirty="0">
                <a:solidFill>
                  <a:srgbClr val="134F5C"/>
                </a:solidFill>
                <a:latin typeface="Tahoma"/>
                <a:cs typeface="Tahoma"/>
              </a:rPr>
              <a:t> </a:t>
            </a:r>
            <a:r>
              <a:rPr sz="1800" b="1" spc="-5" dirty="0">
                <a:solidFill>
                  <a:srgbClr val="134F5C"/>
                </a:solidFill>
                <a:latin typeface="Tahoma"/>
                <a:cs typeface="Tahoma"/>
              </a:rPr>
              <a:t>Used</a:t>
            </a:r>
            <a:endParaRPr sz="1800" dirty="0">
              <a:latin typeface="Tahoma"/>
              <a:cs typeface="Tahoma"/>
            </a:endParaRPr>
          </a:p>
          <a:p>
            <a:pPr marL="361950" indent="-309880">
              <a:lnSpc>
                <a:spcPct val="100000"/>
              </a:lnSpc>
              <a:spcBef>
                <a:spcPts val="1080"/>
              </a:spcBef>
              <a:buClr>
                <a:srgbClr val="000000"/>
              </a:buClr>
              <a:buFont typeface="Arial"/>
              <a:buChar char="□"/>
              <a:tabLst>
                <a:tab pos="361315" algn="l"/>
                <a:tab pos="362585" algn="l"/>
              </a:tabLst>
            </a:pPr>
            <a:r>
              <a:rPr sz="1800" b="1" dirty="0">
                <a:solidFill>
                  <a:srgbClr val="134F5C"/>
                </a:solidFill>
                <a:latin typeface="Tahoma"/>
                <a:cs typeface="Tahoma"/>
              </a:rPr>
              <a:t>Data</a:t>
            </a:r>
            <a:r>
              <a:rPr sz="1800" b="1" spc="-100" dirty="0">
                <a:solidFill>
                  <a:srgbClr val="134F5C"/>
                </a:solidFill>
                <a:latin typeface="Tahoma"/>
                <a:cs typeface="Tahoma"/>
              </a:rPr>
              <a:t> </a:t>
            </a:r>
            <a:r>
              <a:rPr sz="1800" b="1" spc="-5" dirty="0">
                <a:solidFill>
                  <a:srgbClr val="134F5C"/>
                </a:solidFill>
                <a:latin typeface="Tahoma"/>
                <a:cs typeface="Tahoma"/>
              </a:rPr>
              <a:t>Summary</a:t>
            </a:r>
            <a:endParaRPr sz="1800" dirty="0">
              <a:latin typeface="Tahoma"/>
              <a:cs typeface="Tahoma"/>
            </a:endParaRPr>
          </a:p>
          <a:p>
            <a:pPr marL="361950" indent="-309880">
              <a:lnSpc>
                <a:spcPct val="100000"/>
              </a:lnSpc>
              <a:spcBef>
                <a:spcPts val="1080"/>
              </a:spcBef>
              <a:buClr>
                <a:srgbClr val="000000"/>
              </a:buClr>
              <a:buFont typeface="Arial"/>
              <a:buChar char="□"/>
              <a:tabLst>
                <a:tab pos="361315" algn="l"/>
                <a:tab pos="362585" algn="l"/>
              </a:tabLst>
            </a:pPr>
            <a:r>
              <a:rPr sz="1800" b="1" spc="-20" dirty="0">
                <a:solidFill>
                  <a:srgbClr val="134F5C"/>
                </a:solidFill>
                <a:latin typeface="Tahoma"/>
                <a:cs typeface="Tahoma"/>
              </a:rPr>
              <a:t>Challenges</a:t>
            </a:r>
            <a:endParaRPr sz="1800" dirty="0">
              <a:latin typeface="Tahoma"/>
              <a:cs typeface="Tahoma"/>
            </a:endParaRPr>
          </a:p>
          <a:p>
            <a:pPr marL="361950" indent="-309880">
              <a:lnSpc>
                <a:spcPct val="100000"/>
              </a:lnSpc>
              <a:spcBef>
                <a:spcPts val="1080"/>
              </a:spcBef>
              <a:buClr>
                <a:srgbClr val="000000"/>
              </a:buClr>
              <a:buFont typeface="Arial"/>
              <a:buChar char="□"/>
              <a:tabLst>
                <a:tab pos="361315" algn="l"/>
                <a:tab pos="362585" algn="l"/>
              </a:tabLst>
            </a:pPr>
            <a:r>
              <a:rPr sz="1800" b="1" spc="-5" dirty="0">
                <a:solidFill>
                  <a:srgbClr val="134F5C"/>
                </a:solidFill>
                <a:latin typeface="Tahoma"/>
                <a:cs typeface="Tahoma"/>
              </a:rPr>
              <a:t>Recommendations</a:t>
            </a:r>
            <a:endParaRPr sz="1800" dirty="0">
              <a:latin typeface="Tahoma"/>
              <a:cs typeface="Tahoma"/>
            </a:endParaRPr>
          </a:p>
          <a:p>
            <a:pPr marL="361950" indent="-309880">
              <a:lnSpc>
                <a:spcPct val="100000"/>
              </a:lnSpc>
              <a:spcBef>
                <a:spcPts val="1080"/>
              </a:spcBef>
              <a:buClr>
                <a:srgbClr val="000000"/>
              </a:buClr>
              <a:buFont typeface="Arial"/>
              <a:buChar char="□"/>
              <a:tabLst>
                <a:tab pos="361315" algn="l"/>
                <a:tab pos="362585" algn="l"/>
              </a:tabLst>
            </a:pPr>
            <a:r>
              <a:rPr sz="1800" b="1" spc="-10" dirty="0">
                <a:solidFill>
                  <a:srgbClr val="134F5C"/>
                </a:solidFill>
                <a:latin typeface="Tahoma"/>
                <a:cs typeface="Tahoma"/>
              </a:rPr>
              <a:t>Conclusions</a:t>
            </a:r>
            <a:endParaRPr sz="1800" dirty="0">
              <a:latin typeface="Tahoma"/>
              <a:cs typeface="Tahoma"/>
            </a:endParaRPr>
          </a:p>
          <a:p>
            <a:pPr marL="52705">
              <a:lnSpc>
                <a:spcPct val="100000"/>
              </a:lnSpc>
              <a:spcBef>
                <a:spcPts val="1080"/>
              </a:spcBef>
              <a:tabLst>
                <a:tab pos="361315" algn="l"/>
              </a:tabLst>
            </a:pPr>
            <a:r>
              <a:rPr sz="1800" b="1" spc="-10" dirty="0">
                <a:latin typeface="Arial"/>
                <a:cs typeface="Arial"/>
              </a:rPr>
              <a:t>□	</a:t>
            </a:r>
            <a:r>
              <a:rPr sz="1800" b="1" spc="45" dirty="0">
                <a:solidFill>
                  <a:srgbClr val="134F5C"/>
                </a:solidFill>
                <a:latin typeface="Tahoma"/>
                <a:cs typeface="Tahoma"/>
              </a:rPr>
              <a:t>Q</a:t>
            </a:r>
            <a:r>
              <a:rPr sz="1800" b="1" spc="-65" dirty="0">
                <a:solidFill>
                  <a:srgbClr val="134F5C"/>
                </a:solidFill>
                <a:latin typeface="Tahoma"/>
                <a:cs typeface="Tahoma"/>
              </a:rPr>
              <a:t> </a:t>
            </a:r>
            <a:r>
              <a:rPr sz="1800" b="1" spc="-60" dirty="0">
                <a:solidFill>
                  <a:srgbClr val="134F5C"/>
                </a:solidFill>
                <a:latin typeface="Tahoma"/>
                <a:cs typeface="Tahoma"/>
              </a:rPr>
              <a:t>&amp;</a:t>
            </a:r>
            <a:r>
              <a:rPr sz="1800" b="1" spc="-65" dirty="0">
                <a:solidFill>
                  <a:srgbClr val="134F5C"/>
                </a:solidFill>
                <a:latin typeface="Tahoma"/>
                <a:cs typeface="Tahoma"/>
              </a:rPr>
              <a:t> </a:t>
            </a:r>
            <a:r>
              <a:rPr sz="1800" b="1" spc="5" dirty="0">
                <a:solidFill>
                  <a:srgbClr val="134F5C"/>
                </a:solidFill>
                <a:latin typeface="Tahoma"/>
                <a:cs typeface="Tahoma"/>
              </a:rPr>
              <a:t>A</a:t>
            </a:r>
            <a:endParaRPr sz="1800" dirty="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6288" y="505857"/>
            <a:ext cx="3444875" cy="391160"/>
          </a:xfrm>
          <a:prstGeom prst="rect">
            <a:avLst/>
          </a:prstGeom>
        </p:spPr>
        <p:txBody>
          <a:bodyPr vert="horz" wrap="square" lIns="0" tIns="12700" rIns="0" bIns="0" rtlCol="0">
            <a:spAutoFit/>
          </a:bodyPr>
          <a:lstStyle/>
          <a:p>
            <a:pPr marL="12700">
              <a:lnSpc>
                <a:spcPct val="100000"/>
              </a:lnSpc>
              <a:spcBef>
                <a:spcPts val="100"/>
              </a:spcBef>
            </a:pPr>
            <a:r>
              <a:rPr sz="2400" spc="-5" dirty="0"/>
              <a:t>PROBLEM</a:t>
            </a:r>
            <a:r>
              <a:rPr sz="2400" spc="-85" dirty="0"/>
              <a:t> </a:t>
            </a:r>
            <a:r>
              <a:rPr sz="2400" spc="-45" dirty="0"/>
              <a:t>STATEMENT</a:t>
            </a:r>
            <a:endParaRPr sz="2400"/>
          </a:p>
        </p:txBody>
      </p:sp>
      <p:sp>
        <p:nvSpPr>
          <p:cNvPr id="3" name="object 3"/>
          <p:cNvSpPr txBox="1"/>
          <p:nvPr/>
        </p:nvSpPr>
        <p:spPr>
          <a:xfrm>
            <a:off x="714226" y="1243533"/>
            <a:ext cx="7832725" cy="2722605"/>
          </a:xfrm>
          <a:prstGeom prst="rect">
            <a:avLst/>
          </a:prstGeom>
        </p:spPr>
        <p:txBody>
          <a:bodyPr vert="horz" wrap="square" lIns="0" tIns="12700" rIns="0" bIns="0" rtlCol="0">
            <a:spAutoFit/>
          </a:bodyPr>
          <a:lstStyle/>
          <a:p>
            <a:pPr marL="40005" marR="5080" indent="-17145">
              <a:lnSpc>
                <a:spcPct val="114999"/>
              </a:lnSpc>
              <a:spcBef>
                <a:spcPts val="100"/>
              </a:spcBef>
            </a:pPr>
            <a:endParaRPr lang="en-IN" sz="1400" b="1" spc="-5" dirty="0">
              <a:solidFill>
                <a:srgbClr val="0D1117"/>
              </a:solidFill>
              <a:latin typeface="Calibri"/>
              <a:cs typeface="Calibri"/>
            </a:endParaRPr>
          </a:p>
          <a:p>
            <a:pPr marL="40005" marR="5080" indent="-17145">
              <a:lnSpc>
                <a:spcPct val="114999"/>
              </a:lnSpc>
              <a:spcBef>
                <a:spcPts val="100"/>
              </a:spcBef>
            </a:pPr>
            <a:r>
              <a:rPr lang="en-IN" sz="2000" dirty="0">
                <a:latin typeface="Times New Roman" panose="02020603050405020304" pitchFamily="18" charset="0"/>
                <a:cs typeface="Times New Roman" panose="02020603050405020304" pitchFamily="18" charset="0"/>
              </a:rPr>
              <a:t>Develop an AI-ML solution for customer churn prediction to address the pressing challenge of retaining valuable customers. The project involves integrating diverse data sources, selecting relevant features, training and evaluating predictive models, ensuring real-time predictions, enhancing interpretability, and scalability. The goal is to empower businesses with actionable insights to reduce customer churn, maximize revenue, and improve long-term customer satisfaction.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A14729-6328-0A65-9054-E38C9F4F05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1" y="361950"/>
            <a:ext cx="7010400" cy="441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5501" y="505857"/>
            <a:ext cx="1751330" cy="391160"/>
          </a:xfrm>
          <a:prstGeom prst="rect">
            <a:avLst/>
          </a:prstGeom>
        </p:spPr>
        <p:txBody>
          <a:bodyPr vert="horz" wrap="square" lIns="0" tIns="12700" rIns="0" bIns="0" rtlCol="0">
            <a:spAutoFit/>
          </a:bodyPr>
          <a:lstStyle/>
          <a:p>
            <a:pPr marL="12700">
              <a:lnSpc>
                <a:spcPct val="100000"/>
              </a:lnSpc>
              <a:spcBef>
                <a:spcPts val="100"/>
              </a:spcBef>
            </a:pPr>
            <a:r>
              <a:rPr sz="2400" spc="-5" dirty="0"/>
              <a:t>OBJECTIVE</a:t>
            </a:r>
            <a:endParaRPr sz="2400"/>
          </a:p>
        </p:txBody>
      </p:sp>
      <p:sp>
        <p:nvSpPr>
          <p:cNvPr id="3" name="object 3"/>
          <p:cNvSpPr txBox="1"/>
          <p:nvPr/>
        </p:nvSpPr>
        <p:spPr>
          <a:xfrm>
            <a:off x="551656" y="1047750"/>
            <a:ext cx="8292465" cy="4052200"/>
          </a:xfrm>
          <a:prstGeom prst="rect">
            <a:avLst/>
          </a:prstGeom>
        </p:spPr>
        <p:txBody>
          <a:bodyPr vert="horz" wrap="square" lIns="0" tIns="12700" rIns="0" bIns="0" rtlCol="0">
            <a:spAutoFit/>
          </a:bodyPr>
          <a:lstStyle/>
          <a:p>
            <a:pPr marL="12700" marR="5080" indent="17780">
              <a:lnSpc>
                <a:spcPct val="114999"/>
              </a:lnSpc>
              <a:spcBef>
                <a:spcPts val="100"/>
              </a:spcBef>
            </a:pPr>
            <a:r>
              <a:rPr lang="en-IN" sz="1400" dirty="0">
                <a:latin typeface="Times New Roman" panose="02020603050405020304" pitchFamily="18" charset="0"/>
                <a:cs typeface="Times New Roman" panose="02020603050405020304" pitchFamily="18" charset="0"/>
              </a:rPr>
              <a:t>The objective of customer churn prediction in an AI-ML project is to identify customers at risk of leaving and take proactive measures to retain them. This helps businesses minimize customer loss, optimize revenue, enhance customer satisfaction, and gain a competitive edge through data-driven decision-making</a:t>
            </a:r>
            <a:r>
              <a:rPr lang="en-IN" sz="1400" dirty="0">
                <a:latin typeface="Calibri"/>
                <a:cs typeface="Calibri"/>
              </a:rPr>
              <a:t>.</a:t>
            </a:r>
          </a:p>
          <a:p>
            <a:pPr marL="12700" marR="5080" indent="17780">
              <a:lnSpc>
                <a:spcPct val="114999"/>
              </a:lnSpc>
              <a:spcBef>
                <a:spcPts val="100"/>
              </a:spcBef>
            </a:pPr>
            <a:r>
              <a:rPr lang="en-IN" sz="1400" dirty="0">
                <a:latin typeface="Arial Rounded MT Bold" panose="020F0704030504030204" pitchFamily="34" charset="0"/>
              </a:rPr>
              <a:t>The key goals of implementing customer churn prediction in an AI-ML project include:</a:t>
            </a:r>
            <a:endParaRPr lang="en-IN" sz="1400" dirty="0">
              <a:latin typeface="Arial Rounded MT Bold" panose="020F0704030504030204" pitchFamily="34" charset="0"/>
              <a:cs typeface="Calibri"/>
            </a:endParaRPr>
          </a:p>
          <a:p>
            <a:pPr marL="12700" marR="5080" indent="17780">
              <a:lnSpc>
                <a:spcPct val="114999"/>
              </a:lnSpc>
              <a:spcBef>
                <a:spcPts val="100"/>
              </a:spcBef>
            </a:pPr>
            <a:endParaRPr lang="en-IN" sz="1400" dirty="0">
              <a:latin typeface="Calibri"/>
              <a:cs typeface="Calibri"/>
            </a:endParaRPr>
          </a:p>
          <a:p>
            <a:pPr marL="12700" marR="5080" indent="17780">
              <a:lnSpc>
                <a:spcPct val="114999"/>
              </a:lnSpc>
              <a:spcBef>
                <a:spcPts val="100"/>
              </a:spcBef>
            </a:pPr>
            <a:r>
              <a:rPr lang="en-IN" sz="1400" b="1" dirty="0"/>
              <a:t>Early Identification:</a:t>
            </a:r>
            <a:r>
              <a:rPr lang="en-IN" sz="1400" dirty="0"/>
              <a:t> Predicting customer churn enables businesses to identify potential churners early in their customer lifecycle. By doing so, companies can take proactive measures to retain those customers before they decide to leave.</a:t>
            </a:r>
          </a:p>
          <a:p>
            <a:pPr marL="12700" marR="5080" indent="17780">
              <a:lnSpc>
                <a:spcPct val="114999"/>
              </a:lnSpc>
              <a:spcBef>
                <a:spcPts val="100"/>
              </a:spcBef>
            </a:pPr>
            <a:endParaRPr lang="en-IN" sz="1400" dirty="0">
              <a:latin typeface="Calibri"/>
              <a:cs typeface="Calibri"/>
            </a:endParaRPr>
          </a:p>
          <a:p>
            <a:pPr marL="12700" marR="5080" indent="17780">
              <a:lnSpc>
                <a:spcPct val="114999"/>
              </a:lnSpc>
              <a:spcBef>
                <a:spcPts val="100"/>
              </a:spcBef>
            </a:pPr>
            <a:r>
              <a:rPr lang="en-IN" sz="1400" b="1" dirty="0"/>
              <a:t>Cost Reduction:</a:t>
            </a:r>
            <a:r>
              <a:rPr lang="en-IN" sz="1400" dirty="0"/>
              <a:t> Acquiring new customers is generally more expensive than retaining existing ones. By predicting and preventing churn, companies can reduce the costs associated with customer acquisition and maintain a more stable customer base</a:t>
            </a:r>
          </a:p>
          <a:p>
            <a:pPr marL="12700" marR="5080" indent="17780">
              <a:lnSpc>
                <a:spcPct val="114999"/>
              </a:lnSpc>
              <a:spcBef>
                <a:spcPts val="100"/>
              </a:spcBef>
            </a:pPr>
            <a:r>
              <a:rPr lang="en-IN" sz="1400" dirty="0"/>
              <a:t>.</a:t>
            </a:r>
          </a:p>
          <a:p>
            <a:pPr marL="12700" marR="5080" indent="17780">
              <a:lnSpc>
                <a:spcPct val="114999"/>
              </a:lnSpc>
              <a:spcBef>
                <a:spcPts val="100"/>
              </a:spcBef>
            </a:pPr>
            <a:r>
              <a:rPr lang="en-IN" sz="1400" b="1" dirty="0"/>
              <a:t>Customer Satisfaction:</a:t>
            </a:r>
            <a:r>
              <a:rPr lang="en-IN" sz="1400" dirty="0"/>
              <a:t> Understanding the factors that contribute to customer churn helps companies improve their products, services, and overall customer experience. This can lead to increased customer satisfaction and loyalty.</a:t>
            </a:r>
            <a:endParaRPr sz="14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2078" y="405844"/>
            <a:ext cx="1643380" cy="391160"/>
          </a:xfrm>
          <a:prstGeom prst="rect">
            <a:avLst/>
          </a:prstGeom>
        </p:spPr>
        <p:txBody>
          <a:bodyPr vert="horz" wrap="square" lIns="0" tIns="12700" rIns="0" bIns="0" rtlCol="0">
            <a:spAutoFit/>
          </a:bodyPr>
          <a:lstStyle/>
          <a:p>
            <a:pPr marL="12700">
              <a:lnSpc>
                <a:spcPct val="100000"/>
              </a:lnSpc>
              <a:spcBef>
                <a:spcPts val="100"/>
              </a:spcBef>
            </a:pPr>
            <a:r>
              <a:rPr sz="2400" spc="-40" dirty="0"/>
              <a:t>Tools</a:t>
            </a:r>
            <a:r>
              <a:rPr sz="2400" spc="-90" dirty="0"/>
              <a:t> </a:t>
            </a:r>
            <a:r>
              <a:rPr sz="2400" spc="-5" dirty="0"/>
              <a:t>Used</a:t>
            </a:r>
            <a:endParaRPr sz="2400"/>
          </a:p>
        </p:txBody>
      </p:sp>
      <p:sp>
        <p:nvSpPr>
          <p:cNvPr id="3" name="object 3"/>
          <p:cNvSpPr txBox="1"/>
          <p:nvPr/>
        </p:nvSpPr>
        <p:spPr>
          <a:xfrm>
            <a:off x="819310" y="1836465"/>
            <a:ext cx="7526020" cy="1517595"/>
          </a:xfrm>
          <a:prstGeom prst="rect">
            <a:avLst/>
          </a:prstGeom>
        </p:spPr>
        <p:txBody>
          <a:bodyPr vert="horz" wrap="square" lIns="0" tIns="44450" rIns="0" bIns="0" rtlCol="0">
            <a:spAutoFit/>
          </a:bodyPr>
          <a:lstStyle/>
          <a:p>
            <a:pPr marL="346710" indent="-334645">
              <a:lnSpc>
                <a:spcPct val="100000"/>
              </a:lnSpc>
              <a:spcBef>
                <a:spcPts val="350"/>
              </a:spcBef>
              <a:buSzPct val="89285"/>
              <a:buFont typeface="Arial"/>
              <a:buChar char="●"/>
              <a:tabLst>
                <a:tab pos="346710" algn="l"/>
                <a:tab pos="347345" algn="l"/>
              </a:tabLst>
            </a:pPr>
            <a:r>
              <a:rPr lang="en-US" sz="1400" b="1" spc="-10" dirty="0">
                <a:latin typeface="Calibri"/>
                <a:cs typeface="Calibri"/>
              </a:rPr>
              <a:t>Google Collab is used as IDE </a:t>
            </a:r>
            <a:r>
              <a:rPr sz="1400" b="1" spc="-5" dirty="0">
                <a:latin typeface="Calibri"/>
                <a:cs typeface="Calibri"/>
              </a:rPr>
              <a:t>.</a:t>
            </a:r>
            <a:endParaRPr sz="1400" dirty="0">
              <a:latin typeface="Calibri"/>
              <a:cs typeface="Calibri"/>
            </a:endParaRPr>
          </a:p>
          <a:p>
            <a:pPr marL="346710" marR="5080" indent="-334645">
              <a:lnSpc>
                <a:spcPct val="114999"/>
              </a:lnSpc>
              <a:buSzPct val="89285"/>
              <a:buFont typeface="Arial"/>
              <a:buChar char="●"/>
              <a:tabLst>
                <a:tab pos="346710" algn="l"/>
                <a:tab pos="347345" algn="l"/>
              </a:tabLst>
            </a:pPr>
            <a:r>
              <a:rPr sz="1400" b="1" spc="-10" dirty="0">
                <a:latin typeface="Calibri"/>
                <a:cs typeface="Calibri"/>
              </a:rPr>
              <a:t>Pandas</a:t>
            </a:r>
            <a:r>
              <a:rPr sz="1400" b="1" dirty="0">
                <a:latin typeface="Calibri"/>
                <a:cs typeface="Calibri"/>
              </a:rPr>
              <a:t> </a:t>
            </a:r>
            <a:r>
              <a:rPr sz="1400" b="1" spc="-5" dirty="0">
                <a:latin typeface="Calibri"/>
                <a:cs typeface="Calibri"/>
              </a:rPr>
              <a:t>and</a:t>
            </a:r>
            <a:r>
              <a:rPr sz="1400" b="1" dirty="0">
                <a:latin typeface="Calibri"/>
                <a:cs typeface="Calibri"/>
              </a:rPr>
              <a:t> </a:t>
            </a:r>
            <a:r>
              <a:rPr sz="1400" b="1" spc="-5" dirty="0">
                <a:latin typeface="Calibri"/>
                <a:cs typeface="Calibri"/>
              </a:rPr>
              <a:t>NumPy</a:t>
            </a:r>
            <a:r>
              <a:rPr sz="1400" b="1" dirty="0">
                <a:latin typeface="Calibri"/>
                <a:cs typeface="Calibri"/>
              </a:rPr>
              <a:t> </a:t>
            </a:r>
            <a:r>
              <a:rPr sz="1400" b="1" spc="-10" dirty="0">
                <a:latin typeface="Calibri"/>
                <a:cs typeface="Calibri"/>
              </a:rPr>
              <a:t>are</a:t>
            </a:r>
            <a:r>
              <a:rPr sz="1400" b="1" dirty="0">
                <a:latin typeface="Calibri"/>
                <a:cs typeface="Calibri"/>
              </a:rPr>
              <a:t> </a:t>
            </a:r>
            <a:r>
              <a:rPr sz="1400" b="1" spc="-5" dirty="0">
                <a:latin typeface="Calibri"/>
                <a:cs typeface="Calibri"/>
              </a:rPr>
              <a:t>used</a:t>
            </a:r>
            <a:r>
              <a:rPr sz="1400" b="1" dirty="0">
                <a:latin typeface="Calibri"/>
                <a:cs typeface="Calibri"/>
              </a:rPr>
              <a:t> </a:t>
            </a:r>
            <a:r>
              <a:rPr sz="1400" b="1" spc="-10" dirty="0">
                <a:latin typeface="Calibri"/>
                <a:cs typeface="Calibri"/>
              </a:rPr>
              <a:t>for</a:t>
            </a:r>
            <a:r>
              <a:rPr sz="1400" b="1" dirty="0">
                <a:latin typeface="Calibri"/>
                <a:cs typeface="Calibri"/>
              </a:rPr>
              <a:t> </a:t>
            </a:r>
            <a:r>
              <a:rPr sz="1400" b="1" spc="-10" dirty="0">
                <a:latin typeface="Calibri"/>
                <a:cs typeface="Calibri"/>
              </a:rPr>
              <a:t>Data</a:t>
            </a:r>
            <a:r>
              <a:rPr sz="1400" b="1" dirty="0">
                <a:latin typeface="Calibri"/>
                <a:cs typeface="Calibri"/>
              </a:rPr>
              <a:t> </a:t>
            </a:r>
            <a:r>
              <a:rPr sz="1400" b="1" spc="-5" dirty="0">
                <a:latin typeface="Calibri"/>
                <a:cs typeface="Calibri"/>
              </a:rPr>
              <a:t>Manipulation</a:t>
            </a:r>
            <a:r>
              <a:rPr sz="1400" b="1" dirty="0">
                <a:latin typeface="Calibri"/>
                <a:cs typeface="Calibri"/>
              </a:rPr>
              <a:t> &amp; </a:t>
            </a:r>
            <a:r>
              <a:rPr sz="1400" b="1" spc="-10" dirty="0">
                <a:latin typeface="Calibri"/>
                <a:cs typeface="Calibri"/>
              </a:rPr>
              <a:t>Pre-processing</a:t>
            </a:r>
            <a:r>
              <a:rPr sz="1400" b="1" dirty="0">
                <a:latin typeface="Calibri"/>
                <a:cs typeface="Calibri"/>
              </a:rPr>
              <a:t> </a:t>
            </a:r>
            <a:r>
              <a:rPr sz="1400" b="1" spc="-5" dirty="0">
                <a:latin typeface="Calibri"/>
                <a:cs typeface="Calibri"/>
              </a:rPr>
              <a:t>and</a:t>
            </a:r>
            <a:r>
              <a:rPr sz="1400" b="1" spc="5" dirty="0">
                <a:latin typeface="Calibri"/>
                <a:cs typeface="Calibri"/>
              </a:rPr>
              <a:t> </a:t>
            </a:r>
            <a:r>
              <a:rPr sz="1400" b="1" spc="-10" dirty="0">
                <a:latin typeface="Calibri"/>
                <a:cs typeface="Calibri"/>
              </a:rPr>
              <a:t>Mathematical</a:t>
            </a:r>
            <a:r>
              <a:rPr sz="1400" b="1" dirty="0">
                <a:latin typeface="Calibri"/>
                <a:cs typeface="Calibri"/>
              </a:rPr>
              <a:t> </a:t>
            </a:r>
            <a:r>
              <a:rPr sz="1400" b="1" spc="-5" dirty="0">
                <a:latin typeface="Calibri"/>
                <a:cs typeface="Calibri"/>
              </a:rPr>
              <a:t>functions </a:t>
            </a:r>
            <a:r>
              <a:rPr sz="1400" b="1" spc="-305" dirty="0">
                <a:latin typeface="Calibri"/>
                <a:cs typeface="Calibri"/>
              </a:rPr>
              <a:t> </a:t>
            </a:r>
            <a:r>
              <a:rPr sz="1400" b="1" spc="-15" dirty="0">
                <a:latin typeface="Calibri"/>
                <a:cs typeface="Calibri"/>
              </a:rPr>
              <a:t>respectively.</a:t>
            </a:r>
            <a:endParaRPr sz="1400" dirty="0">
              <a:latin typeface="Calibri"/>
              <a:cs typeface="Calibri"/>
            </a:endParaRPr>
          </a:p>
          <a:p>
            <a:pPr marL="346710" indent="-334645">
              <a:lnSpc>
                <a:spcPct val="100000"/>
              </a:lnSpc>
              <a:spcBef>
                <a:spcPts val="250"/>
              </a:spcBef>
              <a:buSzPct val="89285"/>
              <a:buFont typeface="Arial"/>
              <a:buChar char="●"/>
              <a:tabLst>
                <a:tab pos="346710" algn="l"/>
                <a:tab pos="347345" algn="l"/>
              </a:tabLst>
            </a:pPr>
            <a:r>
              <a:rPr sz="1400" b="1" spc="-10" dirty="0">
                <a:latin typeface="Calibri"/>
                <a:cs typeface="Calibri"/>
              </a:rPr>
              <a:t>Exploratory</a:t>
            </a:r>
            <a:r>
              <a:rPr sz="1400" b="1" spc="-15" dirty="0">
                <a:latin typeface="Calibri"/>
                <a:cs typeface="Calibri"/>
              </a:rPr>
              <a:t> </a:t>
            </a:r>
            <a:r>
              <a:rPr sz="1400" b="1" spc="-10" dirty="0">
                <a:latin typeface="Calibri"/>
                <a:cs typeface="Calibri"/>
              </a:rPr>
              <a:t>data </a:t>
            </a:r>
            <a:r>
              <a:rPr sz="1400" b="1" spc="-5" dirty="0">
                <a:latin typeface="Calibri"/>
                <a:cs typeface="Calibri"/>
              </a:rPr>
              <a:t>analysis</a:t>
            </a:r>
            <a:r>
              <a:rPr sz="1400" b="1" spc="-10" dirty="0">
                <a:latin typeface="Calibri"/>
                <a:cs typeface="Calibri"/>
              </a:rPr>
              <a:t> </a:t>
            </a:r>
            <a:r>
              <a:rPr sz="1400" b="1" spc="-5" dirty="0">
                <a:latin typeface="Calibri"/>
                <a:cs typeface="Calibri"/>
              </a:rPr>
              <a:t>is</a:t>
            </a:r>
            <a:r>
              <a:rPr sz="1400" b="1" spc="-10" dirty="0">
                <a:latin typeface="Calibri"/>
                <a:cs typeface="Calibri"/>
              </a:rPr>
              <a:t> automated </a:t>
            </a:r>
            <a:r>
              <a:rPr sz="1400" b="1" spc="-5" dirty="0">
                <a:latin typeface="Calibri"/>
                <a:cs typeface="Calibri"/>
              </a:rPr>
              <a:t>by</a:t>
            </a:r>
            <a:r>
              <a:rPr sz="1400" b="1" spc="-10" dirty="0">
                <a:latin typeface="Calibri"/>
                <a:cs typeface="Calibri"/>
              </a:rPr>
              <a:t> data prep.</a:t>
            </a:r>
            <a:endParaRPr sz="1400" dirty="0">
              <a:latin typeface="Calibri"/>
              <a:cs typeface="Calibri"/>
            </a:endParaRPr>
          </a:p>
          <a:p>
            <a:pPr marL="346710" indent="-334645">
              <a:lnSpc>
                <a:spcPct val="100000"/>
              </a:lnSpc>
              <a:spcBef>
                <a:spcPts val="254"/>
              </a:spcBef>
              <a:buSzPct val="89285"/>
              <a:buFont typeface="Arial"/>
              <a:buChar char="●"/>
              <a:tabLst>
                <a:tab pos="346710" algn="l"/>
                <a:tab pos="347345" algn="l"/>
              </a:tabLst>
            </a:pPr>
            <a:r>
              <a:rPr sz="1400" b="1" spc="-10" dirty="0">
                <a:latin typeface="Calibri"/>
                <a:cs typeface="Calibri"/>
              </a:rPr>
              <a:t>For visualization</a:t>
            </a:r>
            <a:r>
              <a:rPr sz="1400" b="1" spc="-5" dirty="0">
                <a:latin typeface="Calibri"/>
                <a:cs typeface="Calibri"/>
              </a:rPr>
              <a:t> of the plots, Matplotlib, Seaborn, </a:t>
            </a:r>
            <a:r>
              <a:rPr sz="1400" b="1" spc="-10" dirty="0">
                <a:latin typeface="Calibri"/>
                <a:cs typeface="Calibri"/>
              </a:rPr>
              <a:t>Plotty</a:t>
            </a:r>
            <a:r>
              <a:rPr sz="1400" b="1" spc="-5" dirty="0">
                <a:latin typeface="Calibri"/>
                <a:cs typeface="Calibri"/>
              </a:rPr>
              <a:t> </a:t>
            </a:r>
            <a:r>
              <a:rPr sz="1400" b="1" spc="-10" dirty="0">
                <a:latin typeface="Calibri"/>
                <a:cs typeface="Calibri"/>
              </a:rPr>
              <a:t>are</a:t>
            </a:r>
            <a:r>
              <a:rPr sz="1400" b="1" spc="-5" dirty="0">
                <a:latin typeface="Calibri"/>
                <a:cs typeface="Calibri"/>
              </a:rPr>
              <a:t> used.</a:t>
            </a:r>
            <a:endParaRPr sz="1400" dirty="0">
              <a:latin typeface="Calibri"/>
              <a:cs typeface="Calibri"/>
            </a:endParaRPr>
          </a:p>
          <a:p>
            <a:pPr marL="346710" indent="-334645">
              <a:lnSpc>
                <a:spcPct val="100000"/>
              </a:lnSpc>
              <a:spcBef>
                <a:spcPts val="250"/>
              </a:spcBef>
              <a:buSzPct val="89285"/>
              <a:buFont typeface="Arial"/>
              <a:buChar char="●"/>
              <a:tabLst>
                <a:tab pos="346710" algn="l"/>
                <a:tab pos="347345" algn="l"/>
              </a:tabLst>
            </a:pPr>
            <a:r>
              <a:rPr sz="1400" b="1" spc="-5" dirty="0">
                <a:latin typeface="Calibri"/>
                <a:cs typeface="Calibri"/>
              </a:rPr>
              <a:t>GitHub</a:t>
            </a:r>
            <a:r>
              <a:rPr sz="1400" b="1" spc="-15" dirty="0">
                <a:latin typeface="Calibri"/>
                <a:cs typeface="Calibri"/>
              </a:rPr>
              <a:t> </a:t>
            </a:r>
            <a:r>
              <a:rPr sz="1400" b="1" spc="-5" dirty="0">
                <a:latin typeface="Calibri"/>
                <a:cs typeface="Calibri"/>
              </a:rPr>
              <a:t>is</a:t>
            </a:r>
            <a:r>
              <a:rPr sz="1400" b="1" spc="-10" dirty="0">
                <a:latin typeface="Calibri"/>
                <a:cs typeface="Calibri"/>
              </a:rPr>
              <a:t> </a:t>
            </a:r>
            <a:r>
              <a:rPr sz="1400" b="1" spc="-5" dirty="0">
                <a:latin typeface="Calibri"/>
                <a:cs typeface="Calibri"/>
              </a:rPr>
              <a:t>used</a:t>
            </a:r>
            <a:r>
              <a:rPr sz="1400" b="1" spc="-10" dirty="0">
                <a:latin typeface="Calibri"/>
                <a:cs typeface="Calibri"/>
              </a:rPr>
              <a:t> </a:t>
            </a:r>
            <a:r>
              <a:rPr sz="1400" b="1" spc="-5" dirty="0">
                <a:latin typeface="Calibri"/>
                <a:cs typeface="Calibri"/>
              </a:rPr>
              <a:t>as</a:t>
            </a:r>
            <a:r>
              <a:rPr sz="1400" b="1" spc="-15" dirty="0">
                <a:latin typeface="Calibri"/>
                <a:cs typeface="Calibri"/>
              </a:rPr>
              <a:t> </a:t>
            </a:r>
            <a:r>
              <a:rPr sz="1400" b="1" spc="-10" dirty="0">
                <a:latin typeface="Calibri"/>
                <a:cs typeface="Calibri"/>
              </a:rPr>
              <a:t>version control </a:t>
            </a:r>
            <a:r>
              <a:rPr sz="1400" b="1" spc="-15" dirty="0">
                <a:latin typeface="Calibri"/>
                <a:cs typeface="Calibri"/>
              </a:rPr>
              <a:t>system</a:t>
            </a:r>
            <a:r>
              <a:rPr lang="en-US" sz="1400" b="1" spc="-15" dirty="0">
                <a:latin typeface="Calibri"/>
                <a:cs typeface="Calibri"/>
              </a:rPr>
              <a:t>.</a:t>
            </a:r>
            <a:endParaRPr sz="14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0249" y="505857"/>
            <a:ext cx="2461260" cy="391160"/>
          </a:xfrm>
          <a:prstGeom prst="rect">
            <a:avLst/>
          </a:prstGeom>
        </p:spPr>
        <p:txBody>
          <a:bodyPr vert="horz" wrap="square" lIns="0" tIns="12700" rIns="0" bIns="0" rtlCol="0">
            <a:spAutoFit/>
          </a:bodyPr>
          <a:lstStyle/>
          <a:p>
            <a:pPr marL="12700">
              <a:lnSpc>
                <a:spcPct val="100000"/>
              </a:lnSpc>
              <a:spcBef>
                <a:spcPts val="100"/>
              </a:spcBef>
            </a:pPr>
            <a:r>
              <a:rPr sz="2400" spc="-5" dirty="0"/>
              <a:t>D</a:t>
            </a:r>
            <a:r>
              <a:rPr sz="2400" spc="-180" dirty="0"/>
              <a:t>AT</a:t>
            </a:r>
            <a:r>
              <a:rPr sz="2400" dirty="0"/>
              <a:t>A</a:t>
            </a:r>
            <a:r>
              <a:rPr sz="2400" spc="-95" dirty="0"/>
              <a:t> </a:t>
            </a:r>
            <a:r>
              <a:rPr sz="2400" spc="-5" dirty="0"/>
              <a:t>SUMMA</a:t>
            </a:r>
            <a:r>
              <a:rPr sz="2400" spc="-95" dirty="0"/>
              <a:t>R</a:t>
            </a:r>
            <a:r>
              <a:rPr sz="2400" dirty="0"/>
              <a:t>Y</a:t>
            </a:r>
            <a:endParaRPr sz="2400"/>
          </a:p>
        </p:txBody>
      </p:sp>
      <p:sp>
        <p:nvSpPr>
          <p:cNvPr id="3" name="object 3"/>
          <p:cNvSpPr txBox="1"/>
          <p:nvPr/>
        </p:nvSpPr>
        <p:spPr>
          <a:xfrm>
            <a:off x="6881018" y="361950"/>
            <a:ext cx="1621790" cy="2205732"/>
          </a:xfrm>
          <a:prstGeom prst="rect">
            <a:avLst/>
          </a:prstGeom>
        </p:spPr>
        <p:txBody>
          <a:bodyPr vert="horz" wrap="square" lIns="0" tIns="12700" rIns="0" bIns="0" rtlCol="0">
            <a:spAutoFit/>
          </a:bodyPr>
          <a:lstStyle/>
          <a:p>
            <a:pPr marL="12700">
              <a:lnSpc>
                <a:spcPct val="100000"/>
              </a:lnSpc>
              <a:spcBef>
                <a:spcPts val="100"/>
              </a:spcBef>
            </a:pPr>
            <a:r>
              <a:rPr lang="en-IN" sz="1400" b="1" u="heavy" spc="-10" dirty="0">
                <a:solidFill>
                  <a:srgbClr val="CC0000"/>
                </a:solidFill>
                <a:uFill>
                  <a:solidFill>
                    <a:srgbClr val="CC0000"/>
                  </a:solidFill>
                </a:uFill>
                <a:latin typeface="Calibri"/>
                <a:cs typeface="Calibri"/>
              </a:rPr>
              <a:t>Customer Support Interactions:</a:t>
            </a:r>
          </a:p>
          <a:p>
            <a:pPr marL="12700">
              <a:lnSpc>
                <a:spcPct val="100000"/>
              </a:lnSpc>
              <a:spcBef>
                <a:spcPts val="100"/>
              </a:spcBef>
            </a:pPr>
            <a:endParaRPr lang="en-IN" sz="1400" b="1" u="heavy" spc="-10" dirty="0">
              <a:solidFill>
                <a:srgbClr val="CC0000"/>
              </a:solidFill>
              <a:uFill>
                <a:solidFill>
                  <a:srgbClr val="CC0000"/>
                </a:solidFill>
              </a:uFill>
              <a:latin typeface="Calibri"/>
              <a:cs typeface="Calibri"/>
            </a:endParaRPr>
          </a:p>
          <a:p>
            <a:pPr marL="12700">
              <a:lnSpc>
                <a:spcPct val="100000"/>
              </a:lnSpc>
              <a:spcBef>
                <a:spcPts val="100"/>
              </a:spcBef>
            </a:pPr>
            <a:r>
              <a:rPr lang="en-IN" sz="1400" b="1" u="heavy" spc="-10" dirty="0">
                <a:uFill>
                  <a:solidFill>
                    <a:srgbClr val="CC0000"/>
                  </a:solidFill>
                </a:uFill>
                <a:latin typeface="Calibri"/>
                <a:cs typeface="Calibri"/>
              </a:rPr>
              <a:t>1)  Number and type of customer support tickets raised.</a:t>
            </a:r>
          </a:p>
          <a:p>
            <a:pPr marL="12700">
              <a:lnSpc>
                <a:spcPct val="100000"/>
              </a:lnSpc>
              <a:spcBef>
                <a:spcPts val="100"/>
              </a:spcBef>
            </a:pPr>
            <a:r>
              <a:rPr lang="en-IN" sz="1400" b="1" u="heavy" spc="-10" dirty="0">
                <a:uFill>
                  <a:solidFill>
                    <a:srgbClr val="CC0000"/>
                  </a:solidFill>
                </a:uFill>
                <a:latin typeface="Calibri"/>
                <a:cs typeface="Calibri"/>
              </a:rPr>
              <a:t>   2) Resolution times and customer satisfaction with support</a:t>
            </a:r>
            <a:r>
              <a:rPr lang="en-IN" sz="1400" b="1" u="heavy" spc="-10" dirty="0">
                <a:solidFill>
                  <a:srgbClr val="CC0000"/>
                </a:solidFill>
                <a:uFill>
                  <a:solidFill>
                    <a:srgbClr val="CC0000"/>
                  </a:solidFill>
                </a:uFill>
                <a:latin typeface="Calibri"/>
                <a:cs typeface="Calibri"/>
              </a:rPr>
              <a:t>.</a:t>
            </a:r>
            <a:endParaRPr lang="en-US" sz="1400" b="1" u="heavy" spc="-10" dirty="0">
              <a:solidFill>
                <a:srgbClr val="CC0000"/>
              </a:solidFill>
              <a:uFill>
                <a:solidFill>
                  <a:srgbClr val="CC0000"/>
                </a:solidFill>
              </a:uFill>
              <a:latin typeface="Calibri"/>
              <a:cs typeface="Calibri"/>
            </a:endParaRPr>
          </a:p>
        </p:txBody>
      </p:sp>
      <p:grpSp>
        <p:nvGrpSpPr>
          <p:cNvPr id="4" name="object 4"/>
          <p:cNvGrpSpPr/>
          <p:nvPr/>
        </p:nvGrpSpPr>
        <p:grpSpPr>
          <a:xfrm>
            <a:off x="3098456" y="1613891"/>
            <a:ext cx="3261360" cy="1921510"/>
            <a:chOff x="3098456" y="1613891"/>
            <a:chExt cx="3261360" cy="1921510"/>
          </a:xfrm>
        </p:grpSpPr>
        <p:sp>
          <p:nvSpPr>
            <p:cNvPr id="5" name="object 5"/>
            <p:cNvSpPr/>
            <p:nvPr/>
          </p:nvSpPr>
          <p:spPr>
            <a:xfrm>
              <a:off x="5472111" y="1706792"/>
              <a:ext cx="669925" cy="551815"/>
            </a:xfrm>
            <a:custGeom>
              <a:avLst/>
              <a:gdLst/>
              <a:ahLst/>
              <a:cxnLst/>
              <a:rect l="l" t="t" r="r" b="b"/>
              <a:pathLst>
                <a:path w="669925" h="551814">
                  <a:moveTo>
                    <a:pt x="0" y="551699"/>
                  </a:moveTo>
                  <a:lnTo>
                    <a:pt x="464399" y="551699"/>
                  </a:lnTo>
                  <a:lnTo>
                    <a:pt x="464399" y="0"/>
                  </a:lnTo>
                  <a:lnTo>
                    <a:pt x="669749" y="0"/>
                  </a:lnTo>
                </a:path>
              </a:pathLst>
            </a:custGeom>
            <a:ln w="43174">
              <a:solidFill>
                <a:srgbClr val="5E7177"/>
              </a:solidFill>
            </a:ln>
          </p:spPr>
          <p:txBody>
            <a:bodyPr wrap="square" lIns="0" tIns="0" rIns="0" bIns="0" rtlCol="0"/>
            <a:lstStyle/>
            <a:p>
              <a:endParaRPr/>
            </a:p>
          </p:txBody>
        </p:sp>
        <p:pic>
          <p:nvPicPr>
            <p:cNvPr id="6" name="object 6"/>
            <p:cNvPicPr/>
            <p:nvPr/>
          </p:nvPicPr>
          <p:blipFill>
            <a:blip r:embed="rId2" cstate="print"/>
            <a:stretch>
              <a:fillRect/>
            </a:stretch>
          </p:blipFill>
          <p:spPr>
            <a:xfrm>
              <a:off x="6120274" y="1613891"/>
              <a:ext cx="239107" cy="185802"/>
            </a:xfrm>
            <a:prstGeom prst="rect">
              <a:avLst/>
            </a:prstGeom>
          </p:spPr>
        </p:pic>
        <p:sp>
          <p:nvSpPr>
            <p:cNvPr id="7" name="object 7"/>
            <p:cNvSpPr/>
            <p:nvPr/>
          </p:nvSpPr>
          <p:spPr>
            <a:xfrm>
              <a:off x="3315977" y="2571886"/>
              <a:ext cx="808355" cy="941705"/>
            </a:xfrm>
            <a:custGeom>
              <a:avLst/>
              <a:gdLst/>
              <a:ahLst/>
              <a:cxnLst/>
              <a:rect l="l" t="t" r="r" b="b"/>
              <a:pathLst>
                <a:path w="808354" h="941704">
                  <a:moveTo>
                    <a:pt x="807749" y="941699"/>
                  </a:moveTo>
                  <a:lnTo>
                    <a:pt x="288645" y="941699"/>
                  </a:lnTo>
                  <a:lnTo>
                    <a:pt x="288645" y="0"/>
                  </a:lnTo>
                  <a:lnTo>
                    <a:pt x="0" y="0"/>
                  </a:lnTo>
                </a:path>
              </a:pathLst>
            </a:custGeom>
            <a:ln w="43174">
              <a:solidFill>
                <a:srgbClr val="5E7177"/>
              </a:solidFill>
            </a:ln>
          </p:spPr>
          <p:txBody>
            <a:bodyPr wrap="square" lIns="0" tIns="0" rIns="0" bIns="0" rtlCol="0"/>
            <a:lstStyle/>
            <a:p>
              <a:endParaRPr/>
            </a:p>
          </p:txBody>
        </p:sp>
        <p:pic>
          <p:nvPicPr>
            <p:cNvPr id="8" name="object 8"/>
            <p:cNvPicPr/>
            <p:nvPr/>
          </p:nvPicPr>
          <p:blipFill>
            <a:blip r:embed="rId3" cstate="print"/>
            <a:stretch>
              <a:fillRect/>
            </a:stretch>
          </p:blipFill>
          <p:spPr>
            <a:xfrm>
              <a:off x="3098456" y="2478985"/>
              <a:ext cx="239107" cy="185801"/>
            </a:xfrm>
            <a:prstGeom prst="rect">
              <a:avLst/>
            </a:prstGeom>
          </p:spPr>
        </p:pic>
      </p:grpSp>
      <p:sp>
        <p:nvSpPr>
          <p:cNvPr id="9" name="object 9"/>
          <p:cNvSpPr txBox="1"/>
          <p:nvPr/>
        </p:nvSpPr>
        <p:spPr>
          <a:xfrm>
            <a:off x="1015999" y="1532664"/>
            <a:ext cx="2102485" cy="1787669"/>
          </a:xfrm>
          <a:prstGeom prst="rect">
            <a:avLst/>
          </a:prstGeom>
        </p:spPr>
        <p:txBody>
          <a:bodyPr vert="horz" wrap="square" lIns="0" tIns="12700" rIns="0" bIns="0" rtlCol="0">
            <a:spAutoFit/>
          </a:bodyPr>
          <a:lstStyle/>
          <a:p>
            <a:pPr marL="12700">
              <a:lnSpc>
                <a:spcPct val="100000"/>
              </a:lnSpc>
              <a:spcBef>
                <a:spcPts val="100"/>
              </a:spcBef>
            </a:pPr>
            <a:endParaRPr lang="en-IN" sz="1400" b="1" u="heavy" spc="-10" dirty="0">
              <a:solidFill>
                <a:srgbClr val="CC0000"/>
              </a:solidFill>
              <a:uFill>
                <a:solidFill>
                  <a:srgbClr val="CC0000"/>
                </a:solidFill>
              </a:uFill>
              <a:latin typeface="Calibri"/>
              <a:cs typeface="Calibri"/>
            </a:endParaRPr>
          </a:p>
          <a:p>
            <a:pPr marL="12700">
              <a:lnSpc>
                <a:spcPct val="100000"/>
              </a:lnSpc>
              <a:spcBef>
                <a:spcPts val="100"/>
              </a:spcBef>
            </a:pPr>
            <a:r>
              <a:rPr lang="en-IN" sz="1400" dirty="0">
                <a:solidFill>
                  <a:srgbClr val="FF0000"/>
                </a:solidFill>
                <a:latin typeface="Times New Roman" panose="02020603050405020304" pitchFamily="18" charset="0"/>
                <a:cs typeface="Times New Roman" panose="02020603050405020304" pitchFamily="18" charset="0"/>
              </a:rPr>
              <a:t>Customer Interaction Data</a:t>
            </a:r>
            <a:r>
              <a:rPr lang="en-IN" sz="1400" dirty="0">
                <a:latin typeface="Calibri"/>
                <a:cs typeface="Calibri"/>
              </a:rPr>
              <a:t>:</a:t>
            </a:r>
          </a:p>
          <a:p>
            <a:pPr marL="12700">
              <a:lnSpc>
                <a:spcPct val="100000"/>
              </a:lnSpc>
              <a:spcBef>
                <a:spcPts val="100"/>
              </a:spcBef>
            </a:pPr>
            <a:endParaRPr lang="en-IN" sz="1400" dirty="0">
              <a:latin typeface="Calibri"/>
              <a:cs typeface="Calibri"/>
            </a:endParaRPr>
          </a:p>
          <a:p>
            <a:pPr marL="12700">
              <a:lnSpc>
                <a:spcPct val="100000"/>
              </a:lnSpc>
              <a:spcBef>
                <a:spcPts val="100"/>
              </a:spcBef>
            </a:pPr>
            <a:r>
              <a:rPr lang="en-IN" sz="1400" dirty="0">
                <a:latin typeface="Calibri"/>
                <a:cs typeface="Calibri"/>
              </a:rPr>
              <a:t>    Frequency of interactions with the product or service.</a:t>
            </a:r>
          </a:p>
          <a:p>
            <a:pPr marL="12700">
              <a:lnSpc>
                <a:spcPct val="100000"/>
              </a:lnSpc>
              <a:spcBef>
                <a:spcPts val="100"/>
              </a:spcBef>
            </a:pPr>
            <a:r>
              <a:rPr lang="en-IN" sz="1400" dirty="0">
                <a:latin typeface="Calibri"/>
                <a:cs typeface="Calibri"/>
              </a:rPr>
              <a:t>    Usage patterns, such as login frequency or duration of usage.</a:t>
            </a:r>
          </a:p>
        </p:txBody>
      </p:sp>
      <p:grpSp>
        <p:nvGrpSpPr>
          <p:cNvPr id="10" name="object 10"/>
          <p:cNvGrpSpPr/>
          <p:nvPr/>
        </p:nvGrpSpPr>
        <p:grpSpPr>
          <a:xfrm>
            <a:off x="3802257" y="1888528"/>
            <a:ext cx="2557145" cy="2045335"/>
            <a:chOff x="3802257" y="1888528"/>
            <a:chExt cx="2557145" cy="2045335"/>
          </a:xfrm>
        </p:grpSpPr>
        <p:sp>
          <p:nvSpPr>
            <p:cNvPr id="11" name="object 11"/>
            <p:cNvSpPr/>
            <p:nvPr/>
          </p:nvSpPr>
          <p:spPr>
            <a:xfrm>
              <a:off x="4800597" y="3499260"/>
              <a:ext cx="1341755" cy="341630"/>
            </a:xfrm>
            <a:custGeom>
              <a:avLst/>
              <a:gdLst/>
              <a:ahLst/>
              <a:cxnLst/>
              <a:rect l="l" t="t" r="r" b="b"/>
              <a:pathLst>
                <a:path w="1341754" h="341629">
                  <a:moveTo>
                    <a:pt x="0" y="0"/>
                  </a:moveTo>
                  <a:lnTo>
                    <a:pt x="800099" y="0"/>
                  </a:lnTo>
                  <a:lnTo>
                    <a:pt x="800099" y="341099"/>
                  </a:lnTo>
                  <a:lnTo>
                    <a:pt x="1341149" y="341099"/>
                  </a:lnTo>
                </a:path>
              </a:pathLst>
            </a:custGeom>
            <a:ln w="43174">
              <a:solidFill>
                <a:srgbClr val="5E7177"/>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6120160" y="3747459"/>
              <a:ext cx="239107" cy="185802"/>
            </a:xfrm>
            <a:prstGeom prst="rect">
              <a:avLst/>
            </a:prstGeom>
          </p:spPr>
        </p:pic>
        <p:pic>
          <p:nvPicPr>
            <p:cNvPr id="13" name="object 13"/>
            <p:cNvPicPr/>
            <p:nvPr/>
          </p:nvPicPr>
          <p:blipFill>
            <a:blip r:embed="rId4" cstate="print"/>
            <a:stretch>
              <a:fillRect/>
            </a:stretch>
          </p:blipFill>
          <p:spPr>
            <a:xfrm>
              <a:off x="3802257" y="1888528"/>
              <a:ext cx="2014538" cy="2014537"/>
            </a:xfrm>
            <a:prstGeom prst="rect">
              <a:avLst/>
            </a:prstGeom>
          </p:spPr>
        </p:pic>
      </p:grpSp>
      <p:sp>
        <p:nvSpPr>
          <p:cNvPr id="14" name="object 14"/>
          <p:cNvSpPr txBox="1"/>
          <p:nvPr/>
        </p:nvSpPr>
        <p:spPr>
          <a:xfrm>
            <a:off x="6477000" y="3028950"/>
            <a:ext cx="2405168" cy="1651734"/>
          </a:xfrm>
          <a:prstGeom prst="rect">
            <a:avLst/>
          </a:prstGeom>
        </p:spPr>
        <p:txBody>
          <a:bodyPr vert="horz" wrap="square" lIns="0" tIns="12700" rIns="0" bIns="0" rtlCol="0">
            <a:spAutoFit/>
          </a:bodyPr>
          <a:lstStyle/>
          <a:p>
            <a:pPr>
              <a:lnSpc>
                <a:spcPct val="100000"/>
              </a:lnSpc>
              <a:spcBef>
                <a:spcPts val="40"/>
              </a:spcBef>
            </a:pPr>
            <a:endParaRPr lang="en-US" sz="1200" dirty="0">
              <a:latin typeface="Calibri"/>
              <a:cs typeface="Calibri"/>
            </a:endParaRPr>
          </a:p>
          <a:p>
            <a:pPr>
              <a:lnSpc>
                <a:spcPct val="100000"/>
              </a:lnSpc>
              <a:spcBef>
                <a:spcPts val="40"/>
              </a:spcBef>
            </a:pPr>
            <a:r>
              <a:rPr lang="en-IN" sz="1350" dirty="0">
                <a:solidFill>
                  <a:srgbClr val="C00000"/>
                </a:solidFill>
                <a:latin typeface="Times New Roman" panose="02020603050405020304" pitchFamily="18" charset="0"/>
                <a:cs typeface="Times New Roman" panose="02020603050405020304" pitchFamily="18" charset="0"/>
              </a:rPr>
              <a:t>Social Media Activity</a:t>
            </a:r>
            <a:r>
              <a:rPr lang="en-IN" sz="1350" dirty="0">
                <a:latin typeface="Calibri"/>
                <a:cs typeface="Calibri"/>
              </a:rPr>
              <a:t>:</a:t>
            </a:r>
          </a:p>
          <a:p>
            <a:pPr>
              <a:lnSpc>
                <a:spcPct val="100000"/>
              </a:lnSpc>
              <a:spcBef>
                <a:spcPts val="40"/>
              </a:spcBef>
            </a:pPr>
            <a:endParaRPr lang="en-IN" sz="1350" dirty="0">
              <a:latin typeface="Calibri"/>
              <a:cs typeface="Calibri"/>
            </a:endParaRPr>
          </a:p>
          <a:p>
            <a:pPr>
              <a:lnSpc>
                <a:spcPct val="100000"/>
              </a:lnSpc>
              <a:spcBef>
                <a:spcPts val="40"/>
              </a:spcBef>
            </a:pPr>
            <a:r>
              <a:rPr lang="en-IN" sz="1350" dirty="0">
                <a:latin typeface="Calibri"/>
                <a:cs typeface="Calibri"/>
              </a:rPr>
              <a:t>    Customer engagement on social platforms.</a:t>
            </a:r>
          </a:p>
          <a:p>
            <a:pPr>
              <a:lnSpc>
                <a:spcPct val="100000"/>
              </a:lnSpc>
              <a:spcBef>
                <a:spcPts val="40"/>
              </a:spcBef>
            </a:pPr>
            <a:r>
              <a:rPr lang="en-IN" sz="1350" dirty="0">
                <a:latin typeface="Calibri"/>
                <a:cs typeface="Calibri"/>
              </a:rPr>
              <a:t>    Sentiment analysis of social media mentions related to the product or service.</a:t>
            </a:r>
            <a:endParaRPr sz="135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0249" y="209550"/>
            <a:ext cx="2461260" cy="391160"/>
          </a:xfrm>
          <a:prstGeom prst="rect">
            <a:avLst/>
          </a:prstGeom>
        </p:spPr>
        <p:txBody>
          <a:bodyPr vert="horz" wrap="square" lIns="0" tIns="12700" rIns="0" bIns="0" rtlCol="0">
            <a:spAutoFit/>
          </a:bodyPr>
          <a:lstStyle/>
          <a:p>
            <a:pPr marL="12700">
              <a:lnSpc>
                <a:spcPct val="100000"/>
              </a:lnSpc>
              <a:spcBef>
                <a:spcPts val="100"/>
              </a:spcBef>
            </a:pPr>
            <a:r>
              <a:rPr sz="2400" spc="-5" dirty="0"/>
              <a:t>D</a:t>
            </a:r>
            <a:r>
              <a:rPr sz="2400" spc="-180" dirty="0"/>
              <a:t>AT</a:t>
            </a:r>
            <a:r>
              <a:rPr sz="2400" dirty="0"/>
              <a:t>A</a:t>
            </a:r>
            <a:r>
              <a:rPr sz="2400" spc="-95" dirty="0"/>
              <a:t> </a:t>
            </a:r>
            <a:r>
              <a:rPr sz="2400" spc="-5" dirty="0"/>
              <a:t>SUMMA</a:t>
            </a:r>
            <a:r>
              <a:rPr sz="2400" spc="-95" dirty="0"/>
              <a:t>R</a:t>
            </a:r>
            <a:r>
              <a:rPr sz="2400" dirty="0"/>
              <a:t>Y</a:t>
            </a:r>
          </a:p>
        </p:txBody>
      </p:sp>
      <p:sp>
        <p:nvSpPr>
          <p:cNvPr id="5" name="object 5"/>
          <p:cNvSpPr txBox="1"/>
          <p:nvPr/>
        </p:nvSpPr>
        <p:spPr>
          <a:xfrm>
            <a:off x="1054100" y="742950"/>
            <a:ext cx="6794500" cy="382156"/>
          </a:xfrm>
          <a:prstGeom prst="rect">
            <a:avLst/>
          </a:prstGeom>
        </p:spPr>
        <p:txBody>
          <a:bodyPr vert="horz" wrap="square" lIns="0" tIns="12700" rIns="0" bIns="0" rtlCol="0">
            <a:spAutoFit/>
          </a:bodyPr>
          <a:lstStyle/>
          <a:p>
            <a:pPr marL="367665" indent="-355600">
              <a:lnSpc>
                <a:spcPct val="100000"/>
              </a:lnSpc>
              <a:spcBef>
                <a:spcPts val="100"/>
              </a:spcBef>
              <a:buClr>
                <a:srgbClr val="212121"/>
              </a:buClr>
              <a:buSzPct val="75000"/>
              <a:buFont typeface="Arial"/>
              <a:buChar char="●"/>
              <a:tabLst>
                <a:tab pos="367665" algn="l"/>
                <a:tab pos="368300" algn="l"/>
              </a:tabLst>
            </a:pPr>
            <a:r>
              <a:rPr sz="1200" b="1" spc="-5" dirty="0">
                <a:latin typeface="Calibri"/>
                <a:cs typeface="Calibri"/>
              </a:rPr>
              <a:t>This is</a:t>
            </a:r>
            <a:r>
              <a:rPr sz="1200" b="1" dirty="0">
                <a:latin typeface="Calibri"/>
                <a:cs typeface="Calibri"/>
              </a:rPr>
              <a:t> </a:t>
            </a:r>
            <a:r>
              <a:rPr sz="1200" b="1" spc="-5" dirty="0">
                <a:latin typeface="Calibri"/>
                <a:cs typeface="Calibri"/>
              </a:rPr>
              <a:t>the</a:t>
            </a:r>
            <a:r>
              <a:rPr sz="1200" b="1" dirty="0">
                <a:latin typeface="Calibri"/>
                <a:cs typeface="Calibri"/>
              </a:rPr>
              <a:t> </a:t>
            </a:r>
            <a:r>
              <a:rPr lang="en-US" sz="1200" b="1" spc="-5" dirty="0">
                <a:latin typeface="Calibri"/>
                <a:cs typeface="Calibri"/>
              </a:rPr>
              <a:t>Customer Churn </a:t>
            </a:r>
            <a:r>
              <a:rPr lang="en-US" sz="1200" b="1" spc="-5" dirty="0" err="1">
                <a:latin typeface="Calibri"/>
                <a:cs typeface="Calibri"/>
              </a:rPr>
              <a:t>Pridiction</a:t>
            </a:r>
            <a:r>
              <a:rPr sz="1200" b="1" spc="-10" dirty="0">
                <a:latin typeface="Calibri"/>
                <a:cs typeface="Calibri"/>
              </a:rPr>
              <a:t>.</a:t>
            </a:r>
            <a:r>
              <a:rPr sz="1200" b="1" dirty="0">
                <a:latin typeface="Calibri"/>
                <a:cs typeface="Calibri"/>
              </a:rPr>
              <a:t> </a:t>
            </a:r>
            <a:r>
              <a:rPr sz="1200" b="1" spc="-5" dirty="0">
                <a:latin typeface="Calibri"/>
                <a:cs typeface="Calibri"/>
              </a:rPr>
              <a:t>In</a:t>
            </a:r>
            <a:r>
              <a:rPr sz="1200" b="1" dirty="0">
                <a:latin typeface="Calibri"/>
                <a:cs typeface="Calibri"/>
              </a:rPr>
              <a:t> </a:t>
            </a:r>
            <a:r>
              <a:rPr sz="1200" b="1" spc="-5" dirty="0">
                <a:latin typeface="Calibri"/>
                <a:cs typeface="Calibri"/>
              </a:rPr>
              <a:t>the</a:t>
            </a:r>
            <a:r>
              <a:rPr sz="1200" b="1" dirty="0">
                <a:latin typeface="Calibri"/>
                <a:cs typeface="Calibri"/>
              </a:rPr>
              <a:t> </a:t>
            </a:r>
            <a:r>
              <a:rPr sz="1200" b="1" spc="-5" dirty="0">
                <a:latin typeface="Calibri"/>
                <a:cs typeface="Calibri"/>
              </a:rPr>
              <a:t>below</a:t>
            </a:r>
            <a:r>
              <a:rPr sz="1200" b="1" dirty="0">
                <a:latin typeface="Calibri"/>
                <a:cs typeface="Calibri"/>
              </a:rPr>
              <a:t> </a:t>
            </a:r>
            <a:r>
              <a:rPr sz="1200" b="1" spc="-10" dirty="0">
                <a:latin typeface="Calibri"/>
                <a:cs typeface="Calibri"/>
              </a:rPr>
              <a:t>table</a:t>
            </a:r>
            <a:r>
              <a:rPr sz="1200" b="1" dirty="0">
                <a:latin typeface="Calibri"/>
                <a:cs typeface="Calibri"/>
              </a:rPr>
              <a:t> </a:t>
            </a:r>
            <a:r>
              <a:rPr sz="1200" b="1" spc="-5" dirty="0">
                <a:latin typeface="Calibri"/>
                <a:cs typeface="Calibri"/>
              </a:rPr>
              <a:t>it</a:t>
            </a:r>
            <a:r>
              <a:rPr sz="1200" b="1" dirty="0">
                <a:latin typeface="Calibri"/>
                <a:cs typeface="Calibri"/>
              </a:rPr>
              <a:t> </a:t>
            </a:r>
            <a:r>
              <a:rPr sz="1200" b="1" spc="-5" dirty="0">
                <a:latin typeface="Calibri"/>
                <a:cs typeface="Calibri"/>
              </a:rPr>
              <a:t>shows</a:t>
            </a:r>
            <a:r>
              <a:rPr sz="1200" b="1" dirty="0">
                <a:latin typeface="Calibri"/>
                <a:cs typeface="Calibri"/>
              </a:rPr>
              <a:t> </a:t>
            </a:r>
            <a:r>
              <a:rPr sz="1200" b="1" spc="-5" dirty="0">
                <a:latin typeface="Calibri"/>
                <a:cs typeface="Calibri"/>
              </a:rPr>
              <a:t>the</a:t>
            </a:r>
            <a:r>
              <a:rPr sz="1200" b="1" dirty="0">
                <a:latin typeface="Calibri"/>
                <a:cs typeface="Calibri"/>
              </a:rPr>
              <a:t> </a:t>
            </a:r>
            <a:r>
              <a:rPr sz="1200" b="1" spc="-10" dirty="0">
                <a:latin typeface="Calibri"/>
                <a:cs typeface="Calibri"/>
              </a:rPr>
              <a:t>top</a:t>
            </a:r>
            <a:r>
              <a:rPr sz="1200" b="1" dirty="0">
                <a:latin typeface="Calibri"/>
                <a:cs typeface="Calibri"/>
              </a:rPr>
              <a:t> </a:t>
            </a:r>
            <a:r>
              <a:rPr sz="1200" b="1" spc="-5" dirty="0">
                <a:latin typeface="Calibri"/>
                <a:cs typeface="Calibri"/>
              </a:rPr>
              <a:t>and</a:t>
            </a:r>
            <a:r>
              <a:rPr sz="1200" b="1" dirty="0">
                <a:latin typeface="Calibri"/>
                <a:cs typeface="Calibri"/>
              </a:rPr>
              <a:t> </a:t>
            </a:r>
            <a:r>
              <a:rPr sz="1200" b="1" spc="-10" dirty="0">
                <a:latin typeface="Calibri"/>
                <a:cs typeface="Calibri"/>
              </a:rPr>
              <a:t>bottom</a:t>
            </a:r>
            <a:r>
              <a:rPr sz="1200" b="1" dirty="0">
                <a:latin typeface="Calibri"/>
                <a:cs typeface="Calibri"/>
              </a:rPr>
              <a:t> 5 </a:t>
            </a:r>
            <a:r>
              <a:rPr sz="1200" b="1" spc="-10" dirty="0">
                <a:latin typeface="Calibri"/>
                <a:cs typeface="Calibri"/>
              </a:rPr>
              <a:t>rows</a:t>
            </a:r>
            <a:r>
              <a:rPr lang="en-US" sz="1200" b="1" spc="-10" dirty="0">
                <a:latin typeface="Calibri"/>
                <a:cs typeface="Calibri"/>
              </a:rPr>
              <a:t> and 5 Column</a:t>
            </a:r>
            <a:r>
              <a:rPr sz="1200" b="1" dirty="0">
                <a:latin typeface="Calibri"/>
                <a:cs typeface="Calibri"/>
              </a:rPr>
              <a:t> </a:t>
            </a:r>
            <a:r>
              <a:rPr sz="1200" b="1" spc="-10" dirty="0">
                <a:latin typeface="Calibri"/>
                <a:cs typeface="Calibri"/>
              </a:rPr>
              <a:t>respectively</a:t>
            </a:r>
            <a:endParaRPr sz="1200" dirty="0">
              <a:latin typeface="Calibri"/>
              <a:cs typeface="Calibri"/>
            </a:endParaRPr>
          </a:p>
        </p:txBody>
      </p:sp>
      <p:pic>
        <p:nvPicPr>
          <p:cNvPr id="7" name="Picture 6">
            <a:extLst>
              <a:ext uri="{FF2B5EF4-FFF2-40B4-BE49-F238E27FC236}">
                <a16:creationId xmlns:a16="http://schemas.microsoft.com/office/drawing/2014/main" id="{B95607F1-8583-4C93-D06F-9D2F60F8D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52551"/>
            <a:ext cx="7924800" cy="36575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502" y="407877"/>
            <a:ext cx="7749540" cy="330200"/>
          </a:xfrm>
          <a:prstGeom prst="rect">
            <a:avLst/>
          </a:prstGeom>
        </p:spPr>
        <p:txBody>
          <a:bodyPr vert="horz" wrap="square" lIns="0" tIns="12700" rIns="0" bIns="0" rtlCol="0">
            <a:spAutoFit/>
          </a:bodyPr>
          <a:lstStyle/>
          <a:p>
            <a:pPr marL="12700" algn="ctr">
              <a:lnSpc>
                <a:spcPct val="100000"/>
              </a:lnSpc>
              <a:spcBef>
                <a:spcPts val="100"/>
              </a:spcBef>
            </a:pPr>
            <a:r>
              <a:rPr lang="en-US" spc="-5" dirty="0"/>
              <a:t>Monthly Charges by Churn</a:t>
            </a:r>
          </a:p>
        </p:txBody>
      </p:sp>
      <p:pic>
        <p:nvPicPr>
          <p:cNvPr id="7" name="Picture 6">
            <a:extLst>
              <a:ext uri="{FF2B5EF4-FFF2-40B4-BE49-F238E27FC236}">
                <a16:creationId xmlns:a16="http://schemas.microsoft.com/office/drawing/2014/main" id="{6D4EB3C3-6A6C-D561-CF31-D35E7603453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67200" y="1047750"/>
            <a:ext cx="4481905" cy="3790950"/>
          </a:xfrm>
          <a:prstGeom prst="rect">
            <a:avLst/>
          </a:prstGeom>
        </p:spPr>
      </p:pic>
      <p:sp>
        <p:nvSpPr>
          <p:cNvPr id="3" name="TextBox 2">
            <a:extLst>
              <a:ext uri="{FF2B5EF4-FFF2-40B4-BE49-F238E27FC236}">
                <a16:creationId xmlns:a16="http://schemas.microsoft.com/office/drawing/2014/main" id="{BFDB8597-976D-93A1-66CA-167912C4DD10}"/>
              </a:ext>
            </a:extLst>
          </p:cNvPr>
          <p:cNvSpPr txBox="1"/>
          <p:nvPr/>
        </p:nvSpPr>
        <p:spPr>
          <a:xfrm>
            <a:off x="457200" y="1276350"/>
            <a:ext cx="3581400" cy="2031325"/>
          </a:xfrm>
          <a:prstGeom prst="rect">
            <a:avLst/>
          </a:prstGeom>
          <a:noFill/>
        </p:spPr>
        <p:txBody>
          <a:bodyPr wrap="square" rtlCol="0">
            <a:spAutoFit/>
          </a:bodyPr>
          <a:lstStyle/>
          <a:p>
            <a:r>
              <a:rPr lang="en-US" dirty="0"/>
              <a:t>Boxplots compare tenure distributions for churned vs. non-churned customers.</a:t>
            </a:r>
          </a:p>
          <a:p>
            <a:r>
              <a:rPr lang="en-US" dirty="0"/>
              <a:t>Boxplots compare tenure distributions for churned vs. non-churned customers</a:t>
            </a:r>
          </a:p>
          <a:p>
            <a:endParaRPr lang="en-IN" dirty="0"/>
          </a:p>
        </p:txBody>
      </p:sp>
      <p:sp>
        <p:nvSpPr>
          <p:cNvPr id="4" name="Rectangle 1">
            <a:extLst>
              <a:ext uri="{FF2B5EF4-FFF2-40B4-BE49-F238E27FC236}">
                <a16:creationId xmlns:a16="http://schemas.microsoft.com/office/drawing/2014/main" id="{58457EF9-6AAF-C651-BF49-B843256E6DB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D5D5D5"/>
                </a:solidFill>
                <a:effectLst/>
                <a:latin typeface="Roboto" panose="020F0502020204030204" pitchFamily="2" charset="0"/>
              </a:rPr>
              <a:t>Boxplots compare tenure distributions for churned vs. non-churned customers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TotalTime>
  <Words>1067</Words>
  <Application>Microsoft Office PowerPoint</Application>
  <PresentationFormat>On-screen Show (16:9)</PresentationFormat>
  <Paragraphs>88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Rounded MT Bold</vt:lpstr>
      <vt:lpstr>Britannic Bold</vt:lpstr>
      <vt:lpstr>Calibri</vt:lpstr>
      <vt:lpstr>Roboto</vt:lpstr>
      <vt:lpstr>Tahoma</vt:lpstr>
      <vt:lpstr>Times New Roman</vt:lpstr>
      <vt:lpstr>Verdana</vt:lpstr>
      <vt:lpstr>Office Theme</vt:lpstr>
      <vt:lpstr>PowerPoint Presentation</vt:lpstr>
      <vt:lpstr>CONTENT</vt:lpstr>
      <vt:lpstr>PROBLEM STATEMENT</vt:lpstr>
      <vt:lpstr>PowerPoint Presentation</vt:lpstr>
      <vt:lpstr>OBJECTIVE</vt:lpstr>
      <vt:lpstr>Tools Used</vt:lpstr>
      <vt:lpstr>DATA SUMMARY</vt:lpstr>
      <vt:lpstr>DATA SUMMARY</vt:lpstr>
      <vt:lpstr>Monthly Charges by Churn</vt:lpstr>
      <vt:lpstr>Distribution of Contract types </vt:lpstr>
      <vt:lpstr>Distribution of Gender</vt:lpstr>
      <vt:lpstr>Trend of Tenure</vt:lpstr>
      <vt:lpstr>Monthly Charge Distribution</vt:lpstr>
      <vt:lpstr>    Correlation Matrix</vt:lpstr>
      <vt:lpstr>Tenure Vs Total charges</vt:lpstr>
      <vt:lpstr>Challenges</vt:lpstr>
      <vt:lpstr>Recommendations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Airbnb_ppt.pptx</dc:title>
  <dc:creator>UDAY JAAT</dc:creator>
  <cp:lastModifiedBy>UDAY JAAT</cp:lastModifiedBy>
  <cp:revision>3</cp:revision>
  <dcterms:created xsi:type="dcterms:W3CDTF">2024-03-03T18:24:58Z</dcterms:created>
  <dcterms:modified xsi:type="dcterms:W3CDTF">2024-03-05T09:06:09Z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