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Quattrocento Sans"/>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Quattrocento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ArialBlack-regular.fnt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0" y="1"/>
            <a:ext cx="5486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98475" y="942700"/>
            <a:ext cx="8488200" cy="3629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LOGO.gif" id="31" name="Google Shape;31;p4"/>
          <p:cNvPicPr preferRelativeResize="0"/>
          <p:nvPr/>
        </p:nvPicPr>
        <p:blipFill rotWithShape="1">
          <a:blip r:embed="rId2">
            <a:alphaModFix/>
          </a:blip>
          <a:srcRect b="10713" l="0" r="0" t="0"/>
          <a:stretch/>
        </p:blipFill>
        <p:spPr>
          <a:xfrm>
            <a:off x="6553200" y="171450"/>
            <a:ext cx="2057400" cy="476250"/>
          </a:xfrm>
          <a:prstGeom prst="rect">
            <a:avLst/>
          </a:prstGeom>
          <a:noFill/>
          <a:ln>
            <a:noFill/>
          </a:ln>
        </p:spPr>
      </p:pic>
      <p:grpSp>
        <p:nvGrpSpPr>
          <p:cNvPr id="32" name="Google Shape;32;p4"/>
          <p:cNvGrpSpPr/>
          <p:nvPr/>
        </p:nvGrpSpPr>
        <p:grpSpPr>
          <a:xfrm>
            <a:off x="6146800" y="0"/>
            <a:ext cx="2997200" cy="657225"/>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34" name="Google Shape;34;p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logo.jpg" id="36" name="Google Shape;36;p4"/>
          <p:cNvPicPr preferRelativeResize="0"/>
          <p:nvPr/>
        </p:nvPicPr>
        <p:blipFill rotWithShape="1">
          <a:blip r:embed="rId3">
            <a:alphaModFix/>
          </a:blip>
          <a:srcRect b="0" l="0" r="0" t="0"/>
          <a:stretch/>
        </p:blipFill>
        <p:spPr>
          <a:xfrm>
            <a:off x="6553200" y="171450"/>
            <a:ext cx="1440656" cy="457200"/>
          </a:xfrm>
          <a:prstGeom prst="rect">
            <a:avLst/>
          </a:prstGeom>
          <a:noFill/>
          <a:ln>
            <a:noFill/>
          </a:ln>
        </p:spPr>
      </p:pic>
      <p:sp>
        <p:nvSpPr>
          <p:cNvPr id="37" name="Google Shape;37;p4"/>
          <p:cNvSpPr txBox="1"/>
          <p:nvPr>
            <p:ph type="title"/>
          </p:nvPr>
        </p:nvSpPr>
        <p:spPr>
          <a:xfrm>
            <a:off x="0" y="0"/>
            <a:ext cx="6477000" cy="6286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4"/>
          <p:cNvSpPr txBox="1"/>
          <p:nvPr>
            <p:ph idx="1" type="body"/>
          </p:nvPr>
        </p:nvSpPr>
        <p:spPr>
          <a:xfrm>
            <a:off x="457200" y="1028700"/>
            <a:ext cx="8229600" cy="3394472"/>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6286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02870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p:nvPr/>
        </p:nvSpPr>
        <p:spPr>
          <a:xfrm>
            <a:off x="0" y="0"/>
            <a:ext cx="9144000" cy="62865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flipH="1" rot="10800000">
            <a:off x="0" y="5029200"/>
            <a:ext cx="9144000" cy="148587"/>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3" name="Google Shape;13;p1"/>
          <p:cNvPicPr preferRelativeResize="0"/>
          <p:nvPr/>
        </p:nvPicPr>
        <p:blipFill rotWithShape="1">
          <a:blip r:embed="rId1">
            <a:alphaModFix/>
          </a:blip>
          <a:srcRect b="10713" l="0" r="0" t="0"/>
          <a:stretch/>
        </p:blipFill>
        <p:spPr>
          <a:xfrm>
            <a:off x="6553200" y="171450"/>
            <a:ext cx="2057400" cy="476250"/>
          </a:xfrm>
          <a:prstGeom prst="rect">
            <a:avLst/>
          </a:prstGeom>
          <a:noFill/>
          <a:ln>
            <a:noFill/>
          </a:ln>
        </p:spPr>
      </p:pic>
      <p:pic>
        <p:nvPicPr>
          <p:cNvPr descr="LOGO.gif" id="14" name="Google Shape;14;p1"/>
          <p:cNvPicPr preferRelativeResize="0"/>
          <p:nvPr/>
        </p:nvPicPr>
        <p:blipFill rotWithShape="1">
          <a:blip r:embed="rId1">
            <a:alphaModFix/>
          </a:blip>
          <a:srcRect b="10713" l="0" r="0" t="0"/>
          <a:stretch/>
        </p:blipFill>
        <p:spPr>
          <a:xfrm>
            <a:off x="6553200" y="171450"/>
            <a:ext cx="2057400" cy="476250"/>
          </a:xfrm>
          <a:prstGeom prst="rect">
            <a:avLst/>
          </a:prstGeom>
          <a:noFill/>
          <a:ln>
            <a:noFill/>
          </a:ln>
        </p:spPr>
      </p:pic>
      <p:grpSp>
        <p:nvGrpSpPr>
          <p:cNvPr id="15" name="Google Shape;15;p1"/>
          <p:cNvGrpSpPr/>
          <p:nvPr/>
        </p:nvGrpSpPr>
        <p:grpSpPr>
          <a:xfrm>
            <a:off x="6146800" y="0"/>
            <a:ext cx="2997200" cy="657225"/>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logo.jpg" id="19" name="Google Shape;19;p1"/>
          <p:cNvPicPr preferRelativeResize="0"/>
          <p:nvPr/>
        </p:nvPicPr>
        <p:blipFill rotWithShape="1">
          <a:blip r:embed="rId2">
            <a:alphaModFix/>
          </a:blip>
          <a:srcRect b="0" l="0" r="0" t="0"/>
          <a:stretch/>
        </p:blipFill>
        <p:spPr>
          <a:xfrm>
            <a:off x="6553200" y="171450"/>
            <a:ext cx="1440656"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w3schools.com/html/" TargetMode="External"/><Relationship Id="rId4" Type="http://schemas.openxmlformats.org/officeDocument/2006/relationships/hyperlink" Target="https://timesofindia.indiatimes.com/education/web-stories/top-10-most-popular-college-fests-in-india/photostory/99591815.cms" TargetMode="External"/><Relationship Id="rId5" Type="http://schemas.openxmlformats.org/officeDocument/2006/relationships/hyperlink" Target="https://www.google.com/" TargetMode="External"/><Relationship Id="rId6" Type="http://schemas.openxmlformats.org/officeDocument/2006/relationships/hyperlink" Target="https://chat.opena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5"/>
          <p:cNvSpPr txBox="1"/>
          <p:nvPr/>
        </p:nvSpPr>
        <p:spPr>
          <a:xfrm>
            <a:off x="1029058" y="747325"/>
            <a:ext cx="66246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0000"/>
                </a:solidFill>
                <a:latin typeface="Arial Black"/>
                <a:ea typeface="Arial Black"/>
                <a:cs typeface="Arial Black"/>
                <a:sym typeface="Arial Black"/>
              </a:rPr>
              <a:t>Front End Engineering-II Project</a:t>
            </a:r>
            <a:endParaRPr b="0" i="0" sz="1400" u="none" cap="none" strike="noStrike">
              <a:solidFill>
                <a:srgbClr val="000000"/>
              </a:solidFill>
              <a:latin typeface="Arial"/>
              <a:ea typeface="Arial"/>
              <a:cs typeface="Arial"/>
              <a:sym typeface="Arial"/>
            </a:endParaRPr>
          </a:p>
        </p:txBody>
      </p:sp>
      <p:sp>
        <p:nvSpPr>
          <p:cNvPr id="47" name="Google Shape;47;p5"/>
          <p:cNvSpPr txBox="1"/>
          <p:nvPr/>
        </p:nvSpPr>
        <p:spPr>
          <a:xfrm>
            <a:off x="3275856" y="3489852"/>
            <a:ext cx="255198" cy="7155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5"/>
          <p:cNvSpPr txBox="1"/>
          <p:nvPr/>
        </p:nvSpPr>
        <p:spPr>
          <a:xfrm>
            <a:off x="1959825" y="2030375"/>
            <a:ext cx="5035800" cy="1908600"/>
          </a:xfrm>
          <a:prstGeom prst="rect">
            <a:avLst/>
          </a:prstGeom>
          <a:solidFill>
            <a:srgbClr val="FABF8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Calibri"/>
                <a:ea typeface="Calibri"/>
                <a:cs typeface="Calibri"/>
                <a:sym typeface="Calibri"/>
              </a:rPr>
              <a:t>    Team Details:  Uday Singh      (2210992473)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Calibri"/>
                <a:ea typeface="Calibri"/>
                <a:cs typeface="Calibri"/>
                <a:sym typeface="Calibri"/>
              </a:rPr>
              <a:t>                              Vaibhav            (2210992490)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Calibri"/>
                <a:ea typeface="Calibri"/>
                <a:cs typeface="Calibri"/>
                <a:sym typeface="Calibri"/>
              </a:rPr>
              <a:t>                              Vaibhav            (2210992491)</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Calibri"/>
                <a:ea typeface="Calibri"/>
                <a:cs typeface="Calibri"/>
                <a:sym typeface="Calibri"/>
              </a:rPr>
              <a:t>	                      Vedanash       </a:t>
            </a:r>
            <a:r>
              <a:rPr lang="en" sz="2000">
                <a:solidFill>
                  <a:schemeClr val="dk1"/>
                </a:solidFill>
                <a:latin typeface="Calibri"/>
                <a:ea typeface="Calibri"/>
                <a:cs typeface="Calibri"/>
                <a:sym typeface="Calibri"/>
              </a:rPr>
              <a:t> </a:t>
            </a:r>
            <a:r>
              <a:rPr b="0" i="0" lang="en" sz="2000" u="none" cap="none" strike="noStrike">
                <a:solidFill>
                  <a:schemeClr val="dk1"/>
                </a:solidFill>
                <a:latin typeface="Calibri"/>
                <a:ea typeface="Calibri"/>
                <a:cs typeface="Calibri"/>
                <a:sym typeface="Calibri"/>
              </a:rPr>
              <a:t> (2210992519)</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Times New Roman"/>
                <a:ea typeface="Times New Roman"/>
                <a:cs typeface="Times New Roman"/>
                <a:sym typeface="Times New Roman"/>
              </a:rPr>
              <a:t>       Faculty Coordinator: Mr. S.K Ansari</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5"/>
          <p:cNvSpPr txBox="1"/>
          <p:nvPr/>
        </p:nvSpPr>
        <p:spPr>
          <a:xfrm>
            <a:off x="1063574" y="4246786"/>
            <a:ext cx="6947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0000"/>
                </a:solidFill>
                <a:latin typeface="Times New Roman"/>
                <a:ea typeface="Times New Roman"/>
                <a:cs typeface="Times New Roman"/>
                <a:sym typeface="Times New Roman"/>
              </a:rPr>
              <a:t>Chitkara University Institute of Engineering and Technology,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FF0000"/>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3191850" y="0"/>
            <a:ext cx="1741500" cy="4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lang="en" sz="3400">
                <a:solidFill>
                  <a:schemeClr val="dk1"/>
                </a:solidFill>
                <a:latin typeface="Times New Roman"/>
                <a:ea typeface="Times New Roman"/>
                <a:cs typeface="Times New Roman"/>
                <a:sym typeface="Times New Roman"/>
              </a:rPr>
              <a:t>Orders</a:t>
            </a:r>
            <a:endParaRPr b="1" i="0" sz="3200" u="none" cap="none" strike="noStrike">
              <a:solidFill>
                <a:schemeClr val="dk1"/>
              </a:solidFill>
              <a:latin typeface="Times New Roman"/>
              <a:ea typeface="Times New Roman"/>
              <a:cs typeface="Times New Roman"/>
              <a:sym typeface="Times New Roman"/>
            </a:endParaRPr>
          </a:p>
        </p:txBody>
      </p:sp>
      <p:pic>
        <p:nvPicPr>
          <p:cNvPr id="103" name="Google Shape;103;p14"/>
          <p:cNvPicPr preferRelativeResize="0"/>
          <p:nvPr/>
        </p:nvPicPr>
        <p:blipFill>
          <a:blip r:embed="rId3">
            <a:alphaModFix/>
          </a:blip>
          <a:stretch>
            <a:fillRect/>
          </a:stretch>
        </p:blipFill>
        <p:spPr>
          <a:xfrm>
            <a:off x="152400" y="640500"/>
            <a:ext cx="8609487" cy="4350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0" y="-231550"/>
            <a:ext cx="6251700" cy="917100"/>
          </a:xfrm>
          <a:prstGeom prst="rect">
            <a:avLst/>
          </a:prstGeom>
          <a:noFill/>
          <a:ln>
            <a:noFill/>
          </a:ln>
        </p:spPr>
        <p:txBody>
          <a:bodyPr anchorCtr="0" anchor="ctr" bIns="45700" lIns="91425" spcFirstLastPara="1" rIns="91425" wrap="square" tIns="45700">
            <a:noAutofit/>
          </a:bodyPr>
          <a:lstStyle/>
          <a:p>
            <a:pPr indent="-228600" lvl="0" marL="228600" rtl="0" algn="l">
              <a:lnSpc>
                <a:spcPct val="150000"/>
              </a:lnSpc>
              <a:spcBef>
                <a:spcPts val="0"/>
              </a:spcBef>
              <a:spcAft>
                <a:spcPts val="0"/>
              </a:spcAft>
              <a:buSzPts val="1400"/>
              <a:buNone/>
            </a:pPr>
            <a:r>
              <a:t/>
            </a:r>
            <a:endParaRPr sz="2400"/>
          </a:p>
          <a:p>
            <a:pPr indent="-228600" lvl="0" marL="228600" rtl="0" algn="l">
              <a:lnSpc>
                <a:spcPct val="150000"/>
              </a:lnSpc>
              <a:spcBef>
                <a:spcPts val="0"/>
              </a:spcBef>
              <a:spcAft>
                <a:spcPts val="0"/>
              </a:spcAft>
              <a:buSzPts val="1400"/>
              <a:buNone/>
            </a:pPr>
            <a:r>
              <a:rPr b="0" lang="en" sz="1500"/>
              <a:t> </a:t>
            </a:r>
            <a:endParaRPr b="0" sz="1500"/>
          </a:p>
          <a:p>
            <a:pPr indent="-228600" lvl="0" marL="228600" rtl="0" algn="l">
              <a:lnSpc>
                <a:spcPct val="150000"/>
              </a:lnSpc>
              <a:spcBef>
                <a:spcPts val="0"/>
              </a:spcBef>
              <a:spcAft>
                <a:spcPts val="0"/>
              </a:spcAft>
              <a:buClr>
                <a:schemeClr val="dk1"/>
              </a:buClr>
              <a:buSzPts val="1100"/>
              <a:buFont typeface="Arial"/>
              <a:buNone/>
            </a:pPr>
            <a:r>
              <a:rPr lang="en" sz="2400"/>
              <a:t>                             Key Features</a:t>
            </a:r>
            <a:endParaRPr sz="2400"/>
          </a:p>
          <a:p>
            <a:pPr indent="0" lvl="0" marL="0" rtl="0" algn="ctr">
              <a:lnSpc>
                <a:spcPct val="100000"/>
              </a:lnSpc>
              <a:spcBef>
                <a:spcPts val="0"/>
              </a:spcBef>
              <a:spcAft>
                <a:spcPts val="0"/>
              </a:spcAft>
              <a:buSzPts val="1400"/>
              <a:buNone/>
            </a:pPr>
            <a:r>
              <a:t/>
            </a:r>
            <a:endParaRPr/>
          </a:p>
        </p:txBody>
      </p:sp>
      <p:sp>
        <p:nvSpPr>
          <p:cNvPr id="109" name="Google Shape;109;p15"/>
          <p:cNvSpPr txBox="1"/>
          <p:nvPr>
            <p:ph idx="1" type="subTitle"/>
          </p:nvPr>
        </p:nvSpPr>
        <p:spPr>
          <a:xfrm>
            <a:off x="198475" y="685550"/>
            <a:ext cx="8726700" cy="3886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t/>
            </a:r>
            <a:endParaRPr b="1" sz="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    1. Personalized Fitness Challenges:</a:t>
            </a:r>
            <a:r>
              <a:rPr lang="en" sz="1500">
                <a:solidFill>
                  <a:schemeClr val="dk1"/>
                </a:solidFill>
                <a:latin typeface="Times New Roman"/>
                <a:ea typeface="Times New Roman"/>
                <a:cs typeface="Times New Roman"/>
                <a:sym typeface="Times New Roman"/>
              </a:rPr>
              <a:t> Tailored fitness challenges designed for various fitness levels and</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goals, providing participants with targeted workouts and nutrition plans to meet their specific needs.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2. Expert Guidance: </a:t>
            </a:r>
            <a:r>
              <a:rPr lang="en" sz="1500">
                <a:solidFill>
                  <a:schemeClr val="dk1"/>
                </a:solidFill>
                <a:latin typeface="Times New Roman"/>
                <a:ea typeface="Times New Roman"/>
                <a:cs typeface="Times New Roman"/>
                <a:sym typeface="Times New Roman"/>
              </a:rPr>
              <a:t>Access to professional fitness coaches and trainers who offer personalized support, advice, and motivation throughout the challenge journey.</a:t>
            </a:r>
            <a:endParaRPr sz="15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3. Community Support: </a:t>
            </a:r>
            <a:r>
              <a:rPr lang="en" sz="1500">
                <a:solidFill>
                  <a:schemeClr val="dk1"/>
                </a:solidFill>
                <a:latin typeface="Times New Roman"/>
                <a:ea typeface="Times New Roman"/>
                <a:cs typeface="Times New Roman"/>
                <a:sym typeface="Times New Roman"/>
              </a:rPr>
              <a:t>A vibrant online community where participants can connect, share experiences, and support each other, fostering a sense of camaraderie and accountability.</a:t>
            </a:r>
            <a:endParaRPr sz="15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4. Progress Tracking:</a:t>
            </a:r>
            <a:r>
              <a:rPr lang="en" sz="1500">
                <a:solidFill>
                  <a:schemeClr val="dk1"/>
                </a:solidFill>
                <a:latin typeface="Times New Roman"/>
                <a:ea typeface="Times New Roman"/>
                <a:cs typeface="Times New Roman"/>
                <a:sym typeface="Times New Roman"/>
              </a:rPr>
              <a:t> Comprehensive tracking tools and metrics to monitor progress, celebrate achievements, and stay motivated, empowering participants to track their fitness journey effectively.</a:t>
            </a:r>
            <a:endParaRPr sz="15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ctrTitle"/>
          </p:nvPr>
        </p:nvSpPr>
        <p:spPr>
          <a:xfrm>
            <a:off x="2312200" y="-119950"/>
            <a:ext cx="4378500" cy="656100"/>
          </a:xfrm>
          <a:prstGeom prst="rect">
            <a:avLst/>
          </a:prstGeom>
          <a:noFill/>
          <a:ln>
            <a:noFill/>
          </a:ln>
        </p:spPr>
        <p:txBody>
          <a:bodyPr anchorCtr="0" anchor="ctr" bIns="45700" lIns="91425" spcFirstLastPara="1" rIns="91425" wrap="square" tIns="45700">
            <a:noAutofit/>
          </a:bodyPr>
          <a:lstStyle/>
          <a:p>
            <a:pPr indent="-228600" lvl="0" marL="228600" rtl="0" algn="l">
              <a:lnSpc>
                <a:spcPct val="150000"/>
              </a:lnSpc>
              <a:spcBef>
                <a:spcPts val="0"/>
              </a:spcBef>
              <a:spcAft>
                <a:spcPts val="0"/>
              </a:spcAft>
              <a:buSzPts val="1400"/>
              <a:buNone/>
            </a:pPr>
            <a:r>
              <a:rPr b="0" lang="en" sz="700"/>
              <a:t>    </a:t>
            </a:r>
            <a:endParaRPr b="0" sz="700"/>
          </a:p>
          <a:p>
            <a:pPr indent="-228600" lvl="0" marL="228600" rtl="0" algn="l">
              <a:lnSpc>
                <a:spcPct val="150000"/>
              </a:lnSpc>
              <a:spcBef>
                <a:spcPts val="0"/>
              </a:spcBef>
              <a:spcAft>
                <a:spcPts val="0"/>
              </a:spcAft>
              <a:buSzPts val="1400"/>
              <a:buNone/>
            </a:pPr>
            <a:r>
              <a:t/>
            </a:r>
            <a:endParaRPr sz="3400"/>
          </a:p>
          <a:p>
            <a:pPr indent="-228600" lvl="0" marL="228600" rtl="0" algn="l">
              <a:lnSpc>
                <a:spcPct val="150000"/>
              </a:lnSpc>
              <a:spcBef>
                <a:spcPts val="0"/>
              </a:spcBef>
              <a:spcAft>
                <a:spcPts val="0"/>
              </a:spcAft>
              <a:buClr>
                <a:schemeClr val="dk1"/>
              </a:buClr>
              <a:buSzPts val="1100"/>
              <a:buFont typeface="Arial"/>
              <a:buNone/>
            </a:pPr>
            <a:r>
              <a:rPr lang="en" sz="3400"/>
              <a:t>        Advantages</a:t>
            </a:r>
            <a:endParaRPr sz="3400"/>
          </a:p>
          <a:p>
            <a:pPr indent="0" lvl="0" marL="0" rtl="0" algn="ctr">
              <a:lnSpc>
                <a:spcPct val="100000"/>
              </a:lnSpc>
              <a:spcBef>
                <a:spcPts val="0"/>
              </a:spcBef>
              <a:spcAft>
                <a:spcPts val="0"/>
              </a:spcAft>
              <a:buSzPts val="1400"/>
              <a:buNone/>
            </a:pPr>
            <a:r>
              <a:t/>
            </a:r>
            <a:endParaRPr/>
          </a:p>
        </p:txBody>
      </p:sp>
      <p:sp>
        <p:nvSpPr>
          <p:cNvPr id="115" name="Google Shape;115;p16"/>
          <p:cNvSpPr txBox="1"/>
          <p:nvPr>
            <p:ph idx="1" type="subTitle"/>
          </p:nvPr>
        </p:nvSpPr>
        <p:spPr>
          <a:xfrm>
            <a:off x="41350" y="806200"/>
            <a:ext cx="8799300" cy="385230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User-Friendly Interface: The platform offers an intuitive and easy-to-navigate interface, ensuring that users can effortlessly browse menus, place orders, and make payments. This reduces the time and effort required for customers to order food, enhancing their overall experience.</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Real-Time Order Tracking: Customers can track their orders in real-time, providing transparency and reducing uncertainty about delivery times. This feature helps in building trust and satisfaction, as users are kept informed about the status of their orders from preparation to delivery.</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Personalized Recommendations: Leveraging machine learning algorithms, the website provides personalized meal recommendations based on users' past orders and preferences. This not only improves the user experience by making it easier to discover new dishes but also increases the likelihood of repeat orders.</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Efficient Order Management for Restaurants: The system includes a comprehensive order management dashboard for restaurant staff, streamlining the process from order receipt to fulfillment. This helps in minimizing errors, reducing wait times, and improving overall operational efficiency, allowing restaurants to handle more orders with greater accuracy.</a:t>
            </a:r>
            <a:endParaRPr sz="1200">
              <a:solidFill>
                <a:schemeClr val="dk1"/>
              </a:solidFill>
              <a:highlight>
                <a:srgbClr val="FFFFFF"/>
              </a:highlight>
              <a:latin typeface="Roboto"/>
              <a:ea typeface="Roboto"/>
              <a:cs typeface="Roboto"/>
              <a:sym typeface="Roboto"/>
            </a:endParaRPr>
          </a:p>
          <a:p>
            <a:pPr indent="-228600" lvl="0" marL="228600" rtl="0" algn="just">
              <a:lnSpc>
                <a:spcPct val="150000"/>
              </a:lnSpc>
              <a:spcBef>
                <a:spcPts val="0"/>
              </a:spcBef>
              <a:spcAft>
                <a:spcPts val="0"/>
              </a:spcAft>
              <a:buSzPts val="3200"/>
              <a:buNone/>
            </a:pPr>
            <a:r>
              <a:t/>
            </a:r>
            <a:endParaRPr sz="1200">
              <a:solidFill>
                <a:schemeClr val="dk1"/>
              </a:solidFill>
              <a:highlight>
                <a:srgbClr val="ECECEC"/>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ctrTitle"/>
          </p:nvPr>
        </p:nvSpPr>
        <p:spPr>
          <a:xfrm>
            <a:off x="1559275" y="-70549"/>
            <a:ext cx="5486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400"/>
              <a:t>Future Scope</a:t>
            </a:r>
            <a:endParaRPr sz="3400"/>
          </a:p>
        </p:txBody>
      </p:sp>
      <p:sp>
        <p:nvSpPr>
          <p:cNvPr id="121" name="Google Shape;121;p17"/>
          <p:cNvSpPr txBox="1"/>
          <p:nvPr>
            <p:ph idx="1" type="subTitle"/>
          </p:nvPr>
        </p:nvSpPr>
        <p:spPr>
          <a:xfrm>
            <a:off x="41350" y="658050"/>
            <a:ext cx="8799300" cy="431610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1100"/>
              <a:buNone/>
            </a:pPr>
            <a:r>
              <a:t/>
            </a:r>
            <a:endParaRPr b="1" sz="7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1100"/>
              <a:buNone/>
            </a:pPr>
            <a:r>
              <a:rPr b="1" lang="en" sz="1400">
                <a:solidFill>
                  <a:schemeClr val="dk1"/>
                </a:solidFill>
                <a:highlight>
                  <a:schemeClr val="lt1"/>
                </a:highlight>
                <a:latin typeface="Times New Roman"/>
                <a:ea typeface="Times New Roman"/>
                <a:cs typeface="Times New Roman"/>
                <a:sym typeface="Times New Roman"/>
              </a:rPr>
              <a:t>1. Expansion of Offerings: </a:t>
            </a:r>
            <a:r>
              <a:rPr lang="en" sz="1400">
                <a:solidFill>
                  <a:schemeClr val="dk1"/>
                </a:solidFill>
                <a:highlight>
                  <a:schemeClr val="lt1"/>
                </a:highlight>
                <a:latin typeface="Times New Roman"/>
                <a:ea typeface="Times New Roman"/>
                <a:cs typeface="Times New Roman"/>
                <a:sym typeface="Times New Roman"/>
              </a:rPr>
              <a:t>The platform can expand its range of fitness challenges to cater to a broader audience, including specialized programs for specific demographics, such as seniors, children, or individuals with specific health conditions.</a:t>
            </a:r>
            <a:endParaRPr sz="2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1100"/>
              <a:buNone/>
            </a:pPr>
            <a:r>
              <a:t/>
            </a:r>
            <a:endParaRPr sz="2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1100"/>
              <a:buFont typeface="Arial"/>
              <a:buNone/>
            </a:pPr>
            <a:r>
              <a:t/>
            </a:r>
            <a:endParaRPr sz="2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1100"/>
              <a:buNone/>
            </a:pPr>
            <a:r>
              <a:rPr b="1" lang="en" sz="1400">
                <a:solidFill>
                  <a:schemeClr val="dk1"/>
                </a:solidFill>
                <a:highlight>
                  <a:schemeClr val="lt1"/>
                </a:highlight>
                <a:latin typeface="Times New Roman"/>
                <a:ea typeface="Times New Roman"/>
                <a:cs typeface="Times New Roman"/>
                <a:sym typeface="Times New Roman"/>
              </a:rPr>
              <a:t>2. Integration of Technology: </a:t>
            </a:r>
            <a:r>
              <a:rPr lang="en" sz="1400">
                <a:solidFill>
                  <a:schemeClr val="dk1"/>
                </a:solidFill>
                <a:highlight>
                  <a:schemeClr val="lt1"/>
                </a:highlight>
                <a:latin typeface="Times New Roman"/>
                <a:ea typeface="Times New Roman"/>
                <a:cs typeface="Times New Roman"/>
                <a:sym typeface="Times New Roman"/>
              </a:rPr>
              <a:t>Embracing advancements in technology, such as virtual reality, artificial intelligence, and wearable devices, can enhance the user experience, improve tracking accuracy, and offer more interactive and immersive fitness experiences.</a:t>
            </a:r>
            <a:endParaRPr sz="1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1100"/>
              <a:buNone/>
            </a:pPr>
            <a:r>
              <a:t/>
            </a:r>
            <a:endParaRPr sz="1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1100"/>
              <a:buFont typeface="Arial"/>
              <a:buNone/>
            </a:pPr>
            <a:r>
              <a:t/>
            </a:r>
            <a:endParaRPr sz="1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1100"/>
              <a:buNone/>
            </a:pPr>
            <a:r>
              <a:rPr b="1" lang="en" sz="1400">
                <a:solidFill>
                  <a:schemeClr val="dk1"/>
                </a:solidFill>
                <a:highlight>
                  <a:schemeClr val="lt1"/>
                </a:highlight>
                <a:latin typeface="Times New Roman"/>
                <a:ea typeface="Times New Roman"/>
                <a:cs typeface="Times New Roman"/>
                <a:sym typeface="Times New Roman"/>
              </a:rPr>
              <a:t>3. Corporate Wellness Programs: </a:t>
            </a:r>
            <a:r>
              <a:rPr lang="en" sz="1400">
                <a:solidFill>
                  <a:schemeClr val="dk1"/>
                </a:solidFill>
                <a:highlight>
                  <a:schemeClr val="lt1"/>
                </a:highlight>
                <a:latin typeface="Times New Roman"/>
                <a:ea typeface="Times New Roman"/>
                <a:cs typeface="Times New Roman"/>
                <a:sym typeface="Times New Roman"/>
              </a:rPr>
              <a:t>Partnering with businesses to offer corporate wellness programs can open up new avenues for promoting employee health and productivity, leading to potential partnerships and revenue streams.</a:t>
            </a:r>
            <a:endParaRPr sz="14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1100"/>
              <a:buFont typeface="Arial"/>
              <a:buNone/>
            </a:pPr>
            <a:r>
              <a:t/>
            </a:r>
            <a:endParaRPr sz="8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1100"/>
              <a:buFont typeface="Arial"/>
              <a:buNone/>
            </a:pPr>
            <a:r>
              <a:rPr b="1" lang="en" sz="1400">
                <a:solidFill>
                  <a:schemeClr val="dk1"/>
                </a:solidFill>
                <a:highlight>
                  <a:schemeClr val="lt1"/>
                </a:highlight>
                <a:latin typeface="Times New Roman"/>
                <a:ea typeface="Times New Roman"/>
                <a:cs typeface="Times New Roman"/>
                <a:sym typeface="Times New Roman"/>
              </a:rPr>
              <a:t>4. Global Reach: </a:t>
            </a:r>
            <a:r>
              <a:rPr lang="en" sz="1400">
                <a:solidFill>
                  <a:schemeClr val="dk1"/>
                </a:solidFill>
                <a:highlight>
                  <a:schemeClr val="lt1"/>
                </a:highlight>
                <a:latin typeface="Times New Roman"/>
                <a:ea typeface="Times New Roman"/>
                <a:cs typeface="Times New Roman"/>
                <a:sym typeface="Times New Roman"/>
              </a:rPr>
              <a:t>With the rise of online communities and digital connectivity, the platform can explore opportunities to expand its reach globally, tapping into international markets and connecting with individuals from diverse backgrounds and cultures. </a:t>
            </a:r>
            <a:endParaRPr sz="14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Clr>
                <a:schemeClr val="dk1"/>
              </a:buClr>
              <a:buSzPts val="1100"/>
              <a:buFont typeface="Arial"/>
              <a:buNone/>
            </a:pPr>
            <a:r>
              <a:t/>
            </a:r>
            <a:endParaRPr b="1" sz="1400">
              <a:solidFill>
                <a:schemeClr val="dk1"/>
              </a:solidFill>
              <a:highlight>
                <a:schemeClr val="lt1"/>
              </a:highlight>
              <a:latin typeface="Times New Roman"/>
              <a:ea typeface="Times New Roman"/>
              <a:cs typeface="Times New Roman"/>
              <a:sym typeface="Times New Roman"/>
            </a:endParaRPr>
          </a:p>
          <a:p>
            <a:pPr indent="-228600" lvl="0" marL="228600" rtl="0" algn="just">
              <a:lnSpc>
                <a:spcPct val="150000"/>
              </a:lnSpc>
              <a:spcBef>
                <a:spcPts val="0"/>
              </a:spcBef>
              <a:spcAft>
                <a:spcPts val="0"/>
              </a:spcAft>
              <a:buSzPts val="3200"/>
              <a:buNone/>
            </a:pPr>
            <a:r>
              <a:t/>
            </a:r>
            <a:endParaRPr b="1" sz="14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0" y="1"/>
            <a:ext cx="5486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References</a:t>
            </a:r>
            <a:endParaRPr/>
          </a:p>
        </p:txBody>
      </p:sp>
      <p:sp>
        <p:nvSpPr>
          <p:cNvPr id="127" name="Google Shape;127;p18"/>
          <p:cNvSpPr txBox="1"/>
          <p:nvPr>
            <p:ph idx="1" type="subTitle"/>
          </p:nvPr>
        </p:nvSpPr>
        <p:spPr>
          <a:xfrm>
            <a:off x="533400" y="896050"/>
            <a:ext cx="8153400" cy="36759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640"/>
              </a:spcBef>
              <a:spcAft>
                <a:spcPts val="0"/>
              </a:spcAft>
              <a:buClr>
                <a:srgbClr val="1155CC"/>
              </a:buClr>
              <a:buSzPts val="3200"/>
              <a:buFont typeface="Arial"/>
              <a:buChar char="•"/>
            </a:pPr>
            <a:r>
              <a:rPr lang="en" sz="1800">
                <a:solidFill>
                  <a:srgbClr val="1155CC"/>
                </a:solidFill>
                <a:latin typeface="Times New Roman"/>
                <a:ea typeface="Times New Roman"/>
                <a:cs typeface="Times New Roman"/>
                <a:sym typeface="Times New Roman"/>
              </a:rPr>
              <a:t>https://darebee.com/challenges.html</a:t>
            </a:r>
            <a:endParaRPr sz="1800">
              <a:solidFill>
                <a:srgbClr val="1155CC"/>
              </a:solidFill>
              <a:latin typeface="Times New Roman"/>
              <a:ea typeface="Times New Roman"/>
              <a:cs typeface="Times New Roman"/>
              <a:sym typeface="Times New Roman"/>
            </a:endParaRPr>
          </a:p>
          <a:p>
            <a:pPr indent="-285750" lvl="0" marL="285750" rtl="0" algn="l">
              <a:lnSpc>
                <a:spcPct val="100000"/>
              </a:lnSpc>
              <a:spcBef>
                <a:spcPts val="640"/>
              </a:spcBef>
              <a:spcAft>
                <a:spcPts val="0"/>
              </a:spcAft>
              <a:buSzPts val="3200"/>
              <a:buFont typeface="Arial"/>
              <a:buChar char="•"/>
            </a:pPr>
            <a:r>
              <a:rPr lang="en" sz="1800">
                <a:solidFill>
                  <a:schemeClr val="hlink"/>
                </a:solidFill>
                <a:uFill>
                  <a:noFill/>
                </a:uFill>
                <a:latin typeface="Times New Roman"/>
                <a:ea typeface="Times New Roman"/>
                <a:cs typeface="Times New Roman"/>
                <a:sym typeface="Times New Roman"/>
                <a:hlinkClick r:id="rId3"/>
              </a:rPr>
              <a:t>https://www.w3schools.com/html/</a:t>
            </a:r>
            <a:endParaRPr sz="1800">
              <a:solidFill>
                <a:srgbClr val="0C0C0C"/>
              </a:solidFill>
              <a:latin typeface="Times New Roman"/>
              <a:ea typeface="Times New Roman"/>
              <a:cs typeface="Times New Roman"/>
              <a:sym typeface="Times New Roman"/>
            </a:endParaRPr>
          </a:p>
          <a:p>
            <a:pPr indent="-285750" lvl="0" marL="285750" rtl="0" algn="l">
              <a:lnSpc>
                <a:spcPct val="100000"/>
              </a:lnSpc>
              <a:spcBef>
                <a:spcPts val="640"/>
              </a:spcBef>
              <a:spcAft>
                <a:spcPts val="0"/>
              </a:spcAft>
              <a:buSzPts val="3200"/>
              <a:buFont typeface="Arial"/>
              <a:buChar char="•"/>
            </a:pPr>
            <a:r>
              <a:rPr lang="en" sz="1800">
                <a:solidFill>
                  <a:schemeClr val="hlink"/>
                </a:solidFill>
                <a:uFill>
                  <a:noFill/>
                </a:uFill>
                <a:latin typeface="Times New Roman"/>
                <a:ea typeface="Times New Roman"/>
                <a:cs typeface="Times New Roman"/>
                <a:sym typeface="Times New Roman"/>
                <a:hlinkClick r:id="rId4"/>
              </a:rPr>
              <a:t>https://timesofindia.indiatimes.com/education/web-stories/top-10-most-popular-college-fests-in-india/photostory/99591815.cms</a:t>
            </a:r>
            <a:endParaRPr sz="1800">
              <a:solidFill>
                <a:srgbClr val="0070C0"/>
              </a:solidFill>
              <a:latin typeface="Times New Roman"/>
              <a:ea typeface="Times New Roman"/>
              <a:cs typeface="Times New Roman"/>
              <a:sym typeface="Times New Roman"/>
            </a:endParaRPr>
          </a:p>
          <a:p>
            <a:pPr indent="-285750" lvl="0" marL="285750" rtl="0" algn="l">
              <a:lnSpc>
                <a:spcPct val="100000"/>
              </a:lnSpc>
              <a:spcBef>
                <a:spcPts val="640"/>
              </a:spcBef>
              <a:spcAft>
                <a:spcPts val="0"/>
              </a:spcAft>
              <a:buSzPts val="3200"/>
              <a:buFont typeface="Arial"/>
              <a:buChar char="•"/>
            </a:pPr>
            <a:r>
              <a:rPr lang="en" sz="1800">
                <a:solidFill>
                  <a:schemeClr val="hlink"/>
                </a:solidFill>
                <a:uFill>
                  <a:noFill/>
                </a:uFill>
                <a:latin typeface="Times New Roman"/>
                <a:ea typeface="Times New Roman"/>
                <a:cs typeface="Times New Roman"/>
                <a:sym typeface="Times New Roman"/>
                <a:hlinkClick r:id="rId5"/>
              </a:rPr>
              <a:t>https://www.google.com/</a:t>
            </a:r>
            <a:endParaRPr sz="1800">
              <a:solidFill>
                <a:srgbClr val="0C0C0C"/>
              </a:solidFill>
              <a:latin typeface="Times New Roman"/>
              <a:ea typeface="Times New Roman"/>
              <a:cs typeface="Times New Roman"/>
              <a:sym typeface="Times New Roman"/>
            </a:endParaRPr>
          </a:p>
          <a:p>
            <a:pPr indent="-285750" lvl="0" marL="285750" rtl="0" algn="l">
              <a:lnSpc>
                <a:spcPct val="100000"/>
              </a:lnSpc>
              <a:spcBef>
                <a:spcPts val="640"/>
              </a:spcBef>
              <a:spcAft>
                <a:spcPts val="0"/>
              </a:spcAft>
              <a:buSzPts val="3200"/>
              <a:buFont typeface="Arial"/>
              <a:buChar char="•"/>
            </a:pPr>
            <a:r>
              <a:rPr lang="en" sz="1800">
                <a:solidFill>
                  <a:schemeClr val="hlink"/>
                </a:solidFill>
                <a:uFill>
                  <a:noFill/>
                </a:uFill>
                <a:latin typeface="Times New Roman"/>
                <a:ea typeface="Times New Roman"/>
                <a:cs typeface="Times New Roman"/>
                <a:sym typeface="Times New Roman"/>
                <a:hlinkClick r:id="rId6"/>
              </a:rPr>
              <a:t>https://chat.openai.com/</a:t>
            </a:r>
            <a:endParaRPr sz="1800">
              <a:solidFill>
                <a:srgbClr val="0C0C0C"/>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solidFill>
                <a:srgbClr val="0C0C0C"/>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solidFill>
                <a:srgbClr val="0C0C0C"/>
              </a:solidFill>
              <a:latin typeface="Times New Roman"/>
              <a:ea typeface="Times New Roman"/>
              <a:cs typeface="Times New Roman"/>
              <a:sym typeface="Times New Roman"/>
            </a:endParaRPr>
          </a:p>
          <a:p>
            <a:pPr indent="-82550" lvl="0" marL="285750" rtl="0" algn="l">
              <a:lnSpc>
                <a:spcPct val="100000"/>
              </a:lnSpc>
              <a:spcBef>
                <a:spcPts val="640"/>
              </a:spcBef>
              <a:spcAft>
                <a:spcPts val="0"/>
              </a:spcAft>
              <a:buSzPts val="3200"/>
              <a:buFont typeface="Arial"/>
              <a:buNone/>
            </a:pPr>
            <a:r>
              <a:t/>
            </a:r>
            <a:endParaRPr sz="1800">
              <a:solidFill>
                <a:srgbClr val="0C0C0C"/>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solidFill>
                <a:srgbClr val="0C0C0C"/>
              </a:solidFill>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solidFill>
                <a:srgbClr val="0C0C0C"/>
              </a:solidFill>
              <a:latin typeface="Times New Roman"/>
              <a:ea typeface="Times New Roman"/>
              <a:cs typeface="Times New Roman"/>
              <a:sym typeface="Times New Roman"/>
            </a:endParaRPr>
          </a:p>
          <a:p>
            <a:pPr indent="0" lvl="0" marL="0" rtl="0" algn="ctr">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ph type="ctrTitle"/>
          </p:nvPr>
        </p:nvSpPr>
        <p:spPr>
          <a:xfrm>
            <a:off x="0" y="-148850"/>
            <a:ext cx="5486400" cy="909600"/>
          </a:xfrm>
          <a:prstGeom prst="rect">
            <a:avLst/>
          </a:prstGeom>
          <a:noFill/>
          <a:ln>
            <a:noFill/>
          </a:ln>
        </p:spPr>
        <p:txBody>
          <a:bodyPr anchorCtr="0" anchor="ctr" bIns="45700" lIns="91425" spcFirstLastPara="1" rIns="91425" wrap="square" tIns="45700">
            <a:noAutofit/>
          </a:bodyPr>
          <a:lstStyle/>
          <a:p>
            <a:pPr indent="-177800" lvl="0" marL="177800" rtl="0" algn="ctr">
              <a:lnSpc>
                <a:spcPct val="115000"/>
              </a:lnSpc>
              <a:spcBef>
                <a:spcPts val="0"/>
              </a:spcBef>
              <a:spcAft>
                <a:spcPts val="0"/>
              </a:spcAft>
              <a:buClr>
                <a:schemeClr val="dk1"/>
              </a:buClr>
              <a:buSzPts val="1100"/>
              <a:buFont typeface="Arial"/>
              <a:buNone/>
            </a:pPr>
            <a:r>
              <a:rPr lang="en" sz="1600"/>
              <a:t> </a:t>
            </a:r>
            <a:endParaRPr sz="1600"/>
          </a:p>
          <a:p>
            <a:pPr indent="-177800" lvl="0" marL="177800" rtl="0" algn="ctr">
              <a:lnSpc>
                <a:spcPct val="115000"/>
              </a:lnSpc>
              <a:spcBef>
                <a:spcPts val="0"/>
              </a:spcBef>
              <a:spcAft>
                <a:spcPts val="0"/>
              </a:spcAft>
              <a:buSzPts val="1400"/>
              <a:buNone/>
            </a:pPr>
            <a:r>
              <a:t/>
            </a:r>
            <a:endParaRPr sz="2500"/>
          </a:p>
          <a:p>
            <a:pPr indent="-177800" lvl="0" marL="177800" rtl="0" algn="l">
              <a:lnSpc>
                <a:spcPct val="115000"/>
              </a:lnSpc>
              <a:spcBef>
                <a:spcPts val="0"/>
              </a:spcBef>
              <a:spcAft>
                <a:spcPts val="0"/>
              </a:spcAft>
              <a:buClr>
                <a:schemeClr val="dk1"/>
              </a:buClr>
              <a:buSzPts val="1100"/>
              <a:buFont typeface="Arial"/>
              <a:buNone/>
            </a:pPr>
            <a:r>
              <a:rPr lang="en" sz="2500"/>
              <a:t>                                 Abstract</a:t>
            </a:r>
            <a:endParaRPr sz="2500"/>
          </a:p>
          <a:p>
            <a:pPr indent="0" lvl="0" marL="0" rtl="0" algn="ctr">
              <a:lnSpc>
                <a:spcPct val="100000"/>
              </a:lnSpc>
              <a:spcBef>
                <a:spcPts val="0"/>
              </a:spcBef>
              <a:spcAft>
                <a:spcPts val="0"/>
              </a:spcAft>
              <a:buSzPts val="1400"/>
              <a:buNone/>
            </a:pPr>
            <a:r>
              <a:t/>
            </a:r>
            <a:endParaRPr sz="4100"/>
          </a:p>
        </p:txBody>
      </p:sp>
      <p:sp>
        <p:nvSpPr>
          <p:cNvPr id="55" name="Google Shape;55;p6"/>
          <p:cNvSpPr txBox="1"/>
          <p:nvPr>
            <p:ph idx="1" type="subTitle"/>
          </p:nvPr>
        </p:nvSpPr>
        <p:spPr>
          <a:xfrm>
            <a:off x="413475" y="691450"/>
            <a:ext cx="8409900" cy="4038300"/>
          </a:xfrm>
          <a:prstGeom prst="rect">
            <a:avLst/>
          </a:prstGeom>
          <a:noFill/>
          <a:ln>
            <a:noFill/>
          </a:ln>
        </p:spPr>
        <p:txBody>
          <a:bodyPr anchorCtr="0" anchor="t" bIns="45700" lIns="91425" spcFirstLastPara="1" rIns="91425" wrap="square" tIns="45700">
            <a:noAutofit/>
          </a:bodyPr>
          <a:lstStyle/>
          <a:p>
            <a:pPr indent="0" lvl="0" marL="0" rtl="0" algn="l">
              <a:lnSpc>
                <a:spcPct val="17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This paper presents the design and implementation of a modern food ordering website aimed at enhancing the user experience and streamlining the process of ordering meals from local restaurants. The platform integrates intuitive user interfaces, robust back-end support, and seamless payment gateways to provide a comprehensive solution for both customers and restaurant owners. Key features include a dynamic menu system, real-time order tracking, personalized recommendations powered by machine learning algorithms, and an efficient order management system for restaurant staff. User testing indicates high satisfaction rates due to the ease of navigation, speed of transactions, and accuracy of order deliveries. This website not only improves customer convenience but also supports local businesses by providing them with a scalable and easily manageable online presence. Future enhancements are planned to include advanced analytics for restaurant partners and expanded delivery logistics options to further optimize the service.</a:t>
            </a:r>
            <a:endParaRPr sz="1500">
              <a:solidFill>
                <a:schemeClr val="dk1"/>
              </a:solidFill>
              <a:latin typeface="Times New Roman"/>
              <a:ea typeface="Times New Roman"/>
              <a:cs typeface="Times New Roman"/>
              <a:sym typeface="Times New Roman"/>
            </a:endParaRPr>
          </a:p>
          <a:p>
            <a:pPr indent="0" lvl="0" marL="0" rtl="0" algn="l">
              <a:lnSpc>
                <a:spcPct val="175000"/>
              </a:lnSpc>
              <a:spcBef>
                <a:spcPts val="0"/>
              </a:spcBef>
              <a:spcAft>
                <a:spcPts val="0"/>
              </a:spcAft>
              <a:buClr>
                <a:schemeClr val="dk1"/>
              </a:buClr>
              <a:buSzPts val="1100"/>
              <a:buFont typeface="Arial"/>
              <a:buNone/>
            </a:pPr>
            <a:r>
              <a:t/>
            </a:r>
            <a:endParaRPr sz="200">
              <a:solidFill>
                <a:schemeClr val="dk1"/>
              </a:solidFill>
              <a:latin typeface="Times New Roman"/>
              <a:ea typeface="Times New Roman"/>
              <a:cs typeface="Times New Roman"/>
              <a:sym typeface="Times New Roman"/>
            </a:endParaRPr>
          </a:p>
          <a:p>
            <a:pPr indent="0" lvl="0" marL="0" rtl="0" algn="l">
              <a:lnSpc>
                <a:spcPct val="150000"/>
              </a:lnSpc>
              <a:spcBef>
                <a:spcPts val="640"/>
              </a:spcBef>
              <a:spcAft>
                <a:spcPts val="0"/>
              </a:spcAft>
              <a:buSzPts val="3200"/>
              <a:buNone/>
            </a:pPr>
            <a:r>
              <a:t/>
            </a:r>
            <a:endParaRPr sz="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ph type="ctrTitle"/>
          </p:nvPr>
        </p:nvSpPr>
        <p:spPr>
          <a:xfrm>
            <a:off x="2830925" y="51025"/>
            <a:ext cx="3207900"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400"/>
              <a:t>Introduction</a:t>
            </a:r>
            <a:endParaRPr/>
          </a:p>
          <a:p>
            <a:pPr indent="0" lvl="0" marL="0" rtl="0" algn="ctr">
              <a:lnSpc>
                <a:spcPct val="100000"/>
              </a:lnSpc>
              <a:spcBef>
                <a:spcPts val="0"/>
              </a:spcBef>
              <a:spcAft>
                <a:spcPts val="0"/>
              </a:spcAft>
              <a:buSzPts val="1400"/>
              <a:buNone/>
            </a:pPr>
            <a:r>
              <a:rPr lang="en" sz="2000">
                <a:latin typeface="Arial"/>
                <a:ea typeface="Arial"/>
                <a:cs typeface="Arial"/>
                <a:sym typeface="Arial"/>
              </a:rPr>
              <a:t> </a:t>
            </a:r>
            <a:endParaRPr sz="3600"/>
          </a:p>
        </p:txBody>
      </p:sp>
      <p:sp>
        <p:nvSpPr>
          <p:cNvPr id="61" name="Google Shape;61;p7"/>
          <p:cNvSpPr txBox="1"/>
          <p:nvPr>
            <p:ph idx="1" type="subTitle"/>
          </p:nvPr>
        </p:nvSpPr>
        <p:spPr>
          <a:xfrm>
            <a:off x="529225" y="909625"/>
            <a:ext cx="8339400" cy="369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0D0D0D"/>
                </a:solidFill>
                <a:highlight>
                  <a:srgbClr val="FFFFFF"/>
                </a:highlight>
                <a:latin typeface="Times New Roman"/>
                <a:ea typeface="Times New Roman"/>
                <a:cs typeface="Times New Roman"/>
                <a:sym typeface="Times New Roman"/>
              </a:rPr>
              <a:t>Welcome to the unveiling of Food Delight, where innovation meets culinary convenience. In today's fast-paced world, the demand for seamless food delivery solutions is ever-growing. Our project aims to address this need by leveraging the power of React to develop a user-centric food delivery app. With a focus on intuitive design, real-time tracking, secure transactions, and cross-platform accessibility, we're poised to redefine the dining experience. Join us on this journey as we revolutionize the way food is delivered and enjoyed.</a:t>
            </a:r>
            <a:endParaRPr/>
          </a:p>
          <a:p>
            <a:pPr indent="0" lvl="0" marL="0" rtl="0" algn="l">
              <a:lnSpc>
                <a:spcPct val="150000"/>
              </a:lnSpc>
              <a:spcBef>
                <a:spcPts val="0"/>
              </a:spcBef>
              <a:spcAft>
                <a:spcPts val="0"/>
              </a:spcAft>
              <a:buClr>
                <a:schemeClr val="dk1"/>
              </a:buClr>
              <a:buSzPts val="1100"/>
              <a:buFont typeface="Arial"/>
              <a:buNone/>
            </a:pPr>
            <a:r>
              <a:rPr lang="en" sz="1400">
                <a:solidFill>
                  <a:srgbClr val="0D0D0D"/>
                </a:solidFill>
                <a:highlight>
                  <a:srgbClr val="FFFFFF"/>
                </a:highlight>
                <a:latin typeface="Times New Roman"/>
                <a:ea typeface="Times New Roman"/>
                <a:cs typeface="Times New Roman"/>
                <a:sym typeface="Times New Roman"/>
              </a:rPr>
              <a:t>At [Your Food Delivery App Name], we recognize the pivotal role technology plays in modern dining habits. With the surge in online food ordering, our project endeavors to provide a seamless solution that caters to the evolving needs of consumers and businesses alike. By amalgamating cutting-edge React development with a passion for gastronomy, we're committed to crafting an app that not only simplifies the ordering process but also enhances the overall dining experience. Get ready to embark on a gastronomic journey like never before with [Your Food Delivery App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txBox="1"/>
          <p:nvPr>
            <p:ph type="ctrTitle"/>
          </p:nvPr>
        </p:nvSpPr>
        <p:spPr>
          <a:xfrm>
            <a:off x="471350" y="1"/>
            <a:ext cx="5486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400"/>
              <a:t>Problem Statement</a:t>
            </a:r>
            <a:endParaRPr sz="2400"/>
          </a:p>
        </p:txBody>
      </p:sp>
      <p:sp>
        <p:nvSpPr>
          <p:cNvPr id="67" name="Google Shape;67;p8"/>
          <p:cNvSpPr txBox="1"/>
          <p:nvPr>
            <p:ph idx="1" type="subTitle"/>
          </p:nvPr>
        </p:nvSpPr>
        <p:spPr>
          <a:xfrm>
            <a:off x="107500" y="1028700"/>
            <a:ext cx="8707500" cy="35433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640"/>
              </a:spcBef>
              <a:spcAft>
                <a:spcPts val="0"/>
              </a:spcAft>
              <a:buSzPts val="3200"/>
              <a:buFont typeface="Arial"/>
              <a:buNone/>
            </a:pPr>
            <a:r>
              <a:t/>
            </a:r>
            <a:endParaRPr b="0" i="0" sz="1400">
              <a:solidFill>
                <a:srgbClr val="0C0C0C"/>
              </a:solidFill>
              <a:latin typeface="Quattrocento Sans"/>
              <a:ea typeface="Quattrocento Sans"/>
              <a:cs typeface="Quattrocento Sans"/>
              <a:sym typeface="Quattrocento Sans"/>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Traditional food delivery methods are plagued with inefficiencies and limitations.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Users face challenges such as long wait times, order inaccuracies, and limited menu options.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Lack of real-time order tracking leads to uncertainty and frustration.</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Market trends indicate a growing demand for online food delivery services.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Our project aims to address these challenges by developiTraditional food delivery methods are plagued with inefficiencies and limitations.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Users face challenges such as long wait times, order inaccuracies, and limited menu options.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Lack of real-time order tracking leads to uncertainty and frustration.</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Market trends indicate a growing demand for online food delivery services.</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Objective:</a:t>
            </a:r>
            <a:endParaRPr/>
          </a:p>
          <a:p>
            <a:pPr indent="-285750" lvl="1" marL="742950" rtl="0" algn="l">
              <a:lnSpc>
                <a:spcPct val="100000"/>
              </a:lnSpc>
              <a:spcBef>
                <a:spcPts val="560"/>
              </a:spcBef>
              <a:spcAft>
                <a:spcPts val="0"/>
              </a:spcAft>
              <a:buSzPts val="2800"/>
              <a:buFont typeface="Arial"/>
              <a:buChar char="•"/>
            </a:pPr>
            <a:r>
              <a:rPr b="0" i="0" lang="en" sz="1400">
                <a:solidFill>
                  <a:srgbClr val="0C0C0C"/>
                </a:solidFill>
                <a:latin typeface="Quattrocento Sans"/>
                <a:ea typeface="Quattrocento Sans"/>
                <a:cs typeface="Quattrocento Sans"/>
                <a:sym typeface="Quattrocento Sans"/>
              </a:rPr>
              <a:t>Our project aims to address these challenges by developing a user-friendly and efficient food delivery app using React.ng a user-friendly and efficient food delivery app using React.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type="ctrTitle"/>
          </p:nvPr>
        </p:nvSpPr>
        <p:spPr>
          <a:xfrm>
            <a:off x="0" y="1"/>
            <a:ext cx="5486400" cy="685800"/>
          </a:xfrm>
          <a:prstGeom prst="rect">
            <a:avLst/>
          </a:prstGeom>
          <a:noFill/>
          <a:ln>
            <a:noFill/>
          </a:ln>
        </p:spPr>
        <p:txBody>
          <a:bodyPr anchorCtr="0" anchor="ctr" bIns="45700" lIns="91425" spcFirstLastPara="1" rIns="91425" wrap="square" tIns="45700">
            <a:noAutofit/>
          </a:bodyPr>
          <a:lstStyle/>
          <a:p>
            <a:pPr indent="-228600" lvl="0" marL="228600" rtl="0" algn="just">
              <a:lnSpc>
                <a:spcPct val="150000"/>
              </a:lnSpc>
              <a:spcBef>
                <a:spcPts val="0"/>
              </a:spcBef>
              <a:spcAft>
                <a:spcPts val="0"/>
              </a:spcAft>
              <a:buSzPts val="1400"/>
              <a:buNone/>
            </a:pPr>
            <a:r>
              <a:t/>
            </a:r>
            <a:endParaRPr sz="1600"/>
          </a:p>
          <a:p>
            <a:pPr indent="-228600" lvl="0" marL="228600" rtl="0" algn="just">
              <a:lnSpc>
                <a:spcPct val="150000"/>
              </a:lnSpc>
              <a:spcBef>
                <a:spcPts val="0"/>
              </a:spcBef>
              <a:spcAft>
                <a:spcPts val="0"/>
              </a:spcAft>
              <a:buSzPts val="1400"/>
              <a:buNone/>
            </a:pPr>
            <a:r>
              <a:t/>
            </a:r>
            <a:endParaRPr sz="1600"/>
          </a:p>
          <a:p>
            <a:pPr indent="-228600" lvl="0" marL="228600" rtl="0" algn="just">
              <a:lnSpc>
                <a:spcPct val="150000"/>
              </a:lnSpc>
              <a:spcBef>
                <a:spcPts val="0"/>
              </a:spcBef>
              <a:spcAft>
                <a:spcPts val="0"/>
              </a:spcAft>
              <a:buClr>
                <a:schemeClr val="dk1"/>
              </a:buClr>
              <a:buSzPts val="1100"/>
              <a:buFont typeface="Arial"/>
              <a:buNone/>
            </a:pPr>
            <a:r>
              <a:rPr lang="en" sz="1600"/>
              <a:t>                                      </a:t>
            </a:r>
            <a:r>
              <a:rPr lang="en" sz="2100"/>
              <a:t>       Technical Details: </a:t>
            </a:r>
            <a:endParaRPr sz="2100"/>
          </a:p>
          <a:p>
            <a:pPr indent="0" lvl="0" marL="0" rtl="0" algn="ctr">
              <a:lnSpc>
                <a:spcPct val="100000"/>
              </a:lnSpc>
              <a:spcBef>
                <a:spcPts val="0"/>
              </a:spcBef>
              <a:spcAft>
                <a:spcPts val="0"/>
              </a:spcAft>
              <a:buSzPts val="1400"/>
              <a:buNone/>
            </a:pPr>
            <a:r>
              <a:t/>
            </a:r>
            <a:endParaRPr/>
          </a:p>
        </p:txBody>
      </p:sp>
      <p:sp>
        <p:nvSpPr>
          <p:cNvPr id="73" name="Google Shape;73;p9"/>
          <p:cNvSpPr txBox="1"/>
          <p:nvPr>
            <p:ph idx="1" type="subTitle"/>
          </p:nvPr>
        </p:nvSpPr>
        <p:spPr>
          <a:xfrm>
            <a:off x="347300" y="884825"/>
            <a:ext cx="8339400" cy="3687300"/>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0"/>
              </a:spcBef>
              <a:spcAft>
                <a:spcPts val="0"/>
              </a:spcAft>
              <a:buSzPts val="3200"/>
              <a:buNone/>
            </a:pPr>
            <a:r>
              <a:rPr lang="en" sz="11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REACT: </a:t>
            </a:r>
            <a:r>
              <a:rPr lang="en" sz="1300">
                <a:solidFill>
                  <a:schemeClr val="dk1"/>
                </a:solidFill>
                <a:latin typeface="Times New Roman"/>
                <a:ea typeface="Times New Roman"/>
                <a:cs typeface="Times New Roman"/>
                <a:sym typeface="Times New Roman"/>
              </a:rPr>
              <a:t>The HyperText Markup Language or HTML is the standard markup language for documents designed to be displayed in a web browser. It is often assisted by technologies such as Cascading Style Sheets (CSS).</a:t>
            </a:r>
            <a:endParaRPr sz="13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SzPts val="3200"/>
              <a:buNone/>
            </a:pPr>
            <a:r>
              <a:rPr lang="en" sz="12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 CSS (Cascading Style Sheets):</a:t>
            </a:r>
            <a:r>
              <a:rPr lang="en" sz="15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CSS style the form elements, including changing the font, color, size, and layout. You can use CSS selectors to target specific input elements or groups of input elements.</a:t>
            </a:r>
            <a:endParaRPr sz="13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22860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JavaScript:</a:t>
            </a:r>
            <a:r>
              <a:rPr lang="en" sz="12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React is an open-source JavaScript library for building user interfaces, primarily used for creating interactive and dynamic web applications. Developed by Facebook, React allows developers to build reusable UI components that efficiently update when data changes.</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nvSpPr>
        <p:spPr>
          <a:xfrm>
            <a:off x="970650" y="1711775"/>
            <a:ext cx="7202700" cy="130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300"/>
              <a:buFont typeface="Arial"/>
              <a:buNone/>
            </a:pPr>
            <a:r>
              <a:rPr lang="en" sz="7300">
                <a:solidFill>
                  <a:schemeClr val="dk1"/>
                </a:solidFill>
                <a:latin typeface="Times New Roman"/>
                <a:ea typeface="Times New Roman"/>
                <a:cs typeface="Times New Roman"/>
                <a:sym typeface="Times New Roman"/>
              </a:rPr>
              <a:t>       Preview:</a:t>
            </a:r>
            <a:endParaRPr b="0" i="0" sz="7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nvSpPr>
        <p:spPr>
          <a:xfrm>
            <a:off x="3070850" y="-34275"/>
            <a:ext cx="2385300" cy="57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Times New Roman"/>
                <a:ea typeface="Times New Roman"/>
                <a:cs typeface="Times New Roman"/>
                <a:sym typeface="Times New Roman"/>
              </a:rPr>
              <a:t>Home Page</a:t>
            </a:r>
            <a:endParaRPr b="1" i="0" sz="3200" u="none" cap="none" strike="noStrike">
              <a:solidFill>
                <a:schemeClr val="dk1"/>
              </a:solidFill>
              <a:latin typeface="Times New Roman"/>
              <a:ea typeface="Times New Roman"/>
              <a:cs typeface="Times New Roman"/>
              <a:sym typeface="Times New Roman"/>
            </a:endParaRPr>
          </a:p>
        </p:txBody>
      </p:sp>
      <p:pic>
        <p:nvPicPr>
          <p:cNvPr id="84" name="Google Shape;84;p11"/>
          <p:cNvPicPr preferRelativeResize="0"/>
          <p:nvPr/>
        </p:nvPicPr>
        <p:blipFill>
          <a:blip r:embed="rId3">
            <a:alphaModFix/>
          </a:blip>
          <a:stretch>
            <a:fillRect/>
          </a:stretch>
        </p:blipFill>
        <p:spPr>
          <a:xfrm>
            <a:off x="152400" y="693825"/>
            <a:ext cx="8839202" cy="42330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nvSpPr>
        <p:spPr>
          <a:xfrm>
            <a:off x="3070850" y="-34275"/>
            <a:ext cx="2385300" cy="57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Calibri"/>
              <a:ea typeface="Calibri"/>
              <a:cs typeface="Calibri"/>
              <a:sym typeface="Calibri"/>
            </a:endParaRPr>
          </a:p>
        </p:txBody>
      </p:sp>
      <p:sp>
        <p:nvSpPr>
          <p:cNvPr id="90" name="Google Shape;90;p12"/>
          <p:cNvSpPr txBox="1"/>
          <p:nvPr/>
        </p:nvSpPr>
        <p:spPr>
          <a:xfrm>
            <a:off x="2488225" y="-34275"/>
            <a:ext cx="3639900" cy="4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lang="en" sz="3100">
                <a:solidFill>
                  <a:schemeClr val="dk1"/>
                </a:solidFill>
                <a:latin typeface="Times New Roman"/>
                <a:ea typeface="Times New Roman"/>
                <a:cs typeface="Times New Roman"/>
                <a:sym typeface="Times New Roman"/>
              </a:rPr>
              <a:t>         Meals</a:t>
            </a:r>
            <a:endParaRPr b="0" i="0" sz="3100" u="none" cap="none" strike="noStrike">
              <a:solidFill>
                <a:schemeClr val="dk1"/>
              </a:solidFill>
              <a:latin typeface="Times New Roman"/>
              <a:ea typeface="Times New Roman"/>
              <a:cs typeface="Times New Roman"/>
              <a:sym typeface="Times New Roman"/>
            </a:endParaRPr>
          </a:p>
        </p:txBody>
      </p:sp>
      <p:pic>
        <p:nvPicPr>
          <p:cNvPr id="91" name="Google Shape;91;p12"/>
          <p:cNvPicPr preferRelativeResize="0"/>
          <p:nvPr/>
        </p:nvPicPr>
        <p:blipFill>
          <a:blip r:embed="rId3">
            <a:alphaModFix/>
          </a:blip>
          <a:stretch>
            <a:fillRect/>
          </a:stretch>
        </p:blipFill>
        <p:spPr>
          <a:xfrm>
            <a:off x="124075" y="852425"/>
            <a:ext cx="8839201" cy="3682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nvSpPr>
        <p:spPr>
          <a:xfrm>
            <a:off x="3531725" y="0"/>
            <a:ext cx="1437900" cy="4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lang="en" sz="3400">
                <a:solidFill>
                  <a:schemeClr val="dk1"/>
                </a:solidFill>
                <a:latin typeface="Times New Roman"/>
                <a:ea typeface="Times New Roman"/>
                <a:cs typeface="Times New Roman"/>
                <a:sym typeface="Times New Roman"/>
              </a:rPr>
              <a:t>Cart</a:t>
            </a:r>
            <a:r>
              <a:rPr b="1" i="0" lang="en" sz="3200" u="none" cap="none" strike="noStrike">
                <a:solidFill>
                  <a:schemeClr val="dk1"/>
                </a:solidFill>
                <a:latin typeface="Times New Roman"/>
                <a:ea typeface="Times New Roman"/>
                <a:cs typeface="Times New Roman"/>
                <a:sym typeface="Times New Roman"/>
              </a:rPr>
              <a:t> </a:t>
            </a:r>
            <a:endParaRPr b="1" i="0" sz="3200" u="none" cap="none" strike="noStrike">
              <a:solidFill>
                <a:schemeClr val="dk1"/>
              </a:solidFill>
              <a:latin typeface="Times New Roman"/>
              <a:ea typeface="Times New Roman"/>
              <a:cs typeface="Times New Roman"/>
              <a:sym typeface="Times New Roman"/>
            </a:endParaRPr>
          </a:p>
        </p:txBody>
      </p:sp>
      <p:pic>
        <p:nvPicPr>
          <p:cNvPr id="97" name="Google Shape;97;p13"/>
          <p:cNvPicPr preferRelativeResize="0"/>
          <p:nvPr/>
        </p:nvPicPr>
        <p:blipFill>
          <a:blip r:embed="rId3">
            <a:alphaModFix/>
          </a:blip>
          <a:stretch>
            <a:fillRect/>
          </a:stretch>
        </p:blipFill>
        <p:spPr>
          <a:xfrm>
            <a:off x="152400" y="1048350"/>
            <a:ext cx="8839201" cy="31856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