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6955AD-0393-4ED3-8D00-76CBE0A1FF55}">
  <a:tblStyle styleId="{D96955AD-0393-4ED3-8D00-76CBE0A1FF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6e492b8f7_1_0: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6e492b8f7_1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6e492b8f7_1_68: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e492b8f7_1_6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6e492b8f7_1_87: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6e492b8f7_1_8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6e492b8f7_1_230: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e492b8f7_1_23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6e492b8f7_1_256: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6e492b8f7_1_256: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6e492b8f7_1_269: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6e492b8f7_1_26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e492b8f7_1_322: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e492b8f7_1_32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46e492b8f7_1_284: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6e492b8f7_1_28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ceb008b4_0_9: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ceb008b4_0_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i13: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i1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i19: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i1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2e21051_312: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2e21051_31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i29: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i2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d2e21051_38: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d2e21051_3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i68: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i6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d583ec61_111: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d583ec61_11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d583ec61_10: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d583ec61_1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46e492b8f7_1_311: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6e492b8f7_1_31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d26073cec_0_7: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d26073cec_0_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https://www.biologycorner.com/worksheets/genetics_2traits_bio2.html  - rabbits</a:t>
            </a:r>
            <a:br>
              <a:rPr lang="en-US"/>
            </a:br>
            <a:r>
              <a:rPr lang="en-US"/>
              <a:t>https://drive.google.com/file/d/0Bx72aSXCBO09MHEybjFJeXJ5UEk/view  - guinea pigs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44234e646_0_0: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44234e646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d26073cec_0_14: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d26073cec_0_1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d26073cec_0_18: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d26073cec_0_1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6e492b8f7_1_7: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6e492b8f7_1_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d26073cec_0_73:notes"/>
          <p:cNvSpPr/>
          <p:nvPr>
            <p:ph idx="2" type="sldImg"/>
          </p:nvPr>
        </p:nvSpPr>
        <p:spPr>
          <a:xfrm>
            <a:off x="423550"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26073cec_0_7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6e492b8f7_1_14: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6e492b8f7_1_1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e492b8f7_1_34: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e492b8f7_1_34: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6e492b8f7_1_40: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6e492b8f7_1_4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6e492b8f7_1_31: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e492b8f7_1_3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6e492b8f7_1_55: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e492b8f7_1_5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6e492b8f7_1_61:notes"/>
          <p:cNvSpPr/>
          <p:nvPr>
            <p:ph idx="2" type="sldImg"/>
          </p:nvPr>
        </p:nvSpPr>
        <p:spPr>
          <a:xfrm>
            <a:off x="423542" y="762000"/>
            <a:ext cx="6773700" cy="3810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6e492b8f7_1_6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3125" lIns="93125" spcFirstLastPara="1" rIns="93125" wrap="square" tIns="93125">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3125" lIns="93125" spcFirstLastPara="1" rIns="93125" wrap="square" tIns="93125">
            <a:noAutofit/>
          </a:bodyPr>
          <a:lstStyle>
            <a:lvl1pPr lvl="0" algn="ctr">
              <a:lnSpc>
                <a:spcPct val="100000"/>
              </a:lnSpc>
              <a:spcBef>
                <a:spcPts val="0"/>
              </a:spcBef>
              <a:spcAft>
                <a:spcPts val="0"/>
              </a:spcAft>
              <a:buSzPts val="2900"/>
              <a:buNone/>
              <a:defRPr sz="29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3125" lIns="93125" spcFirstLastPara="1" rIns="93125" wrap="square" tIns="93125">
            <a:noAutofit/>
          </a:bodyPr>
          <a:lstStyle>
            <a:lvl1pPr lvl="0" algn="ctr">
              <a:spcBef>
                <a:spcPts val="0"/>
              </a:spcBef>
              <a:spcAft>
                <a:spcPts val="0"/>
              </a:spcAft>
              <a:buSzPts val="12200"/>
              <a:buNone/>
              <a:defRPr sz="12200"/>
            </a:lvl1pPr>
            <a:lvl2pPr lvl="1" algn="ctr">
              <a:spcBef>
                <a:spcPts val="0"/>
              </a:spcBef>
              <a:spcAft>
                <a:spcPts val="0"/>
              </a:spcAft>
              <a:buSzPts val="12200"/>
              <a:buNone/>
              <a:defRPr sz="12200"/>
            </a:lvl2pPr>
            <a:lvl3pPr lvl="2" algn="ctr">
              <a:spcBef>
                <a:spcPts val="0"/>
              </a:spcBef>
              <a:spcAft>
                <a:spcPts val="0"/>
              </a:spcAft>
              <a:buSzPts val="12200"/>
              <a:buNone/>
              <a:defRPr sz="12200"/>
            </a:lvl3pPr>
            <a:lvl4pPr lvl="3" algn="ctr">
              <a:spcBef>
                <a:spcPts val="0"/>
              </a:spcBef>
              <a:spcAft>
                <a:spcPts val="0"/>
              </a:spcAft>
              <a:buSzPts val="12200"/>
              <a:buNone/>
              <a:defRPr sz="12200"/>
            </a:lvl4pPr>
            <a:lvl5pPr lvl="4" algn="ctr">
              <a:spcBef>
                <a:spcPts val="0"/>
              </a:spcBef>
              <a:spcAft>
                <a:spcPts val="0"/>
              </a:spcAft>
              <a:buSzPts val="12200"/>
              <a:buNone/>
              <a:defRPr sz="12200"/>
            </a:lvl5pPr>
            <a:lvl6pPr lvl="5" algn="ctr">
              <a:spcBef>
                <a:spcPts val="0"/>
              </a:spcBef>
              <a:spcAft>
                <a:spcPts val="0"/>
              </a:spcAft>
              <a:buSzPts val="12200"/>
              <a:buNone/>
              <a:defRPr sz="12200"/>
            </a:lvl6pPr>
            <a:lvl7pPr lvl="6" algn="ctr">
              <a:spcBef>
                <a:spcPts val="0"/>
              </a:spcBef>
              <a:spcAft>
                <a:spcPts val="0"/>
              </a:spcAft>
              <a:buSzPts val="12200"/>
              <a:buNone/>
              <a:defRPr sz="12200"/>
            </a:lvl7pPr>
            <a:lvl8pPr lvl="7" algn="ctr">
              <a:spcBef>
                <a:spcPts val="0"/>
              </a:spcBef>
              <a:spcAft>
                <a:spcPts val="0"/>
              </a:spcAft>
              <a:buSzPts val="12200"/>
              <a:buNone/>
              <a:defRPr sz="12200"/>
            </a:lvl8pPr>
            <a:lvl9pPr lvl="8" algn="ctr">
              <a:spcBef>
                <a:spcPts val="0"/>
              </a:spcBef>
              <a:spcAft>
                <a:spcPts val="0"/>
              </a:spcAft>
              <a:buSzPts val="12200"/>
              <a:buNone/>
              <a:defRPr sz="122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3125" lIns="93125" spcFirstLastPara="1" rIns="93125" wrap="square" tIns="93125">
            <a:noAutofit/>
          </a:bodyPr>
          <a:lstStyle>
            <a:lvl1pPr indent="-342900" lvl="0" marL="457200" algn="ctr">
              <a:spcBef>
                <a:spcPts val="0"/>
              </a:spcBef>
              <a:spcAft>
                <a:spcPts val="0"/>
              </a:spcAft>
              <a:buSzPts val="1800"/>
              <a:buChar char="●"/>
              <a:defRPr/>
            </a:lvl1pPr>
            <a:lvl2pPr indent="-317500" lvl="1" marL="914400" algn="ctr">
              <a:spcBef>
                <a:spcPts val="1700"/>
              </a:spcBef>
              <a:spcAft>
                <a:spcPts val="0"/>
              </a:spcAft>
              <a:buSzPts val="1400"/>
              <a:buChar char="○"/>
              <a:defRPr/>
            </a:lvl2pPr>
            <a:lvl3pPr indent="-317500" lvl="2" marL="1371600" algn="ctr">
              <a:spcBef>
                <a:spcPts val="1700"/>
              </a:spcBef>
              <a:spcAft>
                <a:spcPts val="0"/>
              </a:spcAft>
              <a:buSzPts val="1400"/>
              <a:buChar char="■"/>
              <a:defRPr/>
            </a:lvl3pPr>
            <a:lvl4pPr indent="-317500" lvl="3" marL="1828800" algn="ctr">
              <a:spcBef>
                <a:spcPts val="1700"/>
              </a:spcBef>
              <a:spcAft>
                <a:spcPts val="0"/>
              </a:spcAft>
              <a:buSzPts val="1400"/>
              <a:buChar char="●"/>
              <a:defRPr/>
            </a:lvl4pPr>
            <a:lvl5pPr indent="-317500" lvl="4" marL="2286000" algn="ctr">
              <a:spcBef>
                <a:spcPts val="1700"/>
              </a:spcBef>
              <a:spcAft>
                <a:spcPts val="0"/>
              </a:spcAft>
              <a:buSzPts val="1400"/>
              <a:buChar char="○"/>
              <a:defRPr/>
            </a:lvl5pPr>
            <a:lvl6pPr indent="-317500" lvl="5" marL="2743200" algn="ctr">
              <a:spcBef>
                <a:spcPts val="1700"/>
              </a:spcBef>
              <a:spcAft>
                <a:spcPts val="0"/>
              </a:spcAft>
              <a:buSzPts val="1400"/>
              <a:buChar char="■"/>
              <a:defRPr/>
            </a:lvl6pPr>
            <a:lvl7pPr indent="-317500" lvl="6" marL="3200400" algn="ctr">
              <a:spcBef>
                <a:spcPts val="1700"/>
              </a:spcBef>
              <a:spcAft>
                <a:spcPts val="0"/>
              </a:spcAft>
              <a:buSzPts val="1400"/>
              <a:buChar char="●"/>
              <a:defRPr/>
            </a:lvl7pPr>
            <a:lvl8pPr indent="-317500" lvl="7" marL="3657600" algn="ctr">
              <a:spcBef>
                <a:spcPts val="1700"/>
              </a:spcBef>
              <a:spcAft>
                <a:spcPts val="0"/>
              </a:spcAft>
              <a:buSzPts val="1400"/>
              <a:buChar char="○"/>
              <a:defRPr/>
            </a:lvl8pPr>
            <a:lvl9pPr indent="-317500" lvl="8" marL="4114800" algn="ctr">
              <a:spcBef>
                <a:spcPts val="1700"/>
              </a:spcBef>
              <a:spcAft>
                <a:spcPts val="17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3125" lIns="93125" spcFirstLastPara="1" rIns="93125" wrap="square" tIns="931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3125" lIns="93125" spcFirstLastPara="1" rIns="93125" wrap="square" tIns="931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3125" lIns="93125" spcFirstLastPara="1" rIns="93125" wrap="square" tIns="93125">
            <a:noAutofit/>
          </a:bodyPr>
          <a:lstStyle>
            <a:lvl1pPr indent="-342900" lvl="0" marL="457200">
              <a:spcBef>
                <a:spcPts val="0"/>
              </a:spcBef>
              <a:spcAft>
                <a:spcPts val="0"/>
              </a:spcAft>
              <a:buSzPts val="1800"/>
              <a:buChar char="●"/>
              <a:defRPr/>
            </a:lvl1pPr>
            <a:lvl2pPr indent="-317500" lvl="1" marL="914400">
              <a:spcBef>
                <a:spcPts val="1700"/>
              </a:spcBef>
              <a:spcAft>
                <a:spcPts val="0"/>
              </a:spcAft>
              <a:buSzPts val="1400"/>
              <a:buChar char="○"/>
              <a:defRPr/>
            </a:lvl2pPr>
            <a:lvl3pPr indent="-317500" lvl="2" marL="1371600">
              <a:spcBef>
                <a:spcPts val="1700"/>
              </a:spcBef>
              <a:spcAft>
                <a:spcPts val="0"/>
              </a:spcAft>
              <a:buSzPts val="1400"/>
              <a:buChar char="■"/>
              <a:defRPr/>
            </a:lvl3pPr>
            <a:lvl4pPr indent="-317500" lvl="3" marL="1828800">
              <a:spcBef>
                <a:spcPts val="1700"/>
              </a:spcBef>
              <a:spcAft>
                <a:spcPts val="0"/>
              </a:spcAft>
              <a:buSzPts val="1400"/>
              <a:buChar char="●"/>
              <a:defRPr/>
            </a:lvl4pPr>
            <a:lvl5pPr indent="-317500" lvl="4" marL="2286000">
              <a:spcBef>
                <a:spcPts val="1700"/>
              </a:spcBef>
              <a:spcAft>
                <a:spcPts val="0"/>
              </a:spcAft>
              <a:buSzPts val="1400"/>
              <a:buChar char="○"/>
              <a:defRPr/>
            </a:lvl5pPr>
            <a:lvl6pPr indent="-317500" lvl="5" marL="2743200">
              <a:spcBef>
                <a:spcPts val="1700"/>
              </a:spcBef>
              <a:spcAft>
                <a:spcPts val="0"/>
              </a:spcAft>
              <a:buSzPts val="1400"/>
              <a:buChar char="■"/>
              <a:defRPr/>
            </a:lvl6pPr>
            <a:lvl7pPr indent="-317500" lvl="6" marL="3200400">
              <a:spcBef>
                <a:spcPts val="1700"/>
              </a:spcBef>
              <a:spcAft>
                <a:spcPts val="0"/>
              </a:spcAft>
              <a:buSzPts val="1400"/>
              <a:buChar char="●"/>
              <a:defRPr/>
            </a:lvl7pPr>
            <a:lvl8pPr indent="-317500" lvl="7" marL="3657600">
              <a:spcBef>
                <a:spcPts val="1700"/>
              </a:spcBef>
              <a:spcAft>
                <a:spcPts val="0"/>
              </a:spcAft>
              <a:buSzPts val="1400"/>
              <a:buChar char="○"/>
              <a:defRPr/>
            </a:lvl8pPr>
            <a:lvl9pPr indent="-317500" lvl="8" marL="4114800">
              <a:spcBef>
                <a:spcPts val="1700"/>
              </a:spcBef>
              <a:spcAft>
                <a:spcPts val="17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3125" lIns="93125" spcFirstLastPara="1" rIns="93125" wrap="square" tIns="931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3125" lIns="93125" spcFirstLastPara="1" rIns="93125" wrap="square" tIns="93125">
            <a:noAutofit/>
          </a:bodyPr>
          <a:lstStyle>
            <a:lvl1pPr indent="-317500" lvl="0" marL="457200">
              <a:spcBef>
                <a:spcPts val="0"/>
              </a:spcBef>
              <a:spcAft>
                <a:spcPts val="0"/>
              </a:spcAft>
              <a:buSzPts val="1400"/>
              <a:buChar char="●"/>
              <a:defRPr sz="1400"/>
            </a:lvl1pPr>
            <a:lvl2pPr indent="-304800" lvl="1" marL="914400">
              <a:spcBef>
                <a:spcPts val="1700"/>
              </a:spcBef>
              <a:spcAft>
                <a:spcPts val="0"/>
              </a:spcAft>
              <a:buSzPts val="1200"/>
              <a:buChar char="○"/>
              <a:defRPr sz="1200"/>
            </a:lvl2pPr>
            <a:lvl3pPr indent="-304800" lvl="2" marL="1371600">
              <a:spcBef>
                <a:spcPts val="1700"/>
              </a:spcBef>
              <a:spcAft>
                <a:spcPts val="0"/>
              </a:spcAft>
              <a:buSzPts val="1200"/>
              <a:buChar char="■"/>
              <a:defRPr sz="1200"/>
            </a:lvl3pPr>
            <a:lvl4pPr indent="-304800" lvl="3" marL="1828800">
              <a:spcBef>
                <a:spcPts val="1700"/>
              </a:spcBef>
              <a:spcAft>
                <a:spcPts val="0"/>
              </a:spcAft>
              <a:buSzPts val="1200"/>
              <a:buChar char="●"/>
              <a:defRPr sz="1200"/>
            </a:lvl4pPr>
            <a:lvl5pPr indent="-304800" lvl="4" marL="2286000">
              <a:spcBef>
                <a:spcPts val="1700"/>
              </a:spcBef>
              <a:spcAft>
                <a:spcPts val="0"/>
              </a:spcAft>
              <a:buSzPts val="1200"/>
              <a:buChar char="○"/>
              <a:defRPr sz="1200"/>
            </a:lvl5pPr>
            <a:lvl6pPr indent="-304800" lvl="5" marL="2743200">
              <a:spcBef>
                <a:spcPts val="1700"/>
              </a:spcBef>
              <a:spcAft>
                <a:spcPts val="0"/>
              </a:spcAft>
              <a:buSzPts val="1200"/>
              <a:buChar char="■"/>
              <a:defRPr sz="1200"/>
            </a:lvl6pPr>
            <a:lvl7pPr indent="-304800" lvl="6" marL="3200400">
              <a:spcBef>
                <a:spcPts val="1700"/>
              </a:spcBef>
              <a:spcAft>
                <a:spcPts val="0"/>
              </a:spcAft>
              <a:buSzPts val="1200"/>
              <a:buChar char="●"/>
              <a:defRPr sz="1200"/>
            </a:lvl7pPr>
            <a:lvl8pPr indent="-304800" lvl="7" marL="3657600">
              <a:spcBef>
                <a:spcPts val="1700"/>
              </a:spcBef>
              <a:spcAft>
                <a:spcPts val="0"/>
              </a:spcAft>
              <a:buSzPts val="1200"/>
              <a:buChar char="○"/>
              <a:defRPr sz="1200"/>
            </a:lvl8pPr>
            <a:lvl9pPr indent="-304800" lvl="8" marL="4114800">
              <a:spcBef>
                <a:spcPts val="1700"/>
              </a:spcBef>
              <a:spcAft>
                <a:spcPts val="17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3125" lIns="93125" spcFirstLastPara="1" rIns="93125" wrap="square" tIns="93125">
            <a:noAutofit/>
          </a:bodyPr>
          <a:lstStyle>
            <a:lvl1pPr indent="-317500" lvl="0" marL="457200">
              <a:spcBef>
                <a:spcPts val="0"/>
              </a:spcBef>
              <a:spcAft>
                <a:spcPts val="0"/>
              </a:spcAft>
              <a:buSzPts val="1400"/>
              <a:buChar char="●"/>
              <a:defRPr sz="1400"/>
            </a:lvl1pPr>
            <a:lvl2pPr indent="-304800" lvl="1" marL="914400">
              <a:spcBef>
                <a:spcPts val="1700"/>
              </a:spcBef>
              <a:spcAft>
                <a:spcPts val="0"/>
              </a:spcAft>
              <a:buSzPts val="1200"/>
              <a:buChar char="○"/>
              <a:defRPr sz="1200"/>
            </a:lvl2pPr>
            <a:lvl3pPr indent="-304800" lvl="2" marL="1371600">
              <a:spcBef>
                <a:spcPts val="1700"/>
              </a:spcBef>
              <a:spcAft>
                <a:spcPts val="0"/>
              </a:spcAft>
              <a:buSzPts val="1200"/>
              <a:buChar char="■"/>
              <a:defRPr sz="1200"/>
            </a:lvl3pPr>
            <a:lvl4pPr indent="-304800" lvl="3" marL="1828800">
              <a:spcBef>
                <a:spcPts val="1700"/>
              </a:spcBef>
              <a:spcAft>
                <a:spcPts val="0"/>
              </a:spcAft>
              <a:buSzPts val="1200"/>
              <a:buChar char="●"/>
              <a:defRPr sz="1200"/>
            </a:lvl4pPr>
            <a:lvl5pPr indent="-304800" lvl="4" marL="2286000">
              <a:spcBef>
                <a:spcPts val="1700"/>
              </a:spcBef>
              <a:spcAft>
                <a:spcPts val="0"/>
              </a:spcAft>
              <a:buSzPts val="1200"/>
              <a:buChar char="○"/>
              <a:defRPr sz="1200"/>
            </a:lvl5pPr>
            <a:lvl6pPr indent="-304800" lvl="5" marL="2743200">
              <a:spcBef>
                <a:spcPts val="1700"/>
              </a:spcBef>
              <a:spcAft>
                <a:spcPts val="0"/>
              </a:spcAft>
              <a:buSzPts val="1200"/>
              <a:buChar char="■"/>
              <a:defRPr sz="1200"/>
            </a:lvl6pPr>
            <a:lvl7pPr indent="-304800" lvl="6" marL="3200400">
              <a:spcBef>
                <a:spcPts val="1700"/>
              </a:spcBef>
              <a:spcAft>
                <a:spcPts val="0"/>
              </a:spcAft>
              <a:buSzPts val="1200"/>
              <a:buChar char="●"/>
              <a:defRPr sz="1200"/>
            </a:lvl7pPr>
            <a:lvl8pPr indent="-304800" lvl="7" marL="3657600">
              <a:spcBef>
                <a:spcPts val="1700"/>
              </a:spcBef>
              <a:spcAft>
                <a:spcPts val="0"/>
              </a:spcAft>
              <a:buSzPts val="1200"/>
              <a:buChar char="○"/>
              <a:defRPr sz="1200"/>
            </a:lvl8pPr>
            <a:lvl9pPr indent="-304800" lvl="8" marL="4114800">
              <a:spcBef>
                <a:spcPts val="1700"/>
              </a:spcBef>
              <a:spcAft>
                <a:spcPts val="17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3125" lIns="93125" spcFirstLastPara="1" rIns="93125" wrap="square" tIns="93125">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3125" lIns="93125" spcFirstLastPara="1" rIns="93125" wrap="square" tIns="931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3125" lIns="93125" spcFirstLastPara="1" rIns="93125" wrap="square" tIns="93125">
            <a:noAutofit/>
          </a:bodyPr>
          <a:lstStyle>
            <a:lvl1pPr indent="-304800" lvl="0" marL="457200">
              <a:spcBef>
                <a:spcPts val="0"/>
              </a:spcBef>
              <a:spcAft>
                <a:spcPts val="0"/>
              </a:spcAft>
              <a:buSzPts val="1200"/>
              <a:buChar char="●"/>
              <a:defRPr sz="1200"/>
            </a:lvl1pPr>
            <a:lvl2pPr indent="-304800" lvl="1" marL="914400">
              <a:spcBef>
                <a:spcPts val="1700"/>
              </a:spcBef>
              <a:spcAft>
                <a:spcPts val="0"/>
              </a:spcAft>
              <a:buSzPts val="1200"/>
              <a:buChar char="○"/>
              <a:defRPr sz="1200"/>
            </a:lvl2pPr>
            <a:lvl3pPr indent="-304800" lvl="2" marL="1371600">
              <a:spcBef>
                <a:spcPts val="1700"/>
              </a:spcBef>
              <a:spcAft>
                <a:spcPts val="0"/>
              </a:spcAft>
              <a:buSzPts val="1200"/>
              <a:buChar char="■"/>
              <a:defRPr sz="1200"/>
            </a:lvl3pPr>
            <a:lvl4pPr indent="-304800" lvl="3" marL="1828800">
              <a:spcBef>
                <a:spcPts val="1700"/>
              </a:spcBef>
              <a:spcAft>
                <a:spcPts val="0"/>
              </a:spcAft>
              <a:buSzPts val="1200"/>
              <a:buChar char="●"/>
              <a:defRPr sz="1200"/>
            </a:lvl4pPr>
            <a:lvl5pPr indent="-304800" lvl="4" marL="2286000">
              <a:spcBef>
                <a:spcPts val="1700"/>
              </a:spcBef>
              <a:spcAft>
                <a:spcPts val="0"/>
              </a:spcAft>
              <a:buSzPts val="1200"/>
              <a:buChar char="○"/>
              <a:defRPr sz="1200"/>
            </a:lvl5pPr>
            <a:lvl6pPr indent="-304800" lvl="5" marL="2743200">
              <a:spcBef>
                <a:spcPts val="1700"/>
              </a:spcBef>
              <a:spcAft>
                <a:spcPts val="0"/>
              </a:spcAft>
              <a:buSzPts val="1200"/>
              <a:buChar char="■"/>
              <a:defRPr sz="1200"/>
            </a:lvl6pPr>
            <a:lvl7pPr indent="-304800" lvl="6" marL="3200400">
              <a:spcBef>
                <a:spcPts val="1700"/>
              </a:spcBef>
              <a:spcAft>
                <a:spcPts val="0"/>
              </a:spcAft>
              <a:buSzPts val="1200"/>
              <a:buChar char="●"/>
              <a:defRPr sz="1200"/>
            </a:lvl7pPr>
            <a:lvl8pPr indent="-304800" lvl="7" marL="3657600">
              <a:spcBef>
                <a:spcPts val="1700"/>
              </a:spcBef>
              <a:spcAft>
                <a:spcPts val="0"/>
              </a:spcAft>
              <a:buSzPts val="1200"/>
              <a:buChar char="○"/>
              <a:defRPr sz="1200"/>
            </a:lvl8pPr>
            <a:lvl9pPr indent="-304800" lvl="8" marL="4114800">
              <a:spcBef>
                <a:spcPts val="1700"/>
              </a:spcBef>
              <a:spcAft>
                <a:spcPts val="17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3125" lIns="93125" spcFirstLastPara="1" rIns="93125" wrap="square" tIns="93125">
            <a:noAutofit/>
          </a:bodyPr>
          <a:lstStyle>
            <a:lvl1pPr lvl="0">
              <a:spcBef>
                <a:spcPts val="0"/>
              </a:spcBef>
              <a:spcAft>
                <a:spcPts val="0"/>
              </a:spcAft>
              <a:buSzPts val="4900"/>
              <a:buNone/>
              <a:defRPr sz="4900"/>
            </a:lvl1pPr>
            <a:lvl2pPr lvl="1">
              <a:spcBef>
                <a:spcPts val="0"/>
              </a:spcBef>
              <a:spcAft>
                <a:spcPts val="0"/>
              </a:spcAft>
              <a:buSzPts val="4900"/>
              <a:buNone/>
              <a:defRPr sz="4900"/>
            </a:lvl2pPr>
            <a:lvl3pPr lvl="2">
              <a:spcBef>
                <a:spcPts val="0"/>
              </a:spcBef>
              <a:spcAft>
                <a:spcPts val="0"/>
              </a:spcAft>
              <a:buSzPts val="4900"/>
              <a:buNone/>
              <a:defRPr sz="4900"/>
            </a:lvl3pPr>
            <a:lvl4pPr lvl="3">
              <a:spcBef>
                <a:spcPts val="0"/>
              </a:spcBef>
              <a:spcAft>
                <a:spcPts val="0"/>
              </a:spcAft>
              <a:buSzPts val="4900"/>
              <a:buNone/>
              <a:defRPr sz="4900"/>
            </a:lvl4pPr>
            <a:lvl5pPr lvl="4">
              <a:spcBef>
                <a:spcPts val="0"/>
              </a:spcBef>
              <a:spcAft>
                <a:spcPts val="0"/>
              </a:spcAft>
              <a:buSzPts val="4900"/>
              <a:buNone/>
              <a:defRPr sz="4900"/>
            </a:lvl5pPr>
            <a:lvl6pPr lvl="5">
              <a:spcBef>
                <a:spcPts val="0"/>
              </a:spcBef>
              <a:spcAft>
                <a:spcPts val="0"/>
              </a:spcAft>
              <a:buSzPts val="4900"/>
              <a:buNone/>
              <a:defRPr sz="4900"/>
            </a:lvl6pPr>
            <a:lvl7pPr lvl="6">
              <a:spcBef>
                <a:spcPts val="0"/>
              </a:spcBef>
              <a:spcAft>
                <a:spcPts val="0"/>
              </a:spcAft>
              <a:buSzPts val="4900"/>
              <a:buNone/>
              <a:defRPr sz="4900"/>
            </a:lvl7pPr>
            <a:lvl8pPr lvl="7">
              <a:spcBef>
                <a:spcPts val="0"/>
              </a:spcBef>
              <a:spcAft>
                <a:spcPts val="0"/>
              </a:spcAft>
              <a:buSzPts val="4900"/>
              <a:buNone/>
              <a:defRPr sz="4900"/>
            </a:lvl8pPr>
            <a:lvl9pPr lvl="8">
              <a:spcBef>
                <a:spcPts val="0"/>
              </a:spcBef>
              <a:spcAft>
                <a:spcPts val="0"/>
              </a:spcAft>
              <a:buSzPts val="4900"/>
              <a:buNone/>
              <a:defRPr sz="49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3125" lIns="93125" spcFirstLastPara="1" rIns="93125" wrap="square" tIns="931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3125" lIns="93125" spcFirstLastPara="1" rIns="93125" wrap="square" tIns="93125">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3125" lIns="93125" spcFirstLastPara="1" rIns="93125" wrap="square" tIns="931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3125" lIns="93125" spcFirstLastPara="1" rIns="93125" wrap="square" tIns="93125">
            <a:noAutofit/>
          </a:bodyPr>
          <a:lstStyle>
            <a:lvl1pPr indent="-342900" lvl="0" marL="457200">
              <a:spcBef>
                <a:spcPts val="0"/>
              </a:spcBef>
              <a:spcAft>
                <a:spcPts val="0"/>
              </a:spcAft>
              <a:buSzPts val="1800"/>
              <a:buChar char="●"/>
              <a:defRPr/>
            </a:lvl1pPr>
            <a:lvl2pPr indent="-317500" lvl="1" marL="914400">
              <a:spcBef>
                <a:spcPts val="1700"/>
              </a:spcBef>
              <a:spcAft>
                <a:spcPts val="0"/>
              </a:spcAft>
              <a:buSzPts val="1400"/>
              <a:buChar char="○"/>
              <a:defRPr/>
            </a:lvl2pPr>
            <a:lvl3pPr indent="-317500" lvl="2" marL="1371600">
              <a:spcBef>
                <a:spcPts val="1700"/>
              </a:spcBef>
              <a:spcAft>
                <a:spcPts val="0"/>
              </a:spcAft>
              <a:buSzPts val="1400"/>
              <a:buChar char="■"/>
              <a:defRPr/>
            </a:lvl3pPr>
            <a:lvl4pPr indent="-317500" lvl="3" marL="1828800">
              <a:spcBef>
                <a:spcPts val="1700"/>
              </a:spcBef>
              <a:spcAft>
                <a:spcPts val="0"/>
              </a:spcAft>
              <a:buSzPts val="1400"/>
              <a:buChar char="●"/>
              <a:defRPr/>
            </a:lvl4pPr>
            <a:lvl5pPr indent="-317500" lvl="4" marL="2286000">
              <a:spcBef>
                <a:spcPts val="1700"/>
              </a:spcBef>
              <a:spcAft>
                <a:spcPts val="0"/>
              </a:spcAft>
              <a:buSzPts val="1400"/>
              <a:buChar char="○"/>
              <a:defRPr/>
            </a:lvl5pPr>
            <a:lvl6pPr indent="-317500" lvl="5" marL="2743200">
              <a:spcBef>
                <a:spcPts val="1700"/>
              </a:spcBef>
              <a:spcAft>
                <a:spcPts val="0"/>
              </a:spcAft>
              <a:buSzPts val="1400"/>
              <a:buChar char="■"/>
              <a:defRPr/>
            </a:lvl6pPr>
            <a:lvl7pPr indent="-317500" lvl="6" marL="3200400">
              <a:spcBef>
                <a:spcPts val="1700"/>
              </a:spcBef>
              <a:spcAft>
                <a:spcPts val="0"/>
              </a:spcAft>
              <a:buSzPts val="1400"/>
              <a:buChar char="●"/>
              <a:defRPr/>
            </a:lvl7pPr>
            <a:lvl8pPr indent="-317500" lvl="7" marL="3657600">
              <a:spcBef>
                <a:spcPts val="1700"/>
              </a:spcBef>
              <a:spcAft>
                <a:spcPts val="0"/>
              </a:spcAft>
              <a:buSzPts val="1400"/>
              <a:buChar char="○"/>
              <a:defRPr/>
            </a:lvl8pPr>
            <a:lvl9pPr indent="-317500" lvl="8" marL="4114800">
              <a:spcBef>
                <a:spcPts val="1700"/>
              </a:spcBef>
              <a:spcAft>
                <a:spcPts val="17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3125" lIns="93125" spcFirstLastPara="1" rIns="93125" wrap="square" tIns="931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3125" lIns="93125" spcFirstLastPara="1" rIns="93125" wrap="square" tIns="931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3125" lIns="93125" spcFirstLastPara="1" rIns="93125" wrap="square" tIns="93125">
            <a:noAutofit/>
          </a:bodyPr>
          <a:lstStyle>
            <a:lvl1pPr lvl="0">
              <a:spcBef>
                <a:spcPts val="0"/>
              </a:spcBef>
              <a:spcAft>
                <a:spcPts val="0"/>
              </a:spcAft>
              <a:buClr>
                <a:schemeClr val="dk1"/>
              </a:buClr>
              <a:buSzPts val="2900"/>
              <a:buNone/>
              <a:defRPr sz="2900">
                <a:solidFill>
                  <a:schemeClr val="dk1"/>
                </a:solidFill>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3125" lIns="93125" spcFirstLastPara="1" rIns="93125" wrap="square" tIns="931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700"/>
              </a:spcBef>
              <a:spcAft>
                <a:spcPts val="0"/>
              </a:spcAft>
              <a:buClr>
                <a:schemeClr val="dk2"/>
              </a:buClr>
              <a:buSzPts val="1400"/>
              <a:buChar char="○"/>
              <a:defRPr sz="1400">
                <a:solidFill>
                  <a:schemeClr val="dk2"/>
                </a:solidFill>
              </a:defRPr>
            </a:lvl2pPr>
            <a:lvl3pPr indent="-317500" lvl="2" marL="1371600">
              <a:lnSpc>
                <a:spcPct val="115000"/>
              </a:lnSpc>
              <a:spcBef>
                <a:spcPts val="1700"/>
              </a:spcBef>
              <a:spcAft>
                <a:spcPts val="0"/>
              </a:spcAft>
              <a:buClr>
                <a:schemeClr val="dk2"/>
              </a:buClr>
              <a:buSzPts val="1400"/>
              <a:buChar char="■"/>
              <a:defRPr sz="1400">
                <a:solidFill>
                  <a:schemeClr val="dk2"/>
                </a:solidFill>
              </a:defRPr>
            </a:lvl3pPr>
            <a:lvl4pPr indent="-317500" lvl="3" marL="1828800">
              <a:lnSpc>
                <a:spcPct val="115000"/>
              </a:lnSpc>
              <a:spcBef>
                <a:spcPts val="1700"/>
              </a:spcBef>
              <a:spcAft>
                <a:spcPts val="0"/>
              </a:spcAft>
              <a:buClr>
                <a:schemeClr val="dk2"/>
              </a:buClr>
              <a:buSzPts val="1400"/>
              <a:buChar char="●"/>
              <a:defRPr sz="1400">
                <a:solidFill>
                  <a:schemeClr val="dk2"/>
                </a:solidFill>
              </a:defRPr>
            </a:lvl4pPr>
            <a:lvl5pPr indent="-317500" lvl="4" marL="2286000">
              <a:lnSpc>
                <a:spcPct val="115000"/>
              </a:lnSpc>
              <a:spcBef>
                <a:spcPts val="1700"/>
              </a:spcBef>
              <a:spcAft>
                <a:spcPts val="0"/>
              </a:spcAft>
              <a:buClr>
                <a:schemeClr val="dk2"/>
              </a:buClr>
              <a:buSzPts val="1400"/>
              <a:buChar char="○"/>
              <a:defRPr sz="1400">
                <a:solidFill>
                  <a:schemeClr val="dk2"/>
                </a:solidFill>
              </a:defRPr>
            </a:lvl5pPr>
            <a:lvl6pPr indent="-317500" lvl="5" marL="2743200">
              <a:lnSpc>
                <a:spcPct val="115000"/>
              </a:lnSpc>
              <a:spcBef>
                <a:spcPts val="1700"/>
              </a:spcBef>
              <a:spcAft>
                <a:spcPts val="0"/>
              </a:spcAft>
              <a:buClr>
                <a:schemeClr val="dk2"/>
              </a:buClr>
              <a:buSzPts val="1400"/>
              <a:buChar char="■"/>
              <a:defRPr sz="1400">
                <a:solidFill>
                  <a:schemeClr val="dk2"/>
                </a:solidFill>
              </a:defRPr>
            </a:lvl6pPr>
            <a:lvl7pPr indent="-317500" lvl="6" marL="3200400">
              <a:lnSpc>
                <a:spcPct val="115000"/>
              </a:lnSpc>
              <a:spcBef>
                <a:spcPts val="1700"/>
              </a:spcBef>
              <a:spcAft>
                <a:spcPts val="0"/>
              </a:spcAft>
              <a:buClr>
                <a:schemeClr val="dk2"/>
              </a:buClr>
              <a:buSzPts val="1400"/>
              <a:buChar char="●"/>
              <a:defRPr sz="1400">
                <a:solidFill>
                  <a:schemeClr val="dk2"/>
                </a:solidFill>
              </a:defRPr>
            </a:lvl7pPr>
            <a:lvl8pPr indent="-317500" lvl="7" marL="3657600">
              <a:lnSpc>
                <a:spcPct val="115000"/>
              </a:lnSpc>
              <a:spcBef>
                <a:spcPts val="1700"/>
              </a:spcBef>
              <a:spcAft>
                <a:spcPts val="0"/>
              </a:spcAft>
              <a:buClr>
                <a:schemeClr val="dk2"/>
              </a:buClr>
              <a:buSzPts val="1400"/>
              <a:buChar char="○"/>
              <a:defRPr sz="1400">
                <a:solidFill>
                  <a:schemeClr val="dk2"/>
                </a:solidFill>
              </a:defRPr>
            </a:lvl8pPr>
            <a:lvl9pPr indent="-317500" lvl="8" marL="4114800">
              <a:lnSpc>
                <a:spcPct val="115000"/>
              </a:lnSpc>
              <a:spcBef>
                <a:spcPts val="1700"/>
              </a:spcBef>
              <a:spcAft>
                <a:spcPts val="1700"/>
              </a:spcAft>
              <a:buClr>
                <a:schemeClr val="dk2"/>
              </a:buClr>
              <a:buSzPts val="1400"/>
              <a:buChar char="■"/>
              <a:defRPr sz="1400">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3125" lIns="93125" spcFirstLastPara="1" rIns="93125" wrap="square" tIns="931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www.youtube.com/watch?v=i-0rSv6oxSY" TargetMode="Externa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1.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64825" y="95400"/>
            <a:ext cx="80232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900"/>
              <a:t>Genetics</a:t>
            </a:r>
            <a:r>
              <a:rPr lang="en-US" sz="3600"/>
              <a:t> = the study of heredity </a:t>
            </a:r>
            <a:endParaRPr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 name="Google Shape;55;p13"/>
          <p:cNvSpPr txBox="1"/>
          <p:nvPr/>
        </p:nvSpPr>
        <p:spPr>
          <a:xfrm>
            <a:off x="919400" y="3495500"/>
            <a:ext cx="8700" cy="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335825" y="980100"/>
            <a:ext cx="3535200" cy="3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u="sng">
                <a:solidFill>
                  <a:schemeClr val="dk1"/>
                </a:solidFill>
              </a:rPr>
              <a:t>Heredity</a:t>
            </a:r>
            <a:r>
              <a:rPr lang="en-US" sz="2000">
                <a:solidFill>
                  <a:schemeClr val="dk1"/>
                </a:solidFill>
              </a:rPr>
              <a:t> = how traits are passed from parents to offspring.</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Also referred to as </a:t>
            </a:r>
            <a:endParaRPr sz="2000">
              <a:solidFill>
                <a:schemeClr val="dk1"/>
              </a:solidFill>
            </a:endParaRPr>
          </a:p>
          <a:p>
            <a:pPr indent="0" lvl="0" marL="0" rtl="0" algn="l">
              <a:spcBef>
                <a:spcPts val="0"/>
              </a:spcBef>
              <a:spcAft>
                <a:spcPts val="0"/>
              </a:spcAft>
              <a:buNone/>
            </a:pPr>
            <a:r>
              <a:rPr lang="en-US" sz="2000">
                <a:solidFill>
                  <a:schemeClr val="dk1"/>
                </a:solidFill>
              </a:rPr>
              <a:t>         </a:t>
            </a:r>
            <a:r>
              <a:rPr lang="en-US" sz="2000" u="sng">
                <a:solidFill>
                  <a:schemeClr val="dk1"/>
                </a:solidFill>
              </a:rPr>
              <a:t>INHERITANCE</a:t>
            </a:r>
            <a:endParaRPr sz="2000" u="sng">
              <a:solidFill>
                <a:schemeClr val="dk1"/>
              </a:solidFill>
            </a:endParaRPr>
          </a:p>
          <a:p>
            <a:pPr indent="0" lvl="0" marL="0" rtl="0" algn="l">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indent="0" lvl="0" marL="0" rtl="0" algn="l">
              <a:spcBef>
                <a:spcPts val="0"/>
              </a:spcBef>
              <a:spcAft>
                <a:spcPts val="0"/>
              </a:spcAft>
              <a:buClr>
                <a:schemeClr val="dk1"/>
              </a:buClr>
              <a:buSzPts val="1100"/>
              <a:buFont typeface="Arial"/>
              <a:buNone/>
            </a:pPr>
            <a:br>
              <a:rPr lang="en-US" sz="2000">
                <a:solidFill>
                  <a:schemeClr val="dk1"/>
                </a:solidFill>
              </a:rPr>
            </a:br>
            <a:r>
              <a:rPr lang="en-US" sz="2000">
                <a:solidFill>
                  <a:schemeClr val="dk1"/>
                </a:solidFill>
              </a:rPr>
              <a:t>Can we predict what traits a child will have based on what their parents look like?</a:t>
            </a:r>
            <a:endParaRPr sz="2000"/>
          </a:p>
        </p:txBody>
      </p:sp>
      <p:pic>
        <p:nvPicPr>
          <p:cNvPr id="57" name="Google Shape;57;p13"/>
          <p:cNvPicPr preferRelativeResize="0"/>
          <p:nvPr/>
        </p:nvPicPr>
        <p:blipFill>
          <a:blip r:embed="rId3">
            <a:alphaModFix/>
          </a:blip>
          <a:stretch>
            <a:fillRect/>
          </a:stretch>
        </p:blipFill>
        <p:spPr>
          <a:xfrm>
            <a:off x="4220525" y="1032138"/>
            <a:ext cx="4540050" cy="3159875"/>
          </a:xfrm>
          <a:prstGeom prst="rect">
            <a:avLst/>
          </a:prstGeom>
          <a:noFill/>
          <a:ln>
            <a:noFill/>
          </a:ln>
        </p:spPr>
      </p:pic>
      <p:sp>
        <p:nvSpPr>
          <p:cNvPr id="58" name="Google Shape;58;p13"/>
          <p:cNvSpPr txBox="1"/>
          <p:nvPr/>
        </p:nvSpPr>
        <p:spPr>
          <a:xfrm>
            <a:off x="381650" y="3712350"/>
            <a:ext cx="3304800" cy="10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Image result for feet photos" id="132" name="Google Shape;132;p22"/>
          <p:cNvPicPr preferRelativeResize="0"/>
          <p:nvPr/>
        </p:nvPicPr>
        <p:blipFill>
          <a:blip r:embed="rId3">
            <a:alphaModFix/>
          </a:blip>
          <a:stretch>
            <a:fillRect/>
          </a:stretch>
        </p:blipFill>
        <p:spPr>
          <a:xfrm>
            <a:off x="5724650" y="92488"/>
            <a:ext cx="3295975" cy="4958524"/>
          </a:xfrm>
          <a:prstGeom prst="rect">
            <a:avLst/>
          </a:prstGeom>
          <a:noFill/>
          <a:ln>
            <a:noFill/>
          </a:ln>
        </p:spPr>
      </p:pic>
      <p:sp>
        <p:nvSpPr>
          <p:cNvPr id="133" name="Google Shape;133;p22"/>
          <p:cNvSpPr txBox="1"/>
          <p:nvPr/>
        </p:nvSpPr>
        <p:spPr>
          <a:xfrm>
            <a:off x="242850" y="92500"/>
            <a:ext cx="5290800" cy="26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9.  Toe Heredity</a:t>
            </a:r>
            <a:endParaRPr b="1" sz="2000"/>
          </a:p>
          <a:p>
            <a:pPr indent="0" lvl="0" marL="0" rtl="0" algn="l">
              <a:spcBef>
                <a:spcPts val="0"/>
              </a:spcBef>
              <a:spcAft>
                <a:spcPts val="0"/>
              </a:spcAft>
              <a:buNone/>
            </a:pPr>
            <a:r>
              <a:t/>
            </a:r>
            <a:endParaRPr sz="1000"/>
          </a:p>
          <a:p>
            <a:pPr indent="0" lvl="0" marL="0" rtl="0" algn="l">
              <a:spcBef>
                <a:spcPts val="0"/>
              </a:spcBef>
              <a:spcAft>
                <a:spcPts val="0"/>
              </a:spcAft>
              <a:buNone/>
            </a:pPr>
            <a:r>
              <a:rPr lang="en-US" sz="2000"/>
              <a:t>How can a person have a long big toe (tt) if both of their parents have a short big toe  </a:t>
            </a:r>
            <a:endParaRPr sz="2000"/>
          </a:p>
          <a:p>
            <a:pPr indent="0" lvl="0" marL="0" rtl="0" algn="l">
              <a:spcBef>
                <a:spcPts val="0"/>
              </a:spcBef>
              <a:spcAft>
                <a:spcPts val="0"/>
              </a:spcAft>
              <a:buNone/>
            </a:pPr>
            <a:r>
              <a:rPr lang="en-US" sz="2000"/>
              <a:t>            (TT or Tt)?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First, both of her parents must be carrying the </a:t>
            </a:r>
            <a:r>
              <a:rPr b="1" lang="en-US" sz="3000"/>
              <a:t>t </a:t>
            </a:r>
            <a:r>
              <a:rPr lang="en-US" sz="2000"/>
              <a:t>gene, so her parents’ genotype is Tt  </a:t>
            </a:r>
            <a:r>
              <a:rPr lang="en-US"/>
              <a:t> </a:t>
            </a:r>
            <a:endParaRPr/>
          </a:p>
        </p:txBody>
      </p:sp>
      <p:sp>
        <p:nvSpPr>
          <p:cNvPr id="134" name="Google Shape;134;p22"/>
          <p:cNvSpPr txBox="1"/>
          <p:nvPr/>
        </p:nvSpPr>
        <p:spPr>
          <a:xfrm>
            <a:off x="1699938" y="3035775"/>
            <a:ext cx="23766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T </a:t>
            </a:r>
            <a:r>
              <a:rPr lang="en-US" sz="3000">
                <a:solidFill>
                  <a:srgbClr val="FF0000"/>
                </a:solidFill>
              </a:rPr>
              <a:t>t</a:t>
            </a:r>
            <a:r>
              <a:rPr lang="en-US" sz="3000"/>
              <a:t>    x    T  </a:t>
            </a:r>
            <a:r>
              <a:rPr lang="en-US" sz="3000">
                <a:solidFill>
                  <a:srgbClr val="FF0000"/>
                </a:solidFill>
              </a:rPr>
              <a:t>t</a:t>
            </a:r>
            <a:endParaRPr sz="3000">
              <a:solidFill>
                <a:srgbClr val="FF0000"/>
              </a:solidFill>
            </a:endParaRPr>
          </a:p>
        </p:txBody>
      </p:sp>
      <p:cxnSp>
        <p:nvCxnSpPr>
          <p:cNvPr id="135" name="Google Shape;135;p22"/>
          <p:cNvCxnSpPr/>
          <p:nvPr/>
        </p:nvCxnSpPr>
        <p:spPr>
          <a:xfrm>
            <a:off x="1014813" y="3148338"/>
            <a:ext cx="563700" cy="221400"/>
          </a:xfrm>
          <a:prstGeom prst="straightConnector1">
            <a:avLst/>
          </a:prstGeom>
          <a:noFill/>
          <a:ln cap="flat" cmpd="sng" w="28575">
            <a:solidFill>
              <a:schemeClr val="dk2"/>
            </a:solidFill>
            <a:prstDash val="solid"/>
            <a:round/>
            <a:headEnd len="med" w="med" type="none"/>
            <a:tailEnd len="med" w="med" type="triangle"/>
          </a:ln>
        </p:spPr>
      </p:cxnSp>
      <p:sp>
        <p:nvSpPr>
          <p:cNvPr id="136" name="Google Shape;136;p22"/>
          <p:cNvSpPr txBox="1"/>
          <p:nvPr/>
        </p:nvSpPr>
        <p:spPr>
          <a:xfrm>
            <a:off x="693813" y="2792838"/>
            <a:ext cx="8847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mom</a:t>
            </a:r>
            <a:endParaRPr/>
          </a:p>
        </p:txBody>
      </p:sp>
      <p:sp>
        <p:nvSpPr>
          <p:cNvPr id="137" name="Google Shape;137;p22"/>
          <p:cNvSpPr txBox="1"/>
          <p:nvPr/>
        </p:nvSpPr>
        <p:spPr>
          <a:xfrm>
            <a:off x="4679638" y="2749475"/>
            <a:ext cx="8847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dad</a:t>
            </a:r>
            <a:endParaRPr/>
          </a:p>
        </p:txBody>
      </p:sp>
      <p:cxnSp>
        <p:nvCxnSpPr>
          <p:cNvPr id="138" name="Google Shape;138;p22"/>
          <p:cNvCxnSpPr>
            <a:stCxn id="137" idx="1"/>
          </p:cNvCxnSpPr>
          <p:nvPr/>
        </p:nvCxnSpPr>
        <p:spPr>
          <a:xfrm flipH="1">
            <a:off x="4076938" y="2927225"/>
            <a:ext cx="602700" cy="290700"/>
          </a:xfrm>
          <a:prstGeom prst="straightConnector1">
            <a:avLst/>
          </a:prstGeom>
          <a:noFill/>
          <a:ln cap="flat" cmpd="sng" w="28575">
            <a:solidFill>
              <a:schemeClr val="dk2"/>
            </a:solidFill>
            <a:prstDash val="solid"/>
            <a:round/>
            <a:headEnd len="med" w="med" type="none"/>
            <a:tailEnd len="med" w="med" type="triangle"/>
          </a:ln>
        </p:spPr>
      </p:cxnSp>
      <p:sp>
        <p:nvSpPr>
          <p:cNvPr id="139" name="Google Shape;139;p22"/>
          <p:cNvSpPr txBox="1"/>
          <p:nvPr/>
        </p:nvSpPr>
        <p:spPr>
          <a:xfrm>
            <a:off x="2636713" y="4154700"/>
            <a:ext cx="5985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rgbClr val="FF0000"/>
                </a:solidFill>
              </a:rPr>
              <a:t>t t</a:t>
            </a:r>
            <a:endParaRPr sz="3500">
              <a:solidFill>
                <a:srgbClr val="FF0000"/>
              </a:solidFill>
            </a:endParaRPr>
          </a:p>
        </p:txBody>
      </p:sp>
      <p:sp>
        <p:nvSpPr>
          <p:cNvPr id="140" name="Google Shape;140;p22"/>
          <p:cNvSpPr/>
          <p:nvPr/>
        </p:nvSpPr>
        <p:spPr>
          <a:xfrm>
            <a:off x="3226538" y="3564875"/>
            <a:ext cx="694300" cy="945450"/>
          </a:xfrm>
          <a:custGeom>
            <a:rect b="b" l="l" r="r" t="t"/>
            <a:pathLst>
              <a:path extrusionOk="0" h="37818" w="27772">
                <a:moveTo>
                  <a:pt x="22204" y="0"/>
                </a:moveTo>
                <a:cubicBezTo>
                  <a:pt x="22956" y="3470"/>
                  <a:pt x="30416" y="14514"/>
                  <a:pt x="26715" y="20817"/>
                </a:cubicBezTo>
                <a:cubicBezTo>
                  <a:pt x="23014" y="27120"/>
                  <a:pt x="4453" y="34985"/>
                  <a:pt x="0" y="37818"/>
                </a:cubicBezTo>
              </a:path>
            </a:pathLst>
          </a:custGeom>
          <a:noFill/>
          <a:ln cap="flat" cmpd="sng" w="28575">
            <a:solidFill>
              <a:srgbClr val="FF0000"/>
            </a:solidFill>
            <a:prstDash val="solid"/>
            <a:round/>
            <a:headEnd len="med" w="med" type="none"/>
            <a:tailEnd len="med" w="med" type="triangle"/>
          </a:ln>
        </p:spPr>
      </p:sp>
      <p:sp>
        <p:nvSpPr>
          <p:cNvPr id="141" name="Google Shape;141;p22"/>
          <p:cNvSpPr/>
          <p:nvPr/>
        </p:nvSpPr>
        <p:spPr>
          <a:xfrm>
            <a:off x="2153026" y="3590900"/>
            <a:ext cx="509700" cy="867375"/>
          </a:xfrm>
          <a:custGeom>
            <a:rect b="b" l="l" r="r" t="t"/>
            <a:pathLst>
              <a:path extrusionOk="0" h="34695" w="20388">
                <a:moveTo>
                  <a:pt x="3041" y="0"/>
                </a:moveTo>
                <a:cubicBezTo>
                  <a:pt x="2694" y="3007"/>
                  <a:pt x="-1932" y="12260"/>
                  <a:pt x="959" y="18042"/>
                </a:cubicBezTo>
                <a:cubicBezTo>
                  <a:pt x="3850" y="23825"/>
                  <a:pt x="17150" y="31920"/>
                  <a:pt x="20388" y="34695"/>
                </a:cubicBezTo>
              </a:path>
            </a:pathLst>
          </a:custGeom>
          <a:noFill/>
          <a:ln cap="flat" cmpd="sng" w="28575">
            <a:solidFill>
              <a:srgbClr val="FF0000"/>
            </a:solidFill>
            <a:prstDash val="solid"/>
            <a:round/>
            <a:headEnd len="med" w="med" type="none"/>
            <a:tailEnd len="med" w="med" type="triangle"/>
          </a:ln>
        </p:spPr>
      </p:sp>
      <p:sp>
        <p:nvSpPr>
          <p:cNvPr id="142" name="Google Shape;142;p22"/>
          <p:cNvSpPr txBox="1"/>
          <p:nvPr/>
        </p:nvSpPr>
        <p:spPr>
          <a:xfrm>
            <a:off x="3157113" y="4579725"/>
            <a:ext cx="6591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child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199500" y="164800"/>
            <a:ext cx="38859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10.  What are the odds?</a:t>
            </a:r>
            <a:endParaRPr sz="2400"/>
          </a:p>
        </p:txBody>
      </p:sp>
      <p:pic>
        <p:nvPicPr>
          <p:cNvPr descr="Related image" id="148" name="Google Shape;148;p23"/>
          <p:cNvPicPr preferRelativeResize="0"/>
          <p:nvPr/>
        </p:nvPicPr>
        <p:blipFill rotWithShape="1">
          <a:blip r:embed="rId3">
            <a:alphaModFix/>
          </a:blip>
          <a:srcRect b="0" l="19322" r="27064" t="10626"/>
          <a:stretch/>
        </p:blipFill>
        <p:spPr>
          <a:xfrm>
            <a:off x="5213000" y="576825"/>
            <a:ext cx="3720925" cy="4132999"/>
          </a:xfrm>
          <a:prstGeom prst="rect">
            <a:avLst/>
          </a:prstGeom>
          <a:noFill/>
          <a:ln>
            <a:noFill/>
          </a:ln>
        </p:spPr>
      </p:pic>
      <p:sp>
        <p:nvSpPr>
          <p:cNvPr id="149" name="Google Shape;149;p23"/>
          <p:cNvSpPr txBox="1"/>
          <p:nvPr/>
        </p:nvSpPr>
        <p:spPr>
          <a:xfrm>
            <a:off x="693900" y="694000"/>
            <a:ext cx="4267500" cy="11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We can make predictions about what phenotypes the offspring will have using a </a:t>
            </a:r>
            <a:r>
              <a:rPr lang="en-US" sz="2000" u="sng"/>
              <a:t>PUNNETT  SQUARE</a:t>
            </a:r>
            <a:endParaRPr sz="2000" u="sng"/>
          </a:p>
        </p:txBody>
      </p:sp>
      <p:sp>
        <p:nvSpPr>
          <p:cNvPr id="150" name="Google Shape;150;p23"/>
          <p:cNvSpPr txBox="1"/>
          <p:nvPr/>
        </p:nvSpPr>
        <p:spPr>
          <a:xfrm>
            <a:off x="1760850" y="1912488"/>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grpSp>
        <p:nvGrpSpPr>
          <p:cNvPr id="151" name="Google Shape;151;p23"/>
          <p:cNvGrpSpPr/>
          <p:nvPr/>
        </p:nvGrpSpPr>
        <p:grpSpPr>
          <a:xfrm>
            <a:off x="1283700" y="2515375"/>
            <a:ext cx="3165900" cy="2194500"/>
            <a:chOff x="1283700" y="2515375"/>
            <a:chExt cx="3165900" cy="2194500"/>
          </a:xfrm>
        </p:grpSpPr>
        <p:sp>
          <p:nvSpPr>
            <p:cNvPr id="152" name="Google Shape;152;p23"/>
            <p:cNvSpPr/>
            <p:nvPr/>
          </p:nvSpPr>
          <p:spPr>
            <a:xfrm>
              <a:off x="1283700" y="2515375"/>
              <a:ext cx="3165900" cy="219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3"/>
            <p:cNvCxnSpPr>
              <a:stCxn id="152" idx="0"/>
            </p:cNvCxnSpPr>
            <p:nvPr/>
          </p:nvCxnSpPr>
          <p:spPr>
            <a:xfrm>
              <a:off x="2866650" y="2515375"/>
              <a:ext cx="0" cy="2194500"/>
            </a:xfrm>
            <a:prstGeom prst="straightConnector1">
              <a:avLst/>
            </a:prstGeom>
            <a:noFill/>
            <a:ln cap="flat" cmpd="sng" w="19050">
              <a:solidFill>
                <a:schemeClr val="dk2"/>
              </a:solidFill>
              <a:prstDash val="solid"/>
              <a:round/>
              <a:headEnd len="med" w="med" type="none"/>
              <a:tailEnd len="med" w="med" type="none"/>
            </a:ln>
          </p:spPr>
        </p:cxnSp>
        <p:cxnSp>
          <p:nvCxnSpPr>
            <p:cNvPr id="154" name="Google Shape;154;p23"/>
            <p:cNvCxnSpPr>
              <a:stCxn id="152" idx="1"/>
              <a:endCxn id="152" idx="3"/>
            </p:cNvCxnSpPr>
            <p:nvPr/>
          </p:nvCxnSpPr>
          <p:spPr>
            <a:xfrm>
              <a:off x="1283700" y="3612625"/>
              <a:ext cx="3165900" cy="0"/>
            </a:xfrm>
            <a:prstGeom prst="straightConnector1">
              <a:avLst/>
            </a:prstGeom>
            <a:noFill/>
            <a:ln cap="flat" cmpd="sng" w="19050">
              <a:solidFill>
                <a:schemeClr val="dk2"/>
              </a:solidFill>
              <a:prstDash val="solid"/>
              <a:round/>
              <a:headEnd len="med" w="med" type="none"/>
              <a:tailEnd len="med" w="med" type="none"/>
            </a:ln>
          </p:spPr>
        </p:cxnSp>
      </p:grpSp>
      <p:sp>
        <p:nvSpPr>
          <p:cNvPr id="155" name="Google Shape;155;p23"/>
          <p:cNvSpPr txBox="1"/>
          <p:nvPr/>
        </p:nvSpPr>
        <p:spPr>
          <a:xfrm>
            <a:off x="416500" y="2929550"/>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sp>
        <p:nvSpPr>
          <p:cNvPr id="156" name="Google Shape;156;p23"/>
          <p:cNvSpPr txBox="1"/>
          <p:nvPr/>
        </p:nvSpPr>
        <p:spPr>
          <a:xfrm>
            <a:off x="3486925" y="1912475"/>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sp>
        <p:nvSpPr>
          <p:cNvPr id="157" name="Google Shape;157;p23"/>
          <p:cNvSpPr txBox="1"/>
          <p:nvPr/>
        </p:nvSpPr>
        <p:spPr>
          <a:xfrm>
            <a:off x="477200" y="4026363"/>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sp>
        <p:nvSpPr>
          <p:cNvPr id="158" name="Google Shape;158;p23"/>
          <p:cNvSpPr txBox="1"/>
          <p:nvPr/>
        </p:nvSpPr>
        <p:spPr>
          <a:xfrm>
            <a:off x="4727150" y="1838800"/>
            <a:ext cx="815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mom</a:t>
            </a:r>
            <a:endParaRPr/>
          </a:p>
        </p:txBody>
      </p:sp>
      <p:sp>
        <p:nvSpPr>
          <p:cNvPr id="159" name="Google Shape;159;p23"/>
          <p:cNvSpPr txBox="1"/>
          <p:nvPr/>
        </p:nvSpPr>
        <p:spPr>
          <a:xfrm>
            <a:off x="199500" y="2086625"/>
            <a:ext cx="815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dad</a:t>
            </a:r>
            <a:endParaRPr/>
          </a:p>
        </p:txBody>
      </p:sp>
      <p:cxnSp>
        <p:nvCxnSpPr>
          <p:cNvPr id="160" name="Google Shape;160;p23"/>
          <p:cNvCxnSpPr/>
          <p:nvPr/>
        </p:nvCxnSpPr>
        <p:spPr>
          <a:xfrm>
            <a:off x="364300" y="2480675"/>
            <a:ext cx="121500" cy="2517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23"/>
          <p:cNvCxnSpPr>
            <a:stCxn id="158" idx="1"/>
            <a:endCxn id="156" idx="3"/>
          </p:cNvCxnSpPr>
          <p:nvPr/>
        </p:nvCxnSpPr>
        <p:spPr>
          <a:xfrm flipH="1">
            <a:off x="4250150" y="2033950"/>
            <a:ext cx="477000" cy="143100"/>
          </a:xfrm>
          <a:prstGeom prst="straightConnector1">
            <a:avLst/>
          </a:prstGeom>
          <a:noFill/>
          <a:ln cap="flat" cmpd="sng" w="19050">
            <a:solidFill>
              <a:schemeClr val="dk2"/>
            </a:solidFill>
            <a:prstDash val="solid"/>
            <a:round/>
            <a:headEnd len="med" w="med" type="none"/>
            <a:tailEnd len="med" w="med" type="triangle"/>
          </a:ln>
        </p:spPr>
      </p:cxnSp>
      <p:sp>
        <p:nvSpPr>
          <p:cNvPr id="162" name="Google Shape;162;p23"/>
          <p:cNvSpPr txBox="1"/>
          <p:nvPr/>
        </p:nvSpPr>
        <p:spPr>
          <a:xfrm>
            <a:off x="4926650" y="3712375"/>
            <a:ext cx="12576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Each box represents a possible offspring.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199500" y="164800"/>
            <a:ext cx="52911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11.  Complete the Punnett Square</a:t>
            </a:r>
            <a:endParaRPr sz="2400"/>
          </a:p>
        </p:txBody>
      </p:sp>
      <p:pic>
        <p:nvPicPr>
          <p:cNvPr descr="Related image" id="168" name="Google Shape;168;p24"/>
          <p:cNvPicPr preferRelativeResize="0"/>
          <p:nvPr/>
        </p:nvPicPr>
        <p:blipFill rotWithShape="1">
          <a:blip r:embed="rId3">
            <a:alphaModFix/>
          </a:blip>
          <a:srcRect b="0" l="19322" r="27064" t="10626"/>
          <a:stretch/>
        </p:blipFill>
        <p:spPr>
          <a:xfrm>
            <a:off x="5365538" y="321000"/>
            <a:ext cx="3720925" cy="4132999"/>
          </a:xfrm>
          <a:prstGeom prst="rect">
            <a:avLst/>
          </a:prstGeom>
          <a:noFill/>
          <a:ln>
            <a:noFill/>
          </a:ln>
        </p:spPr>
      </p:pic>
      <p:sp>
        <p:nvSpPr>
          <p:cNvPr id="169" name="Google Shape;169;p24"/>
          <p:cNvSpPr txBox="1"/>
          <p:nvPr/>
        </p:nvSpPr>
        <p:spPr>
          <a:xfrm>
            <a:off x="1878888" y="1105838"/>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sp>
        <p:nvSpPr>
          <p:cNvPr id="170" name="Google Shape;170;p24"/>
          <p:cNvSpPr/>
          <p:nvPr/>
        </p:nvSpPr>
        <p:spPr>
          <a:xfrm>
            <a:off x="1401738" y="1708725"/>
            <a:ext cx="3165900" cy="219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4"/>
          <p:cNvCxnSpPr>
            <a:stCxn id="170" idx="0"/>
          </p:cNvCxnSpPr>
          <p:nvPr/>
        </p:nvCxnSpPr>
        <p:spPr>
          <a:xfrm>
            <a:off x="2984688" y="1708725"/>
            <a:ext cx="0" cy="2194500"/>
          </a:xfrm>
          <a:prstGeom prst="straightConnector1">
            <a:avLst/>
          </a:prstGeom>
          <a:noFill/>
          <a:ln cap="flat" cmpd="sng" w="19050">
            <a:solidFill>
              <a:schemeClr val="dk2"/>
            </a:solidFill>
            <a:prstDash val="solid"/>
            <a:round/>
            <a:headEnd len="med" w="med" type="none"/>
            <a:tailEnd len="med" w="med" type="none"/>
          </a:ln>
        </p:spPr>
      </p:cxnSp>
      <p:cxnSp>
        <p:nvCxnSpPr>
          <p:cNvPr id="172" name="Google Shape;172;p24"/>
          <p:cNvCxnSpPr>
            <a:stCxn id="170" idx="1"/>
            <a:endCxn id="170" idx="3"/>
          </p:cNvCxnSpPr>
          <p:nvPr/>
        </p:nvCxnSpPr>
        <p:spPr>
          <a:xfrm>
            <a:off x="1401738" y="2805975"/>
            <a:ext cx="3165900" cy="0"/>
          </a:xfrm>
          <a:prstGeom prst="straightConnector1">
            <a:avLst/>
          </a:prstGeom>
          <a:noFill/>
          <a:ln cap="flat" cmpd="sng" w="19050">
            <a:solidFill>
              <a:schemeClr val="dk2"/>
            </a:solidFill>
            <a:prstDash val="solid"/>
            <a:round/>
            <a:headEnd len="med" w="med" type="none"/>
            <a:tailEnd len="med" w="med" type="none"/>
          </a:ln>
        </p:spPr>
      </p:cxnSp>
      <p:sp>
        <p:nvSpPr>
          <p:cNvPr id="173" name="Google Shape;173;p24"/>
          <p:cNvSpPr txBox="1"/>
          <p:nvPr/>
        </p:nvSpPr>
        <p:spPr>
          <a:xfrm>
            <a:off x="534538" y="2122900"/>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sp>
        <p:nvSpPr>
          <p:cNvPr id="174" name="Google Shape;174;p24"/>
          <p:cNvSpPr txBox="1"/>
          <p:nvPr/>
        </p:nvSpPr>
        <p:spPr>
          <a:xfrm>
            <a:off x="3604963" y="1105825"/>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sp>
        <p:nvSpPr>
          <p:cNvPr id="175" name="Google Shape;175;p24"/>
          <p:cNvSpPr txBox="1"/>
          <p:nvPr/>
        </p:nvSpPr>
        <p:spPr>
          <a:xfrm>
            <a:off x="595238" y="3219713"/>
            <a:ext cx="763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a:t>
            </a:r>
            <a:endParaRPr sz="3000"/>
          </a:p>
        </p:txBody>
      </p:sp>
      <p:sp>
        <p:nvSpPr>
          <p:cNvPr id="176" name="Google Shape;176;p24"/>
          <p:cNvSpPr txBox="1"/>
          <p:nvPr/>
        </p:nvSpPr>
        <p:spPr>
          <a:xfrm>
            <a:off x="4845188" y="1032150"/>
            <a:ext cx="815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mom</a:t>
            </a:r>
            <a:endParaRPr/>
          </a:p>
        </p:txBody>
      </p:sp>
      <p:sp>
        <p:nvSpPr>
          <p:cNvPr id="177" name="Google Shape;177;p24"/>
          <p:cNvSpPr txBox="1"/>
          <p:nvPr/>
        </p:nvSpPr>
        <p:spPr>
          <a:xfrm>
            <a:off x="317538" y="1279975"/>
            <a:ext cx="815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dad</a:t>
            </a:r>
            <a:endParaRPr/>
          </a:p>
        </p:txBody>
      </p:sp>
      <p:cxnSp>
        <p:nvCxnSpPr>
          <p:cNvPr id="178" name="Google Shape;178;p24"/>
          <p:cNvCxnSpPr/>
          <p:nvPr/>
        </p:nvCxnSpPr>
        <p:spPr>
          <a:xfrm>
            <a:off x="482338" y="1674025"/>
            <a:ext cx="121500" cy="251700"/>
          </a:xfrm>
          <a:prstGeom prst="straightConnector1">
            <a:avLst/>
          </a:prstGeom>
          <a:noFill/>
          <a:ln cap="flat" cmpd="sng" w="19050">
            <a:solidFill>
              <a:schemeClr val="dk2"/>
            </a:solidFill>
            <a:prstDash val="solid"/>
            <a:round/>
            <a:headEnd len="med" w="med" type="none"/>
            <a:tailEnd len="med" w="med" type="triangle"/>
          </a:ln>
        </p:spPr>
      </p:cxnSp>
      <p:cxnSp>
        <p:nvCxnSpPr>
          <p:cNvPr id="179" name="Google Shape;179;p24"/>
          <p:cNvCxnSpPr>
            <a:stCxn id="176" idx="1"/>
            <a:endCxn id="174" idx="3"/>
          </p:cNvCxnSpPr>
          <p:nvPr/>
        </p:nvCxnSpPr>
        <p:spPr>
          <a:xfrm flipH="1">
            <a:off x="4368188" y="1227300"/>
            <a:ext cx="477000" cy="143100"/>
          </a:xfrm>
          <a:prstGeom prst="straightConnector1">
            <a:avLst/>
          </a:prstGeom>
          <a:noFill/>
          <a:ln cap="flat" cmpd="sng" w="19050">
            <a:solidFill>
              <a:schemeClr val="dk2"/>
            </a:solidFill>
            <a:prstDash val="solid"/>
            <a:round/>
            <a:headEnd len="med" w="med" type="none"/>
            <a:tailEnd len="med" w="med" type="triangle"/>
          </a:ln>
        </p:spPr>
      </p:cxnSp>
      <p:sp>
        <p:nvSpPr>
          <p:cNvPr id="180" name="Google Shape;180;p24"/>
          <p:cNvSpPr txBox="1"/>
          <p:nvPr/>
        </p:nvSpPr>
        <p:spPr>
          <a:xfrm>
            <a:off x="5044688" y="2905725"/>
            <a:ext cx="12576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Each box represents a possible offspring.</a:t>
            </a:r>
            <a:endParaRPr/>
          </a:p>
        </p:txBody>
      </p:sp>
      <p:sp>
        <p:nvSpPr>
          <p:cNvPr id="181" name="Google Shape;181;p24"/>
          <p:cNvSpPr/>
          <p:nvPr/>
        </p:nvSpPr>
        <p:spPr>
          <a:xfrm>
            <a:off x="2376600" y="1457175"/>
            <a:ext cx="261125" cy="702575"/>
          </a:xfrm>
          <a:custGeom>
            <a:rect b="b" l="l" r="r" t="t"/>
            <a:pathLst>
              <a:path extrusionOk="0" h="28103" w="10445">
                <a:moveTo>
                  <a:pt x="0" y="0"/>
                </a:moveTo>
                <a:cubicBezTo>
                  <a:pt x="1735" y="1741"/>
                  <a:pt x="9830" y="5759"/>
                  <a:pt x="10408" y="10443"/>
                </a:cubicBezTo>
                <a:cubicBezTo>
                  <a:pt x="10986" y="15127"/>
                  <a:pt x="4626" y="25160"/>
                  <a:pt x="3469" y="28103"/>
                </a:cubicBezTo>
              </a:path>
            </a:pathLst>
          </a:custGeom>
          <a:noFill/>
          <a:ln cap="flat" cmpd="sng" w="19050">
            <a:solidFill>
              <a:srgbClr val="00FF00"/>
            </a:solidFill>
            <a:prstDash val="solid"/>
            <a:round/>
            <a:headEnd len="med" w="med" type="none"/>
            <a:tailEnd len="med" w="med" type="triangle"/>
          </a:ln>
        </p:spPr>
      </p:sp>
      <p:sp>
        <p:nvSpPr>
          <p:cNvPr id="182" name="Google Shape;182;p24"/>
          <p:cNvSpPr/>
          <p:nvPr/>
        </p:nvSpPr>
        <p:spPr>
          <a:xfrm>
            <a:off x="1075550" y="2278731"/>
            <a:ext cx="780625" cy="158575"/>
          </a:xfrm>
          <a:custGeom>
            <a:rect b="b" l="l" r="r" t="t"/>
            <a:pathLst>
              <a:path extrusionOk="0" h="6343" w="31225">
                <a:moveTo>
                  <a:pt x="0" y="6343"/>
                </a:moveTo>
                <a:cubicBezTo>
                  <a:pt x="1817" y="5302"/>
                  <a:pt x="5698" y="734"/>
                  <a:pt x="10902" y="98"/>
                </a:cubicBezTo>
                <a:cubicBezTo>
                  <a:pt x="16106" y="-538"/>
                  <a:pt x="27838" y="2122"/>
                  <a:pt x="31225" y="2527"/>
                </a:cubicBezTo>
              </a:path>
            </a:pathLst>
          </a:custGeom>
          <a:noFill/>
          <a:ln cap="flat" cmpd="sng" w="19050">
            <a:solidFill>
              <a:srgbClr val="00FF00"/>
            </a:solidFill>
            <a:prstDash val="solid"/>
            <a:round/>
            <a:headEnd len="med" w="med" type="none"/>
            <a:tailEnd len="med" w="med" type="triangle"/>
          </a:ln>
        </p:spPr>
      </p:sp>
      <p:sp>
        <p:nvSpPr>
          <p:cNvPr id="183" name="Google Shape;183;p24"/>
          <p:cNvSpPr txBox="1"/>
          <p:nvPr/>
        </p:nvSpPr>
        <p:spPr>
          <a:xfrm>
            <a:off x="1706903" y="2046900"/>
            <a:ext cx="9477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 T</a:t>
            </a:r>
            <a:endParaRPr sz="3000"/>
          </a:p>
        </p:txBody>
      </p:sp>
      <p:sp>
        <p:nvSpPr>
          <p:cNvPr id="184" name="Google Shape;184;p24"/>
          <p:cNvSpPr txBox="1"/>
          <p:nvPr/>
        </p:nvSpPr>
        <p:spPr>
          <a:xfrm>
            <a:off x="3314803" y="2055613"/>
            <a:ext cx="9477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 t</a:t>
            </a:r>
            <a:endParaRPr sz="3000"/>
          </a:p>
        </p:txBody>
      </p:sp>
      <p:sp>
        <p:nvSpPr>
          <p:cNvPr id="185" name="Google Shape;185;p24"/>
          <p:cNvSpPr txBox="1"/>
          <p:nvPr/>
        </p:nvSpPr>
        <p:spPr>
          <a:xfrm>
            <a:off x="1786653" y="3139863"/>
            <a:ext cx="9477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 t</a:t>
            </a:r>
            <a:endParaRPr sz="3000"/>
          </a:p>
        </p:txBody>
      </p:sp>
      <p:sp>
        <p:nvSpPr>
          <p:cNvPr id="186" name="Google Shape;186;p24"/>
          <p:cNvSpPr txBox="1"/>
          <p:nvPr/>
        </p:nvSpPr>
        <p:spPr>
          <a:xfrm>
            <a:off x="3415678" y="3139863"/>
            <a:ext cx="9477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 t t</a:t>
            </a:r>
            <a:endParaRPr sz="3000"/>
          </a:p>
        </p:txBody>
      </p:sp>
      <p:sp>
        <p:nvSpPr>
          <p:cNvPr id="187" name="Google Shape;187;p24"/>
          <p:cNvSpPr txBox="1"/>
          <p:nvPr/>
        </p:nvSpPr>
        <p:spPr>
          <a:xfrm>
            <a:off x="2940400" y="4241550"/>
            <a:ext cx="26802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There is a 1 out of 4 chance this couple will have a child with a long big toes</a:t>
            </a:r>
            <a:endParaRPr/>
          </a:p>
        </p:txBody>
      </p:sp>
      <p:cxnSp>
        <p:nvCxnSpPr>
          <p:cNvPr id="188" name="Google Shape;188;p24"/>
          <p:cNvCxnSpPr>
            <a:stCxn id="187" idx="0"/>
            <a:endCxn id="186" idx="2"/>
          </p:cNvCxnSpPr>
          <p:nvPr/>
        </p:nvCxnSpPr>
        <p:spPr>
          <a:xfrm rot="10800000">
            <a:off x="3889600" y="3669150"/>
            <a:ext cx="390900" cy="572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nvSpPr>
        <p:spPr>
          <a:xfrm>
            <a:off x="144000" y="112750"/>
            <a:ext cx="8856000" cy="1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12.   The same method can be used to predict the outcome of another cross.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     Mom has long big toes  ( t t)             </a:t>
            </a:r>
            <a:br>
              <a:rPr lang="en-US" sz="2000"/>
            </a:br>
            <a:r>
              <a:rPr lang="en-US" sz="2000"/>
              <a:t>      Dad has short big toes  (T t) </a:t>
            </a:r>
            <a:endParaRPr sz="2000"/>
          </a:p>
        </p:txBody>
      </p:sp>
      <p:pic>
        <p:nvPicPr>
          <p:cNvPr descr="Image result for family feet" id="194" name="Google Shape;194;p25"/>
          <p:cNvPicPr preferRelativeResize="0"/>
          <p:nvPr/>
        </p:nvPicPr>
        <p:blipFill rotWithShape="1">
          <a:blip r:embed="rId3">
            <a:alphaModFix/>
          </a:blip>
          <a:srcRect b="7441" l="6420" r="11678" t="0"/>
          <a:stretch/>
        </p:blipFill>
        <p:spPr>
          <a:xfrm>
            <a:off x="5313550" y="726200"/>
            <a:ext cx="3660375" cy="2326925"/>
          </a:xfrm>
          <a:prstGeom prst="rect">
            <a:avLst/>
          </a:prstGeom>
          <a:noFill/>
          <a:ln>
            <a:noFill/>
          </a:ln>
        </p:spPr>
      </p:pic>
      <p:grpSp>
        <p:nvGrpSpPr>
          <p:cNvPr id="195" name="Google Shape;195;p25"/>
          <p:cNvGrpSpPr/>
          <p:nvPr/>
        </p:nvGrpSpPr>
        <p:grpSpPr>
          <a:xfrm>
            <a:off x="1006150" y="2558750"/>
            <a:ext cx="3165900" cy="2194500"/>
            <a:chOff x="1283700" y="2515375"/>
            <a:chExt cx="3165900" cy="2194500"/>
          </a:xfrm>
        </p:grpSpPr>
        <p:sp>
          <p:nvSpPr>
            <p:cNvPr id="196" name="Google Shape;196;p25"/>
            <p:cNvSpPr/>
            <p:nvPr/>
          </p:nvSpPr>
          <p:spPr>
            <a:xfrm>
              <a:off x="1283700" y="2515375"/>
              <a:ext cx="3165900" cy="219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5"/>
            <p:cNvCxnSpPr>
              <a:stCxn id="196" idx="0"/>
            </p:cNvCxnSpPr>
            <p:nvPr/>
          </p:nvCxnSpPr>
          <p:spPr>
            <a:xfrm>
              <a:off x="2866650" y="2515375"/>
              <a:ext cx="0" cy="2194500"/>
            </a:xfrm>
            <a:prstGeom prst="straightConnector1">
              <a:avLst/>
            </a:prstGeom>
            <a:noFill/>
            <a:ln cap="flat" cmpd="sng" w="19050">
              <a:solidFill>
                <a:schemeClr val="dk2"/>
              </a:solidFill>
              <a:prstDash val="solid"/>
              <a:round/>
              <a:headEnd len="med" w="med" type="none"/>
              <a:tailEnd len="med" w="med" type="none"/>
            </a:ln>
          </p:spPr>
        </p:cxnSp>
        <p:cxnSp>
          <p:nvCxnSpPr>
            <p:cNvPr id="198" name="Google Shape;198;p25"/>
            <p:cNvCxnSpPr>
              <a:stCxn id="196" idx="1"/>
              <a:endCxn id="196" idx="3"/>
            </p:cNvCxnSpPr>
            <p:nvPr/>
          </p:nvCxnSpPr>
          <p:spPr>
            <a:xfrm>
              <a:off x="1283700" y="3612625"/>
              <a:ext cx="3165900" cy="0"/>
            </a:xfrm>
            <a:prstGeom prst="straightConnector1">
              <a:avLst/>
            </a:prstGeom>
            <a:noFill/>
            <a:ln cap="flat" cmpd="sng" w="19050">
              <a:solidFill>
                <a:schemeClr val="dk2"/>
              </a:solidFill>
              <a:prstDash val="solid"/>
              <a:round/>
              <a:headEnd len="med" w="med" type="none"/>
              <a:tailEnd len="med" w="med" type="none"/>
            </a:ln>
          </p:spPr>
        </p:cxnSp>
      </p:grpSp>
      <p:sp>
        <p:nvSpPr>
          <p:cNvPr id="199" name="Google Shape;199;p25"/>
          <p:cNvSpPr txBox="1"/>
          <p:nvPr/>
        </p:nvSpPr>
        <p:spPr>
          <a:xfrm>
            <a:off x="555125" y="1569950"/>
            <a:ext cx="28188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Set up the square….</a:t>
            </a:r>
            <a:endParaRPr/>
          </a:p>
        </p:txBody>
      </p:sp>
      <p:sp>
        <p:nvSpPr>
          <p:cNvPr id="200" name="Google Shape;200;p25"/>
          <p:cNvSpPr txBox="1"/>
          <p:nvPr/>
        </p:nvSpPr>
        <p:spPr>
          <a:xfrm>
            <a:off x="5143500" y="3226625"/>
            <a:ext cx="4000500" cy="16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What percentage of their offspring will take after mom  (t 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What percentage will take after dad?</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6"/>
          <p:cNvPicPr preferRelativeResize="0"/>
          <p:nvPr/>
        </p:nvPicPr>
        <p:blipFill>
          <a:blip r:embed="rId3">
            <a:alphaModFix/>
          </a:blip>
          <a:stretch>
            <a:fillRect/>
          </a:stretch>
        </p:blipFill>
        <p:spPr>
          <a:xfrm>
            <a:off x="5918575" y="144000"/>
            <a:ext cx="2657700" cy="3048550"/>
          </a:xfrm>
          <a:prstGeom prst="rect">
            <a:avLst/>
          </a:prstGeom>
          <a:noFill/>
          <a:ln>
            <a:noFill/>
          </a:ln>
        </p:spPr>
      </p:pic>
      <p:sp>
        <p:nvSpPr>
          <p:cNvPr id="206" name="Google Shape;206;p26"/>
          <p:cNvSpPr txBox="1"/>
          <p:nvPr/>
        </p:nvSpPr>
        <p:spPr>
          <a:xfrm>
            <a:off x="234200" y="173475"/>
            <a:ext cx="5559900" cy="16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13.   Alex has sickle cell disease but neither of her parents do.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What are the genotypes of her parents? </a:t>
            </a:r>
            <a:endParaRPr sz="1800"/>
          </a:p>
          <a:p>
            <a:pPr indent="0" lvl="0" marL="0" rtl="0" algn="l">
              <a:spcBef>
                <a:spcPts val="0"/>
              </a:spcBef>
              <a:spcAft>
                <a:spcPts val="0"/>
              </a:spcAft>
              <a:buNone/>
            </a:pPr>
            <a:r>
              <a:rPr lang="en-US" sz="1800"/>
              <a:t>                ________       x     __________</a:t>
            </a:r>
            <a:endParaRPr sz="1800"/>
          </a:p>
        </p:txBody>
      </p:sp>
      <p:sp>
        <p:nvSpPr>
          <p:cNvPr id="207" name="Google Shape;207;p26"/>
          <p:cNvSpPr txBox="1"/>
          <p:nvPr/>
        </p:nvSpPr>
        <p:spPr>
          <a:xfrm>
            <a:off x="809800" y="1935400"/>
            <a:ext cx="37383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Set up a punnett square to show how Alex inherited the disease.</a:t>
            </a:r>
            <a:endParaRPr/>
          </a:p>
        </p:txBody>
      </p:sp>
      <p:grpSp>
        <p:nvGrpSpPr>
          <p:cNvPr id="208" name="Google Shape;208;p26"/>
          <p:cNvGrpSpPr/>
          <p:nvPr/>
        </p:nvGrpSpPr>
        <p:grpSpPr>
          <a:xfrm>
            <a:off x="1058175" y="2680200"/>
            <a:ext cx="3165900" cy="2194500"/>
            <a:chOff x="1283700" y="2515375"/>
            <a:chExt cx="3165900" cy="2194500"/>
          </a:xfrm>
        </p:grpSpPr>
        <p:sp>
          <p:nvSpPr>
            <p:cNvPr id="209" name="Google Shape;209;p26"/>
            <p:cNvSpPr/>
            <p:nvPr/>
          </p:nvSpPr>
          <p:spPr>
            <a:xfrm>
              <a:off x="1283700" y="2515375"/>
              <a:ext cx="3165900" cy="219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6"/>
            <p:cNvCxnSpPr>
              <a:stCxn id="209" idx="0"/>
            </p:cNvCxnSpPr>
            <p:nvPr/>
          </p:nvCxnSpPr>
          <p:spPr>
            <a:xfrm>
              <a:off x="2866650" y="2515375"/>
              <a:ext cx="0" cy="2194500"/>
            </a:xfrm>
            <a:prstGeom prst="straightConnector1">
              <a:avLst/>
            </a:prstGeom>
            <a:noFill/>
            <a:ln cap="flat" cmpd="sng" w="19050">
              <a:solidFill>
                <a:schemeClr val="dk2"/>
              </a:solidFill>
              <a:prstDash val="solid"/>
              <a:round/>
              <a:headEnd len="med" w="med" type="none"/>
              <a:tailEnd len="med" w="med" type="none"/>
            </a:ln>
          </p:spPr>
        </p:cxnSp>
        <p:cxnSp>
          <p:nvCxnSpPr>
            <p:cNvPr id="211" name="Google Shape;211;p26"/>
            <p:cNvCxnSpPr>
              <a:stCxn id="209" idx="1"/>
              <a:endCxn id="209" idx="3"/>
            </p:cNvCxnSpPr>
            <p:nvPr/>
          </p:nvCxnSpPr>
          <p:spPr>
            <a:xfrm>
              <a:off x="1283700" y="3612625"/>
              <a:ext cx="3165900" cy="0"/>
            </a:xfrm>
            <a:prstGeom prst="straightConnector1">
              <a:avLst/>
            </a:prstGeom>
            <a:noFill/>
            <a:ln cap="flat" cmpd="sng" w="19050">
              <a:solidFill>
                <a:schemeClr val="dk2"/>
              </a:solidFill>
              <a:prstDash val="solid"/>
              <a:round/>
              <a:headEnd len="med" w="med" type="none"/>
              <a:tailEnd len="med" w="med" type="none"/>
            </a:ln>
          </p:spPr>
        </p:cxnSp>
      </p:grpSp>
      <p:sp>
        <p:nvSpPr>
          <p:cNvPr id="212" name="Google Shape;212;p26"/>
          <p:cNvSpPr txBox="1"/>
          <p:nvPr/>
        </p:nvSpPr>
        <p:spPr>
          <a:xfrm>
            <a:off x="5918575" y="3374075"/>
            <a:ext cx="2657700" cy="11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What is the probability (odds) that if Alex had a baby brother, that he would NOT have the disorder?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Learn how to use a Punnett square to solve a Mendelian monohybrid cross with one of the Amoeba Sister's favorite classroom pets: hairless guinea pigs. This video has a handout here: http://www.amoebasisters.com/handouts.html&#10;&#10;Support us on Patreon! http://www.patreon.com/amoebasisters&#10;&#10;Our FREE resources:&#10;GIFs: http://www.amoebasisters.com/gifs.html&#10;Handouts: http://www.amoebasisters.com/handouts.html&#10;Comics: http://www.amoebasisters.com/parameciumparlorcomics&#10;&#10;Connect with us!&#10;Website: http://www.AmoebaSisters.com&#10;Twitter: http://www.twitter.com/AmoebaSisters&#10;Facebook: http://www.facebook.com/AmoebaSisters&#10;Tumblr: http://www.amoebasisters.tumblr.com&#10;Pinterest: http://www.pinterest.com/AmoebaSister­s&#10;Instagram: https://www.instagram.com/amoebasistersofficial/&#10;&#10;Visit our Redbubble store at http://www.amoebasisters.com/store.html&#10;&#10;The Amoeba Sisters videos demystify science with humor and relevance. The videos center on Pinky's certification and experience in teaching science at the high school level. Pinky's teacher certification is in grades 4-8 science and 8-12 composite science (encompassing biology, chemistry, and physics). Amoeba Sisters videos only cover concepts that Pinky is certified to teach. For more information about The Amoeba Sisters, visit: http://www.amoebasisters.com/about-us.html&#10;&#10;We cover the basics in biology concepts at the secondary level. If you are looking to discover more about biology and go into depth beyond these basics, our recommended reference is the FREE, peer reviewed, open source OpenStax biology textbook: https://openstax.org/details/books/biology&#10;&#10;We take pride in our AWESOME community, and we welcome feedback and discussion.  However, please remember that this is an education channel. See YouTube's community guidelines https://www.youtube.com/yt/policyandsafety/communityguidelines.html and YouTube's policy center https://support.google.com/youtube/topic/2676378?hl=en&amp;ref_topic=6151248.  We also reserve the right to remove comments with vulgar language.&#10;&#10;Music is this video is listed free to use/no attribution required from the YouTube audio library https://www.youtube.com/audiolibrary/music?feature=blog&#10;&#10;We have YouTube's community contributed subtitles feature on to allow translations for different languages. YouTube automatically credits the different language contributors below (unless the contributor had opted out of being credited). We are thankful for those that contribute different languages. If you have a concern about community contributed contributions, please contact us." id="217" name="Google Shape;217;p27" title="Monohybrids and the Punnett Square Guinea Pigs">
            <a:hlinkClick r:id="rId3"/>
          </p:cNvPr>
          <p:cNvPicPr preferRelativeResize="0"/>
          <p:nvPr/>
        </p:nvPicPr>
        <p:blipFill>
          <a:blip r:embed="rId4">
            <a:alphaModFix/>
          </a:blip>
          <a:stretch>
            <a:fillRect/>
          </a:stretch>
        </p:blipFill>
        <p:spPr>
          <a:xfrm>
            <a:off x="1765038" y="707525"/>
            <a:ext cx="5613925" cy="4210450"/>
          </a:xfrm>
          <a:prstGeom prst="rect">
            <a:avLst/>
          </a:prstGeom>
          <a:noFill/>
          <a:ln>
            <a:noFill/>
          </a:ln>
        </p:spPr>
      </p:pic>
      <p:sp>
        <p:nvSpPr>
          <p:cNvPr id="218" name="Google Shape;218;p27"/>
          <p:cNvSpPr txBox="1"/>
          <p:nvPr/>
        </p:nvSpPr>
        <p:spPr>
          <a:xfrm>
            <a:off x="303575" y="164800"/>
            <a:ext cx="46404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14.  Amoeba Sisters - Monohybrid Cross</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nvSpPr>
        <p:spPr>
          <a:xfrm>
            <a:off x="216850" y="156125"/>
            <a:ext cx="8430900" cy="21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t>15.  A short history lesson</a:t>
            </a:r>
            <a:endParaRPr b="1" sz="2200"/>
          </a:p>
          <a:p>
            <a:pPr indent="0" lvl="0" marL="0" rtl="0" algn="l">
              <a:spcBef>
                <a:spcPts val="0"/>
              </a:spcBef>
              <a:spcAft>
                <a:spcPts val="0"/>
              </a:spcAft>
              <a:buNone/>
            </a:pPr>
            <a:r>
              <a:t/>
            </a:r>
            <a:endParaRPr sz="2000"/>
          </a:p>
          <a:p>
            <a:pPr indent="0" lvl="0" marL="0" rtl="0" algn="l">
              <a:spcBef>
                <a:spcPts val="0"/>
              </a:spcBef>
              <a:spcAft>
                <a:spcPts val="0"/>
              </a:spcAft>
              <a:buNone/>
            </a:pPr>
            <a:r>
              <a:rPr lang="en-US" sz="2300"/>
              <a:t>What we know about genetics and </a:t>
            </a:r>
            <a:r>
              <a:rPr lang="en-US" sz="2300"/>
              <a:t>probability</a:t>
            </a:r>
            <a:r>
              <a:rPr lang="en-US" sz="2300"/>
              <a:t> was established by GREGOR </a:t>
            </a:r>
            <a:r>
              <a:rPr lang="en-US" sz="2300" u="sng"/>
              <a:t>MENDEL</a:t>
            </a:r>
            <a:endParaRPr sz="2300" u="sng"/>
          </a:p>
          <a:p>
            <a:pPr indent="0" lvl="0" marL="0" rtl="0" algn="l">
              <a:spcBef>
                <a:spcPts val="0"/>
              </a:spcBef>
              <a:spcAft>
                <a:spcPts val="0"/>
              </a:spcAft>
              <a:buNone/>
            </a:pPr>
            <a:r>
              <a:t/>
            </a:r>
            <a:endParaRPr sz="2000"/>
          </a:p>
          <a:p>
            <a:pPr indent="0" lvl="0" marL="0" rtl="0" algn="l">
              <a:spcBef>
                <a:spcPts val="0"/>
              </a:spcBef>
              <a:spcAft>
                <a:spcPts val="0"/>
              </a:spcAft>
              <a:buNone/>
            </a:pPr>
            <a:r>
              <a:rPr lang="en-US" sz="2000"/>
              <a:t>He is known as the </a:t>
            </a:r>
            <a:r>
              <a:rPr b="1" lang="en-US" sz="2200"/>
              <a:t>“Father of Genetics.”</a:t>
            </a:r>
            <a:r>
              <a:rPr lang="en-US" sz="2000"/>
              <a:t>  </a:t>
            </a:r>
            <a:endParaRPr sz="2000"/>
          </a:p>
        </p:txBody>
      </p:sp>
      <p:pic>
        <p:nvPicPr>
          <p:cNvPr id="224" name="Google Shape;224;p28"/>
          <p:cNvPicPr preferRelativeResize="0"/>
          <p:nvPr/>
        </p:nvPicPr>
        <p:blipFill>
          <a:blip r:embed="rId3">
            <a:alphaModFix/>
          </a:blip>
          <a:stretch>
            <a:fillRect/>
          </a:stretch>
        </p:blipFill>
        <p:spPr>
          <a:xfrm>
            <a:off x="5475375" y="2107700"/>
            <a:ext cx="3605975" cy="2861150"/>
          </a:xfrm>
          <a:prstGeom prst="rect">
            <a:avLst/>
          </a:prstGeom>
          <a:noFill/>
          <a:ln>
            <a:noFill/>
          </a:ln>
        </p:spPr>
      </p:pic>
      <p:sp>
        <p:nvSpPr>
          <p:cNvPr id="225" name="Google Shape;225;p28"/>
          <p:cNvSpPr txBox="1"/>
          <p:nvPr/>
        </p:nvSpPr>
        <p:spPr>
          <a:xfrm>
            <a:off x="286250" y="2613175"/>
            <a:ext cx="4857300" cy="16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He did experiments on pea plants where he learned about the principles of dominance and recessiveness   and how traits are passed through each generation.</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9"/>
          <p:cNvPicPr preferRelativeResize="0"/>
          <p:nvPr/>
        </p:nvPicPr>
        <p:blipFill rotWithShape="1">
          <a:blip r:embed="rId3">
            <a:alphaModFix/>
          </a:blip>
          <a:srcRect b="0" l="0" r="51867" t="0"/>
          <a:stretch/>
        </p:blipFill>
        <p:spPr>
          <a:xfrm>
            <a:off x="1407525" y="702500"/>
            <a:ext cx="2938000" cy="4305075"/>
          </a:xfrm>
          <a:prstGeom prst="rect">
            <a:avLst/>
          </a:prstGeom>
          <a:noFill/>
          <a:ln>
            <a:noFill/>
          </a:ln>
        </p:spPr>
      </p:pic>
      <p:sp>
        <p:nvSpPr>
          <p:cNvPr id="231" name="Google Shape;231;p29"/>
          <p:cNvSpPr txBox="1"/>
          <p:nvPr/>
        </p:nvSpPr>
        <p:spPr>
          <a:xfrm>
            <a:off x="88025" y="68705"/>
            <a:ext cx="7780800" cy="5991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2500"/>
              <a:t>16. </a:t>
            </a:r>
            <a:r>
              <a:rPr lang="en-US" sz="2500"/>
              <a:t>Traits in Pea Plants</a:t>
            </a:r>
            <a:endParaRPr sz="2500"/>
          </a:p>
        </p:txBody>
      </p:sp>
      <p:sp>
        <p:nvSpPr>
          <p:cNvPr id="232" name="Google Shape;232;p29"/>
          <p:cNvSpPr txBox="1"/>
          <p:nvPr/>
        </p:nvSpPr>
        <p:spPr>
          <a:xfrm>
            <a:off x="711250" y="763300"/>
            <a:ext cx="1526700" cy="45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Seed Shape</a:t>
            </a:r>
            <a:endParaRPr sz="1800"/>
          </a:p>
        </p:txBody>
      </p:sp>
      <p:sp>
        <p:nvSpPr>
          <p:cNvPr id="233" name="Google Shape;233;p29"/>
          <p:cNvSpPr txBox="1"/>
          <p:nvPr/>
        </p:nvSpPr>
        <p:spPr>
          <a:xfrm>
            <a:off x="711250" y="1644300"/>
            <a:ext cx="1526700" cy="45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Seed Color</a:t>
            </a:r>
            <a:endParaRPr sz="1800"/>
          </a:p>
        </p:txBody>
      </p:sp>
      <p:sp>
        <p:nvSpPr>
          <p:cNvPr id="234" name="Google Shape;234;p29"/>
          <p:cNvSpPr txBox="1"/>
          <p:nvPr/>
        </p:nvSpPr>
        <p:spPr>
          <a:xfrm>
            <a:off x="711250" y="2455900"/>
            <a:ext cx="1526700" cy="45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t>Flower Color</a:t>
            </a:r>
            <a:endParaRPr sz="1800" u="sng"/>
          </a:p>
        </p:txBody>
      </p:sp>
      <p:sp>
        <p:nvSpPr>
          <p:cNvPr id="235" name="Google Shape;235;p29"/>
          <p:cNvSpPr txBox="1"/>
          <p:nvPr/>
        </p:nvSpPr>
        <p:spPr>
          <a:xfrm>
            <a:off x="711250" y="3319525"/>
            <a:ext cx="1526700" cy="45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t>Pod</a:t>
            </a:r>
            <a:r>
              <a:rPr lang="en-US" sz="1800" u="sng"/>
              <a:t> Shape</a:t>
            </a:r>
            <a:endParaRPr sz="1800" u="sng"/>
          </a:p>
        </p:txBody>
      </p:sp>
      <p:sp>
        <p:nvSpPr>
          <p:cNvPr id="236" name="Google Shape;236;p29"/>
          <p:cNvSpPr txBox="1"/>
          <p:nvPr/>
        </p:nvSpPr>
        <p:spPr>
          <a:xfrm>
            <a:off x="711250" y="4183150"/>
            <a:ext cx="1526700" cy="45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Pod Color</a:t>
            </a:r>
            <a:endParaRPr sz="1800"/>
          </a:p>
        </p:txBody>
      </p:sp>
      <p:pic>
        <p:nvPicPr>
          <p:cNvPr id="237" name="Google Shape;237;p29"/>
          <p:cNvPicPr preferRelativeResize="0"/>
          <p:nvPr/>
        </p:nvPicPr>
        <p:blipFill rotWithShape="1">
          <a:blip r:embed="rId3">
            <a:alphaModFix/>
          </a:blip>
          <a:srcRect b="0" l="51867" r="0" t="0"/>
          <a:stretch/>
        </p:blipFill>
        <p:spPr>
          <a:xfrm>
            <a:off x="5905425" y="533150"/>
            <a:ext cx="2938000" cy="4305075"/>
          </a:xfrm>
          <a:prstGeom prst="rect">
            <a:avLst/>
          </a:prstGeom>
          <a:noFill/>
          <a:ln>
            <a:noFill/>
          </a:ln>
        </p:spPr>
      </p:pic>
      <p:sp>
        <p:nvSpPr>
          <p:cNvPr id="238" name="Google Shape;238;p29"/>
          <p:cNvSpPr txBox="1"/>
          <p:nvPr/>
        </p:nvSpPr>
        <p:spPr>
          <a:xfrm>
            <a:off x="5183150" y="1566225"/>
            <a:ext cx="1526700" cy="45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Flower Position</a:t>
            </a:r>
            <a:endParaRPr sz="1800"/>
          </a:p>
        </p:txBody>
      </p:sp>
      <p:sp>
        <p:nvSpPr>
          <p:cNvPr id="239" name="Google Shape;239;p29"/>
          <p:cNvSpPr txBox="1"/>
          <p:nvPr/>
        </p:nvSpPr>
        <p:spPr>
          <a:xfrm>
            <a:off x="5066675" y="3887075"/>
            <a:ext cx="1526700" cy="459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t>Stem Length</a:t>
            </a:r>
            <a:endParaRPr sz="1800"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nvSpPr>
        <p:spPr>
          <a:xfrm>
            <a:off x="111425" y="46275"/>
            <a:ext cx="8763300" cy="1124700"/>
          </a:xfrm>
          <a:prstGeom prst="rect">
            <a:avLst/>
          </a:prstGeom>
          <a:noFill/>
          <a:ln>
            <a:noFill/>
          </a:ln>
        </p:spPr>
        <p:txBody>
          <a:bodyPr anchorCtr="0" anchor="t" bIns="31425" lIns="31425" spcFirstLastPara="1" rIns="31425" wrap="square" tIns="31425">
            <a:noAutofit/>
          </a:bodyPr>
          <a:lstStyle/>
          <a:p>
            <a:pPr indent="0" lvl="0" marL="0" marR="0" rtl="0" algn="l">
              <a:lnSpc>
                <a:spcPct val="120065"/>
              </a:lnSpc>
              <a:spcBef>
                <a:spcPts val="600"/>
              </a:spcBef>
              <a:spcAft>
                <a:spcPts val="0"/>
              </a:spcAft>
              <a:buNone/>
            </a:pPr>
            <a:r>
              <a:rPr lang="en-US" sz="2700"/>
              <a:t>17.  Plant Sex</a:t>
            </a:r>
            <a:endParaRPr sz="2700"/>
          </a:p>
          <a:p>
            <a:pPr indent="0" lvl="0" marL="0" marR="0" rtl="0" algn="l">
              <a:lnSpc>
                <a:spcPct val="120065"/>
              </a:lnSpc>
              <a:spcBef>
                <a:spcPts val="600"/>
              </a:spcBef>
              <a:spcAft>
                <a:spcPts val="0"/>
              </a:spcAft>
              <a:buNone/>
            </a:pPr>
            <a:r>
              <a:rPr lang="en-US" sz="2700">
                <a:solidFill>
                  <a:srgbClr val="000000"/>
                </a:solidFill>
                <a:latin typeface="Arial"/>
                <a:ea typeface="Arial"/>
                <a:cs typeface="Arial"/>
                <a:sym typeface="Arial"/>
              </a:rPr>
              <a:t>Pea plants can be</a:t>
            </a:r>
            <a:r>
              <a:rPr lang="en-US" sz="2700"/>
              <a:t> </a:t>
            </a:r>
            <a:r>
              <a:rPr lang="en-US" sz="2700">
                <a:solidFill>
                  <a:srgbClr val="000000"/>
                </a:solidFill>
                <a:latin typeface="Arial"/>
                <a:ea typeface="Arial"/>
                <a:cs typeface="Arial"/>
                <a:sym typeface="Arial"/>
              </a:rPr>
              <a:t>self-fertilized or </a:t>
            </a:r>
            <a:r>
              <a:rPr lang="en-US" sz="2700"/>
              <a:t> </a:t>
            </a:r>
            <a:r>
              <a:rPr lang="en-US" sz="2700" u="sng"/>
              <a:t>c</a:t>
            </a:r>
            <a:r>
              <a:rPr lang="en-US" sz="2700" u="sng">
                <a:solidFill>
                  <a:srgbClr val="000000"/>
                </a:solidFill>
                <a:latin typeface="Arial"/>
                <a:ea typeface="Arial"/>
                <a:cs typeface="Arial"/>
                <a:sym typeface="Arial"/>
              </a:rPr>
              <a:t>ross-fertilized</a:t>
            </a:r>
            <a:endParaRPr sz="2700"/>
          </a:p>
        </p:txBody>
      </p:sp>
      <p:pic>
        <p:nvPicPr>
          <p:cNvPr id="245" name="Google Shape;245;p30"/>
          <p:cNvPicPr preferRelativeResize="0"/>
          <p:nvPr/>
        </p:nvPicPr>
        <p:blipFill>
          <a:blip r:embed="rId3">
            <a:alphaModFix/>
          </a:blip>
          <a:stretch>
            <a:fillRect/>
          </a:stretch>
        </p:blipFill>
        <p:spPr>
          <a:xfrm>
            <a:off x="3824725" y="1390775"/>
            <a:ext cx="4666776" cy="3500075"/>
          </a:xfrm>
          <a:prstGeom prst="rect">
            <a:avLst/>
          </a:prstGeom>
          <a:noFill/>
          <a:ln>
            <a:noFill/>
          </a:ln>
        </p:spPr>
      </p:pic>
      <p:sp>
        <p:nvSpPr>
          <p:cNvPr id="246" name="Google Shape;246;p30"/>
          <p:cNvSpPr txBox="1"/>
          <p:nvPr/>
        </p:nvSpPr>
        <p:spPr>
          <a:xfrm>
            <a:off x="251525" y="1552600"/>
            <a:ext cx="3434700" cy="24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This helped Mendel figure out that some traits were hidden, he later called these hidden traits “recessive.”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nvSpPr>
        <p:spPr>
          <a:xfrm>
            <a:off x="223925" y="80823"/>
            <a:ext cx="8696100" cy="1532400"/>
          </a:xfrm>
          <a:prstGeom prst="rect">
            <a:avLst/>
          </a:prstGeom>
          <a:noFill/>
          <a:ln>
            <a:noFill/>
          </a:ln>
        </p:spPr>
        <p:txBody>
          <a:bodyPr anchorCtr="0" anchor="t" bIns="31425" lIns="31425" spcFirstLastPara="1" rIns="31425" wrap="square" tIns="31425">
            <a:noAutofit/>
          </a:bodyPr>
          <a:lstStyle/>
          <a:p>
            <a:pPr indent="0" lvl="0" marL="0" marR="0" rtl="0" algn="l">
              <a:lnSpc>
                <a:spcPct val="119886"/>
              </a:lnSpc>
              <a:spcBef>
                <a:spcPts val="0"/>
              </a:spcBef>
              <a:spcAft>
                <a:spcPts val="0"/>
              </a:spcAft>
              <a:buNone/>
            </a:pPr>
            <a:r>
              <a:rPr lang="en-US" sz="2400"/>
              <a:t>18. </a:t>
            </a:r>
            <a:r>
              <a:rPr lang="en-US" sz="2400" u="sng">
                <a:solidFill>
                  <a:srgbClr val="000000"/>
                </a:solidFill>
                <a:latin typeface="Arial"/>
                <a:ea typeface="Arial"/>
                <a:cs typeface="Arial"/>
                <a:sym typeface="Arial"/>
              </a:rPr>
              <a:t>True-Breeding Plants </a:t>
            </a:r>
            <a:r>
              <a:rPr lang="en-US" sz="2400">
                <a:solidFill>
                  <a:srgbClr val="000000"/>
                </a:solidFill>
                <a:latin typeface="Arial"/>
                <a:ea typeface="Arial"/>
                <a:cs typeface="Arial"/>
                <a:sym typeface="Arial"/>
              </a:rPr>
              <a:t>-always create plants that look like t</a:t>
            </a:r>
            <a:r>
              <a:rPr lang="en-US" sz="2400"/>
              <a:t>he </a:t>
            </a:r>
            <a:r>
              <a:rPr lang="en-US" sz="2400">
                <a:solidFill>
                  <a:srgbClr val="000000"/>
                </a:solidFill>
                <a:latin typeface="Arial"/>
                <a:ea typeface="Arial"/>
                <a:cs typeface="Arial"/>
                <a:sym typeface="Arial"/>
              </a:rPr>
              <a:t>same</a:t>
            </a:r>
            <a:endParaRPr sz="2400" u="sng"/>
          </a:p>
          <a:p>
            <a:pPr indent="0" lvl="0" marL="0" marR="0" rtl="0" algn="l">
              <a:lnSpc>
                <a:spcPct val="119886"/>
              </a:lnSpc>
              <a:spcBef>
                <a:spcPts val="700"/>
              </a:spcBef>
              <a:spcAft>
                <a:spcPts val="0"/>
              </a:spcAft>
              <a:buNone/>
            </a:pPr>
            <a:r>
              <a:rPr lang="en-US" sz="2400" u="sng">
                <a:solidFill>
                  <a:srgbClr val="000000"/>
                </a:solidFill>
                <a:latin typeface="Arial"/>
                <a:ea typeface="Arial"/>
                <a:cs typeface="Arial"/>
                <a:sym typeface="Arial"/>
              </a:rPr>
              <a:t>Hy</a:t>
            </a:r>
            <a:r>
              <a:rPr lang="en-US" sz="2400" u="sng"/>
              <a:t>b</a:t>
            </a:r>
            <a:r>
              <a:rPr lang="en-US" sz="2400" u="sng">
                <a:solidFill>
                  <a:srgbClr val="000000"/>
                </a:solidFill>
                <a:latin typeface="Arial"/>
                <a:ea typeface="Arial"/>
                <a:cs typeface="Arial"/>
                <a:sym typeface="Arial"/>
              </a:rPr>
              <a:t>rids</a:t>
            </a:r>
            <a:r>
              <a:rPr lang="en-US" sz="2400">
                <a:solidFill>
                  <a:srgbClr val="000000"/>
                </a:solidFill>
                <a:latin typeface="Arial"/>
                <a:ea typeface="Arial"/>
                <a:cs typeface="Arial"/>
                <a:sym typeface="Arial"/>
              </a:rPr>
              <a:t> – offspring o</a:t>
            </a:r>
            <a:r>
              <a:rPr lang="en-US" sz="2400"/>
              <a:t>f </a:t>
            </a:r>
            <a:r>
              <a:rPr lang="en-US" sz="2400">
                <a:solidFill>
                  <a:srgbClr val="000000"/>
                </a:solidFill>
                <a:latin typeface="Arial"/>
                <a:ea typeface="Arial"/>
                <a:cs typeface="Arial"/>
                <a:sym typeface="Arial"/>
              </a:rPr>
              <a:t>true-breeding plants</a:t>
            </a:r>
            <a:endParaRPr sz="2400">
              <a:solidFill>
                <a:srgbClr val="000000"/>
              </a:solidFill>
              <a:latin typeface="Arial"/>
              <a:ea typeface="Arial"/>
              <a:cs typeface="Arial"/>
              <a:sym typeface="Arial"/>
            </a:endParaRPr>
          </a:p>
          <a:p>
            <a:pPr indent="0" lvl="0" marL="0" marR="0" rtl="0" algn="ctr">
              <a:lnSpc>
                <a:spcPct val="119886"/>
              </a:lnSpc>
              <a:spcBef>
                <a:spcPts val="700"/>
              </a:spcBef>
              <a:spcAft>
                <a:spcPts val="0"/>
              </a:spcAft>
              <a:buNone/>
            </a:pPr>
            <a:r>
              <a:t/>
            </a:r>
            <a:endParaRPr sz="1200"/>
          </a:p>
          <a:p>
            <a:pPr indent="0" lvl="0" marL="0" marR="0" rtl="0" algn="ctr">
              <a:lnSpc>
                <a:spcPct val="119886"/>
              </a:lnSpc>
              <a:spcBef>
                <a:spcPts val="700"/>
              </a:spcBef>
              <a:spcAft>
                <a:spcPts val="0"/>
              </a:spcAft>
              <a:buNone/>
            </a:pPr>
            <a:r>
              <a:t/>
            </a:r>
            <a:endParaRPr sz="2800">
              <a:solidFill>
                <a:srgbClr val="000000"/>
              </a:solidFill>
              <a:latin typeface="Arial"/>
              <a:ea typeface="Arial"/>
              <a:cs typeface="Arial"/>
              <a:sym typeface="Arial"/>
            </a:endParaRPr>
          </a:p>
        </p:txBody>
      </p:sp>
      <p:pic>
        <p:nvPicPr>
          <p:cNvPr id="252" name="Google Shape;252;p31"/>
          <p:cNvPicPr preferRelativeResize="0"/>
          <p:nvPr/>
        </p:nvPicPr>
        <p:blipFill rotWithShape="1">
          <a:blip r:embed="rId3">
            <a:alphaModFix/>
          </a:blip>
          <a:srcRect b="0" l="0" r="49385" t="9313"/>
          <a:stretch/>
        </p:blipFill>
        <p:spPr>
          <a:xfrm>
            <a:off x="506525" y="1747076"/>
            <a:ext cx="5647599" cy="2685200"/>
          </a:xfrm>
          <a:prstGeom prst="rect">
            <a:avLst/>
          </a:prstGeom>
          <a:noFill/>
          <a:ln>
            <a:noFill/>
          </a:ln>
        </p:spPr>
      </p:pic>
      <p:sp>
        <p:nvSpPr>
          <p:cNvPr id="253" name="Google Shape;253;p31"/>
          <p:cNvSpPr txBox="1"/>
          <p:nvPr/>
        </p:nvSpPr>
        <p:spPr>
          <a:xfrm>
            <a:off x="6439013" y="2117058"/>
            <a:ext cx="2275200" cy="4671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3000"/>
              <a:t>HYBRIDS</a:t>
            </a:r>
            <a:endParaRPr sz="3000"/>
          </a:p>
        </p:txBody>
      </p:sp>
      <p:cxnSp>
        <p:nvCxnSpPr>
          <p:cNvPr id="254" name="Google Shape;254;p31"/>
          <p:cNvCxnSpPr/>
          <p:nvPr/>
        </p:nvCxnSpPr>
        <p:spPr>
          <a:xfrm flipH="1">
            <a:off x="5959698" y="3091292"/>
            <a:ext cx="1148400" cy="410400"/>
          </a:xfrm>
          <a:prstGeom prst="bentConnector3">
            <a:avLst>
              <a:gd fmla="val 50000" name="adj1"/>
            </a:avLst>
          </a:prstGeom>
          <a:noFill/>
          <a:ln cap="flat" cmpd="sng" w="76200">
            <a:solidFill>
              <a:schemeClr val="dk2"/>
            </a:solidFill>
            <a:prstDash val="solid"/>
            <a:round/>
            <a:headEnd len="med" w="med" type="none"/>
            <a:tailEnd len="med" w="med" type="triangle"/>
          </a:ln>
        </p:spPr>
      </p:cxnSp>
      <p:sp>
        <p:nvSpPr>
          <p:cNvPr id="255" name="Google Shape;255;p31"/>
          <p:cNvSpPr txBox="1"/>
          <p:nvPr/>
        </p:nvSpPr>
        <p:spPr>
          <a:xfrm>
            <a:off x="1335750" y="2211800"/>
            <a:ext cx="7374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PP</a:t>
            </a:r>
            <a:endParaRPr b="1" sz="3000"/>
          </a:p>
        </p:txBody>
      </p:sp>
      <p:sp>
        <p:nvSpPr>
          <p:cNvPr id="256" name="Google Shape;256;p31"/>
          <p:cNvSpPr txBox="1"/>
          <p:nvPr/>
        </p:nvSpPr>
        <p:spPr>
          <a:xfrm>
            <a:off x="5070375" y="2211800"/>
            <a:ext cx="7374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pp</a:t>
            </a:r>
            <a:endParaRPr b="1" sz="3000"/>
          </a:p>
        </p:txBody>
      </p:sp>
      <p:sp>
        <p:nvSpPr>
          <p:cNvPr id="257" name="Google Shape;257;p31"/>
          <p:cNvSpPr txBox="1"/>
          <p:nvPr/>
        </p:nvSpPr>
        <p:spPr>
          <a:xfrm>
            <a:off x="5070375" y="4520225"/>
            <a:ext cx="7374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Pp</a:t>
            </a:r>
            <a:endParaRPr b="1" sz="3000"/>
          </a:p>
        </p:txBody>
      </p:sp>
      <p:sp>
        <p:nvSpPr>
          <p:cNvPr id="258" name="Google Shape;258;p31"/>
          <p:cNvSpPr txBox="1"/>
          <p:nvPr/>
        </p:nvSpPr>
        <p:spPr>
          <a:xfrm>
            <a:off x="3709825" y="4466975"/>
            <a:ext cx="7374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Pp</a:t>
            </a:r>
            <a:endParaRPr b="1" sz="3000"/>
          </a:p>
        </p:txBody>
      </p:sp>
      <p:sp>
        <p:nvSpPr>
          <p:cNvPr id="259" name="Google Shape;259;p31"/>
          <p:cNvSpPr txBox="1"/>
          <p:nvPr/>
        </p:nvSpPr>
        <p:spPr>
          <a:xfrm>
            <a:off x="2509125" y="4432275"/>
            <a:ext cx="7374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Pp</a:t>
            </a:r>
            <a:endParaRPr b="1" sz="3000"/>
          </a:p>
        </p:txBody>
      </p:sp>
      <p:sp>
        <p:nvSpPr>
          <p:cNvPr id="260" name="Google Shape;260;p31"/>
          <p:cNvSpPr txBox="1"/>
          <p:nvPr/>
        </p:nvSpPr>
        <p:spPr>
          <a:xfrm>
            <a:off x="1091600" y="4432275"/>
            <a:ext cx="7374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Pp</a:t>
            </a:r>
            <a:endParaRPr b="1" sz="3000"/>
          </a:p>
        </p:txBody>
      </p:sp>
      <p:sp>
        <p:nvSpPr>
          <p:cNvPr id="261" name="Google Shape;261;p31"/>
          <p:cNvSpPr txBox="1"/>
          <p:nvPr/>
        </p:nvSpPr>
        <p:spPr>
          <a:xfrm>
            <a:off x="6371425" y="4087925"/>
            <a:ext cx="26628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Heterozygous</a:t>
            </a:r>
            <a:r>
              <a:rPr lang="en-US" sz="1800"/>
              <a:t> = when individual has one of each type of gene </a:t>
            </a:r>
            <a:endParaRPr sz="1800"/>
          </a:p>
        </p:txBody>
      </p:sp>
      <p:cxnSp>
        <p:nvCxnSpPr>
          <p:cNvPr id="262" name="Google Shape;262;p31"/>
          <p:cNvCxnSpPr>
            <a:stCxn id="261" idx="1"/>
          </p:cNvCxnSpPr>
          <p:nvPr/>
        </p:nvCxnSpPr>
        <p:spPr>
          <a:xfrm flipH="1">
            <a:off x="5594425" y="4559975"/>
            <a:ext cx="777000" cy="141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127875" y="130350"/>
            <a:ext cx="5485500" cy="4796400"/>
          </a:xfrm>
          <a:prstGeom prst="rect">
            <a:avLst/>
          </a:prstGeom>
          <a:noFill/>
          <a:ln cap="flat" cmpd="sng" w="9525">
            <a:solidFill>
              <a:srgbClr val="FFFFFF"/>
            </a:solidFill>
            <a:prstDash val="solid"/>
            <a:round/>
            <a:headEnd len="sm" w="sm" type="none"/>
            <a:tailEnd len="sm" w="sm" type="none"/>
          </a:ln>
        </p:spPr>
        <p:txBody>
          <a:bodyPr anchorCtr="0" anchor="t" bIns="75425" lIns="75425" spcFirstLastPara="1" rIns="75425" wrap="square" tIns="75425">
            <a:noAutofit/>
          </a:bodyPr>
          <a:lstStyle/>
          <a:p>
            <a:pPr indent="0" lvl="0" marL="0" rtl="0" algn="l">
              <a:spcBef>
                <a:spcPts val="0"/>
              </a:spcBef>
              <a:spcAft>
                <a:spcPts val="0"/>
              </a:spcAft>
              <a:buNone/>
            </a:pPr>
            <a:r>
              <a:rPr b="1" lang="en-US" sz="2000">
                <a:solidFill>
                  <a:srgbClr val="980000"/>
                </a:solidFill>
              </a:rPr>
              <a:t>1. </a:t>
            </a:r>
            <a:r>
              <a:rPr b="1" lang="en-US" sz="2000">
                <a:solidFill>
                  <a:srgbClr val="980000"/>
                </a:solidFill>
              </a:rPr>
              <a:t>A Brief History of Genetics</a:t>
            </a:r>
            <a:endParaRPr b="1" sz="2000">
              <a:solidFill>
                <a:srgbClr val="980000"/>
              </a:solidFill>
            </a:endParaRPr>
          </a:p>
          <a:p>
            <a:pPr indent="0" lvl="0" marL="0" rtl="0" algn="l">
              <a:spcBef>
                <a:spcPts val="0"/>
              </a:spcBef>
              <a:spcAft>
                <a:spcPts val="0"/>
              </a:spcAft>
              <a:buNone/>
            </a:pPr>
            <a:r>
              <a:rPr lang="en-US" sz="2000">
                <a:solidFill>
                  <a:srgbClr val="980000"/>
                </a:solidFill>
              </a:rPr>
              <a:t> </a:t>
            </a:r>
            <a:endParaRPr sz="2000">
              <a:solidFill>
                <a:srgbClr val="980000"/>
              </a:solidFill>
            </a:endParaRPr>
          </a:p>
          <a:p>
            <a:pPr indent="0" lvl="0" marL="0" rtl="0" algn="l">
              <a:spcBef>
                <a:spcPts val="0"/>
              </a:spcBef>
              <a:spcAft>
                <a:spcPts val="0"/>
              </a:spcAft>
              <a:buNone/>
            </a:pPr>
            <a:r>
              <a:rPr lang="en-US" sz="2000">
                <a:solidFill>
                  <a:srgbClr val="980000"/>
                </a:solidFill>
              </a:rPr>
              <a:t>In the past, people did not understand how traits were inherited, but there were many guesses based on things that could be observed.</a:t>
            </a:r>
            <a:endParaRPr sz="2000">
              <a:solidFill>
                <a:srgbClr val="980000"/>
              </a:solidFill>
            </a:endParaRPr>
          </a:p>
          <a:p>
            <a:pPr indent="0" lvl="0" marL="0" rtl="0" algn="l">
              <a:spcBef>
                <a:spcPts val="0"/>
              </a:spcBef>
              <a:spcAft>
                <a:spcPts val="0"/>
              </a:spcAft>
              <a:buNone/>
            </a:pPr>
            <a:r>
              <a:rPr lang="en-US" sz="2000">
                <a:solidFill>
                  <a:srgbClr val="980000"/>
                </a:solidFill>
              </a:rPr>
              <a:t>Two theories emerged….</a:t>
            </a:r>
            <a:endParaRPr sz="2000">
              <a:solidFill>
                <a:srgbClr val="980000"/>
              </a:solidFill>
            </a:endParaRPr>
          </a:p>
          <a:p>
            <a:pPr indent="0" lvl="0" marL="0" rtl="0" algn="l">
              <a:spcBef>
                <a:spcPts val="0"/>
              </a:spcBef>
              <a:spcAft>
                <a:spcPts val="0"/>
              </a:spcAft>
              <a:buNone/>
            </a:pPr>
            <a:r>
              <a:t/>
            </a:r>
            <a:endParaRPr sz="2000" u="sng">
              <a:solidFill>
                <a:srgbClr val="980000"/>
              </a:solidFill>
            </a:endParaRPr>
          </a:p>
          <a:p>
            <a:pPr indent="0" lvl="0" marL="0" rtl="0" algn="l">
              <a:spcBef>
                <a:spcPts val="0"/>
              </a:spcBef>
              <a:spcAft>
                <a:spcPts val="0"/>
              </a:spcAft>
              <a:buNone/>
            </a:pPr>
            <a:r>
              <a:rPr lang="en-US" sz="2100" u="sng"/>
              <a:t>Blending Theory</a:t>
            </a:r>
            <a:r>
              <a:rPr lang="en-US" sz="2100"/>
              <a:t> - offspring have a mix of traits, somewhere in between </a:t>
            </a:r>
            <a:br>
              <a:rPr lang="en-US" sz="2100"/>
            </a:br>
            <a:r>
              <a:rPr lang="en-US" sz="2100"/>
              <a:t>            (Straight x curly = wavy)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u="sng"/>
              <a:t>Particulate Theory</a:t>
            </a:r>
            <a:r>
              <a:rPr lang="en-US" sz="2100"/>
              <a:t>  - </a:t>
            </a:r>
            <a:r>
              <a:rPr lang="en-US" sz="2100">
                <a:solidFill>
                  <a:schemeClr val="dk1"/>
                </a:solidFill>
                <a:highlight>
                  <a:srgbClr val="FFFFFF"/>
                </a:highlight>
              </a:rPr>
              <a:t>traits are inherited as particles, offspring receive a "piece" </a:t>
            </a:r>
            <a:endParaRPr sz="2000">
              <a:solidFill>
                <a:srgbClr val="980000"/>
              </a:solidFill>
            </a:endParaRPr>
          </a:p>
          <a:p>
            <a:pPr indent="0" lvl="0" marL="0" rtl="0" algn="l">
              <a:spcBef>
                <a:spcPts val="0"/>
              </a:spcBef>
              <a:spcAft>
                <a:spcPts val="0"/>
              </a:spcAft>
              <a:buNone/>
            </a:pPr>
            <a:r>
              <a:t/>
            </a:r>
            <a:endParaRPr sz="2000">
              <a:solidFill>
                <a:srgbClr val="980000"/>
              </a:solidFill>
            </a:endParaRPr>
          </a:p>
        </p:txBody>
      </p:sp>
      <p:pic>
        <p:nvPicPr>
          <p:cNvPr descr="large.jpg" id="64" name="Google Shape;64;p14"/>
          <p:cNvPicPr preferRelativeResize="0"/>
          <p:nvPr/>
        </p:nvPicPr>
        <p:blipFill rotWithShape="1">
          <a:blip r:embed="rId3">
            <a:alphaModFix/>
          </a:blip>
          <a:srcRect b="9885" l="0" r="0" t="0"/>
          <a:stretch/>
        </p:blipFill>
        <p:spPr>
          <a:xfrm>
            <a:off x="5778175" y="272950"/>
            <a:ext cx="3214700" cy="3881751"/>
          </a:xfrm>
          <a:prstGeom prst="rect">
            <a:avLst/>
          </a:prstGeom>
          <a:noFill/>
          <a:ln>
            <a:noFill/>
          </a:ln>
        </p:spPr>
      </p:pic>
      <p:sp>
        <p:nvSpPr>
          <p:cNvPr id="65" name="Google Shape;65;p14"/>
          <p:cNvSpPr txBox="1"/>
          <p:nvPr/>
        </p:nvSpPr>
        <p:spPr>
          <a:xfrm>
            <a:off x="6111343" y="4260535"/>
            <a:ext cx="2734500" cy="4665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2500"/>
              <a:t>Golden Doodle</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nvSpPr>
        <p:spPr>
          <a:xfrm>
            <a:off x="93780" y="62724"/>
            <a:ext cx="8956500" cy="1087500"/>
          </a:xfrm>
          <a:prstGeom prst="rect">
            <a:avLst/>
          </a:prstGeom>
          <a:noFill/>
          <a:ln>
            <a:noFill/>
          </a:ln>
        </p:spPr>
        <p:txBody>
          <a:bodyPr anchorCtr="0" anchor="t" bIns="31425" lIns="31425" spcFirstLastPara="1" rIns="31425" wrap="square" tIns="31425">
            <a:noAutofit/>
          </a:bodyPr>
          <a:lstStyle/>
          <a:p>
            <a:pPr indent="0" lvl="0" marL="0" marR="0" rtl="0" algn="l">
              <a:lnSpc>
                <a:spcPct val="120065"/>
              </a:lnSpc>
              <a:spcBef>
                <a:spcPts val="0"/>
              </a:spcBef>
              <a:spcAft>
                <a:spcPts val="0"/>
              </a:spcAft>
              <a:buNone/>
            </a:pPr>
            <a:r>
              <a:rPr lang="en-US" sz="3500"/>
              <a:t>19. </a:t>
            </a:r>
            <a:r>
              <a:rPr lang="en-US" sz="3500">
                <a:solidFill>
                  <a:srgbClr val="000000"/>
                </a:solidFill>
                <a:latin typeface="Arial"/>
                <a:ea typeface="Arial"/>
                <a:cs typeface="Arial"/>
                <a:sym typeface="Arial"/>
              </a:rPr>
              <a:t>Mendel discovered that each trait is controlled by two factors (</a:t>
            </a:r>
            <a:r>
              <a:rPr lang="en-US" sz="3500" u="sng">
                <a:solidFill>
                  <a:srgbClr val="000000"/>
                </a:solidFill>
                <a:latin typeface="Arial"/>
                <a:ea typeface="Arial"/>
                <a:cs typeface="Arial"/>
                <a:sym typeface="Arial"/>
              </a:rPr>
              <a:t>alleles</a:t>
            </a:r>
            <a:r>
              <a:rPr lang="en-US" sz="3500">
                <a:solidFill>
                  <a:srgbClr val="000000"/>
                </a:solidFill>
                <a:latin typeface="Arial"/>
                <a:ea typeface="Arial"/>
                <a:cs typeface="Arial"/>
                <a:sym typeface="Arial"/>
              </a:rPr>
              <a:t>)</a:t>
            </a:r>
            <a:endParaRPr sz="3500">
              <a:solidFill>
                <a:srgbClr val="000000"/>
              </a:solidFill>
              <a:latin typeface="Arial"/>
              <a:ea typeface="Arial"/>
              <a:cs typeface="Arial"/>
              <a:sym typeface="Arial"/>
            </a:endParaRPr>
          </a:p>
          <a:p>
            <a:pPr indent="0" lvl="0" marL="0" marR="0" rtl="0" algn="l">
              <a:lnSpc>
                <a:spcPct val="120065"/>
              </a:lnSpc>
              <a:spcBef>
                <a:spcPts val="600"/>
              </a:spcBef>
              <a:spcAft>
                <a:spcPts val="0"/>
              </a:spcAft>
              <a:buNone/>
            </a:pPr>
            <a:r>
              <a:t/>
            </a:r>
            <a:endParaRPr sz="1200">
              <a:solidFill>
                <a:srgbClr val="000000"/>
              </a:solidFill>
              <a:latin typeface="Arial"/>
              <a:ea typeface="Arial"/>
              <a:cs typeface="Arial"/>
              <a:sym typeface="Arial"/>
            </a:endParaRPr>
          </a:p>
          <a:p>
            <a:pPr indent="0" lvl="0" marL="0" marR="0" rtl="0" algn="l">
              <a:lnSpc>
                <a:spcPct val="120065"/>
              </a:lnSpc>
              <a:spcBef>
                <a:spcPts val="600"/>
              </a:spcBef>
              <a:spcAft>
                <a:spcPts val="0"/>
              </a:spcAft>
              <a:buNone/>
            </a:pPr>
            <a:r>
              <a:t/>
            </a:r>
            <a:endParaRPr sz="3500" u="sng"/>
          </a:p>
        </p:txBody>
      </p:sp>
      <p:pic>
        <p:nvPicPr>
          <p:cNvPr descr="genes.gif" id="268" name="Google Shape;268;p32"/>
          <p:cNvPicPr preferRelativeResize="0"/>
          <p:nvPr/>
        </p:nvPicPr>
        <p:blipFill>
          <a:blip r:embed="rId3">
            <a:alphaModFix/>
          </a:blip>
          <a:stretch>
            <a:fillRect/>
          </a:stretch>
        </p:blipFill>
        <p:spPr>
          <a:xfrm>
            <a:off x="5305174" y="1557176"/>
            <a:ext cx="3559350" cy="3282500"/>
          </a:xfrm>
          <a:prstGeom prst="rect">
            <a:avLst/>
          </a:prstGeom>
          <a:noFill/>
          <a:ln>
            <a:noFill/>
          </a:ln>
        </p:spPr>
      </p:pic>
      <p:sp>
        <p:nvSpPr>
          <p:cNvPr id="269" name="Google Shape;269;p32"/>
          <p:cNvSpPr txBox="1"/>
          <p:nvPr/>
        </p:nvSpPr>
        <p:spPr>
          <a:xfrm>
            <a:off x="460275" y="1496476"/>
            <a:ext cx="4697400" cy="3230700"/>
          </a:xfrm>
          <a:prstGeom prst="rect">
            <a:avLst/>
          </a:prstGeom>
          <a:noFill/>
          <a:ln>
            <a:noFill/>
          </a:ln>
        </p:spPr>
        <p:txBody>
          <a:bodyPr anchorCtr="0" anchor="t" bIns="75425" lIns="75425" spcFirstLastPara="1" rIns="75425" wrap="square" tIns="75425">
            <a:noAutofit/>
          </a:bodyPr>
          <a:lstStyle/>
          <a:p>
            <a:pPr indent="0" lvl="0" marL="0" rtl="0" algn="l">
              <a:lnSpc>
                <a:spcPct val="100000"/>
              </a:lnSpc>
              <a:spcBef>
                <a:spcPts val="600"/>
              </a:spcBef>
              <a:spcAft>
                <a:spcPts val="0"/>
              </a:spcAft>
              <a:buClr>
                <a:schemeClr val="dk1"/>
              </a:buClr>
              <a:buSzPts val="900"/>
              <a:buFont typeface="Arial"/>
              <a:buNone/>
            </a:pPr>
            <a:r>
              <a:rPr lang="en-US" sz="3100" u="sng">
                <a:solidFill>
                  <a:schemeClr val="dk1"/>
                </a:solidFill>
              </a:rPr>
              <a:t>Genes</a:t>
            </a:r>
            <a:r>
              <a:rPr lang="en-US" sz="3100">
                <a:solidFill>
                  <a:schemeClr val="dk1"/>
                </a:solidFill>
              </a:rPr>
              <a:t> – factors that determine your traits, composed of 2 alleles</a:t>
            </a:r>
            <a:endParaRPr sz="3100">
              <a:solidFill>
                <a:schemeClr val="dk1"/>
              </a:solidFill>
            </a:endParaRPr>
          </a:p>
          <a:p>
            <a:pPr indent="0" lvl="0" marL="0" rtl="0" algn="l">
              <a:lnSpc>
                <a:spcPct val="100000"/>
              </a:lnSpc>
              <a:spcBef>
                <a:spcPts val="600"/>
              </a:spcBef>
              <a:spcAft>
                <a:spcPts val="0"/>
              </a:spcAft>
              <a:buClr>
                <a:schemeClr val="dk1"/>
              </a:buClr>
              <a:buSzPts val="900"/>
              <a:buFont typeface="Arial"/>
              <a:buNone/>
            </a:pPr>
            <a:r>
              <a:t/>
            </a:r>
            <a:endParaRPr sz="3100">
              <a:solidFill>
                <a:schemeClr val="dk1"/>
              </a:solidFill>
            </a:endParaRPr>
          </a:p>
          <a:p>
            <a:pPr indent="0" lvl="0" marL="0" rtl="0" algn="l">
              <a:lnSpc>
                <a:spcPct val="100000"/>
              </a:lnSpc>
              <a:spcBef>
                <a:spcPts val="600"/>
              </a:spcBef>
              <a:spcAft>
                <a:spcPts val="0"/>
              </a:spcAft>
              <a:buClr>
                <a:schemeClr val="dk1"/>
              </a:buClr>
              <a:buSzPts val="900"/>
              <a:buFont typeface="Arial"/>
              <a:buNone/>
            </a:pPr>
            <a:r>
              <a:rPr lang="en-US" sz="3100">
                <a:solidFill>
                  <a:schemeClr val="dk1"/>
                </a:solidFill>
              </a:rPr>
              <a:t>Genes are located on </a:t>
            </a:r>
            <a:r>
              <a:rPr lang="en-US" sz="3100" u="sng">
                <a:solidFill>
                  <a:schemeClr val="dk1"/>
                </a:solidFill>
              </a:rPr>
              <a:t>chromosomes</a:t>
            </a:r>
            <a:endParaRPr sz="3100" u="sng">
              <a:solidFill>
                <a:schemeClr val="dk1"/>
              </a:solidFill>
            </a:endParaRPr>
          </a:p>
          <a:p>
            <a:pPr indent="0" lvl="0" marL="0" rtl="0" algn="l">
              <a:spcBef>
                <a:spcPts val="0"/>
              </a:spcBef>
              <a:spcAft>
                <a:spcPts val="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nvSpPr>
        <p:spPr>
          <a:xfrm>
            <a:off x="130343" y="54388"/>
            <a:ext cx="8873400" cy="49914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1200"/>
              <a:t>Quick Check  - What do we know so far?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2500"/>
              <a:t>1. The “Father of Genetics” is  ____________</a:t>
            </a:r>
            <a:endParaRPr sz="2500"/>
          </a:p>
          <a:p>
            <a:pPr indent="0" lvl="0" marL="0" rtl="0" algn="l">
              <a:spcBef>
                <a:spcPts val="0"/>
              </a:spcBef>
              <a:spcAft>
                <a:spcPts val="0"/>
              </a:spcAft>
              <a:buNone/>
            </a:pPr>
            <a:r>
              <a:t/>
            </a:r>
            <a:endParaRPr sz="1000"/>
          </a:p>
          <a:p>
            <a:pPr indent="0" lvl="0" marL="0" rtl="0" algn="l">
              <a:spcBef>
                <a:spcPts val="0"/>
              </a:spcBef>
              <a:spcAft>
                <a:spcPts val="0"/>
              </a:spcAft>
              <a:buNone/>
            </a:pPr>
            <a:r>
              <a:rPr lang="en-US" sz="2500"/>
              <a:t>2.  Genetics is the study of  _____________,  which is how traits are passed from _________ to ____________</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US" sz="2500"/>
              <a:t>3.  Mendel studied what organism?  ____________</a:t>
            </a:r>
            <a:endParaRPr sz="2500"/>
          </a:p>
          <a:p>
            <a:pPr indent="0" lvl="0" marL="0" rtl="0" algn="l">
              <a:spcBef>
                <a:spcPts val="0"/>
              </a:spcBef>
              <a:spcAft>
                <a:spcPts val="0"/>
              </a:spcAft>
              <a:buNone/>
            </a:pPr>
            <a:r>
              <a:t/>
            </a:r>
            <a:endParaRPr sz="1000"/>
          </a:p>
          <a:p>
            <a:pPr indent="0" lvl="0" marL="0" rtl="0" algn="l">
              <a:spcBef>
                <a:spcPts val="0"/>
              </a:spcBef>
              <a:spcAft>
                <a:spcPts val="0"/>
              </a:spcAft>
              <a:buNone/>
            </a:pPr>
            <a:r>
              <a:rPr lang="en-US" sz="2500"/>
              <a:t>4. If one trait covers up another one, </a:t>
            </a:r>
            <a:br>
              <a:rPr lang="en-US" sz="2500"/>
            </a:br>
            <a:r>
              <a:rPr lang="en-US" sz="2500"/>
              <a:t>             we say that it is   _____________________,</a:t>
            </a:r>
            <a:br>
              <a:rPr lang="en-US" sz="2500"/>
            </a:br>
            <a:r>
              <a:rPr lang="en-US" sz="2500"/>
              <a:t>       the one that is covered up is ___________________</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US" sz="2500"/>
              <a:t>5. A “true-breeding” plant is one that can only produce plants like itself    a)  true      b) false</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US" sz="2500"/>
              <a:t>6. If a tall and a short plant are crossed, it will create a</a:t>
            </a:r>
            <a:endParaRPr sz="2500"/>
          </a:p>
          <a:p>
            <a:pPr indent="0" lvl="0" marL="0" rtl="0" algn="l">
              <a:spcBef>
                <a:spcPts val="0"/>
              </a:spcBef>
              <a:spcAft>
                <a:spcPts val="0"/>
              </a:spcAft>
              <a:buNone/>
            </a:pPr>
            <a:r>
              <a:rPr lang="en-US" sz="2500"/>
              <a:t>      a) zygote                b) gene              c) hybrid</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idx="1" type="body"/>
          </p:nvPr>
        </p:nvSpPr>
        <p:spPr>
          <a:xfrm>
            <a:off x="127050" y="139901"/>
            <a:ext cx="8889900" cy="4934100"/>
          </a:xfrm>
          <a:prstGeom prst="rect">
            <a:avLst/>
          </a:prstGeom>
        </p:spPr>
        <p:txBody>
          <a:bodyPr anchorCtr="0" anchor="t" bIns="31425" lIns="31425" spcFirstLastPara="1" rIns="31425" wrap="square" tIns="31425">
            <a:noAutofit/>
          </a:bodyPr>
          <a:lstStyle/>
          <a:p>
            <a:pPr indent="0" lvl="0" marL="0" rtl="0" algn="l">
              <a:lnSpc>
                <a:spcPct val="100000"/>
              </a:lnSpc>
              <a:spcBef>
                <a:spcPts val="0"/>
              </a:spcBef>
              <a:spcAft>
                <a:spcPts val="0"/>
              </a:spcAft>
              <a:buNone/>
            </a:pPr>
            <a:r>
              <a:rPr lang="en-US">
                <a:solidFill>
                  <a:srgbClr val="000000"/>
                </a:solidFill>
              </a:rPr>
              <a:t>Check for understanding</a:t>
            </a:r>
            <a:endParaRPr sz="2200">
              <a:solidFill>
                <a:srgbClr val="000000"/>
              </a:solidFill>
              <a:latin typeface="Arial"/>
              <a:ea typeface="Arial"/>
              <a:cs typeface="Arial"/>
              <a:sym typeface="Arial"/>
            </a:endParaRPr>
          </a:p>
          <a:p>
            <a:pPr indent="0" lvl="0" marL="0" rtl="0" algn="l">
              <a:lnSpc>
                <a:spcPct val="100000"/>
              </a:lnSpc>
              <a:spcBef>
                <a:spcPts val="1700"/>
              </a:spcBef>
              <a:spcAft>
                <a:spcPts val="0"/>
              </a:spcAft>
              <a:buNone/>
            </a:pPr>
            <a:r>
              <a:rPr lang="en-US">
                <a:solidFill>
                  <a:srgbClr val="000000"/>
                </a:solidFill>
              </a:rPr>
              <a:t>1</a:t>
            </a:r>
            <a:r>
              <a:rPr lang="en-US">
                <a:solidFill>
                  <a:srgbClr val="000000"/>
                </a:solidFill>
                <a:latin typeface="Arial"/>
                <a:ea typeface="Arial"/>
                <a:cs typeface="Arial"/>
                <a:sym typeface="Arial"/>
              </a:rPr>
              <a:t>.  </a:t>
            </a:r>
            <a:r>
              <a:rPr lang="en-US">
                <a:solidFill>
                  <a:srgbClr val="000000"/>
                </a:solidFill>
              </a:rPr>
              <a:t>Genes are located on _______________</a:t>
            </a:r>
            <a:endParaRPr>
              <a:solidFill>
                <a:srgbClr val="000000"/>
              </a:solidFill>
              <a:latin typeface="Arial"/>
              <a:ea typeface="Arial"/>
              <a:cs typeface="Arial"/>
              <a:sym typeface="Arial"/>
            </a:endParaRPr>
          </a:p>
          <a:p>
            <a:pPr indent="0" lvl="0" marL="0" rtl="0" algn="l">
              <a:lnSpc>
                <a:spcPct val="100000"/>
              </a:lnSpc>
              <a:spcBef>
                <a:spcPts val="1700"/>
              </a:spcBef>
              <a:spcAft>
                <a:spcPts val="0"/>
              </a:spcAft>
              <a:buNone/>
            </a:pPr>
            <a:r>
              <a:rPr lang="en-US">
                <a:solidFill>
                  <a:srgbClr val="000000"/>
                </a:solidFill>
              </a:rPr>
              <a:t>2</a:t>
            </a:r>
            <a:r>
              <a:rPr lang="en-US">
                <a:solidFill>
                  <a:srgbClr val="000000"/>
                </a:solidFill>
                <a:latin typeface="Arial"/>
                <a:ea typeface="Arial"/>
                <a:cs typeface="Arial"/>
                <a:sym typeface="Arial"/>
              </a:rPr>
              <a:t>.  Every gene is made of two </a:t>
            </a:r>
            <a:r>
              <a:rPr lang="en-US">
                <a:solidFill>
                  <a:srgbClr val="000000"/>
                </a:solidFill>
              </a:rPr>
              <a:t>    </a:t>
            </a:r>
            <a:r>
              <a:rPr lang="en-US">
                <a:solidFill>
                  <a:srgbClr val="000000"/>
                </a:solidFill>
              </a:rPr>
              <a:t>a.  genotypes      b.  alleles         c.  cells</a:t>
            </a:r>
            <a:endParaRPr>
              <a:solidFill>
                <a:srgbClr val="000000"/>
              </a:solidFill>
            </a:endParaRPr>
          </a:p>
          <a:p>
            <a:pPr indent="0" lvl="0" marL="0" rtl="0" algn="l">
              <a:lnSpc>
                <a:spcPct val="100000"/>
              </a:lnSpc>
              <a:spcBef>
                <a:spcPts val="1700"/>
              </a:spcBef>
              <a:spcAft>
                <a:spcPts val="0"/>
              </a:spcAft>
              <a:buNone/>
            </a:pPr>
            <a:r>
              <a:rPr lang="en-US">
                <a:solidFill>
                  <a:srgbClr val="000000"/>
                </a:solidFill>
              </a:rPr>
              <a:t>3.  The organism’s outward  appearance,  such as wrinkled seeds are referred to as the     a)  phenotype          b) genotype</a:t>
            </a:r>
            <a:endParaRPr>
              <a:solidFill>
                <a:srgbClr val="000000"/>
              </a:solidFill>
            </a:endParaRPr>
          </a:p>
          <a:p>
            <a:pPr indent="0" lvl="0" marL="0" rtl="0" algn="l">
              <a:spcBef>
                <a:spcPts val="1700"/>
              </a:spcBef>
              <a:spcAft>
                <a:spcPts val="0"/>
              </a:spcAft>
              <a:buClr>
                <a:schemeClr val="dk1"/>
              </a:buClr>
              <a:buSzPts val="1100"/>
              <a:buFont typeface="Arial"/>
              <a:buNone/>
            </a:pPr>
            <a:r>
              <a:rPr lang="en-US">
                <a:solidFill>
                  <a:schemeClr val="dk1"/>
                </a:solidFill>
              </a:rPr>
              <a:t>4</a:t>
            </a:r>
            <a:r>
              <a:rPr lang="en-US">
                <a:solidFill>
                  <a:schemeClr val="dk1"/>
                </a:solidFill>
              </a:rPr>
              <a:t>.  The letters (ex.  RR) that represent the traits are referred to as the    </a:t>
            </a:r>
            <a:br>
              <a:rPr lang="en-US">
                <a:solidFill>
                  <a:schemeClr val="dk1"/>
                </a:solidFill>
              </a:rPr>
            </a:br>
            <a:r>
              <a:rPr lang="en-US">
                <a:solidFill>
                  <a:schemeClr val="dk1"/>
                </a:solidFill>
              </a:rPr>
              <a:t>       a) phenotype              b) genotype</a:t>
            </a:r>
            <a:endParaRPr>
              <a:solidFill>
                <a:schemeClr val="dk1"/>
              </a:solidFill>
            </a:endParaRPr>
          </a:p>
          <a:p>
            <a:pPr indent="0" lvl="0" marL="0" rtl="0" algn="l">
              <a:spcBef>
                <a:spcPts val="1700"/>
              </a:spcBef>
              <a:spcAft>
                <a:spcPts val="0"/>
              </a:spcAft>
              <a:buClr>
                <a:schemeClr val="dk1"/>
              </a:buClr>
              <a:buSzPts val="1100"/>
              <a:buFont typeface="Arial"/>
              <a:buNone/>
            </a:pPr>
            <a:r>
              <a:rPr lang="en-US">
                <a:solidFill>
                  <a:schemeClr val="dk1"/>
                </a:solidFill>
              </a:rPr>
              <a:t>5. An organism that has two different alleles, or letters, such as Rr is:  </a:t>
            </a:r>
            <a:br>
              <a:rPr lang="en-US">
                <a:solidFill>
                  <a:schemeClr val="dk1"/>
                </a:solidFill>
              </a:rPr>
            </a:br>
            <a:r>
              <a:rPr lang="en-US">
                <a:solidFill>
                  <a:schemeClr val="dk1"/>
                </a:solidFill>
              </a:rPr>
              <a:t>      a) homozygous         b) heterozygous</a:t>
            </a:r>
            <a:endParaRPr>
              <a:solidFill>
                <a:schemeClr val="dk1"/>
              </a:solidFill>
            </a:endParaRPr>
          </a:p>
          <a:p>
            <a:pPr indent="0" lvl="0" marL="0" rtl="0" algn="l">
              <a:spcBef>
                <a:spcPts val="1700"/>
              </a:spcBef>
              <a:spcAft>
                <a:spcPts val="1700"/>
              </a:spcAft>
              <a:buClr>
                <a:schemeClr val="dk1"/>
              </a:buClr>
              <a:buSzPts val="1100"/>
              <a:buFont typeface="Arial"/>
              <a:buNone/>
            </a:pPr>
            <a:r>
              <a:rPr lang="en-US"/>
              <a:t>6. </a:t>
            </a:r>
            <a:r>
              <a:rPr lang="en-US">
                <a:solidFill>
                  <a:schemeClr val="dk1"/>
                </a:solidFill>
              </a:rPr>
              <a:t>7. An organism that has two of the same alleles, or letters, such as RR is:   </a:t>
            </a:r>
            <a:br>
              <a:rPr lang="en-US">
                <a:solidFill>
                  <a:schemeClr val="dk1"/>
                </a:solidFill>
              </a:rPr>
            </a:br>
            <a:r>
              <a:rPr lang="en-US">
                <a:solidFill>
                  <a:schemeClr val="dk1"/>
                </a:solidFill>
              </a:rPr>
              <a:t>     a) homozygous         b) heterozygous</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idx="1" type="body"/>
          </p:nvPr>
        </p:nvSpPr>
        <p:spPr>
          <a:xfrm>
            <a:off x="241470" y="169088"/>
            <a:ext cx="8661000" cy="609900"/>
          </a:xfrm>
          <a:prstGeom prst="rect">
            <a:avLst/>
          </a:prstGeom>
        </p:spPr>
        <p:txBody>
          <a:bodyPr anchorCtr="0" anchor="t" bIns="93125" lIns="93125" spcFirstLastPara="1" rIns="93125" wrap="square" tIns="93125">
            <a:noAutofit/>
          </a:bodyPr>
          <a:lstStyle/>
          <a:p>
            <a:pPr indent="0" lvl="0" marL="0" rtl="0" algn="l">
              <a:spcBef>
                <a:spcPts val="0"/>
              </a:spcBef>
              <a:spcAft>
                <a:spcPts val="1700"/>
              </a:spcAft>
              <a:buNone/>
            </a:pPr>
            <a:r>
              <a:rPr lang="en-US" sz="2000">
                <a:solidFill>
                  <a:srgbClr val="000000"/>
                </a:solidFill>
              </a:rPr>
              <a:t>1</a:t>
            </a:r>
            <a:r>
              <a:rPr lang="en-US" sz="2000">
                <a:solidFill>
                  <a:srgbClr val="000000"/>
                </a:solidFill>
              </a:rPr>
              <a:t>.  What is the diagram shown below called? _____________________</a:t>
            </a:r>
            <a:endParaRPr sz="2000">
              <a:solidFill>
                <a:srgbClr val="000000"/>
              </a:solidFill>
            </a:endParaRPr>
          </a:p>
        </p:txBody>
      </p:sp>
      <p:pic>
        <p:nvPicPr>
          <p:cNvPr descr="774px-Punnett_square_(PSF).png" id="285" name="Google Shape;285;p35"/>
          <p:cNvPicPr preferRelativeResize="0"/>
          <p:nvPr/>
        </p:nvPicPr>
        <p:blipFill>
          <a:blip r:embed="rId3">
            <a:alphaModFix/>
          </a:blip>
          <a:stretch>
            <a:fillRect/>
          </a:stretch>
        </p:blipFill>
        <p:spPr>
          <a:xfrm>
            <a:off x="629292" y="833853"/>
            <a:ext cx="3962199" cy="3931488"/>
          </a:xfrm>
          <a:prstGeom prst="rect">
            <a:avLst/>
          </a:prstGeom>
          <a:noFill/>
          <a:ln>
            <a:noFill/>
          </a:ln>
        </p:spPr>
      </p:pic>
      <p:sp>
        <p:nvSpPr>
          <p:cNvPr id="286" name="Google Shape;286;p35"/>
          <p:cNvSpPr/>
          <p:nvPr/>
        </p:nvSpPr>
        <p:spPr>
          <a:xfrm>
            <a:off x="1042047" y="1031397"/>
            <a:ext cx="1435800" cy="8133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75425" lIns="75425" spcFirstLastPara="1" rIns="75425" wrap="square" tIns="75425">
            <a:noAutofit/>
          </a:bodyPr>
          <a:lstStyle/>
          <a:p>
            <a:pPr indent="0" lvl="0" marL="0" rtl="0" algn="l">
              <a:spcBef>
                <a:spcPts val="0"/>
              </a:spcBef>
              <a:spcAft>
                <a:spcPts val="0"/>
              </a:spcAft>
              <a:buNone/>
            </a:pPr>
            <a:r>
              <a:t/>
            </a:r>
            <a:endParaRPr/>
          </a:p>
        </p:txBody>
      </p:sp>
      <p:sp>
        <p:nvSpPr>
          <p:cNvPr id="287" name="Google Shape;287;p35"/>
          <p:cNvSpPr/>
          <p:nvPr/>
        </p:nvSpPr>
        <p:spPr>
          <a:xfrm>
            <a:off x="106740" y="3952041"/>
            <a:ext cx="1435800" cy="8133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75425" lIns="75425" spcFirstLastPara="1" rIns="75425" wrap="square" tIns="75425">
            <a:noAutofit/>
          </a:bodyPr>
          <a:lstStyle/>
          <a:p>
            <a:pPr indent="0" lvl="0" marL="0" rtl="0" algn="l">
              <a:spcBef>
                <a:spcPts val="0"/>
              </a:spcBef>
              <a:spcAft>
                <a:spcPts val="0"/>
              </a:spcAft>
              <a:buNone/>
            </a:pPr>
            <a:r>
              <a:t/>
            </a:r>
            <a:endParaRPr sz="1200"/>
          </a:p>
        </p:txBody>
      </p:sp>
      <p:sp>
        <p:nvSpPr>
          <p:cNvPr id="288" name="Google Shape;288;p35"/>
          <p:cNvSpPr txBox="1"/>
          <p:nvPr/>
        </p:nvSpPr>
        <p:spPr>
          <a:xfrm>
            <a:off x="5195550" y="1172175"/>
            <a:ext cx="3450600" cy="20106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2400"/>
              <a:t>If the trait studied here is red leaves, which is dominant.  How many offspring of this cross will red leaves? ______</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nvSpPr>
        <p:spPr>
          <a:xfrm>
            <a:off x="275400" y="137675"/>
            <a:ext cx="6299100" cy="4708200"/>
          </a:xfrm>
          <a:prstGeom prst="rect">
            <a:avLst/>
          </a:prstGeom>
          <a:noFill/>
          <a:ln>
            <a:noFill/>
          </a:ln>
        </p:spPr>
        <p:txBody>
          <a:bodyPr anchorCtr="0" anchor="t" bIns="31425" lIns="31425" spcFirstLastPara="1" rIns="31425" wrap="square" tIns="3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2</a:t>
            </a:r>
            <a:r>
              <a:rPr lang="en-US" sz="1800">
                <a:solidFill>
                  <a:schemeClr val="dk1"/>
                </a:solidFill>
              </a:rPr>
              <a:t>.  A one-eyed purple people eater is crossed with a two eyed purple people eater.  All of their offspring have two eyes.   Which trait is dominant?</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t>3</a:t>
            </a:r>
            <a:r>
              <a:rPr lang="en-US" sz="1800">
                <a:solidFill>
                  <a:srgbClr val="000000"/>
                </a:solidFill>
                <a:latin typeface="Arial"/>
                <a:ea typeface="Arial"/>
                <a:cs typeface="Arial"/>
                <a:sym typeface="Arial"/>
              </a:rPr>
              <a:t>.  If you use the letter E for this </a:t>
            </a:r>
            <a:r>
              <a:rPr lang="en-US" sz="1800"/>
              <a:t> </a:t>
            </a:r>
            <a:r>
              <a:rPr lang="en-US" sz="1800">
                <a:solidFill>
                  <a:srgbClr val="000000"/>
                </a:solidFill>
                <a:latin typeface="Arial"/>
                <a:ea typeface="Arial"/>
                <a:cs typeface="Arial"/>
                <a:sym typeface="Arial"/>
              </a:rPr>
              <a:t>gene.   What is the genotype of </a:t>
            </a:r>
            <a:r>
              <a:rPr lang="en-US" sz="1800"/>
              <a:t> </a:t>
            </a:r>
            <a:r>
              <a:rPr lang="en-US" sz="1800">
                <a:solidFill>
                  <a:srgbClr val="000000"/>
                </a:solidFill>
                <a:latin typeface="Arial"/>
                <a:ea typeface="Arial"/>
                <a:cs typeface="Arial"/>
                <a:sym typeface="Arial"/>
              </a:rPr>
              <a:t>the offspring</a:t>
            </a:r>
            <a:r>
              <a:rPr lang="en-US" sz="1800"/>
              <a:t> if the parents were </a:t>
            </a:r>
            <a:br>
              <a:rPr lang="en-US" sz="1800"/>
            </a:br>
            <a:r>
              <a:rPr lang="en-US" sz="1800"/>
              <a:t>                 EE x ee</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26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t>4</a:t>
            </a:r>
            <a:r>
              <a:rPr lang="en-US" sz="1800">
                <a:solidFill>
                  <a:srgbClr val="000000"/>
                </a:solidFill>
                <a:latin typeface="Arial"/>
                <a:ea typeface="Arial"/>
                <a:cs typeface="Arial"/>
                <a:sym typeface="Arial"/>
              </a:rPr>
              <a:t>.  If you crossed the offspring </a:t>
            </a:r>
            <a:r>
              <a:rPr lang="en-US" sz="1800"/>
              <a:t> </a:t>
            </a:r>
            <a:r>
              <a:rPr lang="en-US" sz="1800">
                <a:solidFill>
                  <a:srgbClr val="000000"/>
                </a:solidFill>
                <a:latin typeface="Arial"/>
                <a:ea typeface="Arial"/>
                <a:cs typeface="Arial"/>
                <a:sym typeface="Arial"/>
              </a:rPr>
              <a:t>with each other </a:t>
            </a:r>
            <a:r>
              <a:rPr lang="en-US" sz="1800"/>
              <a:t>(Ee x Ee) </a:t>
            </a:r>
            <a:r>
              <a:rPr lang="en-US" sz="1800">
                <a:solidFill>
                  <a:srgbClr val="000000"/>
                </a:solidFill>
                <a:latin typeface="Arial"/>
                <a:ea typeface="Arial"/>
                <a:cs typeface="Arial"/>
                <a:sym typeface="Arial"/>
              </a:rPr>
              <a:t>?  How many of the new offspring would you expect to have two eyes?</a:t>
            </a:r>
            <a:endParaRPr sz="1800">
              <a:solidFill>
                <a:srgbClr val="000000"/>
              </a:solidFill>
              <a:latin typeface="Arial"/>
              <a:ea typeface="Arial"/>
              <a:cs typeface="Arial"/>
              <a:sym typeface="Arial"/>
            </a:endParaRPr>
          </a:p>
        </p:txBody>
      </p:sp>
      <p:pic>
        <p:nvPicPr>
          <p:cNvPr id="294" name="Google Shape;294;p36"/>
          <p:cNvPicPr preferRelativeResize="0"/>
          <p:nvPr/>
        </p:nvPicPr>
        <p:blipFill>
          <a:blip r:embed="rId3">
            <a:alphaModFix/>
          </a:blip>
          <a:stretch>
            <a:fillRect/>
          </a:stretch>
        </p:blipFill>
        <p:spPr>
          <a:xfrm>
            <a:off x="6692760" y="259335"/>
            <a:ext cx="2137860" cy="2060218"/>
          </a:xfrm>
          <a:prstGeom prst="rect">
            <a:avLst/>
          </a:prstGeom>
          <a:noFill/>
          <a:ln>
            <a:noFill/>
          </a:ln>
        </p:spPr>
      </p:pic>
      <p:sp>
        <p:nvSpPr>
          <p:cNvPr id="295" name="Google Shape;295;p36"/>
          <p:cNvSpPr txBox="1"/>
          <p:nvPr/>
        </p:nvSpPr>
        <p:spPr>
          <a:xfrm>
            <a:off x="6692750" y="2394300"/>
            <a:ext cx="2064900" cy="1128000"/>
          </a:xfrm>
          <a:prstGeom prst="rect">
            <a:avLst/>
          </a:prstGeom>
          <a:noFill/>
          <a:ln cap="flat" cmpd="sng" w="9525">
            <a:solidFill>
              <a:srgbClr val="000000"/>
            </a:solidFill>
            <a:prstDash val="solid"/>
            <a:round/>
            <a:headEnd len="sm" w="sm" type="none"/>
            <a:tailEnd len="sm" w="sm" type="none"/>
          </a:ln>
        </p:spPr>
        <p:txBody>
          <a:bodyPr anchorCtr="0" anchor="t" bIns="75425" lIns="75425" spcFirstLastPara="1" rIns="75425" wrap="square" tIns="75425">
            <a:noAutofit/>
          </a:bodyPr>
          <a:lstStyle/>
          <a:p>
            <a:pPr indent="0" lvl="0" marL="0" rtl="0" algn="l">
              <a:spcBef>
                <a:spcPts val="0"/>
              </a:spcBef>
              <a:spcAft>
                <a:spcPts val="0"/>
              </a:spcAft>
              <a:buNone/>
            </a:pPr>
            <a:r>
              <a:rPr lang="en-US" sz="2000"/>
              <a:t>EE = two eyes</a:t>
            </a:r>
            <a:endParaRPr sz="2000"/>
          </a:p>
          <a:p>
            <a:pPr indent="0" lvl="0" marL="0" rtl="0" algn="l">
              <a:spcBef>
                <a:spcPts val="0"/>
              </a:spcBef>
              <a:spcAft>
                <a:spcPts val="0"/>
              </a:spcAft>
              <a:buNone/>
            </a:pPr>
            <a:r>
              <a:rPr lang="en-US" sz="2000"/>
              <a:t>Ee  = two eyes</a:t>
            </a:r>
            <a:endParaRPr sz="2000"/>
          </a:p>
          <a:p>
            <a:pPr indent="0" lvl="0" marL="0" rtl="0" algn="l">
              <a:spcBef>
                <a:spcPts val="0"/>
              </a:spcBef>
              <a:spcAft>
                <a:spcPts val="0"/>
              </a:spcAft>
              <a:buNone/>
            </a:pPr>
            <a:r>
              <a:rPr lang="en-US" sz="2000"/>
              <a:t>ee = one eye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nvSpPr>
        <p:spPr>
          <a:xfrm>
            <a:off x="182150" y="78075"/>
            <a:ext cx="84309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20.  There are other types of crosses...</a:t>
            </a:r>
            <a:endParaRPr sz="2200"/>
          </a:p>
        </p:txBody>
      </p:sp>
      <p:sp>
        <p:nvSpPr>
          <p:cNvPr id="301" name="Google Shape;301;p37"/>
          <p:cNvSpPr txBox="1"/>
          <p:nvPr/>
        </p:nvSpPr>
        <p:spPr>
          <a:xfrm>
            <a:off x="503050" y="936675"/>
            <a:ext cx="3825000" cy="28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If you cross a red cow with a white cow, you get offspring that are red and white, a condition called ROAN.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This is called codominance, because neither allele covers up the others and both are expressed. </a:t>
            </a:r>
            <a:endParaRPr sz="2000"/>
          </a:p>
        </p:txBody>
      </p:sp>
      <p:pic>
        <p:nvPicPr>
          <p:cNvPr id="302" name="Google Shape;302;p37"/>
          <p:cNvPicPr preferRelativeResize="0"/>
          <p:nvPr/>
        </p:nvPicPr>
        <p:blipFill>
          <a:blip r:embed="rId3">
            <a:alphaModFix/>
          </a:blip>
          <a:stretch>
            <a:fillRect/>
          </a:stretch>
        </p:blipFill>
        <p:spPr>
          <a:xfrm>
            <a:off x="5134950" y="763275"/>
            <a:ext cx="3651500" cy="2608200"/>
          </a:xfrm>
          <a:prstGeom prst="rect">
            <a:avLst/>
          </a:prstGeom>
          <a:noFill/>
          <a:ln>
            <a:noFill/>
          </a:ln>
        </p:spPr>
      </p:pic>
      <p:sp>
        <p:nvSpPr>
          <p:cNvPr id="303" name="Google Shape;303;p37"/>
          <p:cNvSpPr txBox="1"/>
          <p:nvPr/>
        </p:nvSpPr>
        <p:spPr>
          <a:xfrm>
            <a:off x="5134950" y="3501200"/>
            <a:ext cx="3825000" cy="10470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2000"/>
              <a:t>RR =  Red Cow</a:t>
            </a:r>
            <a:endParaRPr sz="2000"/>
          </a:p>
          <a:p>
            <a:pPr indent="0" lvl="0" marL="0" rtl="0" algn="l">
              <a:spcBef>
                <a:spcPts val="0"/>
              </a:spcBef>
              <a:spcAft>
                <a:spcPts val="0"/>
              </a:spcAft>
              <a:buNone/>
            </a:pPr>
            <a:r>
              <a:rPr lang="en-US" sz="2000"/>
              <a:t>RW  = Roan Cow (heterozygote)</a:t>
            </a:r>
            <a:endParaRPr sz="2000"/>
          </a:p>
          <a:p>
            <a:pPr indent="0" lvl="0" marL="0" rtl="0" algn="l">
              <a:spcBef>
                <a:spcPts val="0"/>
              </a:spcBef>
              <a:spcAft>
                <a:spcPts val="0"/>
              </a:spcAft>
              <a:buNone/>
            </a:pPr>
            <a:r>
              <a:rPr lang="en-US" sz="2000"/>
              <a:t>WW  = White cow</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nvSpPr>
        <p:spPr>
          <a:xfrm>
            <a:off x="219025" y="87900"/>
            <a:ext cx="8168400" cy="9018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b="1" lang="en-US" sz="2500"/>
              <a:t>22.  </a:t>
            </a:r>
            <a:r>
              <a:rPr b="1" lang="en-US" sz="2500"/>
              <a:t>DIHYBRID CROSSES</a:t>
            </a:r>
            <a:r>
              <a:rPr lang="en-US" sz="2500"/>
              <a:t>   - involve 2 traits</a:t>
            </a:r>
            <a:endParaRPr sz="2500"/>
          </a:p>
          <a:p>
            <a:pPr indent="0" lvl="0" marL="0" rtl="0" algn="l">
              <a:spcBef>
                <a:spcPts val="0"/>
              </a:spcBef>
              <a:spcAft>
                <a:spcPts val="0"/>
              </a:spcAft>
              <a:buNone/>
            </a:pPr>
            <a:r>
              <a:rPr lang="en-US" sz="2500"/>
              <a:t>                                       - RrYy x RrYy</a:t>
            </a:r>
            <a:endParaRPr sz="2500"/>
          </a:p>
        </p:txBody>
      </p:sp>
      <p:pic>
        <p:nvPicPr>
          <p:cNvPr id="309" name="Google Shape;309;p38"/>
          <p:cNvPicPr preferRelativeResize="0"/>
          <p:nvPr/>
        </p:nvPicPr>
        <p:blipFill rotWithShape="1">
          <a:blip r:embed="rId3">
            <a:alphaModFix/>
          </a:blip>
          <a:srcRect b="5473" l="0" r="0" t="0"/>
          <a:stretch/>
        </p:blipFill>
        <p:spPr>
          <a:xfrm>
            <a:off x="1312675" y="1135450"/>
            <a:ext cx="5008975" cy="3760525"/>
          </a:xfrm>
          <a:prstGeom prst="rect">
            <a:avLst/>
          </a:prstGeom>
          <a:noFill/>
          <a:ln>
            <a:noFill/>
          </a:ln>
        </p:spPr>
      </p:pic>
      <p:sp>
        <p:nvSpPr>
          <p:cNvPr id="310" name="Google Shape;310;p38"/>
          <p:cNvSpPr txBox="1"/>
          <p:nvPr/>
        </p:nvSpPr>
        <p:spPr>
          <a:xfrm>
            <a:off x="6654200" y="1503475"/>
            <a:ext cx="2299500" cy="14217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2000"/>
              <a:t>You can predict the outcome using a larger punnett square.  </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nvSpPr>
        <p:spPr>
          <a:xfrm>
            <a:off x="155900" y="0"/>
            <a:ext cx="81243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23.  Incomplete Dominance</a:t>
            </a:r>
            <a:endParaRPr sz="2600"/>
          </a:p>
        </p:txBody>
      </p:sp>
      <p:sp>
        <p:nvSpPr>
          <p:cNvPr id="316" name="Google Shape;316;p39"/>
          <p:cNvSpPr txBox="1"/>
          <p:nvPr/>
        </p:nvSpPr>
        <p:spPr>
          <a:xfrm>
            <a:off x="5720700" y="1872125"/>
            <a:ext cx="2279400" cy="16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RR = red</a:t>
            </a:r>
            <a:endParaRPr sz="3000"/>
          </a:p>
          <a:p>
            <a:pPr indent="0" lvl="0" marL="0" rtl="0" algn="l">
              <a:spcBef>
                <a:spcPts val="0"/>
              </a:spcBef>
              <a:spcAft>
                <a:spcPts val="0"/>
              </a:spcAft>
              <a:buNone/>
            </a:pPr>
            <a:r>
              <a:rPr lang="en-US" sz="3000"/>
              <a:t>RW = pink</a:t>
            </a:r>
            <a:endParaRPr sz="3000"/>
          </a:p>
          <a:p>
            <a:pPr indent="0" lvl="0" marL="0" rtl="0" algn="l">
              <a:spcBef>
                <a:spcPts val="0"/>
              </a:spcBef>
              <a:spcAft>
                <a:spcPts val="0"/>
              </a:spcAft>
              <a:buNone/>
            </a:pPr>
            <a:r>
              <a:rPr lang="en-US" sz="3000"/>
              <a:t>WW = white</a:t>
            </a:r>
            <a:endParaRPr sz="3000"/>
          </a:p>
        </p:txBody>
      </p:sp>
      <p:sp>
        <p:nvSpPr>
          <p:cNvPr id="317" name="Google Shape;317;p39"/>
          <p:cNvSpPr txBox="1"/>
          <p:nvPr/>
        </p:nvSpPr>
        <p:spPr>
          <a:xfrm>
            <a:off x="5720700" y="3900396"/>
            <a:ext cx="3068700" cy="8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What would happen if two pink flowers were crossed?</a:t>
            </a:r>
            <a:endParaRPr sz="1800"/>
          </a:p>
        </p:txBody>
      </p:sp>
      <p:pic>
        <p:nvPicPr>
          <p:cNvPr id="318" name="Google Shape;318;p39"/>
          <p:cNvPicPr preferRelativeResize="0"/>
          <p:nvPr/>
        </p:nvPicPr>
        <p:blipFill>
          <a:blip r:embed="rId3">
            <a:alphaModFix/>
          </a:blip>
          <a:stretch>
            <a:fillRect/>
          </a:stretch>
        </p:blipFill>
        <p:spPr>
          <a:xfrm>
            <a:off x="1077850" y="1170925"/>
            <a:ext cx="4119891" cy="3790000"/>
          </a:xfrm>
          <a:prstGeom prst="rect">
            <a:avLst/>
          </a:prstGeom>
          <a:noFill/>
          <a:ln>
            <a:noFill/>
          </a:ln>
        </p:spPr>
      </p:pic>
      <p:sp>
        <p:nvSpPr>
          <p:cNvPr id="319" name="Google Shape;319;p39"/>
          <p:cNvSpPr txBox="1"/>
          <p:nvPr/>
        </p:nvSpPr>
        <p:spPr>
          <a:xfrm>
            <a:off x="1205500" y="581425"/>
            <a:ext cx="7472700" cy="54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chemeClr val="dk1"/>
                </a:solidFill>
              </a:rPr>
              <a:t> white x red flower  =  pink flowers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nvSpPr>
        <p:spPr>
          <a:xfrm>
            <a:off x="301140" y="112944"/>
            <a:ext cx="8528100" cy="9549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b="1" lang="en-US" sz="2100"/>
              <a:t>24.  </a:t>
            </a:r>
            <a:r>
              <a:rPr b="1" lang="en-US" sz="2100"/>
              <a:t>Multiple Allele Traits</a:t>
            </a:r>
            <a:r>
              <a:rPr lang="en-US" sz="2100"/>
              <a:t>  -  more than two alleles control the trait</a:t>
            </a:r>
            <a:endParaRPr sz="2100"/>
          </a:p>
          <a:p>
            <a:pPr indent="0" lvl="0" marL="0" rtl="0" algn="l">
              <a:spcBef>
                <a:spcPts val="0"/>
              </a:spcBef>
              <a:spcAft>
                <a:spcPts val="0"/>
              </a:spcAft>
              <a:buNone/>
            </a:pPr>
            <a:r>
              <a:rPr lang="en-US" sz="2100"/>
              <a:t>                                       Example:  </a:t>
            </a:r>
            <a:r>
              <a:rPr lang="en-US" sz="2100" u="sng"/>
              <a:t>Blood Type</a:t>
            </a:r>
            <a:endParaRPr sz="2100" u="sng"/>
          </a:p>
          <a:p>
            <a:pPr indent="0" lvl="0" marL="0" rtl="0" algn="l">
              <a:spcBef>
                <a:spcPts val="0"/>
              </a:spcBef>
              <a:spcAft>
                <a:spcPts val="0"/>
              </a:spcAft>
              <a:buNone/>
            </a:pPr>
            <a:r>
              <a:t/>
            </a:r>
            <a:endParaRPr sz="1200"/>
          </a:p>
        </p:txBody>
      </p:sp>
      <p:graphicFrame>
        <p:nvGraphicFramePr>
          <p:cNvPr id="325" name="Google Shape;325;p40"/>
          <p:cNvGraphicFramePr/>
          <p:nvPr/>
        </p:nvGraphicFramePr>
        <p:xfrm>
          <a:off x="2194863" y="1122964"/>
          <a:ext cx="3000000" cy="3000000"/>
        </p:xfrm>
        <a:graphic>
          <a:graphicData uri="http://schemas.openxmlformats.org/drawingml/2006/table">
            <a:tbl>
              <a:tblPr>
                <a:noFill/>
                <a:tableStyleId>{D96955AD-0393-4ED3-8D00-76CBE0A1FF55}</a:tableStyleId>
              </a:tblPr>
              <a:tblGrid>
                <a:gridCol w="1887100"/>
                <a:gridCol w="2847550"/>
              </a:tblGrid>
              <a:tr h="257175">
                <a:tc>
                  <a:txBody>
                    <a:bodyPr/>
                    <a:lstStyle/>
                    <a:p>
                      <a:pPr indent="0" lvl="0" marL="0" rtl="0" algn="l">
                        <a:spcBef>
                          <a:spcPts val="0"/>
                        </a:spcBef>
                        <a:spcAft>
                          <a:spcPts val="0"/>
                        </a:spcAft>
                        <a:buNone/>
                      </a:pPr>
                      <a:r>
                        <a:rPr lang="en-US" sz="1600"/>
                        <a:t>Blood Type</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sz="1600"/>
                        <a:t>Genotype</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7175">
                <a:tc>
                  <a:txBody>
                    <a:bodyPr/>
                    <a:lstStyle/>
                    <a:p>
                      <a:pPr indent="0" lvl="0" marL="0" rtl="0" algn="l">
                        <a:spcBef>
                          <a:spcPts val="0"/>
                        </a:spcBef>
                        <a:spcAft>
                          <a:spcPts val="0"/>
                        </a:spcAft>
                        <a:buNone/>
                      </a:pPr>
                      <a:r>
                        <a:rPr lang="en-US" sz="1600"/>
                        <a:t>A</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sz="1600"/>
                        <a:t>AA, AO</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7175">
                <a:tc>
                  <a:txBody>
                    <a:bodyPr/>
                    <a:lstStyle/>
                    <a:p>
                      <a:pPr indent="0" lvl="0" marL="0" rtl="0" algn="l">
                        <a:spcBef>
                          <a:spcPts val="0"/>
                        </a:spcBef>
                        <a:spcAft>
                          <a:spcPts val="0"/>
                        </a:spcAft>
                        <a:buNone/>
                      </a:pPr>
                      <a:r>
                        <a:rPr lang="en-US" sz="1600"/>
                        <a:t>B</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sz="1600"/>
                        <a:t>BB, BO</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7175">
                <a:tc>
                  <a:txBody>
                    <a:bodyPr/>
                    <a:lstStyle/>
                    <a:p>
                      <a:pPr indent="0" lvl="0" marL="0" rtl="0" algn="l">
                        <a:spcBef>
                          <a:spcPts val="0"/>
                        </a:spcBef>
                        <a:spcAft>
                          <a:spcPts val="0"/>
                        </a:spcAft>
                        <a:buNone/>
                      </a:pPr>
                      <a:r>
                        <a:rPr lang="en-US" sz="1600"/>
                        <a:t>AB</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sz="1600"/>
                        <a:t>AB   (codominant)</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57175">
                <a:tc>
                  <a:txBody>
                    <a:bodyPr/>
                    <a:lstStyle/>
                    <a:p>
                      <a:pPr indent="0" lvl="0" marL="0" rtl="0" algn="l">
                        <a:spcBef>
                          <a:spcPts val="0"/>
                        </a:spcBef>
                        <a:spcAft>
                          <a:spcPts val="0"/>
                        </a:spcAft>
                        <a:buNone/>
                      </a:pPr>
                      <a:r>
                        <a:rPr lang="en-US" sz="1600"/>
                        <a:t>O </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sz="1600"/>
                        <a:t>OO  (recessive)</a:t>
                      </a:r>
                      <a:endParaRPr sz="1600"/>
                    </a:p>
                  </a:txBody>
                  <a:tcPr marT="61700" marB="61700" marR="82275" marL="8227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326" name="Google Shape;326;p40"/>
          <p:cNvSpPr txBox="1"/>
          <p:nvPr/>
        </p:nvSpPr>
        <p:spPr>
          <a:xfrm>
            <a:off x="520350" y="3068725"/>
            <a:ext cx="8103300" cy="14040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2000"/>
              <a:t>Show the cross between:</a:t>
            </a:r>
            <a:endParaRPr sz="2000"/>
          </a:p>
          <a:p>
            <a:pPr indent="0" lvl="0" marL="0" rtl="0" algn="l">
              <a:spcBef>
                <a:spcPts val="0"/>
              </a:spcBef>
              <a:spcAft>
                <a:spcPts val="0"/>
              </a:spcAft>
              <a:buNone/>
            </a:pPr>
            <a:br>
              <a:rPr lang="en-US" sz="2000"/>
            </a:br>
            <a:r>
              <a:rPr lang="en-US" sz="2000"/>
              <a:t>AB  x O                             AO   x    BO                      O  x  O</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nvSpPr>
        <p:spPr>
          <a:xfrm>
            <a:off x="185075" y="133475"/>
            <a:ext cx="4160400" cy="23907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b="1" lang="en-US" sz="2100"/>
              <a:t>25. Epistasis</a:t>
            </a:r>
            <a:r>
              <a:rPr lang="en-US" sz="2100"/>
              <a:t> -  </a:t>
            </a:r>
            <a:r>
              <a:rPr lang="en-US" sz="2100"/>
              <a:t>Sometimes a set of alleles can cover up another set.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Example: coat color in </a:t>
            </a:r>
            <a:r>
              <a:rPr lang="en-US" sz="2100" u="sng"/>
              <a:t>labrador retrievers</a:t>
            </a:r>
            <a:endParaRPr sz="2100" u="sng"/>
          </a:p>
        </p:txBody>
      </p:sp>
      <p:pic>
        <p:nvPicPr>
          <p:cNvPr id="332" name="Google Shape;332;p41"/>
          <p:cNvPicPr preferRelativeResize="0"/>
          <p:nvPr/>
        </p:nvPicPr>
        <p:blipFill>
          <a:blip r:embed="rId3">
            <a:alphaModFix/>
          </a:blip>
          <a:stretch>
            <a:fillRect/>
          </a:stretch>
        </p:blipFill>
        <p:spPr>
          <a:xfrm>
            <a:off x="4568898" y="82764"/>
            <a:ext cx="4270809" cy="4977969"/>
          </a:xfrm>
          <a:prstGeom prst="rect">
            <a:avLst/>
          </a:prstGeom>
          <a:noFill/>
          <a:ln>
            <a:noFill/>
          </a:ln>
        </p:spPr>
      </p:pic>
      <p:pic>
        <p:nvPicPr>
          <p:cNvPr id="333" name="Google Shape;333;p41"/>
          <p:cNvPicPr preferRelativeResize="0"/>
          <p:nvPr/>
        </p:nvPicPr>
        <p:blipFill>
          <a:blip r:embed="rId4">
            <a:alphaModFix/>
          </a:blip>
          <a:stretch>
            <a:fillRect/>
          </a:stretch>
        </p:blipFill>
        <p:spPr>
          <a:xfrm>
            <a:off x="270275" y="2411775"/>
            <a:ext cx="3990000" cy="2306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251525" y="208950"/>
            <a:ext cx="4874700" cy="3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2.  Consider Sickle Cell Disease</a:t>
            </a:r>
            <a:endParaRPr b="1" sz="2000"/>
          </a:p>
          <a:p>
            <a:pPr indent="0" lvl="0" marL="0" rtl="0" algn="l">
              <a:spcBef>
                <a:spcPts val="0"/>
              </a:spcBef>
              <a:spcAft>
                <a:spcPts val="0"/>
              </a:spcAft>
              <a:buNone/>
            </a:pPr>
            <a:r>
              <a:t/>
            </a:r>
            <a:endParaRPr sz="1100"/>
          </a:p>
          <a:p>
            <a:pPr indent="0" lvl="0" marL="0" rtl="0" algn="l">
              <a:spcBef>
                <a:spcPts val="0"/>
              </a:spcBef>
              <a:spcAft>
                <a:spcPts val="0"/>
              </a:spcAft>
              <a:buNone/>
            </a:pPr>
            <a:r>
              <a:rPr lang="en-US" sz="2200"/>
              <a:t>In many cases, neither parent has the disease, but a child is born with sickle cell.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Does this support the blending theory or the particulate theory?</a:t>
            </a:r>
            <a:endParaRPr sz="2200"/>
          </a:p>
        </p:txBody>
      </p:sp>
      <p:pic>
        <p:nvPicPr>
          <p:cNvPr id="71" name="Google Shape;71;p15"/>
          <p:cNvPicPr preferRelativeResize="0"/>
          <p:nvPr/>
        </p:nvPicPr>
        <p:blipFill>
          <a:blip r:embed="rId3">
            <a:alphaModFix/>
          </a:blip>
          <a:stretch>
            <a:fillRect/>
          </a:stretch>
        </p:blipFill>
        <p:spPr>
          <a:xfrm>
            <a:off x="5918575" y="144000"/>
            <a:ext cx="2657700" cy="3048550"/>
          </a:xfrm>
          <a:prstGeom prst="rect">
            <a:avLst/>
          </a:prstGeom>
          <a:noFill/>
          <a:ln>
            <a:noFill/>
          </a:ln>
        </p:spPr>
      </p:pic>
      <p:sp>
        <p:nvSpPr>
          <p:cNvPr id="72" name="Google Shape;72;p15"/>
          <p:cNvSpPr txBox="1"/>
          <p:nvPr/>
        </p:nvSpPr>
        <p:spPr>
          <a:xfrm>
            <a:off x="344225" y="3626275"/>
            <a:ext cx="4689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t>Recall Alexandria’s Story from last chapter.    What caused her to have sickle cell disease?  What were her symptoms?</a:t>
            </a:r>
            <a:endParaRPr i="1" sz="1800"/>
          </a:p>
        </p:txBody>
      </p:sp>
      <p:pic>
        <p:nvPicPr>
          <p:cNvPr descr="Image result for sickle cell" id="73" name="Google Shape;73;p15"/>
          <p:cNvPicPr preferRelativeResize="0"/>
          <p:nvPr/>
        </p:nvPicPr>
        <p:blipFill>
          <a:blip r:embed="rId4">
            <a:alphaModFix/>
          </a:blip>
          <a:stretch>
            <a:fillRect/>
          </a:stretch>
        </p:blipFill>
        <p:spPr>
          <a:xfrm>
            <a:off x="5883350" y="3261950"/>
            <a:ext cx="2728150" cy="1534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nvSpPr>
        <p:spPr>
          <a:xfrm>
            <a:off x="396968" y="102667"/>
            <a:ext cx="8555400" cy="1447500"/>
          </a:xfrm>
          <a:prstGeom prst="rect">
            <a:avLst/>
          </a:prstGeom>
          <a:noFill/>
          <a:ln>
            <a:noFill/>
          </a:ln>
        </p:spPr>
        <p:txBody>
          <a:bodyPr anchorCtr="0" anchor="t" bIns="75425" lIns="75425" spcFirstLastPara="1" rIns="75425" wrap="square" tIns="75425">
            <a:noAutofit/>
          </a:bodyPr>
          <a:lstStyle/>
          <a:p>
            <a:pPr indent="0" lvl="0" marL="0" rtl="0" algn="l">
              <a:spcBef>
                <a:spcPts val="0"/>
              </a:spcBef>
              <a:spcAft>
                <a:spcPts val="0"/>
              </a:spcAft>
              <a:buNone/>
            </a:pPr>
            <a:r>
              <a:rPr lang="en-US" sz="2500"/>
              <a:t>26. </a:t>
            </a:r>
            <a:r>
              <a:rPr lang="en-US" sz="2500"/>
              <a:t>POLYGENIC TRAITS  - when many genes control one trait, usually resulting a wide RANGE of phenotypes</a:t>
            </a:r>
            <a:endParaRPr sz="2500"/>
          </a:p>
          <a:p>
            <a:pPr indent="0" lvl="0" marL="0" rtl="0" algn="l">
              <a:spcBef>
                <a:spcPts val="0"/>
              </a:spcBef>
              <a:spcAft>
                <a:spcPts val="0"/>
              </a:spcAft>
              <a:buNone/>
            </a:pPr>
            <a:r>
              <a:t/>
            </a:r>
            <a:endParaRPr sz="700"/>
          </a:p>
          <a:p>
            <a:pPr indent="0" lvl="0" marL="0" rtl="0" algn="l">
              <a:spcBef>
                <a:spcPts val="0"/>
              </a:spcBef>
              <a:spcAft>
                <a:spcPts val="0"/>
              </a:spcAft>
              <a:buNone/>
            </a:pPr>
            <a:r>
              <a:rPr lang="en-US" sz="2500"/>
              <a:t>		Examples:  Skin color, height, eye color (human)</a:t>
            </a:r>
            <a:endParaRPr sz="2500"/>
          </a:p>
        </p:txBody>
      </p:sp>
      <p:pic>
        <p:nvPicPr>
          <p:cNvPr id="339" name="Google Shape;339;p42"/>
          <p:cNvPicPr preferRelativeResize="0"/>
          <p:nvPr/>
        </p:nvPicPr>
        <p:blipFill rotWithShape="1">
          <a:blip r:embed="rId3">
            <a:alphaModFix/>
          </a:blip>
          <a:srcRect b="0" l="0" r="0" t="7723"/>
          <a:stretch/>
        </p:blipFill>
        <p:spPr>
          <a:xfrm>
            <a:off x="144373" y="1759000"/>
            <a:ext cx="4956476" cy="3113001"/>
          </a:xfrm>
          <a:prstGeom prst="rect">
            <a:avLst/>
          </a:prstGeom>
          <a:noFill/>
          <a:ln>
            <a:noFill/>
          </a:ln>
        </p:spPr>
      </p:pic>
      <p:pic>
        <p:nvPicPr>
          <p:cNvPr id="340" name="Google Shape;340;p42"/>
          <p:cNvPicPr preferRelativeResize="0"/>
          <p:nvPr/>
        </p:nvPicPr>
        <p:blipFill>
          <a:blip r:embed="rId4">
            <a:alphaModFix/>
          </a:blip>
          <a:stretch>
            <a:fillRect/>
          </a:stretch>
        </p:blipFill>
        <p:spPr>
          <a:xfrm>
            <a:off x="5259500" y="1794175"/>
            <a:ext cx="3810000" cy="24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22647" l="51309" r="0" t="15726"/>
          <a:stretch/>
        </p:blipFill>
        <p:spPr>
          <a:xfrm>
            <a:off x="5571650" y="118863"/>
            <a:ext cx="3492350" cy="2882575"/>
          </a:xfrm>
          <a:prstGeom prst="rect">
            <a:avLst/>
          </a:prstGeom>
          <a:noFill/>
          <a:ln>
            <a:noFill/>
          </a:ln>
        </p:spPr>
      </p:pic>
      <p:sp>
        <p:nvSpPr>
          <p:cNvPr id="79" name="Google Shape;79;p16"/>
          <p:cNvSpPr txBox="1"/>
          <p:nvPr/>
        </p:nvSpPr>
        <p:spPr>
          <a:xfrm>
            <a:off x="199475" y="216850"/>
            <a:ext cx="5004600" cy="25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3. In the case of sickle cell, the parents can be </a:t>
            </a:r>
            <a:r>
              <a:rPr b="1" lang="en-US" sz="2000" u="sng"/>
              <a:t>carriers</a:t>
            </a:r>
            <a:r>
              <a:rPr b="1" lang="en-US" sz="2000"/>
              <a:t>.</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-They have the </a:t>
            </a:r>
            <a:r>
              <a:rPr lang="en-US" sz="2000" u="sng"/>
              <a:t>GENE</a:t>
            </a:r>
            <a:r>
              <a:rPr lang="en-US" sz="2000"/>
              <a:t> that causes the disorder, but they only have one copy.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-The other copy of the gene is normal, they can make normal blood cells. </a:t>
            </a:r>
            <a:endParaRPr sz="2000"/>
          </a:p>
        </p:txBody>
      </p:sp>
      <p:sp>
        <p:nvSpPr>
          <p:cNvPr id="80" name="Google Shape;80;p16"/>
          <p:cNvSpPr/>
          <p:nvPr/>
        </p:nvSpPr>
        <p:spPr>
          <a:xfrm>
            <a:off x="7008422" y="3002700"/>
            <a:ext cx="1112198" cy="2108909"/>
          </a:xfrm>
          <a:custGeom>
            <a:rect b="b" l="l" r="r" t="t"/>
            <a:pathLst>
              <a:path extrusionOk="0" h="79484" w="48626">
                <a:moveTo>
                  <a:pt x="18212" y="36862"/>
                </a:moveTo>
                <a:cubicBezTo>
                  <a:pt x="16165" y="29759"/>
                  <a:pt x="1477" y="19405"/>
                  <a:pt x="153" y="14108"/>
                </a:cubicBezTo>
                <a:cubicBezTo>
                  <a:pt x="-1171" y="8811"/>
                  <a:pt x="6413" y="2370"/>
                  <a:pt x="10266" y="5079"/>
                </a:cubicBezTo>
                <a:cubicBezTo>
                  <a:pt x="14119" y="7788"/>
                  <a:pt x="20139" y="28737"/>
                  <a:pt x="23269" y="30362"/>
                </a:cubicBezTo>
                <a:cubicBezTo>
                  <a:pt x="26399" y="31987"/>
                  <a:pt x="28326" y="19346"/>
                  <a:pt x="29048" y="14831"/>
                </a:cubicBezTo>
                <a:cubicBezTo>
                  <a:pt x="29770" y="10316"/>
                  <a:pt x="26520" y="5560"/>
                  <a:pt x="27603" y="3272"/>
                </a:cubicBezTo>
                <a:cubicBezTo>
                  <a:pt x="28687" y="985"/>
                  <a:pt x="33262" y="-1482"/>
                  <a:pt x="35549" y="1106"/>
                </a:cubicBezTo>
                <a:cubicBezTo>
                  <a:pt x="37837" y="3695"/>
                  <a:pt x="41388" y="13807"/>
                  <a:pt x="41328" y="18803"/>
                </a:cubicBezTo>
                <a:cubicBezTo>
                  <a:pt x="41268" y="23799"/>
                  <a:pt x="37054" y="27351"/>
                  <a:pt x="35188" y="31083"/>
                </a:cubicBezTo>
                <a:cubicBezTo>
                  <a:pt x="33322" y="34815"/>
                  <a:pt x="29228" y="36261"/>
                  <a:pt x="30131" y="41197"/>
                </a:cubicBezTo>
                <a:cubicBezTo>
                  <a:pt x="31034" y="46133"/>
                  <a:pt x="37535" y="55043"/>
                  <a:pt x="40605" y="60701"/>
                </a:cubicBezTo>
                <a:cubicBezTo>
                  <a:pt x="43675" y="66360"/>
                  <a:pt x="49335" y="72740"/>
                  <a:pt x="48552" y="75148"/>
                </a:cubicBezTo>
                <a:cubicBezTo>
                  <a:pt x="47770" y="77556"/>
                  <a:pt x="39341" y="77496"/>
                  <a:pt x="35910" y="75148"/>
                </a:cubicBezTo>
                <a:cubicBezTo>
                  <a:pt x="32479" y="72800"/>
                  <a:pt x="29710" y="65697"/>
                  <a:pt x="27964" y="61062"/>
                </a:cubicBezTo>
                <a:cubicBezTo>
                  <a:pt x="26218" y="56427"/>
                  <a:pt x="26459" y="48059"/>
                  <a:pt x="25436" y="47337"/>
                </a:cubicBezTo>
                <a:cubicBezTo>
                  <a:pt x="24413" y="46615"/>
                  <a:pt x="22787" y="52454"/>
                  <a:pt x="21824" y="56728"/>
                </a:cubicBezTo>
                <a:cubicBezTo>
                  <a:pt x="20861" y="61002"/>
                  <a:pt x="21102" y="69189"/>
                  <a:pt x="19657" y="72981"/>
                </a:cubicBezTo>
                <a:cubicBezTo>
                  <a:pt x="18212" y="76774"/>
                  <a:pt x="16045" y="79423"/>
                  <a:pt x="13155" y="79483"/>
                </a:cubicBezTo>
                <a:cubicBezTo>
                  <a:pt x="10266" y="79543"/>
                  <a:pt x="2440" y="77136"/>
                  <a:pt x="2320" y="73343"/>
                </a:cubicBezTo>
                <a:cubicBezTo>
                  <a:pt x="2200" y="69551"/>
                  <a:pt x="9784" y="62808"/>
                  <a:pt x="12433" y="56728"/>
                </a:cubicBezTo>
                <a:cubicBezTo>
                  <a:pt x="15082" y="50648"/>
                  <a:pt x="20259" y="43965"/>
                  <a:pt x="18212" y="36862"/>
                </a:cubicBezTo>
                <a:close/>
              </a:path>
            </a:pathLst>
          </a:custGeom>
          <a:gradFill>
            <a:gsLst>
              <a:gs pos="0">
                <a:srgbClr val="D4E5F5"/>
              </a:gs>
              <a:gs pos="100000">
                <a:srgbClr val="70A4D5"/>
              </a:gs>
            </a:gsLst>
            <a:lin ang="5400012" scaled="0"/>
          </a:gradFill>
          <a:ln cap="flat" cmpd="sng" w="28575">
            <a:solidFill>
              <a:srgbClr val="000000"/>
            </a:solidFill>
            <a:prstDash val="solid"/>
            <a:round/>
            <a:headEnd len="med" w="med" type="none"/>
            <a:tailEnd len="med" w="med" type="none"/>
          </a:ln>
        </p:spPr>
      </p:sp>
      <p:sp>
        <p:nvSpPr>
          <p:cNvPr id="81" name="Google Shape;81;p16"/>
          <p:cNvSpPr/>
          <p:nvPr/>
        </p:nvSpPr>
        <p:spPr>
          <a:xfrm>
            <a:off x="6273000" y="3004460"/>
            <a:ext cx="1112198" cy="2105380"/>
          </a:xfrm>
          <a:custGeom>
            <a:rect b="b" l="l" r="r" t="t"/>
            <a:pathLst>
              <a:path extrusionOk="0" h="79351" w="48626">
                <a:moveTo>
                  <a:pt x="18212" y="36729"/>
                </a:moveTo>
                <a:cubicBezTo>
                  <a:pt x="16165" y="29626"/>
                  <a:pt x="1477" y="19272"/>
                  <a:pt x="153" y="13975"/>
                </a:cubicBezTo>
                <a:cubicBezTo>
                  <a:pt x="-1171" y="8678"/>
                  <a:pt x="6413" y="2237"/>
                  <a:pt x="10266" y="4946"/>
                </a:cubicBezTo>
                <a:cubicBezTo>
                  <a:pt x="14119" y="7655"/>
                  <a:pt x="20139" y="28604"/>
                  <a:pt x="23269" y="30229"/>
                </a:cubicBezTo>
                <a:cubicBezTo>
                  <a:pt x="26399" y="31854"/>
                  <a:pt x="28326" y="19213"/>
                  <a:pt x="29048" y="14698"/>
                </a:cubicBezTo>
                <a:cubicBezTo>
                  <a:pt x="29770" y="10183"/>
                  <a:pt x="26520" y="5427"/>
                  <a:pt x="27603" y="3139"/>
                </a:cubicBezTo>
                <a:cubicBezTo>
                  <a:pt x="28687" y="852"/>
                  <a:pt x="33542" y="-1314"/>
                  <a:pt x="35549" y="973"/>
                </a:cubicBezTo>
                <a:cubicBezTo>
                  <a:pt x="37556" y="3261"/>
                  <a:pt x="39703" y="11868"/>
                  <a:pt x="39643" y="16864"/>
                </a:cubicBezTo>
                <a:cubicBezTo>
                  <a:pt x="39583" y="21860"/>
                  <a:pt x="36773" y="26917"/>
                  <a:pt x="35188" y="30950"/>
                </a:cubicBezTo>
                <a:cubicBezTo>
                  <a:pt x="33603" y="34983"/>
                  <a:pt x="29228" y="36128"/>
                  <a:pt x="30131" y="41064"/>
                </a:cubicBezTo>
                <a:cubicBezTo>
                  <a:pt x="31034" y="46000"/>
                  <a:pt x="37535" y="54910"/>
                  <a:pt x="40605" y="60568"/>
                </a:cubicBezTo>
                <a:cubicBezTo>
                  <a:pt x="43675" y="66227"/>
                  <a:pt x="49335" y="72607"/>
                  <a:pt x="48552" y="75015"/>
                </a:cubicBezTo>
                <a:cubicBezTo>
                  <a:pt x="47770" y="77423"/>
                  <a:pt x="39341" y="77363"/>
                  <a:pt x="35910" y="75015"/>
                </a:cubicBezTo>
                <a:cubicBezTo>
                  <a:pt x="32479" y="72667"/>
                  <a:pt x="29710" y="65564"/>
                  <a:pt x="27964" y="60929"/>
                </a:cubicBezTo>
                <a:cubicBezTo>
                  <a:pt x="26218" y="56294"/>
                  <a:pt x="26459" y="47926"/>
                  <a:pt x="25436" y="47204"/>
                </a:cubicBezTo>
                <a:cubicBezTo>
                  <a:pt x="24413" y="46482"/>
                  <a:pt x="22787" y="52321"/>
                  <a:pt x="21824" y="56595"/>
                </a:cubicBezTo>
                <a:cubicBezTo>
                  <a:pt x="20861" y="60869"/>
                  <a:pt x="21102" y="69056"/>
                  <a:pt x="19657" y="72848"/>
                </a:cubicBezTo>
                <a:cubicBezTo>
                  <a:pt x="18212" y="76641"/>
                  <a:pt x="16045" y="79290"/>
                  <a:pt x="13155" y="79350"/>
                </a:cubicBezTo>
                <a:cubicBezTo>
                  <a:pt x="10266" y="79410"/>
                  <a:pt x="2440" y="77003"/>
                  <a:pt x="2320" y="73210"/>
                </a:cubicBezTo>
                <a:cubicBezTo>
                  <a:pt x="2200" y="69418"/>
                  <a:pt x="9784" y="62675"/>
                  <a:pt x="12433" y="56595"/>
                </a:cubicBezTo>
                <a:cubicBezTo>
                  <a:pt x="15082" y="50515"/>
                  <a:pt x="20259" y="43832"/>
                  <a:pt x="18212" y="36729"/>
                </a:cubicBezTo>
                <a:close/>
              </a:path>
            </a:pathLst>
          </a:custGeom>
          <a:gradFill>
            <a:gsLst>
              <a:gs pos="0">
                <a:srgbClr val="F5D0D0"/>
              </a:gs>
              <a:gs pos="100000">
                <a:srgbClr val="D96868"/>
              </a:gs>
            </a:gsLst>
            <a:lin ang="5400012" scaled="0"/>
          </a:gradFill>
          <a:ln cap="flat" cmpd="sng" w="28575">
            <a:solidFill>
              <a:srgbClr val="000000"/>
            </a:solidFill>
            <a:prstDash val="solid"/>
            <a:round/>
            <a:headEnd len="med" w="med" type="none"/>
            <a:tailEnd len="med" w="med" type="none"/>
          </a:ln>
        </p:spPr>
      </p:sp>
      <p:cxnSp>
        <p:nvCxnSpPr>
          <p:cNvPr id="82" name="Google Shape;82;p16"/>
          <p:cNvCxnSpPr/>
          <p:nvPr/>
        </p:nvCxnSpPr>
        <p:spPr>
          <a:xfrm flipH="1" rot="10800000">
            <a:off x="6088925" y="3453775"/>
            <a:ext cx="296700" cy="345300"/>
          </a:xfrm>
          <a:prstGeom prst="straightConnector1">
            <a:avLst/>
          </a:prstGeom>
          <a:noFill/>
          <a:ln cap="flat" cmpd="sng" w="28575">
            <a:solidFill>
              <a:schemeClr val="dk2"/>
            </a:solidFill>
            <a:prstDash val="solid"/>
            <a:round/>
            <a:headEnd len="med" w="med" type="none"/>
            <a:tailEnd len="med" w="med" type="triangle"/>
          </a:ln>
        </p:spPr>
      </p:cxnSp>
      <p:sp>
        <p:nvSpPr>
          <p:cNvPr id="83" name="Google Shape;83;p16"/>
          <p:cNvSpPr txBox="1"/>
          <p:nvPr/>
        </p:nvSpPr>
        <p:spPr>
          <a:xfrm>
            <a:off x="5136725" y="3677650"/>
            <a:ext cx="12489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Abnormal gene</a:t>
            </a:r>
            <a:r>
              <a:rPr lang="en-US"/>
              <a:t> </a:t>
            </a:r>
            <a:endParaRPr/>
          </a:p>
        </p:txBody>
      </p:sp>
      <p:cxnSp>
        <p:nvCxnSpPr>
          <p:cNvPr id="84" name="Google Shape;84;p16"/>
          <p:cNvCxnSpPr/>
          <p:nvPr/>
        </p:nvCxnSpPr>
        <p:spPr>
          <a:xfrm rot="10800000">
            <a:off x="7836325" y="3345250"/>
            <a:ext cx="531900" cy="332400"/>
          </a:xfrm>
          <a:prstGeom prst="straightConnector1">
            <a:avLst/>
          </a:prstGeom>
          <a:noFill/>
          <a:ln cap="flat" cmpd="sng" w="28575">
            <a:solidFill>
              <a:schemeClr val="dk2"/>
            </a:solidFill>
            <a:prstDash val="solid"/>
            <a:round/>
            <a:headEnd len="med" w="med" type="none"/>
            <a:tailEnd len="med" w="med" type="triangle"/>
          </a:ln>
        </p:spPr>
      </p:cxnSp>
      <p:sp>
        <p:nvSpPr>
          <p:cNvPr id="85" name="Google Shape;85;p16"/>
          <p:cNvSpPr txBox="1"/>
          <p:nvPr/>
        </p:nvSpPr>
        <p:spPr>
          <a:xfrm>
            <a:off x="8196600" y="3586475"/>
            <a:ext cx="947400" cy="7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N</a:t>
            </a:r>
            <a:r>
              <a:rPr lang="en-US" sz="1800"/>
              <a:t>ormal gene</a:t>
            </a:r>
            <a:r>
              <a:rPr lang="en-US"/>
              <a:t> </a:t>
            </a:r>
            <a:endParaRPr/>
          </a:p>
        </p:txBody>
      </p:sp>
      <p:sp>
        <p:nvSpPr>
          <p:cNvPr id="86" name="Google Shape;86;p16"/>
          <p:cNvSpPr txBox="1"/>
          <p:nvPr/>
        </p:nvSpPr>
        <p:spPr>
          <a:xfrm>
            <a:off x="218650" y="3001425"/>
            <a:ext cx="4059300" cy="1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t>
            </a:r>
            <a:r>
              <a:rPr lang="en-US" sz="1800"/>
              <a:t>You always have </a:t>
            </a:r>
            <a:r>
              <a:rPr lang="en-US" sz="1800" u="sng"/>
              <a:t>2 copies</a:t>
            </a:r>
            <a:r>
              <a:rPr lang="en-US" sz="1800"/>
              <a:t> of a gene, one came from your mother and one came from your father.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-Genes are located on chromosomes, </a:t>
            </a:r>
            <a:r>
              <a:rPr lang="en-US" sz="1800">
                <a:solidFill>
                  <a:schemeClr val="dk1"/>
                </a:solidFill>
              </a:rPr>
              <a:t>chromosomes occur in </a:t>
            </a:r>
            <a:r>
              <a:rPr lang="en-US" sz="1800" u="sng">
                <a:solidFill>
                  <a:schemeClr val="dk1"/>
                </a:solidFill>
              </a:rPr>
              <a:t>pairs.</a:t>
            </a:r>
            <a:endParaRPr sz="18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225550" y="121425"/>
            <a:ext cx="9020700" cy="17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t>4. </a:t>
            </a:r>
            <a:r>
              <a:rPr b="1" lang="en-US" sz="2200"/>
              <a:t>E</a:t>
            </a:r>
            <a:r>
              <a:rPr b="1" lang="en-US" sz="2200"/>
              <a:t>xamine the feet</a:t>
            </a:r>
            <a:r>
              <a:rPr lang="en-US" sz="2200"/>
              <a:t> below, what do you notice about the second toe?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When we talk about traits we can see, we are referring to the   </a:t>
            </a:r>
            <a:br>
              <a:rPr lang="en-US" sz="2200"/>
            </a:br>
            <a:r>
              <a:rPr lang="en-US" sz="2200"/>
              <a:t>                                        </a:t>
            </a:r>
            <a:r>
              <a:rPr b="1" lang="en-US" sz="2400"/>
              <a:t>PHENOTYPE</a:t>
            </a:r>
            <a:endParaRPr b="1" sz="2400"/>
          </a:p>
        </p:txBody>
      </p:sp>
      <p:pic>
        <p:nvPicPr>
          <p:cNvPr id="92" name="Google Shape;92;p17"/>
          <p:cNvPicPr preferRelativeResize="0"/>
          <p:nvPr/>
        </p:nvPicPr>
        <p:blipFill rotWithShape="1">
          <a:blip r:embed="rId3">
            <a:alphaModFix/>
          </a:blip>
          <a:srcRect b="0" l="7528" r="6427" t="14493"/>
          <a:stretch/>
        </p:blipFill>
        <p:spPr>
          <a:xfrm>
            <a:off x="3001213" y="1869913"/>
            <a:ext cx="2818775" cy="2801025"/>
          </a:xfrm>
          <a:prstGeom prst="rect">
            <a:avLst/>
          </a:prstGeom>
          <a:noFill/>
          <a:ln>
            <a:noFill/>
          </a:ln>
        </p:spPr>
      </p:pic>
      <p:pic>
        <p:nvPicPr>
          <p:cNvPr id="93" name="Google Shape;93;p17"/>
          <p:cNvPicPr preferRelativeResize="0"/>
          <p:nvPr/>
        </p:nvPicPr>
        <p:blipFill rotWithShape="1">
          <a:blip r:embed="rId4">
            <a:alphaModFix/>
          </a:blip>
          <a:srcRect b="28667" l="6583" r="48294" t="13324"/>
          <a:stretch/>
        </p:blipFill>
        <p:spPr>
          <a:xfrm>
            <a:off x="6122275" y="1869913"/>
            <a:ext cx="2291200" cy="2945700"/>
          </a:xfrm>
          <a:prstGeom prst="rect">
            <a:avLst/>
          </a:prstGeom>
          <a:noFill/>
          <a:ln>
            <a:noFill/>
          </a:ln>
        </p:spPr>
      </p:pic>
      <p:sp>
        <p:nvSpPr>
          <p:cNvPr id="94" name="Google Shape;94;p17"/>
          <p:cNvSpPr txBox="1"/>
          <p:nvPr/>
        </p:nvSpPr>
        <p:spPr>
          <a:xfrm>
            <a:off x="346950" y="2203125"/>
            <a:ext cx="2291100" cy="22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In other words, phenotype refers to the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u="sng"/>
              <a:t>APPEARANCE</a:t>
            </a:r>
            <a:endParaRPr sz="20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211450" y="106125"/>
            <a:ext cx="9020700" cy="20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5</a:t>
            </a:r>
            <a:r>
              <a:rPr b="1" lang="en-US" sz="1800"/>
              <a:t>.  The Short Big Toe Trait</a:t>
            </a:r>
            <a:br>
              <a:rPr b="1" lang="en-US" sz="1800"/>
            </a:br>
            <a:br>
              <a:rPr b="1" lang="en-US" sz="1800"/>
            </a:br>
            <a:r>
              <a:rPr lang="en-US" sz="1800"/>
              <a:t>We know that when two people with long big toes have children, they always have children with the same type.</a:t>
            </a:r>
            <a:endParaRPr sz="1800"/>
          </a:p>
          <a:p>
            <a:pPr indent="0" lvl="0" marL="0" rtl="0" algn="l">
              <a:spcBef>
                <a:spcPts val="0"/>
              </a:spcBef>
              <a:spcAft>
                <a:spcPts val="0"/>
              </a:spcAft>
              <a:buNone/>
            </a:pPr>
            <a:r>
              <a:t/>
            </a:r>
            <a:endParaRPr sz="1000"/>
          </a:p>
          <a:p>
            <a:pPr indent="0" lvl="0" marL="0" rtl="0" algn="l">
              <a:spcBef>
                <a:spcPts val="0"/>
              </a:spcBef>
              <a:spcAft>
                <a:spcPts val="0"/>
              </a:spcAft>
              <a:buNone/>
            </a:pPr>
            <a:r>
              <a:rPr lang="en-US" sz="1800"/>
              <a:t>But...if two people with </a:t>
            </a:r>
            <a:r>
              <a:rPr lang="en-US" sz="1800" u="sng"/>
              <a:t>short big toes</a:t>
            </a:r>
            <a:r>
              <a:rPr lang="en-US" sz="1800"/>
              <a:t> have children, sometimes they can have a child with the opposite type.   Hmmm...</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pic>
        <p:nvPicPr>
          <p:cNvPr id="100" name="Google Shape;100;p18"/>
          <p:cNvPicPr preferRelativeResize="0"/>
          <p:nvPr/>
        </p:nvPicPr>
        <p:blipFill rotWithShape="1">
          <a:blip r:embed="rId3">
            <a:alphaModFix/>
          </a:blip>
          <a:srcRect b="0" l="7528" r="6427" t="14493"/>
          <a:stretch/>
        </p:blipFill>
        <p:spPr>
          <a:xfrm>
            <a:off x="1552738" y="2195025"/>
            <a:ext cx="2818775" cy="2801025"/>
          </a:xfrm>
          <a:prstGeom prst="rect">
            <a:avLst/>
          </a:prstGeom>
          <a:noFill/>
          <a:ln>
            <a:noFill/>
          </a:ln>
        </p:spPr>
      </p:pic>
      <p:pic>
        <p:nvPicPr>
          <p:cNvPr id="101" name="Google Shape;101;p18"/>
          <p:cNvPicPr preferRelativeResize="0"/>
          <p:nvPr/>
        </p:nvPicPr>
        <p:blipFill rotWithShape="1">
          <a:blip r:embed="rId4">
            <a:alphaModFix/>
          </a:blip>
          <a:srcRect b="30813" l="6583" r="48294" t="13323"/>
          <a:stretch/>
        </p:blipFill>
        <p:spPr>
          <a:xfrm>
            <a:off x="4430900" y="2177175"/>
            <a:ext cx="2291200" cy="2836725"/>
          </a:xfrm>
          <a:prstGeom prst="rect">
            <a:avLst/>
          </a:prstGeom>
          <a:noFill/>
          <a:ln>
            <a:noFill/>
          </a:ln>
        </p:spPr>
      </p:pic>
      <p:sp>
        <p:nvSpPr>
          <p:cNvPr id="102" name="Google Shape;102;p18"/>
          <p:cNvSpPr/>
          <p:nvPr/>
        </p:nvSpPr>
        <p:spPr>
          <a:xfrm>
            <a:off x="6375175" y="2518724"/>
            <a:ext cx="1099300" cy="465025"/>
          </a:xfrm>
          <a:custGeom>
            <a:rect b="b" l="l" r="r" t="t"/>
            <a:pathLst>
              <a:path extrusionOk="0" h="18601" w="43972">
                <a:moveTo>
                  <a:pt x="43715" y="18601"/>
                </a:moveTo>
                <a:cubicBezTo>
                  <a:pt x="42963" y="15710"/>
                  <a:pt x="46491" y="4087"/>
                  <a:pt x="39205" y="1254"/>
                </a:cubicBezTo>
                <a:cubicBezTo>
                  <a:pt x="31919" y="-1579"/>
                  <a:pt x="6534" y="1543"/>
                  <a:pt x="0" y="1601"/>
                </a:cubicBezTo>
              </a:path>
            </a:pathLst>
          </a:custGeom>
          <a:noFill/>
          <a:ln cap="flat" cmpd="sng" w="38100">
            <a:solidFill>
              <a:srgbClr val="FF0000"/>
            </a:solidFill>
            <a:prstDash val="solid"/>
            <a:round/>
            <a:headEnd len="med" w="med" type="none"/>
            <a:tailEnd len="med" w="med" type="triangle"/>
          </a:ln>
        </p:spPr>
      </p:sp>
      <p:sp>
        <p:nvSpPr>
          <p:cNvPr id="103" name="Google Shape;103;p18"/>
          <p:cNvSpPr txBox="1"/>
          <p:nvPr/>
        </p:nvSpPr>
        <p:spPr>
          <a:xfrm>
            <a:off x="7112425" y="3122525"/>
            <a:ext cx="1647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Long big toe</a:t>
            </a:r>
            <a:endParaRPr sz="2000"/>
          </a:p>
        </p:txBody>
      </p:sp>
      <p:sp>
        <p:nvSpPr>
          <p:cNvPr id="104" name="Google Shape;104;p18"/>
          <p:cNvSpPr/>
          <p:nvPr/>
        </p:nvSpPr>
        <p:spPr>
          <a:xfrm>
            <a:off x="3475025" y="1736825"/>
            <a:ext cx="714175" cy="997475"/>
          </a:xfrm>
          <a:custGeom>
            <a:rect b="b" l="l" r="r" t="t"/>
            <a:pathLst>
              <a:path extrusionOk="0" h="39899" w="28567">
                <a:moveTo>
                  <a:pt x="23245" y="0"/>
                </a:moveTo>
                <a:cubicBezTo>
                  <a:pt x="23939" y="1561"/>
                  <a:pt x="31282" y="2718"/>
                  <a:pt x="27408" y="9368"/>
                </a:cubicBezTo>
                <a:cubicBezTo>
                  <a:pt x="23534" y="16018"/>
                  <a:pt x="4568" y="34811"/>
                  <a:pt x="0" y="39899"/>
                </a:cubicBezTo>
              </a:path>
            </a:pathLst>
          </a:custGeom>
          <a:noFill/>
          <a:ln cap="flat" cmpd="sng" w="38100">
            <a:solidFill>
              <a:srgbClr val="FF0000"/>
            </a:solidFill>
            <a:prstDash val="solid"/>
            <a:round/>
            <a:headEnd len="med" w="med" type="none"/>
            <a:tailEnd len="med" w="med" type="triangle"/>
          </a:ln>
        </p:spPr>
      </p:sp>
      <p:sp>
        <p:nvSpPr>
          <p:cNvPr id="105" name="Google Shape;105;p18"/>
          <p:cNvSpPr txBox="1"/>
          <p:nvPr/>
        </p:nvSpPr>
        <p:spPr>
          <a:xfrm>
            <a:off x="7025675" y="4120050"/>
            <a:ext cx="2031600" cy="7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Sketch the short big toe trait: </a:t>
            </a:r>
            <a:endParaRPr sz="2000"/>
          </a:p>
        </p:txBody>
      </p:sp>
      <p:sp>
        <p:nvSpPr>
          <p:cNvPr id="106" name="Google Shape;106;p18"/>
          <p:cNvSpPr txBox="1"/>
          <p:nvPr/>
        </p:nvSpPr>
        <p:spPr>
          <a:xfrm>
            <a:off x="109850" y="2966250"/>
            <a:ext cx="1328100" cy="12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Let’s just call these “weird” toes.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251525" y="138775"/>
            <a:ext cx="4345500" cy="39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6.  Some genes are dominant</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     In the case of the toe trait, one gene is </a:t>
            </a:r>
            <a:r>
              <a:rPr lang="en-US" sz="2000" u="sng"/>
              <a:t>DOMINANT</a:t>
            </a:r>
            <a:r>
              <a:rPr lang="en-US" sz="2000"/>
              <a:t> and can cover up the expression of the other gene. </a:t>
            </a:r>
            <a:endParaRPr sz="2000"/>
          </a:p>
        </p:txBody>
      </p:sp>
      <p:pic>
        <p:nvPicPr>
          <p:cNvPr descr="Image result for feet photos" id="112" name="Google Shape;112;p19"/>
          <p:cNvPicPr preferRelativeResize="0"/>
          <p:nvPr/>
        </p:nvPicPr>
        <p:blipFill rotWithShape="1">
          <a:blip r:embed="rId3">
            <a:alphaModFix/>
          </a:blip>
          <a:srcRect b="1367" l="17286" r="15841" t="4292"/>
          <a:stretch/>
        </p:blipFill>
        <p:spPr>
          <a:xfrm>
            <a:off x="4944025" y="477050"/>
            <a:ext cx="3946550" cy="3122825"/>
          </a:xfrm>
          <a:prstGeom prst="rect">
            <a:avLst/>
          </a:prstGeom>
          <a:noFill/>
          <a:ln>
            <a:noFill/>
          </a:ln>
        </p:spPr>
      </p:pic>
      <p:sp>
        <p:nvSpPr>
          <p:cNvPr id="113" name="Google Shape;113;p19"/>
          <p:cNvSpPr txBox="1"/>
          <p:nvPr/>
        </p:nvSpPr>
        <p:spPr>
          <a:xfrm>
            <a:off x="355625" y="2151075"/>
            <a:ext cx="3946500" cy="19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With feet, the long big toe gene is </a:t>
            </a:r>
            <a:r>
              <a:rPr lang="en-US" sz="2000" u="sng"/>
              <a:t>RECESSIVE</a:t>
            </a:r>
            <a:r>
              <a:rPr lang="en-US" sz="2000"/>
              <a: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You need to have both copies of the gene to have this phenotype.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rotWithShape="1">
          <a:blip r:embed="rId3">
            <a:alphaModFix/>
          </a:blip>
          <a:srcRect b="0" l="13701" r="16641" t="0"/>
          <a:stretch/>
        </p:blipFill>
        <p:spPr>
          <a:xfrm>
            <a:off x="5846050" y="265175"/>
            <a:ext cx="3105200" cy="3971925"/>
          </a:xfrm>
          <a:prstGeom prst="rect">
            <a:avLst/>
          </a:prstGeom>
          <a:noFill/>
          <a:ln>
            <a:noFill/>
          </a:ln>
        </p:spPr>
      </p:pic>
      <p:sp>
        <p:nvSpPr>
          <p:cNvPr id="119" name="Google Shape;119;p20"/>
          <p:cNvSpPr txBox="1"/>
          <p:nvPr/>
        </p:nvSpPr>
        <p:spPr>
          <a:xfrm>
            <a:off x="182150" y="225525"/>
            <a:ext cx="5473200" cy="3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7.  A person’s GENOTYPE is the underlying genetic code that determines their traits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 - this is based on a long sequence of bases found on </a:t>
            </a:r>
            <a:r>
              <a:rPr lang="en-US" sz="2000" u="sng"/>
              <a:t>DNA</a:t>
            </a:r>
            <a:endParaRPr sz="2000" u="sng"/>
          </a:p>
          <a:p>
            <a:pPr indent="0" lvl="0" marL="0" rtl="0" algn="l">
              <a:spcBef>
                <a:spcPts val="0"/>
              </a:spcBef>
              <a:spcAft>
                <a:spcPts val="0"/>
              </a:spcAft>
              <a:buNone/>
            </a:pPr>
            <a:r>
              <a:t/>
            </a:r>
            <a:endParaRPr sz="2000"/>
          </a:p>
          <a:p>
            <a:pPr indent="0" lvl="0" marL="0" rtl="0" algn="l">
              <a:spcBef>
                <a:spcPts val="0"/>
              </a:spcBef>
              <a:spcAft>
                <a:spcPts val="0"/>
              </a:spcAft>
              <a:buNone/>
            </a:pPr>
            <a:r>
              <a:rPr lang="en-US" sz="2000"/>
              <a:t>- to simplify, genetics assign LETTERS to genotypes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 because you have two copies of every gene, your genotype will have </a:t>
            </a:r>
            <a:r>
              <a:rPr lang="en-US" sz="2000" u="sng"/>
              <a:t>two letters</a:t>
            </a:r>
            <a:r>
              <a:rPr lang="en-US" sz="2000"/>
              <a: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320925" y="265175"/>
            <a:ext cx="5343000" cy="17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8.  Assigning Genotypes</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A capital letter is used for the dominant version of the gene and a lowercase letter is used for the recessive version. </a:t>
            </a:r>
            <a:endParaRPr sz="2000"/>
          </a:p>
        </p:txBody>
      </p:sp>
      <p:sp>
        <p:nvSpPr>
          <p:cNvPr id="125" name="Google Shape;125;p21"/>
          <p:cNvSpPr txBox="1"/>
          <p:nvPr/>
        </p:nvSpPr>
        <p:spPr>
          <a:xfrm>
            <a:off x="997450" y="2402750"/>
            <a:ext cx="3018600" cy="17910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200"/>
              <a:t>T T  =  short big toe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T t  = short big toe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t  t   = long big toe</a:t>
            </a:r>
            <a:endParaRPr sz="2200"/>
          </a:p>
        </p:txBody>
      </p:sp>
      <p:sp>
        <p:nvSpPr>
          <p:cNvPr id="126" name="Google Shape;126;p21"/>
          <p:cNvSpPr txBox="1"/>
          <p:nvPr/>
        </p:nvSpPr>
        <p:spPr>
          <a:xfrm>
            <a:off x="5802675" y="3157225"/>
            <a:ext cx="31575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700"/>
              <a:t>What genotype is this person?</a:t>
            </a:r>
            <a:r>
              <a:rPr i="1" lang="en-US"/>
              <a:t> </a:t>
            </a:r>
            <a:endParaRPr i="1"/>
          </a:p>
        </p:txBody>
      </p:sp>
      <p:pic>
        <p:nvPicPr>
          <p:cNvPr descr="Image result for feet photos" id="127" name="Google Shape;127;p21"/>
          <p:cNvPicPr preferRelativeResize="0"/>
          <p:nvPr/>
        </p:nvPicPr>
        <p:blipFill rotWithShape="1">
          <a:blip r:embed="rId3">
            <a:alphaModFix/>
          </a:blip>
          <a:srcRect b="39386" l="11211" r="16596" t="9180"/>
          <a:stretch/>
        </p:blipFill>
        <p:spPr>
          <a:xfrm>
            <a:off x="5582750" y="652299"/>
            <a:ext cx="3325425" cy="244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