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2" r:id="rId3"/>
    <p:sldId id="271" r:id="rId4"/>
    <p:sldId id="272" r:id="rId5"/>
    <p:sldId id="273" r:id="rId6"/>
    <p:sldId id="274" r:id="rId7"/>
    <p:sldId id="278" r:id="rId8"/>
    <p:sldId id="277" r:id="rId9"/>
    <p:sldId id="280" r:id="rId10"/>
    <p:sldId id="281" r:id="rId11"/>
    <p:sldId id="282" r:id="rId12"/>
    <p:sldId id="283" r:id="rId13"/>
    <p:sldId id="279" r:id="rId14"/>
    <p:sldId id="296" r:id="rId15"/>
    <p:sldId id="284" r:id="rId16"/>
    <p:sldId id="285" r:id="rId17"/>
    <p:sldId id="297" r:id="rId18"/>
    <p:sldId id="286" r:id="rId19"/>
    <p:sldId id="293" r:id="rId20"/>
    <p:sldId id="294" r:id="rId21"/>
    <p:sldId id="295" r:id="rId22"/>
    <p:sldId id="28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96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 t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AEFA9-1572-4B5A-B9FE-11A1C69C24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E24E70-4177-4C11-9152-6FA16E6358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934D3-6818-474C-AB91-33B93CCFB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4B508-6BAC-44B1-A54F-701B1F69BA4B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A65C98-5D92-40A6-A57E-B9CE80305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27976-41FC-44DA-BCCA-717AB3956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3E4A-3385-4CF8-AEFC-C63C0891E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883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B9C81-00BF-49BC-8F83-A87495D7E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ABB1B6-2FD1-4AA9-9C02-45DB61C19F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33CF7-D092-40C6-A35B-8D08B04A5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4B508-6BAC-44B1-A54F-701B1F69BA4B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DE520-EFAA-409E-853C-3138A36B1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81C293-57BB-4610-B4EC-4F6ECB987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3E4A-3385-4CF8-AEFC-C63C0891E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580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52E3B8-735A-4D0E-8ACA-DF0B707C99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EDEEDC-D885-432D-BCBB-AE524DC306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8EFA4-3CA7-4A87-9500-251778BD4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4B508-6BAC-44B1-A54F-701B1F69BA4B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49BB8-D219-4E7E-92AE-14C71D4AB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085E6-A98E-4348-B596-5D248A5D6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3E4A-3385-4CF8-AEFC-C63C0891E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029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A96FB-BE5E-47EF-8ABD-A09A49378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1E71-A474-42C5-BE6A-3CC2C4617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0ABDA-6328-426A-A255-9DE885652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4B508-6BAC-44B1-A54F-701B1F69BA4B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BD94A-74E0-4DB6-82C6-EB78AF0B0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CA4AC-3F09-45C2-8CE7-037A2CE1E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3E4A-3385-4CF8-AEFC-C63C0891E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857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BBD37-72CF-4045-90E2-15EF7F3DA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2BE5F2-FA04-43F9-9A57-3BCC0785D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8076E9-DDE0-47B1-8EDB-FB795AF43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4B508-6BAC-44B1-A54F-701B1F69BA4B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351E00-2C2B-412A-9AC8-B84BAD993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4ECD1-DD3A-4B20-86CB-EDFA1E7BC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3E4A-3385-4CF8-AEFC-C63C0891E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665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A5B96-28FF-4287-9708-720652C03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CD075-86C9-43EE-8852-280A4EB207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CDF765-34F6-4281-B478-0450219DFE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BBB3F4-DDDC-40AE-8F79-33995A9CC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4B508-6BAC-44B1-A54F-701B1F69BA4B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1963D5-E011-44F7-9B10-8CF19A33F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ED8031-2F12-4E0D-95A3-45F4DACC9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3E4A-3385-4CF8-AEFC-C63C0891E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658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B2A1D-20C1-4F65-89FE-4F15FD694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949602-0F98-42C9-AD7A-481AD3F0CA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9EFDD6-F75E-495F-910F-5B6D791EEA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02D669-F155-490A-8329-3BE5C355D4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8A5667-9280-4E60-BDAC-1FABEC7274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1BD6B0-814A-48B8-A226-897E21E77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4B508-6BAC-44B1-A54F-701B1F69BA4B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454F4E-14AB-4CD4-9964-4C2AEFC61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EE591A-BA93-47E8-AA61-E08AF3088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3E4A-3385-4CF8-AEFC-C63C0891E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842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84766-E940-4AFA-BEF9-6534B57BF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873B7E-D5CB-40E3-8EFD-8DCD9BDC8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4B508-6BAC-44B1-A54F-701B1F69BA4B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523423-8A78-4C37-9450-EE0153EE8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6B61D3-BB88-4E72-B489-396935A46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3E4A-3385-4CF8-AEFC-C63C0891E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619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3D6C83-EA0C-4BEA-9EEF-3BAED6C3B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4B508-6BAC-44B1-A54F-701B1F69BA4B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82A089-4A00-46C6-9A4D-A27993CD0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51CA3C-500A-4513-840A-FBE53A228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3E4A-3385-4CF8-AEFC-C63C0891E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797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E9144-4AC4-4525-83E6-AE9BD2845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9D7FF-123F-457E-B40E-C2FF993EA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88C415-A076-41CB-99E6-4B77428C0B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3254A8-909B-43FD-9177-635D12ACE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4B508-6BAC-44B1-A54F-701B1F69BA4B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D45CD4-F763-4BAC-A275-2A45859C0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DADF61-7A6E-426B-9730-1756F921F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3E4A-3385-4CF8-AEFC-C63C0891E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239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6364C-7CAF-4AC6-99E8-7C6810CC4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37CBCD-F50E-4441-8DBC-F32F6477B8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6212DE-7347-40CE-87B5-E3AC8A769B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9613AD-0FF3-4513-97B0-54BBF5A1F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4B508-6BAC-44B1-A54F-701B1F69BA4B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7754AB-A965-4E01-B337-22386DFE6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995D54-B3C9-4C05-9438-CC41D8EA6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3E4A-3385-4CF8-AEFC-C63C0891E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440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5000" r="2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B1D834-E47F-4202-8598-F62AD82E4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FB2515-5230-4D8E-ABB3-3906077C5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240184-FA81-43E9-B5B3-641C809CEF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4B508-6BAC-44B1-A54F-701B1F69BA4B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C8FAC-4897-4F59-A1E9-42B208A5EA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E9633-A940-4256-B9B7-F667F501CC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83E4A-3385-4CF8-AEFC-C63C0891E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79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HTML/Inline_element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C4833-3A20-47E1-9804-D58DF47E5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59247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dirty="0"/>
              <a:t>FSW-100 Introduction to Web Development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5232B6-B22F-41E2-BCC1-2AB9E15E6B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38922"/>
            <a:ext cx="9144000" cy="1655762"/>
          </a:xfrm>
        </p:spPr>
        <p:txBody>
          <a:bodyPr>
            <a:normAutofit/>
          </a:bodyPr>
          <a:lstStyle/>
          <a:p>
            <a:r>
              <a:rPr lang="en-US" sz="3600" dirty="0"/>
              <a:t>HTML and CSS</a:t>
            </a:r>
          </a:p>
          <a:p>
            <a:r>
              <a:rPr lang="en-US" sz="3600" dirty="0"/>
              <a:t>Week 1 – Course Overview and HTML</a:t>
            </a:r>
          </a:p>
        </p:txBody>
      </p:sp>
    </p:spTree>
    <p:extLst>
      <p:ext uri="{BB962C8B-B14F-4D97-AF65-F5344CB8AC3E}">
        <p14:creationId xmlns:p14="http://schemas.microsoft.com/office/powerpoint/2010/main" val="3529625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52B44-4A89-496C-8F74-33C9FC8A3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Boilerplate Tags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5AE78-271F-4F9C-A5FA-AD77E4EF5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6210" y="1825625"/>
            <a:ext cx="8987589" cy="466725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 &lt;html&gt; element represents the root of an HTML document.  The lang attribute is added to specify the document’s language for all the text on the page.</a:t>
            </a:r>
          </a:p>
          <a:p>
            <a:r>
              <a:rPr lang="en-US" dirty="0"/>
              <a:t>The &lt;head&gt; element is a container for metadata (data about data) and is placed between the &lt;html&gt; tag and the &lt;body&gt; tag. Metadata is not displayed. Metadata typically define the document title, character set, styles, scripts, and other meta information.  The following elements can go inside the &lt;head&gt; element:</a:t>
            </a:r>
          </a:p>
          <a:p>
            <a:pPr lvl="1"/>
            <a:r>
              <a:rPr lang="en-US" dirty="0"/>
              <a:t>&lt;title&gt; (required in every HTML document)</a:t>
            </a:r>
          </a:p>
          <a:p>
            <a:pPr lvl="1"/>
            <a:r>
              <a:rPr lang="en-US" dirty="0"/>
              <a:t>&lt;style&gt;</a:t>
            </a:r>
          </a:p>
          <a:p>
            <a:pPr lvl="1"/>
            <a:r>
              <a:rPr lang="en-US" dirty="0"/>
              <a:t>&lt;base&gt;</a:t>
            </a:r>
          </a:p>
          <a:p>
            <a:pPr lvl="1"/>
            <a:r>
              <a:rPr lang="en-US" dirty="0"/>
              <a:t>&lt;link&gt;</a:t>
            </a:r>
          </a:p>
          <a:p>
            <a:pPr lvl="1"/>
            <a:r>
              <a:rPr lang="en-US" dirty="0"/>
              <a:t>&lt;meta&gt;</a:t>
            </a:r>
          </a:p>
          <a:p>
            <a:pPr lvl="1"/>
            <a:r>
              <a:rPr lang="en-US" dirty="0"/>
              <a:t>&lt;script&gt;</a:t>
            </a:r>
          </a:p>
          <a:p>
            <a:pPr lvl="1"/>
            <a:r>
              <a:rPr lang="en-US" dirty="0"/>
              <a:t>&lt;</a:t>
            </a:r>
            <a:r>
              <a:rPr lang="en-US" dirty="0" err="1"/>
              <a:t>noscript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429280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52B44-4A89-496C-8F74-33C9FC8A3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Boilerplate Tags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5AE78-271F-4F9C-A5FA-AD77E4EF5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6210" y="1825625"/>
            <a:ext cx="8987589" cy="46672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&lt;title&gt; tag defines the title of the document. The title must be text-only, and it is shown in the browser's title bar or in the page's tab.  The &lt;title&gt; tag is required in HTML documents! The contents of a page title is very important for search engine optimization (SEO). The page title is used by search engine algorithms to decide the order when listing pages in search results.</a:t>
            </a:r>
          </a:p>
          <a:p>
            <a:r>
              <a:rPr lang="en-US" dirty="0"/>
              <a:t>The &lt;body&gt; tag defines the document's body.</a:t>
            </a:r>
          </a:p>
          <a:p>
            <a:r>
              <a:rPr lang="en-US" dirty="0"/>
              <a:t>The &lt;body&gt; element contains all the contents of an HTML document, such as headings, paragraphs, images, hyperlinks, tables, lists, etc. </a:t>
            </a:r>
            <a:r>
              <a:rPr lang="en-US" b="1" dirty="0"/>
              <a:t>Note</a:t>
            </a:r>
            <a:r>
              <a:rPr lang="en-US" dirty="0"/>
              <a:t>: There can only be one &lt;body&gt; element in an HTML document.</a:t>
            </a:r>
          </a:p>
        </p:txBody>
      </p:sp>
    </p:spTree>
    <p:extLst>
      <p:ext uri="{BB962C8B-B14F-4D97-AF65-F5344CB8AC3E}">
        <p14:creationId xmlns:p14="http://schemas.microsoft.com/office/powerpoint/2010/main" val="455293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162F1-7ABE-42D4-ADE5-73071B8F7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Tags – Common Tags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9F5BF-6907-4B44-A57A-572C30899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4126" y="1825625"/>
            <a:ext cx="9019674" cy="405380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&lt;h1&gt; to &lt;h6&gt; tags are used to define </a:t>
            </a:r>
            <a:r>
              <a:rPr lang="en-US" sz="3600" b="1" u="sng" dirty="0"/>
              <a:t>h</a:t>
            </a:r>
            <a:r>
              <a:rPr lang="en-US" dirty="0"/>
              <a:t>eadings. &lt;h1&gt; defines the most important heading. &lt;h6&gt; defines the least important heading. The size of the text will change with each heading level.  1 is the largest, 6 is the smallest. Size 4 is the size of default text in </a:t>
            </a:r>
            <a:r>
              <a:rPr lang="en-US"/>
              <a:t>the document (1em/16px).</a:t>
            </a:r>
            <a:endParaRPr lang="en-US" dirty="0"/>
          </a:p>
          <a:p>
            <a:r>
              <a:rPr lang="en-US" dirty="0"/>
              <a:t>The &lt;p&gt; tag defines a </a:t>
            </a:r>
            <a:r>
              <a:rPr lang="en-US" sz="3600" b="1" u="sng" dirty="0"/>
              <a:t>p</a:t>
            </a:r>
            <a:r>
              <a:rPr lang="en-US" dirty="0"/>
              <a:t>aragraph. Browsers automatically add a single blank line before and after each &lt;p&gt; element.</a:t>
            </a:r>
          </a:p>
          <a:p>
            <a:r>
              <a:rPr lang="en-US" dirty="0"/>
              <a:t>The &lt;b&gt; tag specifies </a:t>
            </a:r>
            <a:r>
              <a:rPr lang="en-US" sz="3600" b="1" u="sng" dirty="0"/>
              <a:t>b</a:t>
            </a:r>
            <a:r>
              <a:rPr lang="en-US" dirty="0"/>
              <a:t>old text without any extra importance.</a:t>
            </a:r>
          </a:p>
        </p:txBody>
      </p:sp>
    </p:spTree>
    <p:extLst>
      <p:ext uri="{BB962C8B-B14F-4D97-AF65-F5344CB8AC3E}">
        <p14:creationId xmlns:p14="http://schemas.microsoft.com/office/powerpoint/2010/main" val="3428088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53585-22AD-45F7-BF63-392309120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BA712-8CD1-467A-B34C-64EEC17747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0062" y="1825625"/>
            <a:ext cx="9416717" cy="4334543"/>
          </a:xfrm>
        </p:spPr>
        <p:txBody>
          <a:bodyPr>
            <a:normAutofit/>
          </a:bodyPr>
          <a:lstStyle/>
          <a:p>
            <a:r>
              <a:rPr lang="en-US" dirty="0"/>
              <a:t>Every HTML element has a default display value.  They are either block or inline.</a:t>
            </a:r>
          </a:p>
          <a:p>
            <a:r>
              <a:rPr lang="en-US" dirty="0"/>
              <a:t>A block-level element always starts on a new line and takes up the full width available (stretches out to the left and right as far as it can based on its parent’s dimensions).</a:t>
            </a:r>
          </a:p>
          <a:p>
            <a:pPr lvl="1"/>
            <a:r>
              <a:rPr lang="en-US" sz="2000" dirty="0"/>
              <a:t>https://developer.mozilla.org/en-US/docs/Web/HTML/Block-level_elements</a:t>
            </a:r>
          </a:p>
          <a:p>
            <a:r>
              <a:rPr lang="en-US" dirty="0"/>
              <a:t>An inline element does not start on a new line and only takes up as much width as necessary.</a:t>
            </a:r>
          </a:p>
          <a:p>
            <a:pPr lvl="1"/>
            <a:r>
              <a:rPr lang="en-US" sz="2000" dirty="0">
                <a:hlinkClick r:id="rId2"/>
              </a:rPr>
              <a:t>https://developer.mozilla.org/en-US/docs/Web/HTML/Inline_elements</a:t>
            </a:r>
            <a:endParaRPr lang="en-US" sz="2000" dirty="0"/>
          </a:p>
          <a:p>
            <a:r>
              <a:rPr lang="en-US" sz="2400" dirty="0"/>
              <a:t>An inline element cannot contain a block-level element.</a:t>
            </a:r>
          </a:p>
          <a:p>
            <a:endParaRPr lang="en-US" b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377822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162F1-7ABE-42D4-ADE5-73071B8F7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Tags – Common Tags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9F5BF-6907-4B44-A57A-572C30899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4126" y="1825626"/>
            <a:ext cx="9019674" cy="3789112"/>
          </a:xfrm>
        </p:spPr>
        <p:txBody>
          <a:bodyPr>
            <a:normAutofit/>
          </a:bodyPr>
          <a:lstStyle/>
          <a:p>
            <a:r>
              <a:rPr lang="en-US" dirty="0"/>
              <a:t>The &lt;span&gt; tag is used to group and mark up a part of a text .  It is an inline container.</a:t>
            </a:r>
          </a:p>
          <a:p>
            <a:r>
              <a:rPr lang="en-US" dirty="0"/>
              <a:t>The &lt;div&gt; tag (</a:t>
            </a:r>
            <a:r>
              <a:rPr lang="en-US" sz="3600" b="1" u="sng" dirty="0"/>
              <a:t>div</a:t>
            </a:r>
            <a:r>
              <a:rPr lang="en-US" dirty="0"/>
              <a:t>ision) is used to define a section of an HTML document.  It is a block-level element.  Probably one of the most used elements in an HTML document. By default, a browser always places a line break before and after the &lt;div&gt; element.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729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162F1-7ABE-42D4-ADE5-73071B8F7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Tags – Common Tags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9F5BF-6907-4B44-A57A-572C30899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4126" y="1825625"/>
            <a:ext cx="9019674" cy="329180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&lt;ul&gt; tag (</a:t>
            </a:r>
            <a:r>
              <a:rPr lang="en-US" sz="3600" b="1" u="sng" dirty="0"/>
              <a:t>U</a:t>
            </a:r>
            <a:r>
              <a:rPr lang="en-US" dirty="0"/>
              <a:t>nordered </a:t>
            </a:r>
            <a:r>
              <a:rPr lang="en-US" sz="3600" b="1" u="sng" dirty="0"/>
              <a:t>L</a:t>
            </a:r>
            <a:r>
              <a:rPr lang="en-US" dirty="0"/>
              <a:t>ist) defines an unordered (bulleted) list.</a:t>
            </a:r>
          </a:p>
          <a:p>
            <a:r>
              <a:rPr lang="en-US" dirty="0"/>
              <a:t>Use the &lt;ul&gt; tag together with the &lt;li&gt; (</a:t>
            </a:r>
            <a:r>
              <a:rPr lang="en-US" sz="3600" b="1" u="sng" dirty="0"/>
              <a:t>L</a:t>
            </a:r>
            <a:r>
              <a:rPr lang="en-US" dirty="0"/>
              <a:t>ist </a:t>
            </a:r>
            <a:r>
              <a:rPr lang="en-US" sz="3600" b="1" u="sng" dirty="0"/>
              <a:t>I</a:t>
            </a:r>
            <a:r>
              <a:rPr lang="en-US" dirty="0"/>
              <a:t>tem) tag to create unordered lists.	</a:t>
            </a:r>
          </a:p>
          <a:p>
            <a:r>
              <a:rPr lang="en-US" dirty="0"/>
              <a:t>The &lt;li&gt; tag defines a list item. The &lt;li&gt; tag is used inside </a:t>
            </a:r>
            <a:r>
              <a:rPr lang="en-US" sz="3600" b="1" u="sng" dirty="0"/>
              <a:t>O</a:t>
            </a:r>
            <a:r>
              <a:rPr lang="en-US" dirty="0"/>
              <a:t>rdered </a:t>
            </a:r>
            <a:r>
              <a:rPr lang="en-US" sz="3600" b="1" u="sng" dirty="0"/>
              <a:t>L</a:t>
            </a:r>
            <a:r>
              <a:rPr lang="en-US" dirty="0"/>
              <a:t>ists(&lt;</a:t>
            </a:r>
            <a:r>
              <a:rPr lang="en-US" dirty="0" err="1"/>
              <a:t>ol</a:t>
            </a:r>
            <a:r>
              <a:rPr lang="en-US" dirty="0"/>
              <a:t>&gt;), unordered lists (&lt;ul&gt;), and in menu lists (&lt;menu&gt;).</a:t>
            </a:r>
          </a:p>
        </p:txBody>
      </p:sp>
    </p:spTree>
    <p:extLst>
      <p:ext uri="{BB962C8B-B14F-4D97-AF65-F5344CB8AC3E}">
        <p14:creationId xmlns:p14="http://schemas.microsoft.com/office/powerpoint/2010/main" val="30619749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162F1-7ABE-42D4-ADE5-73071B8F7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Tags – Common Tags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9F5BF-6907-4B44-A57A-572C30899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4126" y="1825625"/>
            <a:ext cx="9019674" cy="394953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&lt;</a:t>
            </a:r>
            <a:r>
              <a:rPr lang="en-US" dirty="0" err="1"/>
              <a:t>img</a:t>
            </a:r>
            <a:r>
              <a:rPr lang="en-US" dirty="0"/>
              <a:t>&gt; (</a:t>
            </a:r>
            <a:r>
              <a:rPr lang="en-US" sz="3500" b="1" u="sng" dirty="0"/>
              <a:t>im</a:t>
            </a:r>
            <a:r>
              <a:rPr lang="en-US" dirty="0"/>
              <a:t>a</a:t>
            </a:r>
            <a:r>
              <a:rPr lang="en-US" sz="3500" b="1" u="sng" dirty="0"/>
              <a:t>g</a:t>
            </a:r>
            <a:r>
              <a:rPr lang="en-US" dirty="0"/>
              <a:t>e) tag is used to embed an image in an HTML page.</a:t>
            </a:r>
          </a:p>
          <a:p>
            <a:r>
              <a:rPr lang="en-US" dirty="0"/>
              <a:t>Images are not technically inserted into a web page; images are linked to web pages. The &lt;</a:t>
            </a:r>
            <a:r>
              <a:rPr lang="en-US" dirty="0" err="1"/>
              <a:t>img</a:t>
            </a:r>
            <a:r>
              <a:rPr lang="en-US" dirty="0"/>
              <a:t>&gt; tag creates a holding space for the referenced image.</a:t>
            </a:r>
          </a:p>
          <a:p>
            <a:r>
              <a:rPr lang="en-US" dirty="0"/>
              <a:t>The &lt;</a:t>
            </a:r>
            <a:r>
              <a:rPr lang="en-US" dirty="0" err="1"/>
              <a:t>img</a:t>
            </a:r>
            <a:r>
              <a:rPr lang="en-US" dirty="0"/>
              <a:t>&gt; tag has two required attributes and several optional attributes:</a:t>
            </a:r>
          </a:p>
          <a:p>
            <a:pPr lvl="1"/>
            <a:r>
              <a:rPr lang="en-US" dirty="0" err="1"/>
              <a:t>src</a:t>
            </a:r>
            <a:r>
              <a:rPr lang="en-US" dirty="0"/>
              <a:t> - Specifies the path to the image</a:t>
            </a:r>
          </a:p>
          <a:p>
            <a:pPr lvl="1"/>
            <a:r>
              <a:rPr lang="en-US" dirty="0"/>
              <a:t>alt - Specifies an alternate text for the image, if the image for some reason cannot be displayed.  Required for SEO and accessibility.</a:t>
            </a:r>
          </a:p>
          <a:p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=“beach.jpg” alt=“White Sandy Beach”&gt;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6939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EF820-F495-415C-A550-BD1BA61D0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Use Image Websites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DDF94-6EA7-42FC-91DC-27AF144FB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2146" y="2234698"/>
            <a:ext cx="8907379" cy="2537828"/>
          </a:xfrm>
        </p:spPr>
        <p:txBody>
          <a:bodyPr/>
          <a:lstStyle/>
          <a:p>
            <a:r>
              <a:rPr lang="en-US" dirty="0"/>
              <a:t>https://unsplash.com/</a:t>
            </a:r>
          </a:p>
          <a:p>
            <a:r>
              <a:rPr lang="en-US" dirty="0"/>
              <a:t>https://pexels.com/</a:t>
            </a:r>
          </a:p>
          <a:p>
            <a:r>
              <a:rPr lang="en-US" dirty="0"/>
              <a:t>https://pixabay.com/</a:t>
            </a:r>
          </a:p>
          <a:p>
            <a:r>
              <a:rPr lang="en-US" dirty="0"/>
              <a:t>https://stocksnap.io/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5130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162F1-7ABE-42D4-ADE5-73071B8F7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Tags – Common Tags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9F5BF-6907-4B44-A57A-572C30899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4126" y="1825625"/>
            <a:ext cx="9019674" cy="361264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&lt;a&gt; tag (</a:t>
            </a:r>
            <a:r>
              <a:rPr lang="en-US" sz="3500" b="1" u="sng" dirty="0"/>
              <a:t>A</a:t>
            </a:r>
            <a:r>
              <a:rPr lang="en-US" dirty="0"/>
              <a:t>nchor) defines a hyperlink, which is used to link from one page to another or to a different section within the same document.</a:t>
            </a:r>
          </a:p>
          <a:p>
            <a:r>
              <a:rPr lang="en-US" dirty="0"/>
              <a:t>The most common attribute used with the &lt;a&gt; element is the </a:t>
            </a:r>
            <a:r>
              <a:rPr lang="en-US" b="1" dirty="0" err="1"/>
              <a:t>href</a:t>
            </a:r>
            <a:r>
              <a:rPr lang="en-US" dirty="0"/>
              <a:t> (</a:t>
            </a:r>
            <a:r>
              <a:rPr lang="en-US" sz="3500" b="1" u="sng" dirty="0"/>
              <a:t>h</a:t>
            </a:r>
            <a:r>
              <a:rPr lang="en-US" dirty="0"/>
              <a:t>ypertext </a:t>
            </a:r>
            <a:r>
              <a:rPr lang="en-US" sz="3500" b="1" u="sng" dirty="0"/>
              <a:t>ref</a:t>
            </a:r>
            <a:r>
              <a:rPr lang="en-US" dirty="0"/>
              <a:t>erence)attribute, which indicates the link's destination.</a:t>
            </a:r>
          </a:p>
          <a:p>
            <a:pPr marL="457200" lvl="1" indent="0">
              <a:buNone/>
            </a:pPr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=“http://www.google.com”&gt;Google.com&lt;/a&gt;</a:t>
            </a:r>
          </a:p>
          <a:p>
            <a:r>
              <a:rPr lang="en-US" dirty="0"/>
              <a:t>The &lt;a&gt; tag can also be used to create an anchor to a subsection with your page.</a:t>
            </a:r>
          </a:p>
          <a:p>
            <a:pPr marL="457200" lvl="1" indent="0">
              <a:buNone/>
            </a:pPr>
            <a:r>
              <a:rPr lang="en-US" dirty="0"/>
              <a:t>&lt;a name=“contact”&gt;&lt;/a&gt;</a:t>
            </a:r>
          </a:p>
          <a:p>
            <a:pPr marL="457200" lvl="1" indent="0">
              <a:buNone/>
            </a:pPr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=“#contact”&gt;Contact Us&lt;/a&gt;</a:t>
            </a:r>
          </a:p>
        </p:txBody>
      </p:sp>
    </p:spTree>
    <p:extLst>
      <p:ext uri="{BB962C8B-B14F-4D97-AF65-F5344CB8AC3E}">
        <p14:creationId xmlns:p14="http://schemas.microsoft.com/office/powerpoint/2010/main" val="4184588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B1A5B-9FA9-49B3-A143-E8AEBF6FA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Whitespace in 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3EB66-BAEA-4B62-9CDC-2FD42F7AA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6927" y="1825625"/>
            <a:ext cx="9938084" cy="4351338"/>
          </a:xfrm>
        </p:spPr>
        <p:txBody>
          <a:bodyPr/>
          <a:lstStyle/>
          <a:p>
            <a:r>
              <a:rPr lang="en-US" b="0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Whitespace is any string of text composed only of spaces, tabs or line breaks (carriage returns or line feeds). </a:t>
            </a:r>
          </a:p>
          <a:p>
            <a:r>
              <a:rPr lang="en-US" dirty="0">
                <a:solidFill>
                  <a:srgbClr val="212121"/>
                </a:solidFill>
                <a:latin typeface="arial" panose="020B0604020202020204" pitchFamily="34" charset="0"/>
              </a:rPr>
              <a:t>In HTML, whitespace is largely ignored. </a:t>
            </a:r>
          </a:p>
          <a:p>
            <a:r>
              <a:rPr lang="en-US" dirty="0">
                <a:solidFill>
                  <a:srgbClr val="212121"/>
                </a:solidFill>
                <a:latin typeface="arial" panose="020B0604020202020204" pitchFamily="34" charset="0"/>
              </a:rPr>
              <a:t>Whitespace between words is treated as a single character.</a:t>
            </a:r>
          </a:p>
          <a:p>
            <a:r>
              <a:rPr lang="en-US" dirty="0">
                <a:solidFill>
                  <a:srgbClr val="212121"/>
                </a:solidFill>
                <a:latin typeface="arial" panose="020B0604020202020204" pitchFamily="34" charset="0"/>
              </a:rPr>
              <a:t>Example </a:t>
            </a:r>
          </a:p>
          <a:p>
            <a:pPr marL="457200" lvl="1" indent="0" algn="ctr">
              <a:buNone/>
            </a:pPr>
            <a:r>
              <a:rPr lang="en-US" dirty="0">
                <a:solidFill>
                  <a:srgbClr val="212121"/>
                </a:solidFill>
                <a:latin typeface="arial" panose="020B0604020202020204" pitchFamily="34" charset="0"/>
              </a:rPr>
              <a:t>&lt;h1&gt;      Hello     World!     &lt;/h1&gt;   </a:t>
            </a:r>
          </a:p>
          <a:p>
            <a:pPr marL="457200" lvl="1" indent="0" algn="ctr">
              <a:buNone/>
            </a:pPr>
            <a:endParaRPr lang="en-US" sz="1000" dirty="0">
              <a:solidFill>
                <a:srgbClr val="212121"/>
              </a:solidFill>
              <a:latin typeface="arial" panose="020B0604020202020204" pitchFamily="34" charset="0"/>
            </a:endParaRPr>
          </a:p>
          <a:p>
            <a:pPr marL="457200" lvl="1" indent="0" algn="ctr">
              <a:buNone/>
            </a:pPr>
            <a:r>
              <a:rPr lang="en-US" dirty="0">
                <a:solidFill>
                  <a:srgbClr val="212121"/>
                </a:solidFill>
                <a:latin typeface="arial" panose="020B0604020202020204" pitchFamily="34" charset="0"/>
              </a:rPr>
              <a:t>becomes </a:t>
            </a:r>
          </a:p>
          <a:p>
            <a:pPr marL="457200" lvl="1" indent="0" algn="ctr">
              <a:buNone/>
            </a:pPr>
            <a:endParaRPr lang="en-US" sz="1000" dirty="0">
              <a:solidFill>
                <a:srgbClr val="212121"/>
              </a:solidFill>
              <a:latin typeface="arial" panose="020B0604020202020204" pitchFamily="34" charset="0"/>
            </a:endParaRPr>
          </a:p>
          <a:p>
            <a:pPr marL="457200" lvl="1" indent="0" algn="ctr">
              <a:buNone/>
            </a:pPr>
            <a:r>
              <a:rPr lang="en-US" dirty="0">
                <a:solidFill>
                  <a:srgbClr val="212121"/>
                </a:solidFill>
                <a:latin typeface="arial" panose="020B0604020202020204" pitchFamily="34" charset="0"/>
              </a:rPr>
              <a:t>&lt;h1&gt;Hello World!&lt;/h1&gt;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969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51A71-CEBB-4A79-BDC4-2A4EAC9ECC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5769" y="2406316"/>
            <a:ext cx="9144000" cy="1929815"/>
          </a:xfrm>
        </p:spPr>
        <p:txBody>
          <a:bodyPr>
            <a:normAutofit/>
          </a:bodyPr>
          <a:lstStyle/>
          <a:p>
            <a:pPr marL="0" indent="0"/>
            <a:r>
              <a:rPr lang="en-US" sz="6000" dirty="0"/>
              <a:t>“If you think math is hard, try web design.”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52931C-C9C5-4868-B9E5-73048976B9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08943"/>
            <a:ext cx="9144000" cy="568909"/>
          </a:xfrm>
        </p:spPr>
        <p:txBody>
          <a:bodyPr/>
          <a:lstStyle/>
          <a:p>
            <a:r>
              <a:rPr lang="en-US" sz="2400" dirty="0"/>
              <a:t>– Trish Parr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5870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455A3-8C4E-45C9-9A4B-D89F3302C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Whitespace in 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650B0-50F8-4E3F-A032-EC21DCB27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8188" y="1825625"/>
            <a:ext cx="8995611" cy="3692859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commonly used entity in HTML is the </a:t>
            </a:r>
            <a:r>
              <a:rPr lang="en-US" b="0" i="0" u="sng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on-</a:t>
            </a:r>
            <a:r>
              <a:rPr lang="en-US" b="0" i="0" u="sng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reaking </a:t>
            </a:r>
            <a:r>
              <a:rPr lang="en-US" b="0" i="0" u="sng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sp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ace: 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&amp;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nbsp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;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non-breaking space is a space that will not break into a new line.</a:t>
            </a:r>
            <a:endParaRPr lang="en-US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Used when two words should be kept together.</a:t>
            </a:r>
          </a:p>
          <a:p>
            <a:r>
              <a:rPr lang="en-US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Example: </a:t>
            </a:r>
          </a:p>
          <a:p>
            <a:pPr marL="457200" lvl="1" indent="0">
              <a:buNone/>
            </a:pPr>
            <a:r>
              <a:rPr lang="en-US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10 pm  or  55 mph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10&amp;nbsp;pm  or  55&amp;nbsp;mph</a:t>
            </a:r>
            <a:endParaRPr lang="en-US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4297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5A005-D331-484D-ABC8-65ABEF51E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Whitespace in 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C1B63-BD7D-4FD9-BE26-1B4FD9052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4020" y="1825625"/>
            <a:ext cx="9059779" cy="4351338"/>
          </a:xfrm>
        </p:spPr>
        <p:txBody>
          <a:bodyPr/>
          <a:lstStyle/>
          <a:p>
            <a:r>
              <a:rPr lang="en-US" dirty="0"/>
              <a:t>To insert a single line </a:t>
            </a:r>
            <a:r>
              <a:rPr lang="en-US" u="sng" dirty="0"/>
              <a:t>br</a:t>
            </a:r>
            <a:r>
              <a:rPr lang="en-US" dirty="0"/>
              <a:t>eak in text, use the </a:t>
            </a:r>
            <a:r>
              <a:rPr lang="en-US" b="1" dirty="0"/>
              <a:t>&lt;</a:t>
            </a:r>
            <a:r>
              <a:rPr lang="en-US" b="1" dirty="0" err="1"/>
              <a:t>br</a:t>
            </a:r>
            <a:r>
              <a:rPr lang="en-US" b="1" dirty="0"/>
              <a:t>&gt;</a:t>
            </a:r>
            <a:r>
              <a:rPr lang="en-US" dirty="0"/>
              <a:t> tag.</a:t>
            </a:r>
          </a:p>
          <a:p>
            <a:r>
              <a:rPr lang="en-US" dirty="0"/>
              <a:t>Useful in writing addresses or poems.</a:t>
            </a:r>
          </a:p>
          <a:p>
            <a:r>
              <a:rPr lang="en-US" dirty="0"/>
              <a:t>Example: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Bryan University&lt;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pPr marL="457200" lvl="1" indent="0">
              <a:buNone/>
            </a:pPr>
            <a:r>
              <a:rPr lang="en-US" b="0" i="0" dirty="0">
                <a:solidFill>
                  <a:srgbClr val="202124"/>
                </a:solidFill>
                <a:effectLst/>
              </a:rPr>
              <a:t>350 W Washington St&lt;</a:t>
            </a:r>
            <a:r>
              <a:rPr lang="en-US" b="0" i="0" dirty="0" err="1">
                <a:solidFill>
                  <a:srgbClr val="202124"/>
                </a:solidFill>
                <a:effectLst/>
              </a:rPr>
              <a:t>br</a:t>
            </a:r>
            <a:r>
              <a:rPr lang="en-US" b="0" i="0" dirty="0">
                <a:solidFill>
                  <a:srgbClr val="202124"/>
                </a:solidFill>
                <a:effectLst/>
              </a:rPr>
              <a:t>&gt;</a:t>
            </a:r>
          </a:p>
          <a:p>
            <a:pPr marL="457200" lvl="1" indent="0">
              <a:buNone/>
            </a:pPr>
            <a:r>
              <a:rPr lang="en-US" b="0" i="0" dirty="0">
                <a:solidFill>
                  <a:srgbClr val="202124"/>
                </a:solidFill>
                <a:effectLst/>
              </a:rPr>
              <a:t>Tempe, AZ 85281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3217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8C276-E234-4A5F-8F30-49D1FDCB6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/>
              <a:t>Upcoming Week 2 Assignment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6C60CF-10AE-49DA-84BE-F536CB951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33357" y="2354179"/>
            <a:ext cx="2545097" cy="421105"/>
          </a:xfrm>
        </p:spPr>
        <p:txBody>
          <a:bodyPr/>
          <a:lstStyle/>
          <a:p>
            <a:r>
              <a:rPr lang="en-US" sz="1600" b="0" i="0" dirty="0">
                <a:effectLst/>
                <a:latin typeface="Lato Extended"/>
              </a:rPr>
              <a:t>Create a HTML5 Website</a:t>
            </a:r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826836-BBEC-4D5A-B8A0-ED784AF51E13}"/>
              </a:ext>
            </a:extLst>
          </p:cNvPr>
          <p:cNvSpPr/>
          <p:nvPr/>
        </p:nvSpPr>
        <p:spPr>
          <a:xfrm>
            <a:off x="4772025" y="577516"/>
            <a:ext cx="6580187" cy="5943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266700" dist="114300" dir="8100000" algn="tr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444F1E4B-9181-4699-A694-FFB4579D8F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0796" y="730196"/>
            <a:ext cx="6079789" cy="563824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E6C0B69-4D30-4CED-9006-58B523591EA1}"/>
              </a:ext>
            </a:extLst>
          </p:cNvPr>
          <p:cNvCxnSpPr/>
          <p:nvPr/>
        </p:nvCxnSpPr>
        <p:spPr>
          <a:xfrm>
            <a:off x="1026695" y="2057400"/>
            <a:ext cx="340092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7886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17209-2226-4E3E-A328-D76F129C7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to FSW-100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DE766-CC50-440D-8B1F-5F2D4E20A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9958" y="1825625"/>
            <a:ext cx="9083842" cy="4351338"/>
          </a:xfrm>
        </p:spPr>
        <p:txBody>
          <a:bodyPr/>
          <a:lstStyle/>
          <a:p>
            <a:r>
              <a:rPr lang="en-US" sz="4000" dirty="0"/>
              <a:t> Instructor Welcome</a:t>
            </a:r>
          </a:p>
          <a:p>
            <a:r>
              <a:rPr lang="en-US" sz="4000" dirty="0"/>
              <a:t> Weekly Overview</a:t>
            </a:r>
          </a:p>
          <a:p>
            <a:r>
              <a:rPr lang="en-US" sz="4000" dirty="0"/>
              <a:t> Syllabus Overview</a:t>
            </a:r>
          </a:p>
          <a:p>
            <a:r>
              <a:rPr lang="en-US" sz="4000" dirty="0"/>
              <a:t> Web Meetings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368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144EA-3709-44E5-8613-F564669F4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Repository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039D1-5079-4FA7-8BB4-AB2CC1228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7557" y="1604211"/>
            <a:ext cx="9753601" cy="4668252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Create repository on github.com called “fsw-100”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Locate the green “Code” button and copy the https://... address.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 VS Code, open a bash terminal window and make sure that the working directory is the folder you are storing your work for this program.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Type “git clone &lt;</a:t>
            </a:r>
            <a:r>
              <a:rPr lang="en-US" dirty="0" err="1"/>
              <a:t>url</a:t>
            </a:r>
            <a:r>
              <a:rPr lang="en-US" dirty="0"/>
              <a:t>&gt;” where &lt;</a:t>
            </a:r>
            <a:r>
              <a:rPr lang="en-US" dirty="0" err="1"/>
              <a:t>url</a:t>
            </a:r>
            <a:r>
              <a:rPr lang="en-US" dirty="0"/>
              <a:t>&gt; is the one you copied in step 2.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Change directory to “fsw-100”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 directory for each week following the file structure in Step 6 under week 1.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Change directory to week1.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 file called index.html in the week1 folder.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To add these changes to git hub, type “git add –A”.  Must be an uppercase A.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Check the git status with “git status”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Commit changes with </a:t>
            </a:r>
          </a:p>
          <a:p>
            <a:pPr marL="457200" lvl="1" indent="0">
              <a:buNone/>
            </a:pPr>
            <a:r>
              <a:rPr lang="en-US" dirty="0"/>
              <a:t>	git commit –m “Added index.html to week1 folder”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Push changes to </a:t>
            </a:r>
            <a:r>
              <a:rPr lang="en-US" dirty="0" err="1"/>
              <a:t>Github</a:t>
            </a:r>
            <a:r>
              <a:rPr lang="en-US" dirty="0"/>
              <a:t> with “git push”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145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B861D-937F-4D35-AF92-46D94B3E7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2FC4F-77CF-438C-8048-2999622C6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2042" y="1825625"/>
            <a:ext cx="9051758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What is HTML?</a:t>
            </a:r>
          </a:p>
          <a:p>
            <a:pPr lvl="1"/>
            <a:r>
              <a:rPr lang="en-US" dirty="0"/>
              <a:t>Hypertext Markup Language</a:t>
            </a:r>
          </a:p>
          <a:p>
            <a:r>
              <a:rPr lang="en-US" dirty="0"/>
              <a:t>What is a Markup Language?</a:t>
            </a:r>
          </a:p>
          <a:p>
            <a:pPr lvl="1"/>
            <a:r>
              <a:rPr lang="en-US" dirty="0"/>
              <a:t>A markup language is a computer language that uses tags to define elements within a document. It is human-readable, meaning markup files contain standard words, rather than typical programming syntax. While several markup languages exist, the two most popular are HTML and XML.</a:t>
            </a:r>
          </a:p>
          <a:p>
            <a:pPr lvl="2"/>
            <a:r>
              <a:rPr lang="en-US" dirty="0"/>
              <a:t>XML is used for storing structured data, rather than formatting information on a page. While HTML documents use predefined tags, XML files use custom tags to define elements.</a:t>
            </a:r>
          </a:p>
          <a:p>
            <a:pPr lvl="2"/>
            <a:r>
              <a:rPr lang="en-US" dirty="0"/>
              <a:t>HTML is a markup language used for creating webpages. The contents of each webpage are defined by HTML tags.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227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4FC67-9B4F-4330-8557-E805445B4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83BAF-DAB6-44B3-B418-BA84FD6DE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3916" y="1825625"/>
            <a:ext cx="9099884" cy="1960312"/>
          </a:xfrm>
        </p:spPr>
        <p:txBody>
          <a:bodyPr>
            <a:normAutofit/>
          </a:bodyPr>
          <a:lstStyle/>
          <a:p>
            <a:r>
              <a:rPr lang="en-US" dirty="0"/>
              <a:t>An HTML tag is used to indicate the beginning and end of an HTML element in an HTML document.</a:t>
            </a:r>
          </a:p>
          <a:p>
            <a:r>
              <a:rPr lang="en-US" dirty="0"/>
              <a:t>Most elements require a beginning and end tag, with the content placed between the tags. </a:t>
            </a:r>
          </a:p>
        </p:txBody>
      </p:sp>
      <p:pic>
        <p:nvPicPr>
          <p:cNvPr id="4" name="Content Placeholder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F6F5F10-0A05-4E80-BC08-F86178B06E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636" y="3863696"/>
            <a:ext cx="6351447" cy="1714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962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4FC67-9B4F-4330-8557-E805445B4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83BAF-DAB6-44B3-B418-BA84FD6DE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3916" y="1825625"/>
            <a:ext cx="9099884" cy="1968334"/>
          </a:xfrm>
        </p:spPr>
        <p:txBody>
          <a:bodyPr>
            <a:normAutofit/>
          </a:bodyPr>
          <a:lstStyle/>
          <a:p>
            <a:r>
              <a:rPr lang="en-US" dirty="0"/>
              <a:t>Some elements don't have content in them, and hence they don't have a closing tag.  These tags usually require attributes specified on the start tag.</a:t>
            </a:r>
          </a:p>
          <a:p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=“photo.jpg” width=300 height=200&gt;</a:t>
            </a:r>
          </a:p>
          <a:p>
            <a:endParaRPr lang="en-US" dirty="0"/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18260A7-82FC-40EB-8B30-D7E0E20A3C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400" y="3928896"/>
            <a:ext cx="6351447" cy="1714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288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AC2B3-A97F-45F3-AB4D-ADE58B43B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2FEA0-171B-4BBD-8F7D-02A5D30DD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2146" y="1825625"/>
            <a:ext cx="9011653" cy="4351338"/>
          </a:xfrm>
        </p:spPr>
        <p:txBody>
          <a:bodyPr/>
          <a:lstStyle/>
          <a:p>
            <a:r>
              <a:rPr lang="en-US" dirty="0"/>
              <a:t>Elements can be nested inside each other.</a:t>
            </a:r>
          </a:p>
          <a:p>
            <a:pPr lvl="1"/>
            <a:r>
              <a:rPr lang="en-US" dirty="0"/>
              <a:t>&lt;p&gt;I'm coding my first &lt;u&gt;HTML&lt;/u&gt; page and I love &lt;b&gt;going to the beach!&lt;/b&gt;&lt;/p&gt;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121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0CD28-3C43-493E-89B9-269B8D02A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4512A-BE28-49A9-AB4D-76AFC834B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2146" y="1825625"/>
            <a:ext cx="9011653" cy="4351338"/>
          </a:xfrm>
        </p:spPr>
        <p:txBody>
          <a:bodyPr/>
          <a:lstStyle/>
          <a:p>
            <a:r>
              <a:rPr lang="en-US" dirty="0"/>
              <a:t>Using VS Code to create your first HTML Page.</a:t>
            </a:r>
          </a:p>
          <a:p>
            <a:r>
              <a:rPr lang="en-US" dirty="0"/>
              <a:t>Open the file called “index.html” in the week 1 folder.</a:t>
            </a:r>
          </a:p>
          <a:p>
            <a:r>
              <a:rPr lang="en-US" dirty="0"/>
              <a:t>Type ! and then hit the [tab] key.</a:t>
            </a:r>
          </a:p>
          <a:p>
            <a:r>
              <a:rPr lang="en-US" dirty="0"/>
              <a:t>The file should now be populated with some default HTML boilerplate tags.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391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568AAE94-12A8-4856-927A-F40D408FC0F9}" vid="{AD1F2ECE-89DD-44BF-9ED1-B6ADC9DC67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Light Blue Lines PPT</Template>
  <TotalTime>9407</TotalTime>
  <Words>1613</Words>
  <Application>Microsoft Office PowerPoint</Application>
  <PresentationFormat>Widescreen</PresentationFormat>
  <Paragraphs>123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Arial</vt:lpstr>
      <vt:lpstr>Calibri</vt:lpstr>
      <vt:lpstr>Calibri Light</vt:lpstr>
      <vt:lpstr>Lato Extended</vt:lpstr>
      <vt:lpstr>Verdana</vt:lpstr>
      <vt:lpstr>Office Theme</vt:lpstr>
      <vt:lpstr>FSW-100 Introduction to Web Development</vt:lpstr>
      <vt:lpstr>“If you think math is hard, try web design.”</vt:lpstr>
      <vt:lpstr>Welcome to FSW-100</vt:lpstr>
      <vt:lpstr>GitHub Repository Setup</vt:lpstr>
      <vt:lpstr>HTML Basics</vt:lpstr>
      <vt:lpstr>HTML Tags</vt:lpstr>
      <vt:lpstr>HTML Tags</vt:lpstr>
      <vt:lpstr>HTML Tags</vt:lpstr>
      <vt:lpstr>HTML Tags</vt:lpstr>
      <vt:lpstr>HTML Boilerplate Tags</vt:lpstr>
      <vt:lpstr>HTML Boilerplate Tags</vt:lpstr>
      <vt:lpstr>HTML Tags – Common Tags</vt:lpstr>
      <vt:lpstr>HTML Tags</vt:lpstr>
      <vt:lpstr>HTML Tags – Common Tags</vt:lpstr>
      <vt:lpstr>HTML Tags – Common Tags</vt:lpstr>
      <vt:lpstr>HTML Tags – Common Tags</vt:lpstr>
      <vt:lpstr>Free Use Image Websites</vt:lpstr>
      <vt:lpstr>HTML Tags – Common Tags</vt:lpstr>
      <vt:lpstr>Whitespace in HTML</vt:lpstr>
      <vt:lpstr>Whitespace in HTML</vt:lpstr>
      <vt:lpstr>Whitespace in HTML</vt:lpstr>
      <vt:lpstr>Upcoming Week 2 Assignment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FSW-125 Server-Side Programming</dc:title>
  <dc:creator>Rittenhouse Archives</dc:creator>
  <cp:lastModifiedBy>Robert Kohlbus</cp:lastModifiedBy>
  <cp:revision>76</cp:revision>
  <dcterms:created xsi:type="dcterms:W3CDTF">2021-02-28T19:51:43Z</dcterms:created>
  <dcterms:modified xsi:type="dcterms:W3CDTF">2021-06-05T20:55:20Z</dcterms:modified>
</cp:coreProperties>
</file>