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88" r:id="rId3"/>
    <p:sldId id="314" r:id="rId4"/>
    <p:sldId id="312" r:id="rId5"/>
    <p:sldId id="281" r:id="rId6"/>
    <p:sldId id="313" r:id="rId7"/>
    <p:sldId id="319" r:id="rId8"/>
    <p:sldId id="315" r:id="rId9"/>
    <p:sldId id="321" r:id="rId10"/>
    <p:sldId id="322" r:id="rId11"/>
    <p:sldId id="316" r:id="rId12"/>
    <p:sldId id="325" r:id="rId13"/>
    <p:sldId id="326" r:id="rId14"/>
    <p:sldId id="328" r:id="rId15"/>
    <p:sldId id="317" r:id="rId16"/>
    <p:sldId id="327" r:id="rId17"/>
    <p:sldId id="318" r:id="rId18"/>
    <p:sldId id="27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2"/>
    <a:srgbClr val="00F0D9"/>
    <a:srgbClr val="33CCFF"/>
    <a:srgbClr val="02C7EE"/>
    <a:srgbClr val="00154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4" autoAdjust="0"/>
    <p:restoredTop sz="96104" autoAdjust="0"/>
  </p:normalViewPr>
  <p:slideViewPr>
    <p:cSldViewPr snapToGrid="0" snapToObjects="1" showGuides="1">
      <p:cViewPr varScale="1">
        <p:scale>
          <a:sx n="68" d="100"/>
          <a:sy n="68" d="100"/>
        </p:scale>
        <p:origin x="-954" y="-90"/>
      </p:cViewPr>
      <p:guideLst>
        <p:guide orient="horz" pos="2183"/>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C4EC53-56EC-4AE9-9AEE-9021513AC9AA}" type="datetimeFigureOut">
              <a:rPr lang="zh-CN" altLang="en-US" smtClean="0"/>
              <a:pPr/>
              <a:t>2018/7/30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BEFD6-2DC9-4072-B4FE-401D7BD9A08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0725F9-D811-4C4A-B0C8-9B4825758522}" type="slidenum">
              <a:rPr lang="zh-CN" altLang="en-US" smtClean="0"/>
              <a:pPr/>
              <a:t>9</a:t>
            </a:fld>
            <a:endParaRPr lang="zh-CN" altLang="en-US"/>
          </a:p>
        </p:txBody>
      </p:sp>
    </p:spTree>
    <p:extLst>
      <p:ext uri="{BB962C8B-B14F-4D97-AF65-F5344CB8AC3E}">
        <p14:creationId xmlns="" xmlns:p14="http://schemas.microsoft.com/office/powerpoint/2010/main" val="4054151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1C788F4-C6AE-43E0-8B47-2F0088096AF4}"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061D5E-7E2D-9B40-8FC0-9D7A08C3FBE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 xmlns:a16="http://schemas.microsoft.com/office/drawing/2014/main" id="{5BAF2F44-4B5E-974A-9A12-A74961A107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 xmlns:a16="http://schemas.microsoft.com/office/drawing/2014/main" id="{01E8BC54-8AE7-024B-B67B-591B13C2ED14}"/>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5" name="页脚占位符 4">
            <a:extLst>
              <a:ext uri="{FF2B5EF4-FFF2-40B4-BE49-F238E27FC236}">
                <a16:creationId xmlns="" xmlns:a16="http://schemas.microsoft.com/office/drawing/2014/main" id="{7E5FB92A-CEF2-8645-BC56-BD2D7B834C5C}"/>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 xmlns:a16="http://schemas.microsoft.com/office/drawing/2014/main" id="{DABE8C66-C267-0B45-B444-2276836AF71F}"/>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32998429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08B156F-F381-DF48-B36E-784FF514EB8A}"/>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 xmlns:a16="http://schemas.microsoft.com/office/drawing/2014/main" id="{A09CD964-051E-634D-B3CB-22F27E63B2A0}"/>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 xmlns:a16="http://schemas.microsoft.com/office/drawing/2014/main" id="{35E9D44C-455E-CF4B-9F6C-7725E7A62928}"/>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5" name="页脚占位符 4">
            <a:extLst>
              <a:ext uri="{FF2B5EF4-FFF2-40B4-BE49-F238E27FC236}">
                <a16:creationId xmlns="" xmlns:a16="http://schemas.microsoft.com/office/drawing/2014/main" id="{3C53F911-ACE5-6046-8486-8A22744F45D9}"/>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 xmlns:a16="http://schemas.microsoft.com/office/drawing/2014/main" id="{6C34880C-B379-9D4D-89A2-CD3EA47DEE09}"/>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10468150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5702BEB8-FE4D-E248-A837-A70AE5B53C8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 xmlns:a16="http://schemas.microsoft.com/office/drawing/2014/main" id="{B8BA380B-1D1E-CD48-AA12-79E5615435E3}"/>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 xmlns:a16="http://schemas.microsoft.com/office/drawing/2014/main" id="{DBCDC382-3D98-7F47-AA03-FC71BB286814}"/>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5" name="页脚占位符 4">
            <a:extLst>
              <a:ext uri="{FF2B5EF4-FFF2-40B4-BE49-F238E27FC236}">
                <a16:creationId xmlns="" xmlns:a16="http://schemas.microsoft.com/office/drawing/2014/main" id="{F49958B2-6246-4B47-924C-D59FB89F6A59}"/>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 xmlns:a16="http://schemas.microsoft.com/office/drawing/2014/main" id="{295BB01B-2E8F-A94F-9815-CB9A370500CD}"/>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17939313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9520ED9-04B7-3949-B6F4-B7D2CD92E1E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34BB63C9-0B00-2648-9855-7F66BD059552}"/>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 xmlns:a16="http://schemas.microsoft.com/office/drawing/2014/main" id="{9225A1FC-B434-8441-BCB7-307079075A29}"/>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5" name="页脚占位符 4">
            <a:extLst>
              <a:ext uri="{FF2B5EF4-FFF2-40B4-BE49-F238E27FC236}">
                <a16:creationId xmlns="" xmlns:a16="http://schemas.microsoft.com/office/drawing/2014/main" id="{43486617-9891-E946-829B-87B5FE1E45A9}"/>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 xmlns:a16="http://schemas.microsoft.com/office/drawing/2014/main" id="{B6E85B7D-0369-564D-9F1B-B031672BF80A}"/>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20029458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C8FDEDB-9199-B24B-9D86-3A392EA62A6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9343013B-FD8D-1B44-B6B9-07C6C97DBE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 xmlns:a16="http://schemas.microsoft.com/office/drawing/2014/main" id="{CC01F764-24E3-894B-9643-BC851DFEED48}"/>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5" name="页脚占位符 4">
            <a:extLst>
              <a:ext uri="{FF2B5EF4-FFF2-40B4-BE49-F238E27FC236}">
                <a16:creationId xmlns="" xmlns:a16="http://schemas.microsoft.com/office/drawing/2014/main" id="{660BC0D6-468E-084D-AAA8-567C4F1688D8}"/>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 xmlns:a16="http://schemas.microsoft.com/office/drawing/2014/main" id="{1370DDC7-A960-894B-8016-A08A63F63335}"/>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25506640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CC4574C-8807-DF4F-8D36-DB5C780B172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80707934-92A0-AC43-AD8E-5B5F82BDF6EB}"/>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 xmlns:a16="http://schemas.microsoft.com/office/drawing/2014/main" id="{D9896F31-B8EA-BD4F-A4B2-EFBCA1ABB9F9}"/>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 xmlns:a16="http://schemas.microsoft.com/office/drawing/2014/main" id="{B520B116-2C81-344F-90C9-D8B6F8628FBA}"/>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6" name="页脚占位符 5">
            <a:extLst>
              <a:ext uri="{FF2B5EF4-FFF2-40B4-BE49-F238E27FC236}">
                <a16:creationId xmlns="" xmlns:a16="http://schemas.microsoft.com/office/drawing/2014/main" id="{C6126C5B-C042-7440-8ABA-DDBABFC774ED}"/>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 xmlns:a16="http://schemas.microsoft.com/office/drawing/2014/main" id="{A2657171-0D96-E344-84B3-FB7B7B91A51A}"/>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8010752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AA5C629-D637-2645-800F-27916DD116D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7A56ABFF-4856-574B-BBC0-70E404B17D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 xmlns:a16="http://schemas.microsoft.com/office/drawing/2014/main" id="{AF4E8173-EBAD-2A49-B0A9-D482C7C7DA5B}"/>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 xmlns:a16="http://schemas.microsoft.com/office/drawing/2014/main" id="{06EB3E2E-7495-2D48-A085-367E33078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 xmlns:a16="http://schemas.microsoft.com/office/drawing/2014/main" id="{6C65D88C-23F5-184E-ABDB-FD88ECEE1F94}"/>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 xmlns:a16="http://schemas.microsoft.com/office/drawing/2014/main" id="{EF13AE1A-F664-7E4E-BF52-BF324A6CD9BE}"/>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8" name="页脚占位符 7">
            <a:extLst>
              <a:ext uri="{FF2B5EF4-FFF2-40B4-BE49-F238E27FC236}">
                <a16:creationId xmlns="" xmlns:a16="http://schemas.microsoft.com/office/drawing/2014/main" id="{7AD4CA80-34E2-C240-88BA-F4E98E15B277}"/>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 xmlns:a16="http://schemas.microsoft.com/office/drawing/2014/main" id="{C18F9406-A53E-1144-BB26-265F4611EBE7}"/>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34560194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9A280F9-F12D-934D-9072-CFCB34DDCB8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 xmlns:a16="http://schemas.microsoft.com/office/drawing/2014/main" id="{F33C48BF-DFA5-374A-A8E5-A9690A2CA099}"/>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4" name="页脚占位符 3">
            <a:extLst>
              <a:ext uri="{FF2B5EF4-FFF2-40B4-BE49-F238E27FC236}">
                <a16:creationId xmlns="" xmlns:a16="http://schemas.microsoft.com/office/drawing/2014/main" id="{12F9FC6B-7821-154C-A293-7A3F97BA7812}"/>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 xmlns:a16="http://schemas.microsoft.com/office/drawing/2014/main" id="{1BDD851D-85BF-374A-8820-5FCCD86F5171}"/>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27935008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0BD29F0-0917-B943-A8B3-35B6AE9AFC91}"/>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3" name="页脚占位符 2">
            <a:extLst>
              <a:ext uri="{FF2B5EF4-FFF2-40B4-BE49-F238E27FC236}">
                <a16:creationId xmlns="" xmlns:a16="http://schemas.microsoft.com/office/drawing/2014/main" id="{20200904-84B1-F84D-8128-1411B5BBA4F6}"/>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 xmlns:a16="http://schemas.microsoft.com/office/drawing/2014/main" id="{C6BB304A-C12B-EC4E-8D94-B01ACE0523FB}"/>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21073370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379CEC5-D4C6-6541-93B9-32DAB22D578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 xmlns:a16="http://schemas.microsoft.com/office/drawing/2014/main" id="{1FCAA302-B1E8-6A49-BC02-6FA99DF078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 xmlns:a16="http://schemas.microsoft.com/office/drawing/2014/main" id="{0C1B3447-6B65-3244-B018-E4122B871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 xmlns:a16="http://schemas.microsoft.com/office/drawing/2014/main" id="{6C1D647E-0758-C145-A4DE-D1D4946776BB}"/>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6" name="页脚占位符 5">
            <a:extLst>
              <a:ext uri="{FF2B5EF4-FFF2-40B4-BE49-F238E27FC236}">
                <a16:creationId xmlns="" xmlns:a16="http://schemas.microsoft.com/office/drawing/2014/main" id="{B9A2F270-4101-564C-AB47-90C644F1B6DA}"/>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 xmlns:a16="http://schemas.microsoft.com/office/drawing/2014/main" id="{D00FB733-3C82-D040-843E-0B84C0AE9A77}"/>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20575049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70F2930-40AF-784B-B6FC-56F3C891526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 xmlns:a16="http://schemas.microsoft.com/office/drawing/2014/main" id="{EB520B76-A19F-354F-AB3B-59951E0A2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 xmlns:a16="http://schemas.microsoft.com/office/drawing/2014/main" id="{FA706D26-BD55-CC41-B215-6C690D5E4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 xmlns:a16="http://schemas.microsoft.com/office/drawing/2014/main" id="{33AF7C0A-569D-3C47-B983-DED55F36E5E9}"/>
              </a:ext>
            </a:extLst>
          </p:cNvPr>
          <p:cNvSpPr>
            <a:spLocks noGrp="1"/>
          </p:cNvSpPr>
          <p:nvPr>
            <p:ph type="dt" sz="half" idx="10"/>
          </p:nvPr>
        </p:nvSpPr>
        <p:spPr/>
        <p:txBody>
          <a:bodyPr/>
          <a:lstStyle/>
          <a:p>
            <a:fld id="{1DF70C59-BEDF-1649-B490-354031AD6631}" type="datetimeFigureOut">
              <a:rPr kumimoji="1" lang="zh-CN" altLang="en-US" smtClean="0"/>
              <a:pPr/>
              <a:t>2018/7/30</a:t>
            </a:fld>
            <a:endParaRPr kumimoji="1" lang="zh-CN" altLang="en-US"/>
          </a:p>
        </p:txBody>
      </p:sp>
      <p:sp>
        <p:nvSpPr>
          <p:cNvPr id="6" name="页脚占位符 5">
            <a:extLst>
              <a:ext uri="{FF2B5EF4-FFF2-40B4-BE49-F238E27FC236}">
                <a16:creationId xmlns="" xmlns:a16="http://schemas.microsoft.com/office/drawing/2014/main" id="{891E0AD4-D7C1-FA40-8C33-1B81F705741C}"/>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 xmlns:a16="http://schemas.microsoft.com/office/drawing/2014/main" id="{5D50373A-67F8-214D-9BAA-6ADA14B50F17}"/>
              </a:ext>
            </a:extLst>
          </p:cNvPr>
          <p:cNvSpPr>
            <a:spLocks noGrp="1"/>
          </p:cNvSpPr>
          <p:nvPr>
            <p:ph type="sldNum" sz="quarter" idx="12"/>
          </p:nvPr>
        </p:nvSpPr>
        <p:spPr/>
        <p:txBody>
          <a:body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27587670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002060"/>
            </a:gs>
            <a:gs pos="95000">
              <a:srgbClr val="002060"/>
            </a:gs>
            <a:gs pos="67000">
              <a:srgbClr val="001547"/>
            </a:gs>
            <a:gs pos="0">
              <a:srgbClr val="000002"/>
            </a:gs>
          </a:gsLst>
          <a:lin ang="5400000" scaled="0"/>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7A0992F-9F6E-5340-8FF9-E943BA4667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 xmlns:a16="http://schemas.microsoft.com/office/drawing/2014/main" id="{B076CA24-4C29-424D-A981-5CD4E663C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 xmlns:a16="http://schemas.microsoft.com/office/drawing/2014/main" id="{5EF6307A-3D48-574A-9821-B93502915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70C59-BEDF-1649-B490-354031AD6631}" type="datetimeFigureOut">
              <a:rPr kumimoji="1" lang="zh-CN" altLang="en-US" smtClean="0"/>
              <a:pPr/>
              <a:t>2018/7/30</a:t>
            </a:fld>
            <a:endParaRPr kumimoji="1" lang="zh-CN" altLang="en-US"/>
          </a:p>
        </p:txBody>
      </p:sp>
      <p:sp>
        <p:nvSpPr>
          <p:cNvPr id="5" name="页脚占位符 4">
            <a:extLst>
              <a:ext uri="{FF2B5EF4-FFF2-40B4-BE49-F238E27FC236}">
                <a16:creationId xmlns="" xmlns:a16="http://schemas.microsoft.com/office/drawing/2014/main" id="{04BD819A-7787-854B-840D-6544A33D3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 xmlns:a16="http://schemas.microsoft.com/office/drawing/2014/main" id="{FA62D191-5B13-1C4D-AF07-CC0828834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2E012-852D-1D4B-A0BE-704EB678C355}" type="slidenum">
              <a:rPr kumimoji="1" lang="zh-CN" altLang="en-US" smtClean="0"/>
              <a:pPr/>
              <a:t>‹#›</a:t>
            </a:fld>
            <a:endParaRPr kumimoji="1" lang="zh-CN" altLang="en-US"/>
          </a:p>
        </p:txBody>
      </p:sp>
    </p:spTree>
    <p:extLst>
      <p:ext uri="{BB962C8B-B14F-4D97-AF65-F5344CB8AC3E}">
        <p14:creationId xmlns="" xmlns:p14="http://schemas.microsoft.com/office/powerpoint/2010/main" val="69213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2" name="Picture 8" descr="C:\Users\Administrator\Desktop\图层 0.png"/>
          <p:cNvPicPr>
            <a:picLocks noChangeAspect="1" noChangeArrowheads="1"/>
          </p:cNvPicPr>
          <p:nvPr/>
        </p:nvPicPr>
        <p:blipFill>
          <a:blip r:embed="rId2"/>
          <a:srcRect/>
          <a:stretch>
            <a:fillRect/>
          </a:stretch>
        </p:blipFill>
        <p:spPr bwMode="auto">
          <a:xfrm>
            <a:off x="0" y="0"/>
            <a:ext cx="12206531" cy="6877211"/>
          </a:xfrm>
          <a:prstGeom prst="rect">
            <a:avLst/>
          </a:prstGeom>
          <a:noFill/>
        </p:spPr>
      </p:pic>
      <p:sp>
        <p:nvSpPr>
          <p:cNvPr id="6" name="文本框 5">
            <a:extLst>
              <a:ext uri="{FF2B5EF4-FFF2-40B4-BE49-F238E27FC236}">
                <a16:creationId xmlns="" xmlns:a16="http://schemas.microsoft.com/office/drawing/2014/main" id="{57E3D574-5C99-C84C-9915-C7ABC680AB6D}"/>
              </a:ext>
            </a:extLst>
          </p:cNvPr>
          <p:cNvSpPr txBox="1"/>
          <p:nvPr/>
        </p:nvSpPr>
        <p:spPr>
          <a:xfrm>
            <a:off x="856342" y="108800"/>
            <a:ext cx="10943771" cy="584775"/>
          </a:xfrm>
          <a:prstGeom prst="rect">
            <a:avLst/>
          </a:prstGeom>
          <a:noFill/>
        </p:spPr>
        <p:txBody>
          <a:bodyPr wrap="square" rtlCol="0">
            <a:spAutoFit/>
          </a:bodyPr>
          <a:lstStyle/>
          <a:p>
            <a:r>
              <a:rPr lang="en-US" altLang="zh-CN" sz="3200" b="1" dirty="0">
                <a:solidFill>
                  <a:srgbClr val="0070C0"/>
                </a:solidFill>
                <a:latin typeface="Arial" pitchFamily="34" charset="0"/>
                <a:cs typeface="Arial" pitchFamily="34" charset="0"/>
              </a:rPr>
              <a:t>2018 NUS School of Computing Summer Workshop</a:t>
            </a:r>
          </a:p>
        </p:txBody>
      </p:sp>
      <p:sp>
        <p:nvSpPr>
          <p:cNvPr id="10" name="文本框 5">
            <a:extLst>
              <a:ext uri="{FF2B5EF4-FFF2-40B4-BE49-F238E27FC236}">
                <a16:creationId xmlns="" xmlns:a16="http://schemas.microsoft.com/office/drawing/2014/main" id="{57E3D574-5C99-C84C-9915-C7ABC680AB6D}"/>
              </a:ext>
            </a:extLst>
          </p:cNvPr>
          <p:cNvSpPr txBox="1"/>
          <p:nvPr/>
        </p:nvSpPr>
        <p:spPr>
          <a:xfrm>
            <a:off x="1991039" y="759147"/>
            <a:ext cx="7868194" cy="461665"/>
          </a:xfrm>
          <a:prstGeom prst="rect">
            <a:avLst/>
          </a:prstGeom>
          <a:noFill/>
        </p:spPr>
        <p:txBody>
          <a:bodyPr wrap="square" rtlCol="0">
            <a:spAutoFit/>
          </a:bodyPr>
          <a:lstStyle/>
          <a:p>
            <a:pPr algn="ctr"/>
            <a:r>
              <a:rPr lang="en-US" altLang="zh-CN" sz="2400" dirty="0">
                <a:solidFill>
                  <a:srgbClr val="0070C0"/>
                </a:solidFill>
                <a:latin typeface="Arial" pitchFamily="34" charset="0"/>
                <a:cs typeface="Arial" pitchFamily="34" charset="0"/>
              </a:rPr>
              <a:t>SWS3004: Cloud Computing with Big Data</a:t>
            </a:r>
          </a:p>
        </p:txBody>
      </p:sp>
      <p:pic>
        <p:nvPicPr>
          <p:cNvPr id="1029" name="Picture 5" descr="C:\Users\Administrator\Desktop\图片\图片12.png"/>
          <p:cNvPicPr>
            <a:picLocks noChangeAspect="1" noChangeArrowheads="1"/>
          </p:cNvPicPr>
          <p:nvPr/>
        </p:nvPicPr>
        <p:blipFill>
          <a:blip r:embed="rId3"/>
          <a:srcRect/>
          <a:stretch>
            <a:fillRect/>
          </a:stretch>
        </p:blipFill>
        <p:spPr bwMode="auto">
          <a:xfrm>
            <a:off x="84278" y="1363891"/>
            <a:ext cx="6302013" cy="5361853"/>
          </a:xfrm>
          <a:prstGeom prst="rect">
            <a:avLst/>
          </a:prstGeom>
          <a:noFill/>
        </p:spPr>
      </p:pic>
      <p:pic>
        <p:nvPicPr>
          <p:cNvPr id="13" name="Picture 5" descr="C:\Users\Administrator\Desktop\图层 3.png"/>
          <p:cNvPicPr>
            <a:picLocks noChangeAspect="1" noChangeArrowheads="1"/>
          </p:cNvPicPr>
          <p:nvPr/>
        </p:nvPicPr>
        <p:blipFill>
          <a:blip r:embed="rId4"/>
          <a:srcRect/>
          <a:stretch>
            <a:fillRect/>
          </a:stretch>
        </p:blipFill>
        <p:spPr bwMode="auto">
          <a:xfrm>
            <a:off x="6937828" y="1581069"/>
            <a:ext cx="4178071" cy="1371904"/>
          </a:xfrm>
          <a:prstGeom prst="rect">
            <a:avLst/>
          </a:prstGeom>
          <a:noFill/>
        </p:spPr>
      </p:pic>
      <p:sp>
        <p:nvSpPr>
          <p:cNvPr id="14" name="TextBox 13"/>
          <p:cNvSpPr txBox="1"/>
          <p:nvPr/>
        </p:nvSpPr>
        <p:spPr>
          <a:xfrm>
            <a:off x="5947277" y="3175233"/>
            <a:ext cx="6342744" cy="1938992"/>
          </a:xfrm>
          <a:prstGeom prst="rect">
            <a:avLst/>
          </a:prstGeom>
          <a:noFill/>
        </p:spPr>
        <p:txBody>
          <a:bodyPr wrap="square" rtlCol="0">
            <a:spAutoFit/>
          </a:bodyPr>
          <a:lstStyle/>
          <a:p>
            <a:r>
              <a:rPr lang="en-US" altLang="zh-CN" sz="2400" dirty="0"/>
              <a:t>                            Member</a:t>
            </a:r>
            <a:r>
              <a:rPr lang="zh-CN" altLang="en-US" sz="2400" dirty="0"/>
              <a:t>：</a:t>
            </a:r>
            <a:endParaRPr lang="en-US" altLang="zh-CN" sz="2400" dirty="0"/>
          </a:p>
          <a:p>
            <a:r>
              <a:rPr lang="en-US" altLang="zh-CN" sz="2400" dirty="0"/>
              <a:t>              Hu Weilin    /   t0916163</a:t>
            </a:r>
          </a:p>
          <a:p>
            <a:r>
              <a:rPr lang="en-US" altLang="zh-CN" sz="2400" dirty="0"/>
              <a:t>             Zhao Zihan   /   t0916191</a:t>
            </a:r>
          </a:p>
          <a:p>
            <a:r>
              <a:rPr lang="en-US" altLang="zh-CN" sz="2400" dirty="0"/>
              <a:t>                Liu Chao    /   t0916216</a:t>
            </a:r>
          </a:p>
          <a:p>
            <a:r>
              <a:rPr lang="en-US" altLang="zh-CN" sz="2400" dirty="0"/>
              <a:t>                Liu  Ziru     /   t0916047</a:t>
            </a:r>
            <a:endParaRPr lang="zh-CN" altLang="en-US" sz="2400" dirty="0"/>
          </a:p>
        </p:txBody>
      </p:sp>
      <p:pic>
        <p:nvPicPr>
          <p:cNvPr id="1034" name="Picture 10" descr="C:\Users\Administrator\Desktop\NUS-Computing-Logo.png"/>
          <p:cNvPicPr>
            <a:picLocks noChangeAspect="1" noChangeArrowheads="1"/>
          </p:cNvPicPr>
          <p:nvPr/>
        </p:nvPicPr>
        <p:blipFill>
          <a:blip r:embed="rId5"/>
          <a:srcRect/>
          <a:stretch>
            <a:fillRect/>
          </a:stretch>
        </p:blipFill>
        <p:spPr bwMode="auto">
          <a:xfrm>
            <a:off x="5733143" y="5436130"/>
            <a:ext cx="6299200" cy="1130039"/>
          </a:xfrm>
          <a:prstGeom prst="rect">
            <a:avLst/>
          </a:prstGeom>
          <a:noFill/>
        </p:spPr>
      </p:pic>
    </p:spTree>
    <p:extLst>
      <p:ext uri="{BB962C8B-B14F-4D97-AF65-F5344CB8AC3E}">
        <p14:creationId xmlns="" xmlns:p14="http://schemas.microsoft.com/office/powerpoint/2010/main" val="39024693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029"/>
                                        </p:tgtEl>
                                        <p:attrNameLst>
                                          <p:attrName>r</p:attrName>
                                        </p:attrNameLst>
                                      </p:cBhvr>
                                    </p:animRot>
                                    <p:animRot by="-240000">
                                      <p:cBhvr>
                                        <p:cTn id="7" dur="200" fill="hold">
                                          <p:stCondLst>
                                            <p:cond delay="200"/>
                                          </p:stCondLst>
                                        </p:cTn>
                                        <p:tgtEl>
                                          <p:spTgt spid="1029"/>
                                        </p:tgtEl>
                                        <p:attrNameLst>
                                          <p:attrName>r</p:attrName>
                                        </p:attrNameLst>
                                      </p:cBhvr>
                                    </p:animRot>
                                    <p:animRot by="240000">
                                      <p:cBhvr>
                                        <p:cTn id="8" dur="200" fill="hold">
                                          <p:stCondLst>
                                            <p:cond delay="400"/>
                                          </p:stCondLst>
                                        </p:cTn>
                                        <p:tgtEl>
                                          <p:spTgt spid="1029"/>
                                        </p:tgtEl>
                                        <p:attrNameLst>
                                          <p:attrName>r</p:attrName>
                                        </p:attrNameLst>
                                      </p:cBhvr>
                                    </p:animRot>
                                    <p:animRot by="-240000">
                                      <p:cBhvr>
                                        <p:cTn id="9" dur="200" fill="hold">
                                          <p:stCondLst>
                                            <p:cond delay="600"/>
                                          </p:stCondLst>
                                        </p:cTn>
                                        <p:tgtEl>
                                          <p:spTgt spid="1029"/>
                                        </p:tgtEl>
                                        <p:attrNameLst>
                                          <p:attrName>r</p:attrName>
                                        </p:attrNameLst>
                                      </p:cBhvr>
                                    </p:animRot>
                                    <p:animRot by="120000">
                                      <p:cBhvr>
                                        <p:cTn id="10" dur="200" fill="hold">
                                          <p:stCondLst>
                                            <p:cond delay="800"/>
                                          </p:stCondLst>
                                        </p:cTn>
                                        <p:tgtEl>
                                          <p:spTgt spid="10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箭头连接符 50"/>
          <p:cNvCxnSpPr>
            <a:endCxn id="60" idx="0"/>
          </p:cNvCxnSpPr>
          <p:nvPr/>
        </p:nvCxnSpPr>
        <p:spPr>
          <a:xfrm flipH="1">
            <a:off x="3980426" y="2434840"/>
            <a:ext cx="1632181" cy="24482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5627121" y="2046335"/>
            <a:ext cx="5088565" cy="646331"/>
            <a:chOff x="5423925" y="2104391"/>
            <a:chExt cx="5088565" cy="646331"/>
          </a:xfrm>
        </p:grpSpPr>
        <p:cxnSp>
          <p:nvCxnSpPr>
            <p:cNvPr id="34" name="直接箭头连接符 33"/>
            <p:cNvCxnSpPr/>
            <p:nvPr/>
          </p:nvCxnSpPr>
          <p:spPr>
            <a:xfrm flipH="1">
              <a:off x="5423925" y="2420888"/>
              <a:ext cx="508856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68075" y="2104391"/>
              <a:ext cx="2496277" cy="646331"/>
            </a:xfrm>
            <a:prstGeom prst="rect">
              <a:avLst/>
            </a:prstGeom>
            <a:noFill/>
          </p:spPr>
          <p:txBody>
            <a:bodyPr wrap="square" rtlCol="0">
              <a:spAutoFit/>
            </a:bodyPr>
            <a:lstStyle/>
            <a:p>
              <a:pPr algn="ctr"/>
              <a:r>
                <a:rPr lang="en-US" altLang="zh-CN" b="1" dirty="0">
                  <a:solidFill>
                    <a:schemeClr val="bg1"/>
                  </a:solidFill>
                </a:rPr>
                <a:t>Personality </a:t>
              </a:r>
            </a:p>
            <a:p>
              <a:pPr algn="ctr"/>
              <a:r>
                <a:rPr lang="en-US" altLang="zh-CN" b="1" dirty="0">
                  <a:solidFill>
                    <a:schemeClr val="bg1"/>
                  </a:solidFill>
                </a:rPr>
                <a:t>Data</a:t>
              </a:r>
              <a:endParaRPr lang="zh-CN" altLang="en-US" b="1" dirty="0">
                <a:solidFill>
                  <a:schemeClr val="bg1"/>
                </a:solidFill>
              </a:endParaRPr>
            </a:p>
          </p:txBody>
        </p:sp>
      </p:grpSp>
      <p:grpSp>
        <p:nvGrpSpPr>
          <p:cNvPr id="43" name="组合 42"/>
          <p:cNvGrpSpPr/>
          <p:nvPr/>
        </p:nvGrpSpPr>
        <p:grpSpPr>
          <a:xfrm>
            <a:off x="2170737" y="2607885"/>
            <a:ext cx="3456384" cy="646331"/>
            <a:chOff x="1967541" y="2665941"/>
            <a:chExt cx="3456384" cy="646331"/>
          </a:xfrm>
        </p:grpSpPr>
        <p:cxnSp>
          <p:nvCxnSpPr>
            <p:cNvPr id="37" name="直接箭头连接符 36"/>
            <p:cNvCxnSpPr/>
            <p:nvPr/>
          </p:nvCxnSpPr>
          <p:spPr>
            <a:xfrm flipH="1">
              <a:off x="1967541" y="2996952"/>
              <a:ext cx="34563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639616" y="2665941"/>
              <a:ext cx="2304256" cy="646331"/>
            </a:xfrm>
            <a:prstGeom prst="rect">
              <a:avLst/>
            </a:prstGeom>
            <a:noFill/>
          </p:spPr>
          <p:txBody>
            <a:bodyPr wrap="square" rtlCol="0">
              <a:spAutoFit/>
            </a:bodyPr>
            <a:lstStyle/>
            <a:p>
              <a:pPr algn="ctr"/>
              <a:r>
                <a:rPr lang="en-US" altLang="zh-CN" b="1" dirty="0">
                  <a:solidFill>
                    <a:schemeClr val="bg1"/>
                  </a:solidFill>
                </a:rPr>
                <a:t>Personality analysis </a:t>
              </a:r>
              <a:r>
                <a:rPr lang="en-US" altLang="zh-CN" b="1" dirty="0" smtClean="0">
                  <a:solidFill>
                    <a:schemeClr val="bg1"/>
                  </a:solidFill>
                </a:rPr>
                <a:t>report</a:t>
              </a:r>
              <a:endParaRPr lang="zh-CN" altLang="en-US" b="1" dirty="0">
                <a:solidFill>
                  <a:schemeClr val="bg1"/>
                </a:solidFill>
              </a:endParaRPr>
            </a:p>
          </p:txBody>
        </p:sp>
      </p:grpSp>
      <p:grpSp>
        <p:nvGrpSpPr>
          <p:cNvPr id="44" name="组合 43"/>
          <p:cNvGrpSpPr/>
          <p:nvPr/>
        </p:nvGrpSpPr>
        <p:grpSpPr>
          <a:xfrm>
            <a:off x="2170737" y="3241442"/>
            <a:ext cx="3456384" cy="646331"/>
            <a:chOff x="1967541" y="3299498"/>
            <a:chExt cx="3456384" cy="646331"/>
          </a:xfrm>
        </p:grpSpPr>
        <p:cxnSp>
          <p:nvCxnSpPr>
            <p:cNvPr id="41" name="直接箭头连接符 40"/>
            <p:cNvCxnSpPr/>
            <p:nvPr/>
          </p:nvCxnSpPr>
          <p:spPr>
            <a:xfrm>
              <a:off x="1967541" y="3645024"/>
              <a:ext cx="3456384"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447595" y="3299498"/>
              <a:ext cx="2688299" cy="646331"/>
            </a:xfrm>
            <a:prstGeom prst="rect">
              <a:avLst/>
            </a:prstGeom>
            <a:noFill/>
          </p:spPr>
          <p:txBody>
            <a:bodyPr wrap="square" rtlCol="0">
              <a:spAutoFit/>
            </a:bodyPr>
            <a:lstStyle/>
            <a:p>
              <a:pPr algn="ctr"/>
              <a:r>
                <a:rPr lang="en-US" altLang="zh-CN" b="1" dirty="0">
                  <a:solidFill>
                    <a:schemeClr val="bg1"/>
                  </a:solidFill>
                </a:rPr>
                <a:t>Click</a:t>
              </a:r>
            </a:p>
            <a:p>
              <a:pPr algn="ctr"/>
              <a:r>
                <a:rPr lang="en-US" altLang="zh-CN" b="1" dirty="0">
                  <a:solidFill>
                    <a:schemeClr val="bg1"/>
                  </a:solidFill>
                </a:rPr>
                <a:t>”See some movies”</a:t>
              </a:r>
              <a:endParaRPr lang="zh-CN" altLang="en-US" b="1" dirty="0">
                <a:solidFill>
                  <a:schemeClr val="bg1"/>
                </a:solidFill>
              </a:endParaRPr>
            </a:p>
          </p:txBody>
        </p:sp>
      </p:grpSp>
      <p:grpSp>
        <p:nvGrpSpPr>
          <p:cNvPr id="35" name="组合 34"/>
          <p:cNvGrpSpPr/>
          <p:nvPr/>
        </p:nvGrpSpPr>
        <p:grpSpPr>
          <a:xfrm>
            <a:off x="2156223" y="937187"/>
            <a:ext cx="3456384" cy="646331"/>
            <a:chOff x="1967541" y="995243"/>
            <a:chExt cx="3456384" cy="646331"/>
          </a:xfrm>
        </p:grpSpPr>
        <p:cxnSp>
          <p:nvCxnSpPr>
            <p:cNvPr id="24" name="直接箭头连接符 23"/>
            <p:cNvCxnSpPr/>
            <p:nvPr/>
          </p:nvCxnSpPr>
          <p:spPr>
            <a:xfrm>
              <a:off x="1967541" y="1340768"/>
              <a:ext cx="3456384"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023659" y="995243"/>
              <a:ext cx="1440160" cy="646331"/>
            </a:xfrm>
            <a:prstGeom prst="rect">
              <a:avLst/>
            </a:prstGeom>
            <a:noFill/>
          </p:spPr>
          <p:txBody>
            <a:bodyPr wrap="square" rtlCol="0">
              <a:spAutoFit/>
            </a:bodyPr>
            <a:lstStyle/>
            <a:p>
              <a:pPr algn="ctr"/>
              <a:r>
                <a:rPr lang="en-US" altLang="zh-CN" b="1" dirty="0">
                  <a:solidFill>
                    <a:schemeClr val="bg1"/>
                  </a:solidFill>
                </a:rPr>
                <a:t>Sign in Twitter</a:t>
              </a:r>
              <a:endParaRPr lang="zh-CN" altLang="en-US" b="1" dirty="0">
                <a:solidFill>
                  <a:schemeClr val="bg1"/>
                </a:solidFill>
              </a:endParaRPr>
            </a:p>
          </p:txBody>
        </p:sp>
      </p:grpSp>
      <p:grpSp>
        <p:nvGrpSpPr>
          <p:cNvPr id="38" name="组合 37"/>
          <p:cNvGrpSpPr/>
          <p:nvPr/>
        </p:nvGrpSpPr>
        <p:grpSpPr>
          <a:xfrm>
            <a:off x="5612607" y="1455757"/>
            <a:ext cx="5088565" cy="646331"/>
            <a:chOff x="5423925" y="1513813"/>
            <a:chExt cx="5088565" cy="646331"/>
          </a:xfrm>
        </p:grpSpPr>
        <p:sp>
          <p:nvSpPr>
            <p:cNvPr id="30" name="TextBox 29"/>
            <p:cNvSpPr txBox="1"/>
            <p:nvPr/>
          </p:nvSpPr>
          <p:spPr>
            <a:xfrm>
              <a:off x="6960096" y="1513813"/>
              <a:ext cx="2112235" cy="646331"/>
            </a:xfrm>
            <a:prstGeom prst="rect">
              <a:avLst/>
            </a:prstGeom>
            <a:noFill/>
          </p:spPr>
          <p:txBody>
            <a:bodyPr wrap="square" rtlCol="0">
              <a:spAutoFit/>
            </a:bodyPr>
            <a:lstStyle/>
            <a:p>
              <a:pPr algn="ctr"/>
              <a:r>
                <a:rPr lang="en-US" altLang="zh-CN" b="1" dirty="0">
                  <a:solidFill>
                    <a:schemeClr val="bg1"/>
                  </a:solidFill>
                </a:rPr>
                <a:t>Tweets </a:t>
              </a:r>
            </a:p>
            <a:p>
              <a:pPr algn="ctr"/>
              <a:r>
                <a:rPr lang="en-US" altLang="zh-CN" b="1" dirty="0">
                  <a:solidFill>
                    <a:schemeClr val="bg1"/>
                  </a:solidFill>
                </a:rPr>
                <a:t>Data</a:t>
              </a:r>
              <a:endParaRPr lang="zh-CN" altLang="en-US" b="1" dirty="0">
                <a:solidFill>
                  <a:schemeClr val="bg1"/>
                </a:solidFill>
              </a:endParaRPr>
            </a:p>
          </p:txBody>
        </p:sp>
        <p:cxnSp>
          <p:nvCxnSpPr>
            <p:cNvPr id="31" name="直接箭头连接符 30"/>
            <p:cNvCxnSpPr/>
            <p:nvPr/>
          </p:nvCxnSpPr>
          <p:spPr>
            <a:xfrm>
              <a:off x="5423925" y="1844824"/>
              <a:ext cx="5088565"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5612607" y="3802993"/>
            <a:ext cx="5088565" cy="646331"/>
            <a:chOff x="5423925" y="3861049"/>
            <a:chExt cx="5088565" cy="646331"/>
          </a:xfrm>
        </p:grpSpPr>
        <p:cxnSp>
          <p:nvCxnSpPr>
            <p:cNvPr id="45" name="直接箭头连接符 44"/>
            <p:cNvCxnSpPr/>
            <p:nvPr/>
          </p:nvCxnSpPr>
          <p:spPr>
            <a:xfrm>
              <a:off x="5423925" y="4221088"/>
              <a:ext cx="5088565" cy="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768075" y="3861049"/>
              <a:ext cx="2496277" cy="646331"/>
            </a:xfrm>
            <a:prstGeom prst="rect">
              <a:avLst/>
            </a:prstGeom>
            <a:noFill/>
          </p:spPr>
          <p:txBody>
            <a:bodyPr wrap="square" rtlCol="0">
              <a:spAutoFit/>
            </a:bodyPr>
            <a:lstStyle/>
            <a:p>
              <a:pPr algn="ctr"/>
              <a:r>
                <a:rPr lang="en-US" altLang="zh-CN" b="1" dirty="0">
                  <a:solidFill>
                    <a:schemeClr val="bg1"/>
                  </a:solidFill>
                </a:rPr>
                <a:t>Query </a:t>
              </a:r>
            </a:p>
            <a:p>
              <a:pPr algn="ctr"/>
              <a:r>
                <a:rPr lang="en-US" altLang="zh-CN" b="1" dirty="0">
                  <a:solidFill>
                    <a:schemeClr val="bg1"/>
                  </a:solidFill>
                </a:rPr>
                <a:t>Database</a:t>
              </a:r>
              <a:endParaRPr lang="zh-CN" altLang="en-US" b="1" dirty="0">
                <a:solidFill>
                  <a:schemeClr val="bg1"/>
                </a:solidFill>
              </a:endParaRPr>
            </a:p>
          </p:txBody>
        </p:sp>
      </p:grpSp>
      <p:grpSp>
        <p:nvGrpSpPr>
          <p:cNvPr id="48" name="组合 47"/>
          <p:cNvGrpSpPr/>
          <p:nvPr/>
        </p:nvGrpSpPr>
        <p:grpSpPr>
          <a:xfrm>
            <a:off x="5612607" y="4379057"/>
            <a:ext cx="5088565" cy="646331"/>
            <a:chOff x="5423925" y="4437113"/>
            <a:chExt cx="5088565" cy="646331"/>
          </a:xfrm>
        </p:grpSpPr>
        <p:cxnSp>
          <p:nvCxnSpPr>
            <p:cNvPr id="49" name="直接箭头连接符 48"/>
            <p:cNvCxnSpPr/>
            <p:nvPr/>
          </p:nvCxnSpPr>
          <p:spPr>
            <a:xfrm flipH="1">
              <a:off x="5423925" y="4797152"/>
              <a:ext cx="5088565"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64085" y="4437113"/>
              <a:ext cx="2304256" cy="646331"/>
            </a:xfrm>
            <a:prstGeom prst="rect">
              <a:avLst/>
            </a:prstGeom>
            <a:noFill/>
          </p:spPr>
          <p:txBody>
            <a:bodyPr wrap="square" rtlCol="0">
              <a:spAutoFit/>
            </a:bodyPr>
            <a:lstStyle/>
            <a:p>
              <a:pPr algn="ctr"/>
              <a:r>
                <a:rPr lang="en-US" altLang="zh-CN" b="1" dirty="0">
                  <a:solidFill>
                    <a:schemeClr val="bg1"/>
                  </a:solidFill>
                </a:rPr>
                <a:t>Movie</a:t>
              </a:r>
            </a:p>
            <a:p>
              <a:pPr algn="ctr"/>
              <a:r>
                <a:rPr lang="en-US" altLang="zh-CN" b="1" dirty="0">
                  <a:solidFill>
                    <a:schemeClr val="bg1"/>
                  </a:solidFill>
                </a:rPr>
                <a:t> Data</a:t>
              </a:r>
              <a:endParaRPr lang="zh-CN" altLang="en-US" b="1" dirty="0">
                <a:solidFill>
                  <a:schemeClr val="bg1"/>
                </a:solidFill>
              </a:endParaRPr>
            </a:p>
          </p:txBody>
        </p:sp>
      </p:grpSp>
      <p:grpSp>
        <p:nvGrpSpPr>
          <p:cNvPr id="52" name="组合 51"/>
          <p:cNvGrpSpPr/>
          <p:nvPr/>
        </p:nvGrpSpPr>
        <p:grpSpPr>
          <a:xfrm>
            <a:off x="2156223" y="4883113"/>
            <a:ext cx="3456384" cy="646331"/>
            <a:chOff x="1967541" y="4941169"/>
            <a:chExt cx="3456384" cy="646331"/>
          </a:xfrm>
        </p:grpSpPr>
        <p:cxnSp>
          <p:nvCxnSpPr>
            <p:cNvPr id="58" name="直接箭头连接符 57"/>
            <p:cNvCxnSpPr/>
            <p:nvPr/>
          </p:nvCxnSpPr>
          <p:spPr>
            <a:xfrm flipH="1">
              <a:off x="1967541" y="5301208"/>
              <a:ext cx="345638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543606" y="4941169"/>
              <a:ext cx="2496277" cy="646331"/>
            </a:xfrm>
            <a:prstGeom prst="rect">
              <a:avLst/>
            </a:prstGeom>
            <a:noFill/>
          </p:spPr>
          <p:txBody>
            <a:bodyPr wrap="square" rtlCol="0">
              <a:spAutoFit/>
            </a:bodyPr>
            <a:lstStyle/>
            <a:p>
              <a:pPr algn="ctr"/>
              <a:r>
                <a:rPr lang="en-US" altLang="zh-CN" b="1" dirty="0">
                  <a:solidFill>
                    <a:schemeClr val="bg1"/>
                  </a:solidFill>
                </a:rPr>
                <a:t>Recommendation </a:t>
              </a:r>
            </a:p>
            <a:p>
              <a:pPr algn="ctr"/>
              <a:r>
                <a:rPr lang="en-US" altLang="zh-CN" b="1" dirty="0">
                  <a:solidFill>
                    <a:schemeClr val="bg1"/>
                  </a:solidFill>
                </a:rPr>
                <a:t>Algorithm</a:t>
              </a:r>
              <a:endParaRPr lang="zh-CN" altLang="en-US" b="1" dirty="0">
                <a:solidFill>
                  <a:schemeClr val="bg1"/>
                </a:solidFill>
              </a:endParaRPr>
            </a:p>
          </p:txBody>
        </p:sp>
      </p:grpSp>
      <p:pic>
        <p:nvPicPr>
          <p:cNvPr id="1029" name="Picture 5" descr="C:\Users\Administrator\Downloads\icons8-lol-96.png"/>
          <p:cNvPicPr>
            <a:picLocks noChangeAspect="1" noChangeArrowheads="1"/>
          </p:cNvPicPr>
          <p:nvPr/>
        </p:nvPicPr>
        <p:blipFill>
          <a:blip r:embed="rId2" cstate="print"/>
          <a:srcRect/>
          <a:stretch>
            <a:fillRect/>
          </a:stretch>
        </p:blipFill>
        <p:spPr bwMode="auto">
          <a:xfrm>
            <a:off x="-43541" y="5956722"/>
            <a:ext cx="1143648" cy="857736"/>
          </a:xfrm>
          <a:prstGeom prst="rect">
            <a:avLst/>
          </a:prstGeom>
          <a:noFill/>
        </p:spPr>
      </p:pic>
      <p:grpSp>
        <p:nvGrpSpPr>
          <p:cNvPr id="61" name="组合 60"/>
          <p:cNvGrpSpPr/>
          <p:nvPr/>
        </p:nvGrpSpPr>
        <p:grpSpPr>
          <a:xfrm>
            <a:off x="1100106" y="418616"/>
            <a:ext cx="10657184" cy="6201980"/>
            <a:chOff x="1100106" y="418616"/>
            <a:chExt cx="10657184" cy="6201980"/>
          </a:xfrm>
        </p:grpSpPr>
        <p:cxnSp>
          <p:nvCxnSpPr>
            <p:cNvPr id="13" name="直接连接符 12"/>
            <p:cNvCxnSpPr/>
            <p:nvPr/>
          </p:nvCxnSpPr>
          <p:spPr>
            <a:xfrm>
              <a:off x="5612607" y="778656"/>
              <a:ext cx="0" cy="5472608"/>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20208" y="6251264"/>
              <a:ext cx="2208245" cy="369332"/>
            </a:xfrm>
            <a:prstGeom prst="rect">
              <a:avLst/>
            </a:prstGeom>
            <a:noFill/>
            <a:ln w="25400">
              <a:solidFill>
                <a:schemeClr val="bg1"/>
              </a:solidFill>
            </a:ln>
            <a:effectLst/>
            <a:scene3d>
              <a:camera prst="orthographicFront"/>
              <a:lightRig rig="threePt" dir="t"/>
            </a:scene3d>
            <a:sp3d>
              <a:bevelT w="165100" prst="coolSlant"/>
            </a:sp3d>
          </p:spPr>
          <p:txBody>
            <a:bodyPr wrap="square" rtlCol="0">
              <a:spAutoFit/>
            </a:bodyPr>
            <a:lstStyle/>
            <a:p>
              <a:pPr algn="ctr"/>
              <a:r>
                <a:rPr lang="en-US" altLang="zh-CN" b="1" u="sng" dirty="0">
                  <a:solidFill>
                    <a:schemeClr val="bg1"/>
                  </a:solidFill>
                </a:rPr>
                <a:t>User </a:t>
              </a:r>
              <a:endParaRPr lang="zh-CN" altLang="en-US" b="1" u="sng" dirty="0">
                <a:solidFill>
                  <a:schemeClr val="bg1"/>
                </a:solidFill>
              </a:endParaRPr>
            </a:p>
          </p:txBody>
        </p:sp>
        <p:cxnSp>
          <p:nvCxnSpPr>
            <p:cNvPr id="14" name="直接连接符 13"/>
            <p:cNvCxnSpPr/>
            <p:nvPr/>
          </p:nvCxnSpPr>
          <p:spPr>
            <a:xfrm>
              <a:off x="10715687" y="836712"/>
              <a:ext cx="0" cy="5472608"/>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100106" y="418616"/>
              <a:ext cx="2208245" cy="369332"/>
            </a:xfrm>
            <a:prstGeom prst="rect">
              <a:avLst/>
            </a:prstGeom>
            <a:noFill/>
            <a:ln w="25400">
              <a:solidFill>
                <a:schemeClr val="bg1"/>
              </a:solidFill>
            </a:ln>
            <a:effectLst/>
            <a:scene3d>
              <a:camera prst="orthographicFront"/>
              <a:lightRig rig="threePt" dir="t"/>
            </a:scene3d>
            <a:sp3d>
              <a:bevelT w="165100" prst="coolSlant"/>
            </a:sp3d>
          </p:spPr>
          <p:txBody>
            <a:bodyPr wrap="square" rtlCol="0">
              <a:spAutoFit/>
            </a:bodyPr>
            <a:lstStyle/>
            <a:p>
              <a:pPr algn="ctr"/>
              <a:r>
                <a:rPr lang="en-US" altLang="zh-CN" b="1" u="sng" dirty="0">
                  <a:solidFill>
                    <a:schemeClr val="bg1"/>
                  </a:solidFill>
                </a:rPr>
                <a:t>User</a:t>
              </a:r>
              <a:r>
                <a:rPr lang="en-US" altLang="zh-CN" b="1" dirty="0">
                  <a:solidFill>
                    <a:schemeClr val="bg1"/>
                  </a:solidFill>
                </a:rPr>
                <a:t> </a:t>
              </a:r>
              <a:endParaRPr lang="zh-CN" altLang="en-US" b="1" dirty="0">
                <a:solidFill>
                  <a:schemeClr val="bg1"/>
                </a:solidFill>
              </a:endParaRPr>
            </a:p>
          </p:txBody>
        </p:sp>
        <p:cxnSp>
          <p:nvCxnSpPr>
            <p:cNvPr id="8" name="直接连接符 7"/>
            <p:cNvCxnSpPr/>
            <p:nvPr/>
          </p:nvCxnSpPr>
          <p:spPr>
            <a:xfrm>
              <a:off x="2156223" y="836712"/>
              <a:ext cx="0" cy="5414552"/>
            </a:xfrm>
            <a:prstGeom prst="line">
              <a:avLst/>
            </a:prstGeom>
            <a:ln w="31750">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64469" y="418616"/>
              <a:ext cx="2496277" cy="369332"/>
            </a:xfrm>
            <a:prstGeom prst="rect">
              <a:avLst/>
            </a:prstGeom>
            <a:noFill/>
            <a:ln w="25400">
              <a:solidFill>
                <a:schemeClr val="bg1"/>
              </a:solidFill>
            </a:ln>
            <a:effectLst/>
            <a:scene3d>
              <a:camera prst="orthographicFront"/>
              <a:lightRig rig="threePt" dir="t"/>
            </a:scene3d>
            <a:sp3d>
              <a:bevelT w="165100" prst="coolSlant"/>
            </a:sp3d>
          </p:spPr>
          <p:txBody>
            <a:bodyPr wrap="square" rtlCol="0">
              <a:spAutoFit/>
            </a:bodyPr>
            <a:lstStyle/>
            <a:p>
              <a:pPr algn="ctr"/>
              <a:r>
                <a:rPr lang="en-US" altLang="zh-CN" b="1" u="sng" dirty="0">
                  <a:solidFill>
                    <a:schemeClr val="bg1"/>
                  </a:solidFill>
                </a:rPr>
                <a:t>Web Application </a:t>
              </a:r>
              <a:endParaRPr lang="zh-CN" altLang="en-US" b="1" u="sng" dirty="0">
                <a:solidFill>
                  <a:schemeClr val="bg1"/>
                </a:solidFill>
              </a:endParaRPr>
            </a:p>
          </p:txBody>
        </p:sp>
        <p:sp>
          <p:nvSpPr>
            <p:cNvPr id="12" name="TextBox 11"/>
            <p:cNvSpPr txBox="1"/>
            <p:nvPr/>
          </p:nvSpPr>
          <p:spPr>
            <a:xfrm>
              <a:off x="9549045" y="418616"/>
              <a:ext cx="2208245" cy="369332"/>
            </a:xfrm>
            <a:prstGeom prst="rect">
              <a:avLst/>
            </a:prstGeom>
            <a:noFill/>
            <a:ln w="25400">
              <a:solidFill>
                <a:schemeClr val="bg1"/>
              </a:solidFill>
            </a:ln>
            <a:effectLst/>
            <a:scene3d>
              <a:camera prst="orthographicFront"/>
              <a:lightRig rig="threePt" dir="t"/>
            </a:scene3d>
            <a:sp3d>
              <a:bevelT w="165100" prst="coolSlant"/>
            </a:sp3d>
          </p:spPr>
          <p:txBody>
            <a:bodyPr wrap="square" rtlCol="0">
              <a:spAutoFit/>
            </a:bodyPr>
            <a:lstStyle/>
            <a:p>
              <a:pPr algn="ctr"/>
              <a:r>
                <a:rPr lang="en-US" altLang="zh-CN" b="1" u="sng" dirty="0">
                  <a:solidFill>
                    <a:schemeClr val="bg1"/>
                  </a:solidFill>
                </a:rPr>
                <a:t>Cloud Service </a:t>
              </a:r>
              <a:endParaRPr lang="zh-CN" altLang="en-US" b="1" u="sng" dirty="0">
                <a:solidFill>
                  <a:schemeClr val="bg1"/>
                </a:solidFill>
              </a:endParaRPr>
            </a:p>
          </p:txBody>
        </p:sp>
        <p:sp>
          <p:nvSpPr>
            <p:cNvPr id="66" name="TextBox 65"/>
            <p:cNvSpPr txBox="1"/>
            <p:nvPr/>
          </p:nvSpPr>
          <p:spPr>
            <a:xfrm>
              <a:off x="4364469" y="6251264"/>
              <a:ext cx="2496277" cy="369332"/>
            </a:xfrm>
            <a:prstGeom prst="rect">
              <a:avLst/>
            </a:prstGeom>
            <a:noFill/>
            <a:ln w="25400">
              <a:solidFill>
                <a:schemeClr val="bg1"/>
              </a:solidFill>
            </a:ln>
            <a:effectLst/>
            <a:scene3d>
              <a:camera prst="orthographicFront"/>
              <a:lightRig rig="threePt" dir="t"/>
            </a:scene3d>
            <a:sp3d>
              <a:bevelT w="165100" prst="coolSlant"/>
            </a:sp3d>
          </p:spPr>
          <p:txBody>
            <a:bodyPr wrap="square" rtlCol="0">
              <a:spAutoFit/>
            </a:bodyPr>
            <a:lstStyle/>
            <a:p>
              <a:pPr algn="ctr"/>
              <a:r>
                <a:rPr lang="en-US" altLang="zh-CN" b="1" u="sng" dirty="0">
                  <a:solidFill>
                    <a:schemeClr val="bg1"/>
                  </a:solidFill>
                </a:rPr>
                <a:t>Web Application </a:t>
              </a:r>
              <a:endParaRPr lang="zh-CN" altLang="en-US" b="1" u="sng" dirty="0">
                <a:solidFill>
                  <a:schemeClr val="bg1"/>
                </a:solidFill>
              </a:endParaRPr>
            </a:p>
          </p:txBody>
        </p:sp>
        <p:sp>
          <p:nvSpPr>
            <p:cNvPr id="67" name="TextBox 66"/>
            <p:cNvSpPr txBox="1"/>
            <p:nvPr/>
          </p:nvSpPr>
          <p:spPr>
            <a:xfrm>
              <a:off x="9549045" y="6251264"/>
              <a:ext cx="2208245" cy="369332"/>
            </a:xfrm>
            <a:prstGeom prst="rect">
              <a:avLst/>
            </a:prstGeom>
            <a:noFill/>
            <a:ln w="25400">
              <a:solidFill>
                <a:schemeClr val="bg1"/>
              </a:solidFill>
            </a:ln>
            <a:effectLst/>
            <a:scene3d>
              <a:camera prst="orthographicFront"/>
              <a:lightRig rig="threePt" dir="t"/>
            </a:scene3d>
            <a:sp3d>
              <a:bevelT w="165100" prst="coolSlant"/>
            </a:sp3d>
          </p:spPr>
          <p:txBody>
            <a:bodyPr wrap="square" rtlCol="0">
              <a:spAutoFit/>
            </a:bodyPr>
            <a:lstStyle/>
            <a:p>
              <a:pPr algn="ctr"/>
              <a:r>
                <a:rPr lang="en-US" altLang="zh-CN" b="1" u="sng" dirty="0">
                  <a:solidFill>
                    <a:schemeClr val="bg1"/>
                  </a:solidFill>
                </a:rPr>
                <a:t>Cloud Service </a:t>
              </a:r>
              <a:endParaRPr lang="zh-CN" altLang="en-US" b="1" u="sng" dirty="0">
                <a:solidFill>
                  <a:schemeClr val="bg1"/>
                </a:solidFill>
              </a:endParaRPr>
            </a:p>
          </p:txBody>
        </p:sp>
      </p:grpSp>
      <p:pic>
        <p:nvPicPr>
          <p:cNvPr id="69" name="Picture 10" descr="C:\Users\Administrator\Desktop\images.png"/>
          <p:cNvPicPr>
            <a:picLocks noChangeAspect="1" noChangeArrowheads="1"/>
          </p:cNvPicPr>
          <p:nvPr/>
        </p:nvPicPr>
        <p:blipFill>
          <a:blip r:embed="rId3" cstate="print"/>
          <a:srcRect/>
          <a:stretch>
            <a:fillRect/>
          </a:stretch>
        </p:blipFill>
        <p:spPr bwMode="auto">
          <a:xfrm>
            <a:off x="10893194" y="1642752"/>
            <a:ext cx="1171608" cy="878706"/>
          </a:xfrm>
          <a:prstGeom prst="rect">
            <a:avLst/>
          </a:prstGeom>
          <a:noFill/>
        </p:spPr>
      </p:pic>
      <p:pic>
        <p:nvPicPr>
          <p:cNvPr id="70" name="Picture 9" descr="C:\Users\Administrator\Downloads\icons8-database-80.png"/>
          <p:cNvPicPr>
            <a:picLocks noChangeAspect="1" noChangeArrowheads="1"/>
          </p:cNvPicPr>
          <p:nvPr/>
        </p:nvPicPr>
        <p:blipFill>
          <a:blip r:embed="rId4" cstate="print"/>
          <a:srcRect/>
          <a:stretch>
            <a:fillRect/>
          </a:stretch>
        </p:blipFill>
        <p:spPr bwMode="auto">
          <a:xfrm>
            <a:off x="10865485" y="3926226"/>
            <a:ext cx="1275848" cy="956886"/>
          </a:xfrm>
          <a:prstGeom prst="rect">
            <a:avLst/>
          </a:prstGeom>
          <a:noFill/>
        </p:spPr>
      </p:pic>
      <p:pic>
        <p:nvPicPr>
          <p:cNvPr id="1030" name="Picture 6" descr="C:\Users\Administrator\Downloads\icons8-administrator-male-480 (1).png"/>
          <p:cNvPicPr>
            <a:picLocks noChangeAspect="1" noChangeArrowheads="1"/>
          </p:cNvPicPr>
          <p:nvPr/>
        </p:nvPicPr>
        <p:blipFill>
          <a:blip r:embed="rId5" cstate="print"/>
          <a:srcRect/>
          <a:stretch>
            <a:fillRect/>
          </a:stretch>
        </p:blipFill>
        <p:spPr bwMode="auto">
          <a:xfrm>
            <a:off x="-130626" y="-58056"/>
            <a:ext cx="1281529" cy="961147"/>
          </a:xfrm>
          <a:prstGeom prst="rect">
            <a:avLst/>
          </a:prstGeom>
          <a:noFill/>
        </p:spPr>
      </p:pic>
      <p:sp>
        <p:nvSpPr>
          <p:cNvPr id="57" name="TextBox 56"/>
          <p:cNvSpPr txBox="1"/>
          <p:nvPr/>
        </p:nvSpPr>
        <p:spPr>
          <a:xfrm>
            <a:off x="14514" y="1535534"/>
            <a:ext cx="2025597" cy="3724096"/>
          </a:xfrm>
          <a:prstGeom prst="rect">
            <a:avLst/>
          </a:prstGeom>
          <a:noFill/>
        </p:spPr>
        <p:txBody>
          <a:bodyPr wrap="square" rtlCol="0">
            <a:spAutoFit/>
          </a:bodyPr>
          <a:lstStyle/>
          <a:p>
            <a:pPr algn="ctr"/>
            <a:r>
              <a:rPr lang="en-US" altLang="zh-CN" sz="4000" b="1" dirty="0">
                <a:solidFill>
                  <a:schemeClr val="bg1"/>
                </a:solidFill>
                <a:latin typeface="Arial" pitchFamily="34" charset="0"/>
                <a:ea typeface="Malgun Gothic" panose="020B0503020000020004" charset="-127"/>
                <a:cs typeface="Arial" pitchFamily="34" charset="0"/>
              </a:rPr>
              <a:t>PART 3</a:t>
            </a:r>
          </a:p>
          <a:p>
            <a:pPr algn="ctr"/>
            <a:r>
              <a:rPr lang="en-US" altLang="zh-CN" sz="2800" b="1" dirty="0">
                <a:solidFill>
                  <a:schemeClr val="bg1"/>
                </a:solidFill>
                <a:latin typeface="Arial" pitchFamily="34" charset="0"/>
                <a:ea typeface="Malgun Gothic" panose="020B0503020000020004" charset="-127"/>
                <a:cs typeface="Arial" pitchFamily="34" charset="0"/>
              </a:rPr>
              <a:t>Approach</a:t>
            </a:r>
          </a:p>
          <a:p>
            <a:pPr algn="ctr"/>
            <a:r>
              <a:rPr lang="en-US" altLang="zh-CN" sz="2800" b="1" dirty="0">
                <a:solidFill>
                  <a:schemeClr val="bg1"/>
                </a:solidFill>
                <a:latin typeface="Arial" pitchFamily="34" charset="0"/>
                <a:ea typeface="Malgun Gothic" panose="020B0503020000020004" charset="-127"/>
                <a:cs typeface="Arial" pitchFamily="34" charset="0"/>
              </a:rPr>
              <a:t>---</a:t>
            </a:r>
          </a:p>
          <a:p>
            <a:pPr algn="ctr"/>
            <a:r>
              <a:rPr lang="en-US" altLang="zh-CN" sz="2800" dirty="0">
                <a:solidFill>
                  <a:schemeClr val="bg1"/>
                </a:solidFill>
                <a:latin typeface="Arial" pitchFamily="34" charset="0"/>
                <a:cs typeface="Arial" pitchFamily="34" charset="0"/>
              </a:rPr>
              <a:t>Interaction between Frontend </a:t>
            </a:r>
          </a:p>
          <a:p>
            <a:pPr algn="ctr"/>
            <a:r>
              <a:rPr lang="en-US" altLang="zh-CN" sz="2800" dirty="0">
                <a:solidFill>
                  <a:schemeClr val="bg1"/>
                </a:solidFill>
                <a:latin typeface="Arial" pitchFamily="34" charset="0"/>
                <a:cs typeface="Arial" pitchFamily="34" charset="0"/>
              </a:rPr>
              <a:t>&amp;</a:t>
            </a:r>
          </a:p>
          <a:p>
            <a:pPr algn="ctr"/>
            <a:r>
              <a:rPr lang="en-US" altLang="zh-CN" sz="2800" dirty="0">
                <a:solidFill>
                  <a:schemeClr val="bg1"/>
                </a:solidFill>
                <a:latin typeface="Arial" pitchFamily="34" charset="0"/>
                <a:cs typeface="Arial" pitchFamily="34" charset="0"/>
              </a:rPr>
              <a:t>backend</a:t>
            </a:r>
            <a:endParaRPr lang="zh-CN" altLang="en-US" sz="2800" dirty="0">
              <a:solidFill>
                <a:schemeClr val="bg1"/>
              </a:solidFill>
              <a:latin typeface="Arial" pitchFamily="34" charset="0"/>
              <a:cs typeface="Arial" pitchFamily="34" charset="0"/>
            </a:endParaRPr>
          </a:p>
        </p:txBody>
      </p:sp>
      <p:pic>
        <p:nvPicPr>
          <p:cNvPr id="68" name="Picture 6" descr="C:\Users\Administrator\Downloads\icons8-administrator-male-480 (1).png"/>
          <p:cNvPicPr>
            <a:picLocks noChangeAspect="1" noChangeArrowheads="1"/>
          </p:cNvPicPr>
          <p:nvPr/>
        </p:nvPicPr>
        <p:blipFill>
          <a:blip r:embed="rId5" cstate="print"/>
          <a:srcRect/>
          <a:stretch>
            <a:fillRect/>
          </a:stretch>
        </p:blipFill>
        <p:spPr bwMode="auto">
          <a:xfrm>
            <a:off x="-88751" y="5770690"/>
            <a:ext cx="1281529" cy="961147"/>
          </a:xfrm>
          <a:prstGeom prst="rect">
            <a:avLst/>
          </a:prstGeom>
          <a:noFill/>
        </p:spPr>
      </p:pic>
      <p:pic>
        <p:nvPicPr>
          <p:cNvPr id="1032" name="Picture 8" descr="https://timgsa.baidu.com/timg?image&amp;quality=80&amp;size=b9999_10000&amp;sec=1532789956778&amp;di=abbd2b730bfb433ef20b0f3186f8d206&amp;imgtype=0&amp;src=http%3A%2F%2Fwww.fjsen.com%2Fimages%2Fattachement%2Fjpg%2Fsite1%2F2011-09-13%2F4195072390624004310.jpg"/>
          <p:cNvPicPr>
            <a:picLocks noChangeAspect="1" noChangeArrowheads="1"/>
          </p:cNvPicPr>
          <p:nvPr/>
        </p:nvPicPr>
        <p:blipFill>
          <a:blip r:embed="rId6" cstate="print"/>
          <a:srcRect/>
          <a:stretch>
            <a:fillRect/>
          </a:stretch>
        </p:blipFill>
        <p:spPr bwMode="auto">
          <a:xfrm>
            <a:off x="1641961" y="4968503"/>
            <a:ext cx="973403" cy="547539"/>
          </a:xfrm>
          <a:prstGeom prst="rect">
            <a:avLst/>
          </a:prstGeom>
          <a:noFill/>
        </p:spPr>
      </p:pic>
      <p:pic>
        <p:nvPicPr>
          <p:cNvPr id="1034" name="Picture 10" descr="肖申克的救赎"/>
          <p:cNvPicPr>
            <a:picLocks noChangeAspect="1" noChangeArrowheads="1"/>
          </p:cNvPicPr>
          <p:nvPr/>
        </p:nvPicPr>
        <p:blipFill>
          <a:blip r:embed="rId7" cstate="print"/>
          <a:srcRect/>
          <a:stretch>
            <a:fillRect/>
          </a:stretch>
        </p:blipFill>
        <p:spPr bwMode="auto">
          <a:xfrm>
            <a:off x="1764141" y="4859313"/>
            <a:ext cx="727353" cy="720079"/>
          </a:xfrm>
          <a:prstGeom prst="rect">
            <a:avLst/>
          </a:prstGeom>
          <a:noFill/>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blinds(horizontal)">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ox(in)">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box(in)">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9"/>
                                        </p:tgtEl>
                                        <p:attrNameLst>
                                          <p:attrName>style.visibility</p:attrName>
                                        </p:attrNameLst>
                                      </p:cBhvr>
                                      <p:to>
                                        <p:strVal val="visible"/>
                                      </p:to>
                                    </p:set>
                                    <p:anim calcmode="lin" valueType="num">
                                      <p:cBhvr additive="base">
                                        <p:cTn id="28" dur="500" fill="hold"/>
                                        <p:tgtEl>
                                          <p:spTgt spid="69"/>
                                        </p:tgtEl>
                                        <p:attrNameLst>
                                          <p:attrName>ppt_x</p:attrName>
                                        </p:attrNameLst>
                                      </p:cBhvr>
                                      <p:tavLst>
                                        <p:tav tm="0">
                                          <p:val>
                                            <p:strVal val="#ppt_x"/>
                                          </p:val>
                                        </p:tav>
                                        <p:tav tm="100000">
                                          <p:val>
                                            <p:strVal val="#ppt_x"/>
                                          </p:val>
                                        </p:tav>
                                      </p:tavLst>
                                    </p:anim>
                                    <p:anim calcmode="lin" valueType="num">
                                      <p:cBhvr additive="base">
                                        <p:cTn id="2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amond(in)">
                                      <p:cBhvr>
                                        <p:cTn id="34" dur="20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diamond(in)">
                                      <p:cBhvr>
                                        <p:cTn id="39" dur="20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blinds(horizontal)">
                                      <p:cBhvr>
                                        <p:cTn id="44" dur="500"/>
                                        <p:tgtEl>
                                          <p:spTgt spid="44"/>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ntr" presetSubtype="16"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diamond(in)">
                                      <p:cBhvr>
                                        <p:cTn id="49" dur="2000"/>
                                        <p:tgtEl>
                                          <p:spTgt spid="47"/>
                                        </p:tgtEl>
                                      </p:cBhvr>
                                    </p:animEffect>
                                  </p:childTnLst>
                                </p:cTn>
                              </p:par>
                            </p:childTnLst>
                          </p:cTn>
                        </p:par>
                      </p:childTnLst>
                    </p:cTn>
                  </p:par>
                  <p:par>
                    <p:cTn id="50" fill="hold">
                      <p:stCondLst>
                        <p:cond delay="indefinite"/>
                      </p:stCondLst>
                      <p:childTnLst>
                        <p:par>
                          <p:cTn id="51" fill="hold">
                            <p:stCondLst>
                              <p:cond delay="0"/>
                            </p:stCondLst>
                            <p:childTnLst>
                              <p:par>
                                <p:cTn id="52" presetID="54" presetClass="entr" presetSubtype="0" accel="100000"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 calcmode="lin" valueType="num">
                                      <p:cBhvr>
                                        <p:cTn id="54" dur="500" fill="hold"/>
                                        <p:tgtEl>
                                          <p:spTgt spid="70"/>
                                        </p:tgtEl>
                                        <p:attrNameLst>
                                          <p:attrName>ppt_w</p:attrName>
                                        </p:attrNameLst>
                                      </p:cBhvr>
                                      <p:tavLst>
                                        <p:tav tm="0">
                                          <p:val>
                                            <p:strVal val="#ppt_w*0.05"/>
                                          </p:val>
                                        </p:tav>
                                        <p:tav tm="100000">
                                          <p:val>
                                            <p:strVal val="#ppt_w"/>
                                          </p:val>
                                        </p:tav>
                                      </p:tavLst>
                                    </p:anim>
                                    <p:anim calcmode="lin" valueType="num">
                                      <p:cBhvr>
                                        <p:cTn id="55" dur="500" fill="hold"/>
                                        <p:tgtEl>
                                          <p:spTgt spid="70"/>
                                        </p:tgtEl>
                                        <p:attrNameLst>
                                          <p:attrName>ppt_h</p:attrName>
                                        </p:attrNameLst>
                                      </p:cBhvr>
                                      <p:tavLst>
                                        <p:tav tm="0">
                                          <p:val>
                                            <p:strVal val="#ppt_h"/>
                                          </p:val>
                                        </p:tav>
                                        <p:tav tm="100000">
                                          <p:val>
                                            <p:strVal val="#ppt_h"/>
                                          </p:val>
                                        </p:tav>
                                      </p:tavLst>
                                    </p:anim>
                                    <p:anim calcmode="lin" valueType="num">
                                      <p:cBhvr>
                                        <p:cTn id="56" dur="500" fill="hold"/>
                                        <p:tgtEl>
                                          <p:spTgt spid="70"/>
                                        </p:tgtEl>
                                        <p:attrNameLst>
                                          <p:attrName>ppt_x</p:attrName>
                                        </p:attrNameLst>
                                      </p:cBhvr>
                                      <p:tavLst>
                                        <p:tav tm="0">
                                          <p:val>
                                            <p:strVal val="#ppt_x-.2"/>
                                          </p:val>
                                        </p:tav>
                                        <p:tav tm="100000">
                                          <p:val>
                                            <p:strVal val="#ppt_x"/>
                                          </p:val>
                                        </p:tav>
                                      </p:tavLst>
                                    </p:anim>
                                    <p:anim calcmode="lin" valueType="num">
                                      <p:cBhvr>
                                        <p:cTn id="57" dur="500" fill="hold"/>
                                        <p:tgtEl>
                                          <p:spTgt spid="70"/>
                                        </p:tgtEl>
                                        <p:attrNameLst>
                                          <p:attrName>ppt_y</p:attrName>
                                        </p:attrNameLst>
                                      </p:cBhvr>
                                      <p:tavLst>
                                        <p:tav tm="0">
                                          <p:val>
                                            <p:strVal val="#ppt_y"/>
                                          </p:val>
                                        </p:tav>
                                        <p:tav tm="100000">
                                          <p:val>
                                            <p:strVal val="#ppt_y"/>
                                          </p:val>
                                        </p:tav>
                                      </p:tavLst>
                                    </p:anim>
                                    <p:animEffect transition="in" filter="fade">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ppt_x"/>
                                          </p:val>
                                        </p:tav>
                                        <p:tav tm="100000">
                                          <p:val>
                                            <p:strVal val="#ppt_x"/>
                                          </p:val>
                                        </p:tav>
                                      </p:tavLst>
                                    </p:anim>
                                    <p:anim calcmode="lin" valueType="num">
                                      <p:cBhvr additive="base">
                                        <p:cTn id="6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diamond(in)">
                                      <p:cBhvr>
                                        <p:cTn id="69" dur="2000"/>
                                        <p:tgtEl>
                                          <p:spTgt spid="51"/>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52"/>
                                        </p:tgtEl>
                                        <p:attrNameLst>
                                          <p:attrName>style.visibility</p:attrName>
                                        </p:attrNameLst>
                                      </p:cBhvr>
                                      <p:to>
                                        <p:strVal val="visible"/>
                                      </p:to>
                                    </p:set>
                                    <p:animEffect transition="in" filter="box(in)">
                                      <p:cBhvr>
                                        <p:cTn id="74" dur="500"/>
                                        <p:tgtEl>
                                          <p:spTgt spid="52"/>
                                        </p:tgtEl>
                                      </p:cBhvr>
                                    </p:animEffect>
                                  </p:childTnLst>
                                </p:cTn>
                              </p:par>
                            </p:childTnLst>
                          </p:cTn>
                        </p:par>
                      </p:childTnLst>
                    </p:cTn>
                  </p:par>
                  <p:par>
                    <p:cTn id="75" fill="hold">
                      <p:stCondLst>
                        <p:cond delay="indefinite"/>
                      </p:stCondLst>
                      <p:childTnLst>
                        <p:par>
                          <p:cTn id="76" fill="hold">
                            <p:stCondLst>
                              <p:cond delay="0"/>
                            </p:stCondLst>
                            <p:childTnLst>
                              <p:par>
                                <p:cTn id="77" presetID="5" presetClass="entr" presetSubtype="10" fill="hold" nodeType="click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checkerboard(across)">
                                      <p:cBhvr>
                                        <p:cTn id="79" dur="500"/>
                                        <p:tgtEl>
                                          <p:spTgt spid="68"/>
                                        </p:tgtEl>
                                      </p:cBhvr>
                                    </p:animEffect>
                                  </p:childTnLst>
                                </p:cTn>
                              </p:par>
                            </p:childTnLst>
                          </p:cTn>
                        </p:par>
                      </p:childTnLst>
                    </p:cTn>
                  </p:par>
                  <p:par>
                    <p:cTn id="80" fill="hold">
                      <p:stCondLst>
                        <p:cond delay="indefinite"/>
                      </p:stCondLst>
                      <p:childTnLst>
                        <p:par>
                          <p:cTn id="81" fill="hold">
                            <p:stCondLst>
                              <p:cond delay="0"/>
                            </p:stCondLst>
                            <p:childTnLst>
                              <p:par>
                                <p:cTn id="82" presetID="5" presetClass="entr" presetSubtype="10" fill="hold" nodeType="clickEffect">
                                  <p:stCondLst>
                                    <p:cond delay="0"/>
                                  </p:stCondLst>
                                  <p:childTnLst>
                                    <p:set>
                                      <p:cBhvr>
                                        <p:cTn id="83" dur="1" fill="hold">
                                          <p:stCondLst>
                                            <p:cond delay="0"/>
                                          </p:stCondLst>
                                        </p:cTn>
                                        <p:tgtEl>
                                          <p:spTgt spid="1034"/>
                                        </p:tgtEl>
                                        <p:attrNameLst>
                                          <p:attrName>style.visibility</p:attrName>
                                        </p:attrNameLst>
                                      </p:cBhvr>
                                      <p:to>
                                        <p:strVal val="visible"/>
                                      </p:to>
                                    </p:set>
                                    <p:animEffect transition="in" filter="checkerboard(across)">
                                      <p:cBhvr>
                                        <p:cTn id="84" dur="500"/>
                                        <p:tgtEl>
                                          <p:spTgt spid="1034"/>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1.25E-6 -4.39306E-6 L -0.10846 0.14174 " pathEditMode="relative" rAng="0" ptsTypes="AA">
                                      <p:cBhvr>
                                        <p:cTn id="88" dur="2000" fill="hold"/>
                                        <p:tgtEl>
                                          <p:spTgt spid="1034"/>
                                        </p:tgtEl>
                                        <p:attrNameLst>
                                          <p:attrName>ppt_x</p:attrName>
                                          <p:attrName>ppt_y</p:attrName>
                                        </p:attrNameLst>
                                      </p:cBhvr>
                                      <p:rCtr x="-5400" y="7100"/>
                                    </p:animMotion>
                                  </p:childTnLst>
                                </p:cTn>
                              </p:par>
                            </p:childTnLst>
                          </p:cTn>
                        </p:par>
                      </p:childTnLst>
                    </p:cTn>
                  </p:par>
                  <p:par>
                    <p:cTn id="89" fill="hold">
                      <p:stCondLst>
                        <p:cond delay="indefinite"/>
                      </p:stCondLst>
                      <p:childTnLst>
                        <p:par>
                          <p:cTn id="90" fill="hold">
                            <p:stCondLst>
                              <p:cond delay="0"/>
                            </p:stCondLst>
                            <p:childTnLst>
                              <p:par>
                                <p:cTn id="91" presetID="5" presetClass="exit" presetSubtype="10" fill="hold" nodeType="clickEffect">
                                  <p:stCondLst>
                                    <p:cond delay="0"/>
                                  </p:stCondLst>
                                  <p:childTnLst>
                                    <p:animEffect transition="out" filter="checkerboard(across)">
                                      <p:cBhvr>
                                        <p:cTn id="92" dur="500"/>
                                        <p:tgtEl>
                                          <p:spTgt spid="1034"/>
                                        </p:tgtEl>
                                      </p:cBhvr>
                                    </p:animEffect>
                                    <p:set>
                                      <p:cBhvr>
                                        <p:cTn id="93" dur="1" fill="hold">
                                          <p:stCondLst>
                                            <p:cond delay="499"/>
                                          </p:stCondLst>
                                        </p:cTn>
                                        <p:tgtEl>
                                          <p:spTgt spid="10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1032"/>
                                        </p:tgtEl>
                                        <p:attrNameLst>
                                          <p:attrName>style.visibility</p:attrName>
                                        </p:attrNameLst>
                                      </p:cBhvr>
                                      <p:to>
                                        <p:strVal val="visible"/>
                                      </p:to>
                                    </p:set>
                                    <p:animEffect transition="in" filter="checkerboard(across)">
                                      <p:cBhvr>
                                        <p:cTn id="98" dur="500"/>
                                        <p:tgtEl>
                                          <p:spTgt spid="1032"/>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nodeType="clickEffect">
                                  <p:stCondLst>
                                    <p:cond delay="0"/>
                                  </p:stCondLst>
                                  <p:childTnLst>
                                    <p:animMotion origin="layout" path="M -0.04245 0.00185 L -0.13164 0.11167 " pathEditMode="relative" rAng="0" ptsTypes="AA">
                                      <p:cBhvr>
                                        <p:cTn id="102" dur="2000" fill="hold"/>
                                        <p:tgtEl>
                                          <p:spTgt spid="1032"/>
                                        </p:tgtEl>
                                        <p:attrNameLst>
                                          <p:attrName>ppt_x</p:attrName>
                                          <p:attrName>ppt_y</p:attrName>
                                        </p:attrNameLst>
                                      </p:cBhvr>
                                      <p:rCtr x="-4500" y="5500"/>
                                    </p:animMotion>
                                  </p:childTnLst>
                                </p:cTn>
                              </p:par>
                            </p:childTnLst>
                          </p:cTn>
                        </p:par>
                      </p:childTnLst>
                    </p:cTn>
                  </p:par>
                  <p:par>
                    <p:cTn id="103" fill="hold">
                      <p:stCondLst>
                        <p:cond delay="indefinite"/>
                      </p:stCondLst>
                      <p:childTnLst>
                        <p:par>
                          <p:cTn id="104" fill="hold">
                            <p:stCondLst>
                              <p:cond delay="0"/>
                            </p:stCondLst>
                            <p:childTnLst>
                              <p:par>
                                <p:cTn id="105" presetID="5" presetClass="exit" presetSubtype="10" fill="hold" nodeType="clickEffect">
                                  <p:stCondLst>
                                    <p:cond delay="0"/>
                                  </p:stCondLst>
                                  <p:childTnLst>
                                    <p:animEffect transition="out" filter="checkerboard(across)">
                                      <p:cBhvr>
                                        <p:cTn id="106" dur="500"/>
                                        <p:tgtEl>
                                          <p:spTgt spid="1032"/>
                                        </p:tgtEl>
                                      </p:cBhvr>
                                    </p:animEffect>
                                    <p:set>
                                      <p:cBhvr>
                                        <p:cTn id="107" dur="1" fill="hold">
                                          <p:stCondLst>
                                            <p:cond delay="499"/>
                                          </p:stCondLst>
                                        </p:cTn>
                                        <p:tgtEl>
                                          <p:spTgt spid="103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5" presetClass="exit" presetSubtype="10" fill="hold" nodeType="clickEffect">
                                  <p:stCondLst>
                                    <p:cond delay="0"/>
                                  </p:stCondLst>
                                  <p:childTnLst>
                                    <p:animEffect transition="out" filter="checkerboard(across)">
                                      <p:cBhvr>
                                        <p:cTn id="111" dur="500"/>
                                        <p:tgtEl>
                                          <p:spTgt spid="68"/>
                                        </p:tgtEl>
                                      </p:cBhvr>
                                    </p:animEffect>
                                    <p:set>
                                      <p:cBhvr>
                                        <p:cTn id="112" dur="1" fill="hold">
                                          <p:stCondLst>
                                            <p:cond delay="499"/>
                                          </p:stCondLst>
                                        </p:cTn>
                                        <p:tgtEl>
                                          <p:spTgt spid="68"/>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8" presetClass="entr" presetSubtype="16" fill="hold" nodeType="clickEffect">
                                  <p:stCondLst>
                                    <p:cond delay="0"/>
                                  </p:stCondLst>
                                  <p:childTnLst>
                                    <p:set>
                                      <p:cBhvr>
                                        <p:cTn id="116" dur="1" fill="hold">
                                          <p:stCondLst>
                                            <p:cond delay="0"/>
                                          </p:stCondLst>
                                        </p:cTn>
                                        <p:tgtEl>
                                          <p:spTgt spid="1029"/>
                                        </p:tgtEl>
                                        <p:attrNameLst>
                                          <p:attrName>style.visibility</p:attrName>
                                        </p:attrNameLst>
                                      </p:cBhvr>
                                      <p:to>
                                        <p:strVal val="visible"/>
                                      </p:to>
                                    </p:set>
                                    <p:animEffect transition="in" filter="diamond(in)">
                                      <p:cBhvr>
                                        <p:cTn id="117" dur="20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66622"/>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1</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2</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3</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4</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lang="en-US" altLang="zh-CN" sz="2800" dirty="0">
                  <a:solidFill>
                    <a:schemeClr val="bg1"/>
                  </a:solidFill>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342299"/>
            <a:chOff x="3248160" y="1880541"/>
            <a:chExt cx="1936275" cy="3019366"/>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5</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229902"/>
            </a:xfrm>
            <a:prstGeom prst="rect">
              <a:avLst/>
            </a:prstGeom>
            <a:noFill/>
          </p:spPr>
          <p:txBody>
            <a:bodyPr wrap="square" rtlCol="0">
              <a:spAutoFit/>
            </a:bodyPr>
            <a:lstStyle/>
            <a:p>
              <a:pPr lvl="0" algn="ctr"/>
              <a:r>
                <a:rPr kumimoji="1" lang="en-US" altLang="zh-CN" sz="2800" b="1" dirty="0">
                  <a:solidFill>
                    <a:schemeClr val="tx1">
                      <a:lumMod val="75000"/>
                      <a:lumOff val="25000"/>
                    </a:schemeClr>
                  </a:solidFill>
                  <a:latin typeface="+mn-ea"/>
                </a:rPr>
                <a:t>Hightlight of FilmU</a:t>
              </a:r>
              <a:endParaRPr kumimoji="1" lang="zh-CN" altLang="en-US" sz="2800" b="1" dirty="0">
                <a:solidFill>
                  <a:schemeClr val="tx1">
                    <a:lumMod val="75000"/>
                    <a:lumOff val="25000"/>
                  </a:schemeClr>
                </a:solidFill>
                <a:latin typeface="+mn-ea"/>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6</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 xmlns:a16="http://schemas.microsoft.com/office/drawing/2014/main" id="{CEE65108-4D00-4647-82DD-D6C0FE60928A}"/>
              </a:ext>
            </a:extLst>
          </p:cNvPr>
          <p:cNvSpPr/>
          <p:nvPr/>
        </p:nvSpPr>
        <p:spPr>
          <a:xfrm>
            <a:off x="3983766" y="3923038"/>
            <a:ext cx="2208245" cy="5760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control script</a:t>
            </a:r>
          </a:p>
        </p:txBody>
      </p:sp>
      <p:sp>
        <p:nvSpPr>
          <p:cNvPr id="8" name="Rectangle: Rounded Corners 7">
            <a:extLst>
              <a:ext uri="{FF2B5EF4-FFF2-40B4-BE49-F238E27FC236}">
                <a16:creationId xmlns="" xmlns:a16="http://schemas.microsoft.com/office/drawing/2014/main" id="{CF361DC3-1A0F-475E-84AC-9D585D6AD6EC}"/>
              </a:ext>
            </a:extLst>
          </p:cNvPr>
          <p:cNvSpPr/>
          <p:nvPr/>
        </p:nvSpPr>
        <p:spPr>
          <a:xfrm>
            <a:off x="1550955" y="3923038"/>
            <a:ext cx="2240789" cy="5760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front end GUI</a:t>
            </a:r>
          </a:p>
        </p:txBody>
      </p:sp>
      <p:sp>
        <p:nvSpPr>
          <p:cNvPr id="7" name="Rectangle: Rounded Corners 6">
            <a:extLst>
              <a:ext uri="{FF2B5EF4-FFF2-40B4-BE49-F238E27FC236}">
                <a16:creationId xmlns="" xmlns:a16="http://schemas.microsoft.com/office/drawing/2014/main" id="{1E7FE0C6-77CC-440A-82C0-D9370E8B35A5}"/>
              </a:ext>
            </a:extLst>
          </p:cNvPr>
          <p:cNvSpPr/>
          <p:nvPr/>
        </p:nvSpPr>
        <p:spPr>
          <a:xfrm>
            <a:off x="5065486" y="2213418"/>
            <a:ext cx="2336800" cy="503238"/>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web application</a:t>
            </a:r>
          </a:p>
        </p:txBody>
      </p:sp>
      <p:sp>
        <p:nvSpPr>
          <p:cNvPr id="10" name="Rectangle: Rounded Corners 9">
            <a:extLst>
              <a:ext uri="{FF2B5EF4-FFF2-40B4-BE49-F238E27FC236}">
                <a16:creationId xmlns="" xmlns:a16="http://schemas.microsoft.com/office/drawing/2014/main" id="{C0478DA0-D7F8-4B98-B8E3-03112BBD1F1F}"/>
              </a:ext>
            </a:extLst>
          </p:cNvPr>
          <p:cNvSpPr/>
          <p:nvPr/>
        </p:nvSpPr>
        <p:spPr>
          <a:xfrm>
            <a:off x="6369518" y="3923038"/>
            <a:ext cx="2112235" cy="5760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database</a:t>
            </a:r>
          </a:p>
        </p:txBody>
      </p:sp>
      <p:cxnSp>
        <p:nvCxnSpPr>
          <p:cNvPr id="12" name="Straight Arrow Connector 11">
            <a:extLst>
              <a:ext uri="{FF2B5EF4-FFF2-40B4-BE49-F238E27FC236}">
                <a16:creationId xmlns="" xmlns:a16="http://schemas.microsoft.com/office/drawing/2014/main" id="{1DA65418-AF06-4FBE-BCDB-C13A85DEC101}"/>
              </a:ext>
            </a:extLst>
          </p:cNvPr>
          <p:cNvCxnSpPr>
            <a:stCxn id="7" idx="2"/>
            <a:endCxn id="8" idx="0"/>
          </p:cNvCxnSpPr>
          <p:nvPr/>
        </p:nvCxnSpPr>
        <p:spPr>
          <a:xfrm flipH="1">
            <a:off x="2656835" y="2716656"/>
            <a:ext cx="3577051" cy="117735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D51627F1-3FE9-448E-9DBC-E277E5867AC3}"/>
              </a:ext>
            </a:extLst>
          </p:cNvPr>
          <p:cNvCxnSpPr>
            <a:stCxn id="7" idx="2"/>
            <a:endCxn id="9" idx="0"/>
          </p:cNvCxnSpPr>
          <p:nvPr/>
        </p:nvCxnSpPr>
        <p:spPr>
          <a:xfrm flipH="1">
            <a:off x="5087889" y="2716656"/>
            <a:ext cx="1145997" cy="120638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78725EFC-EB5F-4D1F-92C0-F377E03D65D9}"/>
              </a:ext>
            </a:extLst>
          </p:cNvPr>
          <p:cNvCxnSpPr>
            <a:stCxn id="7" idx="2"/>
            <a:endCxn id="10" idx="0"/>
          </p:cNvCxnSpPr>
          <p:nvPr/>
        </p:nvCxnSpPr>
        <p:spPr>
          <a:xfrm>
            <a:off x="6233886" y="2716656"/>
            <a:ext cx="1191750" cy="120638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6369518" y="4600139"/>
            <a:ext cx="2336800" cy="1640545"/>
            <a:chOff x="6369518" y="4600139"/>
            <a:chExt cx="2336800" cy="1640545"/>
          </a:xfrm>
        </p:grpSpPr>
        <p:sp>
          <p:nvSpPr>
            <p:cNvPr id="17" name="TextBox 16">
              <a:extLst>
                <a:ext uri="{FF2B5EF4-FFF2-40B4-BE49-F238E27FC236}">
                  <a16:creationId xmlns="" xmlns:a16="http://schemas.microsoft.com/office/drawing/2014/main" id="{EC489843-C8E8-404D-AAAD-F1220809B417}"/>
                </a:ext>
              </a:extLst>
            </p:cNvPr>
            <p:cNvSpPr txBox="1"/>
            <p:nvPr/>
          </p:nvSpPr>
          <p:spPr>
            <a:xfrm>
              <a:off x="6369518" y="5871352"/>
              <a:ext cx="2336800" cy="369332"/>
            </a:xfrm>
            <a:prstGeom prst="rect">
              <a:avLst/>
            </a:prstGeom>
            <a:noFill/>
          </p:spPr>
          <p:txBody>
            <a:bodyPr wrap="square" rtlCol="0">
              <a:spAutoFit/>
            </a:bodyPr>
            <a:lstStyle/>
            <a:p>
              <a:r>
                <a:rPr lang="en-US" b="1" dirty="0">
                  <a:solidFill>
                    <a:schemeClr val="bg1"/>
                  </a:solidFill>
                </a:rPr>
                <a:t>SaaS: IBM Db2</a:t>
              </a:r>
            </a:p>
          </p:txBody>
        </p:sp>
        <p:pic>
          <p:nvPicPr>
            <p:cNvPr id="23" name="Picture 22">
              <a:extLst>
                <a:ext uri="{FF2B5EF4-FFF2-40B4-BE49-F238E27FC236}">
                  <a16:creationId xmlns="" xmlns:a16="http://schemas.microsoft.com/office/drawing/2014/main" id="{77AB03D4-FEFB-428C-9032-E5ECE0F2795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753561" y="4600139"/>
              <a:ext cx="1429548" cy="1072161"/>
            </a:xfrm>
            <a:prstGeom prst="rect">
              <a:avLst/>
            </a:prstGeom>
          </p:spPr>
        </p:pic>
      </p:grpSp>
      <p:grpSp>
        <p:nvGrpSpPr>
          <p:cNvPr id="51" name="组合 50"/>
          <p:cNvGrpSpPr/>
          <p:nvPr/>
        </p:nvGrpSpPr>
        <p:grpSpPr>
          <a:xfrm>
            <a:off x="992922" y="2237827"/>
            <a:ext cx="3918676" cy="369332"/>
            <a:chOff x="992922" y="2237827"/>
            <a:chExt cx="3918676" cy="369332"/>
          </a:xfrm>
        </p:grpSpPr>
        <p:cxnSp>
          <p:nvCxnSpPr>
            <p:cNvPr id="15" name="Straight Arrow Connector 14">
              <a:extLst>
                <a:ext uri="{FF2B5EF4-FFF2-40B4-BE49-F238E27FC236}">
                  <a16:creationId xmlns="" xmlns:a16="http://schemas.microsoft.com/office/drawing/2014/main" id="{E288A3A4-B1DC-4A81-B330-09FE632036EA}"/>
                </a:ext>
              </a:extLst>
            </p:cNvPr>
            <p:cNvCxnSpPr>
              <a:cxnSpLocks/>
            </p:cNvCxnSpPr>
            <p:nvPr/>
          </p:nvCxnSpPr>
          <p:spPr>
            <a:xfrm>
              <a:off x="3489198" y="2465037"/>
              <a:ext cx="1422400" cy="0"/>
            </a:xfrm>
            <a:prstGeom prst="straightConnector1">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672B7161-8743-40E7-89D3-7C294B2B8F75}"/>
                </a:ext>
              </a:extLst>
            </p:cNvPr>
            <p:cNvSpPr txBox="1"/>
            <p:nvPr/>
          </p:nvSpPr>
          <p:spPr>
            <a:xfrm>
              <a:off x="992922" y="2237827"/>
              <a:ext cx="2592287" cy="369332"/>
            </a:xfrm>
            <a:prstGeom prst="rect">
              <a:avLst/>
            </a:prstGeom>
            <a:noFill/>
          </p:spPr>
          <p:txBody>
            <a:bodyPr wrap="square" rtlCol="0">
              <a:spAutoFit/>
            </a:bodyPr>
            <a:lstStyle/>
            <a:p>
              <a:pPr algn="ctr"/>
              <a:r>
                <a:rPr lang="en-US" altLang="zh-CN" b="1" dirty="0">
                  <a:solidFill>
                    <a:schemeClr val="bg1"/>
                  </a:solidFill>
                </a:rPr>
                <a:t>Twitter User Log In</a:t>
              </a:r>
            </a:p>
          </p:txBody>
        </p:sp>
      </p:grpSp>
      <p:grpSp>
        <p:nvGrpSpPr>
          <p:cNvPr id="43" name="组合 42"/>
          <p:cNvGrpSpPr/>
          <p:nvPr/>
        </p:nvGrpSpPr>
        <p:grpSpPr>
          <a:xfrm>
            <a:off x="992922" y="5586387"/>
            <a:ext cx="5270726" cy="855457"/>
            <a:chOff x="992922" y="5586387"/>
            <a:chExt cx="5270726" cy="855457"/>
          </a:xfrm>
        </p:grpSpPr>
        <p:sp>
          <p:nvSpPr>
            <p:cNvPr id="20" name="TextBox 19">
              <a:extLst>
                <a:ext uri="{FF2B5EF4-FFF2-40B4-BE49-F238E27FC236}">
                  <a16:creationId xmlns="" xmlns:a16="http://schemas.microsoft.com/office/drawing/2014/main" id="{07599FA1-B01B-4FE1-B97E-C6DA0818C28C}"/>
                </a:ext>
              </a:extLst>
            </p:cNvPr>
            <p:cNvSpPr txBox="1"/>
            <p:nvPr/>
          </p:nvSpPr>
          <p:spPr>
            <a:xfrm>
              <a:off x="992922" y="6067293"/>
              <a:ext cx="5270726" cy="374551"/>
            </a:xfrm>
            <a:prstGeom prst="rect">
              <a:avLst/>
            </a:prstGeom>
            <a:noFill/>
          </p:spPr>
          <p:txBody>
            <a:bodyPr wrap="square" rtlCol="0">
              <a:spAutoFit/>
            </a:bodyPr>
            <a:lstStyle/>
            <a:p>
              <a:pPr algn="ctr"/>
              <a:r>
                <a:rPr lang="en-US" b="1" dirty="0">
                  <a:solidFill>
                    <a:schemeClr val="bg1"/>
                  </a:solidFill>
                </a:rPr>
                <a:t>PaaS: IBM Bluemix Node.JS Boilerplate</a:t>
              </a:r>
            </a:p>
          </p:txBody>
        </p:sp>
        <p:sp>
          <p:nvSpPr>
            <p:cNvPr id="21" name="Right Brace 20">
              <a:extLst>
                <a:ext uri="{FF2B5EF4-FFF2-40B4-BE49-F238E27FC236}">
                  <a16:creationId xmlns="" xmlns:a16="http://schemas.microsoft.com/office/drawing/2014/main" id="{755D7284-5EFB-445B-A857-0528CC1CFEC7}"/>
                </a:ext>
              </a:extLst>
            </p:cNvPr>
            <p:cNvSpPr/>
            <p:nvPr/>
          </p:nvSpPr>
          <p:spPr>
            <a:xfrm rot="5400000">
              <a:off x="3455151" y="3316180"/>
              <a:ext cx="388731" cy="4929145"/>
            </a:xfrm>
            <a:prstGeom prst="rightBrace">
              <a:avLst/>
            </a:prstGeom>
            <a:ln w="2857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组合 43"/>
          <p:cNvGrpSpPr/>
          <p:nvPr/>
        </p:nvGrpSpPr>
        <p:grpSpPr>
          <a:xfrm>
            <a:off x="992922" y="3317946"/>
            <a:ext cx="5280586" cy="3168352"/>
            <a:chOff x="992922" y="3317946"/>
            <a:chExt cx="5280586" cy="3168352"/>
          </a:xfrm>
        </p:grpSpPr>
        <p:sp>
          <p:nvSpPr>
            <p:cNvPr id="11" name="TextBox 10">
              <a:extLst>
                <a:ext uri="{FF2B5EF4-FFF2-40B4-BE49-F238E27FC236}">
                  <a16:creationId xmlns="" xmlns:a16="http://schemas.microsoft.com/office/drawing/2014/main" id="{4EA5B58E-DEEF-45E6-BB53-FD7C90B69D55}"/>
                </a:ext>
              </a:extLst>
            </p:cNvPr>
            <p:cNvSpPr txBox="1"/>
            <p:nvPr/>
          </p:nvSpPr>
          <p:spPr>
            <a:xfrm>
              <a:off x="1213970" y="3366148"/>
              <a:ext cx="1824203" cy="369332"/>
            </a:xfrm>
            <a:prstGeom prst="rect">
              <a:avLst/>
            </a:prstGeom>
            <a:noFill/>
          </p:spPr>
          <p:txBody>
            <a:bodyPr wrap="square" rtlCol="0">
              <a:spAutoFit/>
            </a:bodyPr>
            <a:lstStyle/>
            <a:p>
              <a:r>
                <a:rPr lang="en-US" dirty="0">
                  <a:solidFill>
                    <a:srgbClr val="00B050"/>
                  </a:solidFill>
                </a:rPr>
                <a:t>web server</a:t>
              </a:r>
            </a:p>
          </p:txBody>
        </p:sp>
        <p:sp>
          <p:nvSpPr>
            <p:cNvPr id="3" name="Rectangle: Rounded Corners 2">
              <a:extLst>
                <a:ext uri="{FF2B5EF4-FFF2-40B4-BE49-F238E27FC236}">
                  <a16:creationId xmlns="" xmlns:a16="http://schemas.microsoft.com/office/drawing/2014/main" id="{9DBF7402-F971-4388-BA6C-A400CF39AB95}"/>
                </a:ext>
              </a:extLst>
            </p:cNvPr>
            <p:cNvSpPr/>
            <p:nvPr/>
          </p:nvSpPr>
          <p:spPr>
            <a:xfrm>
              <a:off x="992922" y="3317946"/>
              <a:ext cx="5280586" cy="3168352"/>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组合 38"/>
          <p:cNvGrpSpPr/>
          <p:nvPr/>
        </p:nvGrpSpPr>
        <p:grpSpPr>
          <a:xfrm>
            <a:off x="3966846" y="4492827"/>
            <a:ext cx="2096664" cy="1194393"/>
            <a:chOff x="3966846" y="4492827"/>
            <a:chExt cx="2096664" cy="1194393"/>
          </a:xfrm>
        </p:grpSpPr>
        <p:pic>
          <p:nvPicPr>
            <p:cNvPr id="25" name="Picture 24" descr="A close up of a sign&#10;&#10;Description generated with high confidence">
              <a:extLst>
                <a:ext uri="{FF2B5EF4-FFF2-40B4-BE49-F238E27FC236}">
                  <a16:creationId xmlns="" xmlns:a16="http://schemas.microsoft.com/office/drawing/2014/main" id="{329E414C-2EAB-4DEF-8B4D-5BDB00AB8DF9}"/>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066251" y="4492827"/>
              <a:ext cx="1930400" cy="898086"/>
            </a:xfrm>
            <a:prstGeom prst="rect">
              <a:avLst/>
            </a:prstGeom>
          </p:spPr>
        </p:pic>
        <p:sp>
          <p:nvSpPr>
            <p:cNvPr id="28" name="TextBox 27">
              <a:extLst>
                <a:ext uri="{FF2B5EF4-FFF2-40B4-BE49-F238E27FC236}">
                  <a16:creationId xmlns="" xmlns:a16="http://schemas.microsoft.com/office/drawing/2014/main" id="{5A6B482D-6473-479B-9634-BFBA87D5AFF1}"/>
                </a:ext>
              </a:extLst>
            </p:cNvPr>
            <p:cNvSpPr txBox="1"/>
            <p:nvPr/>
          </p:nvSpPr>
          <p:spPr>
            <a:xfrm>
              <a:off x="3966846" y="5317888"/>
              <a:ext cx="2096664" cy="369332"/>
            </a:xfrm>
            <a:prstGeom prst="rect">
              <a:avLst/>
            </a:prstGeom>
            <a:noFill/>
          </p:spPr>
          <p:txBody>
            <a:bodyPr wrap="none" rtlCol="0">
              <a:spAutoFit/>
            </a:bodyPr>
            <a:lstStyle/>
            <a:p>
              <a:r>
                <a:rPr lang="en-US" b="1" dirty="0">
                  <a:solidFill>
                    <a:schemeClr val="bg1"/>
                  </a:solidFill>
                </a:rPr>
                <a:t>(program script)</a:t>
              </a:r>
            </a:p>
          </p:txBody>
        </p:sp>
      </p:grpSp>
      <p:sp>
        <p:nvSpPr>
          <p:cNvPr id="31" name="Rectangle: Rounded Corners 9">
            <a:extLst>
              <a:ext uri="{FF2B5EF4-FFF2-40B4-BE49-F238E27FC236}">
                <a16:creationId xmlns="" xmlns:a16="http://schemas.microsoft.com/office/drawing/2014/main" id="{C0478DA0-D7F8-4B98-B8E3-03112BBD1F1F}"/>
              </a:ext>
            </a:extLst>
          </p:cNvPr>
          <p:cNvSpPr/>
          <p:nvPr/>
        </p:nvSpPr>
        <p:spPr>
          <a:xfrm>
            <a:off x="8833252" y="3908524"/>
            <a:ext cx="1952757" cy="576064"/>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Personality Insight</a:t>
            </a:r>
            <a:endParaRPr lang="en-US" sz="2000" b="1" dirty="0">
              <a:solidFill>
                <a:schemeClr val="bg1"/>
              </a:solidFill>
            </a:endParaRPr>
          </a:p>
        </p:txBody>
      </p:sp>
      <p:cxnSp>
        <p:nvCxnSpPr>
          <p:cNvPr id="32" name="Straight Arrow Connector 15">
            <a:extLst>
              <a:ext uri="{FF2B5EF4-FFF2-40B4-BE49-F238E27FC236}">
                <a16:creationId xmlns="" xmlns:a16="http://schemas.microsoft.com/office/drawing/2014/main" id="{78725EFC-EB5F-4D1F-92C0-F377E03D65D9}"/>
              </a:ext>
            </a:extLst>
          </p:cNvPr>
          <p:cNvCxnSpPr>
            <a:stCxn id="7" idx="2"/>
            <a:endCxn id="31" idx="0"/>
          </p:cNvCxnSpPr>
          <p:nvPr/>
        </p:nvCxnSpPr>
        <p:spPr>
          <a:xfrm>
            <a:off x="6233886" y="2716656"/>
            <a:ext cx="3575745" cy="1191868"/>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7425635" y="1796486"/>
            <a:ext cx="3552395" cy="1458744"/>
            <a:chOff x="7425635" y="1796486"/>
            <a:chExt cx="3552395" cy="1458744"/>
          </a:xfrm>
        </p:grpSpPr>
        <p:cxnSp>
          <p:nvCxnSpPr>
            <p:cNvPr id="26" name="Straight Arrow Connector 25">
              <a:extLst>
                <a:ext uri="{FF2B5EF4-FFF2-40B4-BE49-F238E27FC236}">
                  <a16:creationId xmlns="" xmlns:a16="http://schemas.microsoft.com/office/drawing/2014/main" id="{795D88E9-0A0B-4851-A054-6873A9C6427A}"/>
                </a:ext>
              </a:extLst>
            </p:cNvPr>
            <p:cNvCxnSpPr>
              <a:cxnSpLocks/>
            </p:cNvCxnSpPr>
            <p:nvPr/>
          </p:nvCxnSpPr>
          <p:spPr>
            <a:xfrm flipV="1">
              <a:off x="7425635" y="1990444"/>
              <a:ext cx="1248139" cy="472960"/>
            </a:xfrm>
            <a:prstGeom prst="straightConnector1">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577763" y="1796486"/>
              <a:ext cx="2400267" cy="369332"/>
            </a:xfrm>
            <a:prstGeom prst="rect">
              <a:avLst/>
            </a:prstGeom>
            <a:noFill/>
          </p:spPr>
          <p:txBody>
            <a:bodyPr wrap="square" rtlCol="0">
              <a:spAutoFit/>
            </a:bodyPr>
            <a:lstStyle/>
            <a:p>
              <a:pPr algn="ctr"/>
              <a:r>
                <a:rPr lang="en-US" altLang="zh-CN" b="1" dirty="0">
                  <a:solidFill>
                    <a:schemeClr val="bg1"/>
                  </a:solidFill>
                </a:rPr>
                <a:t>Your Personality</a:t>
              </a:r>
              <a:endParaRPr lang="zh-CN" altLang="en-US" b="1" dirty="0">
                <a:solidFill>
                  <a:schemeClr val="bg1"/>
                </a:solidFill>
              </a:endParaRPr>
            </a:p>
          </p:txBody>
        </p:sp>
        <p:cxnSp>
          <p:nvCxnSpPr>
            <p:cNvPr id="56" name="Straight Arrow Connector 25">
              <a:extLst>
                <a:ext uri="{FF2B5EF4-FFF2-40B4-BE49-F238E27FC236}">
                  <a16:creationId xmlns="" xmlns:a16="http://schemas.microsoft.com/office/drawing/2014/main" id="{795D88E9-0A0B-4851-A054-6873A9C6427A}"/>
                </a:ext>
              </a:extLst>
            </p:cNvPr>
            <p:cNvCxnSpPr>
              <a:cxnSpLocks/>
            </p:cNvCxnSpPr>
            <p:nvPr/>
          </p:nvCxnSpPr>
          <p:spPr>
            <a:xfrm>
              <a:off x="7425635" y="2597866"/>
              <a:ext cx="1248139" cy="472698"/>
            </a:xfrm>
            <a:prstGeom prst="straightConnector1">
              <a:avLst/>
            </a:prstGeom>
            <a:ln w="28575">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8577763" y="2885898"/>
              <a:ext cx="2400267" cy="369332"/>
            </a:xfrm>
            <a:prstGeom prst="rect">
              <a:avLst/>
            </a:prstGeom>
            <a:noFill/>
          </p:spPr>
          <p:txBody>
            <a:bodyPr wrap="square" rtlCol="0">
              <a:spAutoFit/>
            </a:bodyPr>
            <a:lstStyle/>
            <a:p>
              <a:pPr algn="ctr"/>
              <a:r>
                <a:rPr lang="en-US" altLang="zh-CN" b="1" dirty="0">
                  <a:solidFill>
                    <a:schemeClr val="bg1"/>
                  </a:solidFill>
                </a:rPr>
                <a:t>Movies for You</a:t>
              </a:r>
              <a:endParaRPr lang="zh-CN" altLang="en-US" b="1" dirty="0">
                <a:solidFill>
                  <a:schemeClr val="bg1"/>
                </a:solidFill>
              </a:endParaRPr>
            </a:p>
          </p:txBody>
        </p:sp>
      </p:grpSp>
      <p:grpSp>
        <p:nvGrpSpPr>
          <p:cNvPr id="42" name="组合 41"/>
          <p:cNvGrpSpPr/>
          <p:nvPr/>
        </p:nvGrpSpPr>
        <p:grpSpPr>
          <a:xfrm>
            <a:off x="8417054" y="4767705"/>
            <a:ext cx="3028950" cy="1632072"/>
            <a:chOff x="8475110" y="4782219"/>
            <a:chExt cx="3028950" cy="1632072"/>
          </a:xfrm>
        </p:grpSpPr>
        <p:sp>
          <p:nvSpPr>
            <p:cNvPr id="40" name="TextBox 39">
              <a:extLst>
                <a:ext uri="{FF2B5EF4-FFF2-40B4-BE49-F238E27FC236}">
                  <a16:creationId xmlns="" xmlns:a16="http://schemas.microsoft.com/office/drawing/2014/main" id="{EC489843-C8E8-404D-AAAD-F1220809B417}"/>
                </a:ext>
              </a:extLst>
            </p:cNvPr>
            <p:cNvSpPr txBox="1"/>
            <p:nvPr/>
          </p:nvSpPr>
          <p:spPr>
            <a:xfrm>
              <a:off x="8577764" y="5767960"/>
              <a:ext cx="2784309" cy="646331"/>
            </a:xfrm>
            <a:prstGeom prst="rect">
              <a:avLst/>
            </a:prstGeom>
            <a:noFill/>
          </p:spPr>
          <p:txBody>
            <a:bodyPr wrap="square" rtlCol="0">
              <a:spAutoFit/>
            </a:bodyPr>
            <a:lstStyle/>
            <a:p>
              <a:r>
                <a:rPr lang="en-US" b="1" dirty="0">
                  <a:solidFill>
                    <a:schemeClr val="bg1"/>
                  </a:solidFill>
                </a:rPr>
                <a:t>SaaS: IBM </a:t>
              </a:r>
              <a:r>
                <a:rPr lang="en-US" altLang="zh-CN" b="1" dirty="0">
                  <a:solidFill>
                    <a:schemeClr val="bg1"/>
                  </a:solidFill>
                </a:rPr>
                <a:t>Waston</a:t>
              </a:r>
            </a:p>
            <a:p>
              <a:r>
                <a:rPr lang="en-US" altLang="zh-CN" b="1" dirty="0">
                  <a:solidFill>
                    <a:schemeClr val="bg1"/>
                  </a:solidFill>
                </a:rPr>
                <a:t>Personality insights</a:t>
              </a:r>
              <a:endParaRPr lang="en-US" b="1" dirty="0">
                <a:solidFill>
                  <a:schemeClr val="bg1"/>
                </a:solidFill>
              </a:endParaRPr>
            </a:p>
          </p:txBody>
        </p:sp>
        <p:pic>
          <p:nvPicPr>
            <p:cNvPr id="6147" name="Picture 3" descr="C:\Users\Administrator\Desktop\图层 3.png"/>
            <p:cNvPicPr>
              <a:picLocks noChangeAspect="1" noChangeArrowheads="1"/>
            </p:cNvPicPr>
            <p:nvPr/>
          </p:nvPicPr>
          <p:blipFill>
            <a:blip r:embed="rId5"/>
            <a:srcRect/>
            <a:stretch>
              <a:fillRect/>
            </a:stretch>
          </p:blipFill>
          <p:spPr bwMode="auto">
            <a:xfrm>
              <a:off x="8475110" y="4782219"/>
              <a:ext cx="3028950" cy="666750"/>
            </a:xfrm>
            <a:prstGeom prst="rect">
              <a:avLst/>
            </a:prstGeom>
            <a:noFill/>
          </p:spPr>
        </p:pic>
      </p:grpSp>
      <p:grpSp>
        <p:nvGrpSpPr>
          <p:cNvPr id="38" name="组合 37"/>
          <p:cNvGrpSpPr/>
          <p:nvPr/>
        </p:nvGrpSpPr>
        <p:grpSpPr>
          <a:xfrm>
            <a:off x="1518766" y="4554405"/>
            <a:ext cx="2231684" cy="1132815"/>
            <a:chOff x="1518766" y="4554405"/>
            <a:chExt cx="2231684" cy="1132815"/>
          </a:xfrm>
        </p:grpSpPr>
        <p:sp>
          <p:nvSpPr>
            <p:cNvPr id="13" name="TextBox 12">
              <a:extLst>
                <a:ext uri="{FF2B5EF4-FFF2-40B4-BE49-F238E27FC236}">
                  <a16:creationId xmlns="" xmlns:a16="http://schemas.microsoft.com/office/drawing/2014/main" id="{0ACF9445-DAF8-4E08-AEA0-403382B81C35}"/>
                </a:ext>
              </a:extLst>
            </p:cNvPr>
            <p:cNvSpPr txBox="1"/>
            <p:nvPr/>
          </p:nvSpPr>
          <p:spPr>
            <a:xfrm>
              <a:off x="1711720" y="5317888"/>
              <a:ext cx="1937453" cy="369332"/>
            </a:xfrm>
            <a:prstGeom prst="rect">
              <a:avLst/>
            </a:prstGeom>
            <a:noFill/>
          </p:spPr>
          <p:txBody>
            <a:bodyPr wrap="none" rtlCol="0">
              <a:spAutoFit/>
            </a:bodyPr>
            <a:lstStyle/>
            <a:p>
              <a:r>
                <a:rPr lang="en-US" b="1" dirty="0">
                  <a:solidFill>
                    <a:schemeClr val="bg1"/>
                  </a:solidFill>
                </a:rPr>
                <a:t>(layout design)</a:t>
              </a:r>
            </a:p>
          </p:txBody>
        </p:sp>
        <p:pic>
          <p:nvPicPr>
            <p:cNvPr id="6151" name="Picture 7" descr="C:\Users\Administrator\Desktop\图层 3.png"/>
            <p:cNvPicPr>
              <a:picLocks noChangeAspect="1" noChangeArrowheads="1"/>
            </p:cNvPicPr>
            <p:nvPr/>
          </p:nvPicPr>
          <p:blipFill>
            <a:blip r:embed="rId6"/>
            <a:srcRect/>
            <a:stretch>
              <a:fillRect/>
            </a:stretch>
          </p:blipFill>
          <p:spPr bwMode="auto">
            <a:xfrm>
              <a:off x="1518766" y="4554405"/>
              <a:ext cx="762807" cy="749424"/>
            </a:xfrm>
            <a:prstGeom prst="rect">
              <a:avLst/>
            </a:prstGeom>
            <a:noFill/>
          </p:spPr>
        </p:pic>
        <p:pic>
          <p:nvPicPr>
            <p:cNvPr id="6152" name="Picture 8" descr="C:\Users\Administrator\Downloads\icons8-source-code-64.png"/>
            <p:cNvPicPr>
              <a:picLocks noChangeAspect="1" noChangeArrowheads="1"/>
            </p:cNvPicPr>
            <p:nvPr/>
          </p:nvPicPr>
          <p:blipFill>
            <a:blip r:embed="rId7"/>
            <a:srcRect/>
            <a:stretch>
              <a:fillRect/>
            </a:stretch>
          </p:blipFill>
          <p:spPr bwMode="auto">
            <a:xfrm>
              <a:off x="2383171" y="4579023"/>
              <a:ext cx="666750" cy="666750"/>
            </a:xfrm>
            <a:prstGeom prst="rect">
              <a:avLst/>
            </a:prstGeom>
            <a:noFill/>
          </p:spPr>
        </p:pic>
        <p:pic>
          <p:nvPicPr>
            <p:cNvPr id="6154" name="Picture 10" descr="C:\Users\Administrator\Downloads\icons8-css-filetype-96.png"/>
            <p:cNvPicPr>
              <a:picLocks noChangeAspect="1" noChangeArrowheads="1"/>
            </p:cNvPicPr>
            <p:nvPr/>
          </p:nvPicPr>
          <p:blipFill>
            <a:blip r:embed="rId8"/>
            <a:srcRect/>
            <a:stretch>
              <a:fillRect/>
            </a:stretch>
          </p:blipFill>
          <p:spPr bwMode="auto">
            <a:xfrm>
              <a:off x="3077162" y="4585625"/>
              <a:ext cx="673288" cy="673288"/>
            </a:xfrm>
            <a:prstGeom prst="rect">
              <a:avLst/>
            </a:prstGeom>
            <a:noFill/>
          </p:spPr>
        </p:pic>
      </p:grpSp>
      <p:sp>
        <p:nvSpPr>
          <p:cNvPr id="50" name="矩形 49"/>
          <p:cNvSpPr/>
          <p:nvPr/>
        </p:nvSpPr>
        <p:spPr>
          <a:xfrm>
            <a:off x="3048000" y="189765"/>
            <a:ext cx="6096000" cy="1754326"/>
          </a:xfrm>
          <a:prstGeom prst="rect">
            <a:avLst/>
          </a:prstGeom>
          <a:effectLst>
            <a:glow rad="63500">
              <a:schemeClr val="accent3">
                <a:satMod val="175000"/>
                <a:alpha val="40000"/>
              </a:schemeClr>
            </a:glow>
          </a:effectLst>
        </p:spPr>
        <p:txBody>
          <a:bodyPr>
            <a:spAutoFit/>
          </a:bodyPr>
          <a:lstStyle/>
          <a:p>
            <a:pPr marL="457200" indent="-457200" algn="ctr"/>
            <a:r>
              <a:rPr lang="en-US" altLang="zh-CN" sz="4000" b="1" dirty="0">
                <a:solidFill>
                  <a:schemeClr val="bg1"/>
                </a:solidFill>
                <a:latin typeface="Arial" pitchFamily="34" charset="0"/>
                <a:cs typeface="Arial" pitchFamily="34" charset="0"/>
              </a:rPr>
              <a:t>Part 4 Implementation</a:t>
            </a:r>
          </a:p>
          <a:p>
            <a:pPr marL="457200" indent="-457200" algn="ctr"/>
            <a:r>
              <a:rPr lang="en-US" altLang="zh-CN" sz="4000" b="1" dirty="0">
                <a:solidFill>
                  <a:schemeClr val="bg1"/>
                </a:solidFill>
                <a:latin typeface="Arial" pitchFamily="34" charset="0"/>
                <a:cs typeface="Arial" pitchFamily="34" charset="0"/>
              </a:rPr>
              <a:t>---</a:t>
            </a:r>
          </a:p>
          <a:p>
            <a:pPr algn="ctr"/>
            <a:r>
              <a:rPr lang="en-US" altLang="zh-CN" b="1" dirty="0">
                <a:solidFill>
                  <a:schemeClr val="bg1"/>
                </a:solidFill>
                <a:latin typeface="Arial" pitchFamily="34" charset="0"/>
                <a:cs typeface="Arial" pitchFamily="34" charset="0"/>
              </a:rPr>
              <a:t> </a:t>
            </a:r>
            <a:r>
              <a:rPr lang="en-US" altLang="zh-CN" sz="2800" b="1" dirty="0">
                <a:solidFill>
                  <a:schemeClr val="bg1"/>
                </a:solidFill>
                <a:latin typeface="Arial" pitchFamily="34" charset="0"/>
                <a:cs typeface="Arial" pitchFamily="34" charset="0"/>
              </a:rPr>
              <a:t>Technology Used</a:t>
            </a:r>
            <a:endParaRPr lang="zh-CN" altLang="en-US" sz="2800"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573388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checkerboard(across)">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checkerboard(across)">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4" presetClass="entr" presetSubtype="0" accel="10000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p:cTn id="23" dur="500" fill="hold"/>
                                        <p:tgtEl>
                                          <p:spTgt spid="39"/>
                                        </p:tgtEl>
                                        <p:attrNameLst>
                                          <p:attrName>ppt_w</p:attrName>
                                        </p:attrNameLst>
                                      </p:cBhvr>
                                      <p:tavLst>
                                        <p:tav tm="0">
                                          <p:val>
                                            <p:strVal val="#ppt_w*0.05"/>
                                          </p:val>
                                        </p:tav>
                                        <p:tav tm="100000">
                                          <p:val>
                                            <p:strVal val="#ppt_w"/>
                                          </p:val>
                                        </p:tav>
                                      </p:tavLst>
                                    </p:anim>
                                    <p:anim calcmode="lin" valueType="num">
                                      <p:cBhvr>
                                        <p:cTn id="24" dur="500" fill="hold"/>
                                        <p:tgtEl>
                                          <p:spTgt spid="39"/>
                                        </p:tgtEl>
                                        <p:attrNameLst>
                                          <p:attrName>ppt_h</p:attrName>
                                        </p:attrNameLst>
                                      </p:cBhvr>
                                      <p:tavLst>
                                        <p:tav tm="0">
                                          <p:val>
                                            <p:strVal val="#ppt_h"/>
                                          </p:val>
                                        </p:tav>
                                        <p:tav tm="100000">
                                          <p:val>
                                            <p:strVal val="#ppt_h"/>
                                          </p:val>
                                        </p:tav>
                                      </p:tavLst>
                                    </p:anim>
                                    <p:anim calcmode="lin" valueType="num">
                                      <p:cBhvr>
                                        <p:cTn id="25" dur="500" fill="hold"/>
                                        <p:tgtEl>
                                          <p:spTgt spid="39"/>
                                        </p:tgtEl>
                                        <p:attrNameLst>
                                          <p:attrName>ppt_x</p:attrName>
                                        </p:attrNameLst>
                                      </p:cBhvr>
                                      <p:tavLst>
                                        <p:tav tm="0">
                                          <p:val>
                                            <p:strVal val="#ppt_x-.2"/>
                                          </p:val>
                                        </p:tav>
                                        <p:tav tm="100000">
                                          <p:val>
                                            <p:strVal val="#ppt_x"/>
                                          </p:val>
                                        </p:tav>
                                      </p:tavLst>
                                    </p:anim>
                                    <p:anim calcmode="lin" valueType="num">
                                      <p:cBhvr>
                                        <p:cTn id="26" dur="500" fill="hold"/>
                                        <p:tgtEl>
                                          <p:spTgt spid="39"/>
                                        </p:tgtEl>
                                        <p:attrNameLst>
                                          <p:attrName>ppt_y</p:attrName>
                                        </p:attrNameLst>
                                      </p:cBhvr>
                                      <p:tavLst>
                                        <p:tav tm="0">
                                          <p:val>
                                            <p:strVal val="#ppt_y"/>
                                          </p:val>
                                        </p:tav>
                                        <p:tav tm="100000">
                                          <p:val>
                                            <p:strVal val="#ppt_y"/>
                                          </p:val>
                                        </p:tav>
                                      </p:tavLst>
                                    </p:anim>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checkerboard(across)">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checkerboard(across)">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checkerboard(across)">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amond(in)">
                                      <p:cBhvr>
                                        <p:cTn id="4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889693" y="5288340"/>
            <a:ext cx="3840427" cy="1569660"/>
          </a:xfrm>
          <a:prstGeom prst="rect">
            <a:avLst/>
          </a:prstGeom>
          <a:noFill/>
        </p:spPr>
        <p:txBody>
          <a:bodyPr wrap="square" rtlCol="0">
            <a:spAutoFit/>
          </a:bodyPr>
          <a:lstStyle/>
          <a:p>
            <a:pPr algn="ctr"/>
            <a:r>
              <a:rPr lang="en-US" altLang="zh-CN" sz="2400" b="1" dirty="0">
                <a:solidFill>
                  <a:schemeClr val="bg1"/>
                </a:solidFill>
              </a:rPr>
              <a:t>Weighted Formula:</a:t>
            </a:r>
          </a:p>
          <a:p>
            <a:pPr algn="ctr"/>
            <a:r>
              <a:rPr lang="en-US" altLang="zh-CN" sz="2400" b="1" dirty="0">
                <a:solidFill>
                  <a:schemeClr val="bg1"/>
                </a:solidFill>
              </a:rPr>
              <a:t>W(i) * F(i)</a:t>
            </a:r>
          </a:p>
          <a:p>
            <a:pPr algn="ctr"/>
            <a:r>
              <a:rPr lang="en-US" altLang="zh-CN" sz="2400" b="1" dirty="0">
                <a:solidFill>
                  <a:schemeClr val="bg1"/>
                </a:solidFill>
              </a:rPr>
              <a:t>  ||</a:t>
            </a:r>
          </a:p>
          <a:p>
            <a:pPr algn="ctr"/>
            <a:r>
              <a:rPr lang="en-US" altLang="zh-CN" sz="2400" b="1" dirty="0">
                <a:solidFill>
                  <a:schemeClr val="bg1"/>
                </a:solidFill>
              </a:rPr>
              <a:t>   Final Score</a:t>
            </a:r>
            <a:endParaRPr lang="zh-CN" altLang="en-US" sz="2400" b="1" dirty="0">
              <a:solidFill>
                <a:schemeClr val="bg1"/>
              </a:solidFill>
            </a:endParaRPr>
          </a:p>
        </p:txBody>
      </p:sp>
      <p:grpSp>
        <p:nvGrpSpPr>
          <p:cNvPr id="29" name="组合 28"/>
          <p:cNvGrpSpPr/>
          <p:nvPr/>
        </p:nvGrpSpPr>
        <p:grpSpPr>
          <a:xfrm>
            <a:off x="1209506" y="3761656"/>
            <a:ext cx="7008779" cy="1554560"/>
            <a:chOff x="2687621" y="3861048"/>
            <a:chExt cx="7008779" cy="1554560"/>
          </a:xfrm>
        </p:grpSpPr>
        <p:cxnSp>
          <p:nvCxnSpPr>
            <p:cNvPr id="15" name="直接箭头连接符 14"/>
            <p:cNvCxnSpPr/>
            <p:nvPr/>
          </p:nvCxnSpPr>
          <p:spPr>
            <a:xfrm>
              <a:off x="2687621" y="3933057"/>
              <a:ext cx="2256251" cy="1482551"/>
            </a:xfrm>
            <a:prstGeom prst="straightConnector1">
              <a:avLst/>
            </a:prstGeom>
            <a:ln w="25400">
              <a:solidFill>
                <a:schemeClr val="bg1"/>
              </a:solidFill>
              <a:headEnd type="none" w="sm" len="sm"/>
              <a:tailEnd type="stealth" w="lg" len="lg"/>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331564" y="3861048"/>
              <a:ext cx="0" cy="1526684"/>
            </a:xfrm>
            <a:prstGeom prst="straightConnector1">
              <a:avLst/>
            </a:prstGeom>
            <a:ln w="25400">
              <a:solidFill>
                <a:schemeClr val="bg1"/>
              </a:solidFill>
              <a:headEnd type="none" w="sm" len="sm"/>
              <a:tailEnd type="stealth" w="med" len="lg"/>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7632171" y="3861048"/>
              <a:ext cx="2064229" cy="1521460"/>
            </a:xfrm>
            <a:prstGeom prst="straightConnector1">
              <a:avLst/>
            </a:prstGeom>
            <a:ln w="25400">
              <a:solidFill>
                <a:schemeClr val="bg1"/>
              </a:solidFill>
              <a:headEnd type="none" w="sm" len="sm"/>
              <a:tailEnd type="stealth" w="med" len="lg"/>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3100365" y="1160637"/>
            <a:ext cx="3256887" cy="872828"/>
            <a:chOff x="4578480" y="1260029"/>
            <a:chExt cx="3256887" cy="872828"/>
          </a:xfrm>
        </p:grpSpPr>
        <p:cxnSp>
          <p:nvCxnSpPr>
            <p:cNvPr id="49" name="直接箭头连接符 48"/>
            <p:cNvCxnSpPr/>
            <p:nvPr/>
          </p:nvCxnSpPr>
          <p:spPr>
            <a:xfrm>
              <a:off x="4578480" y="1330210"/>
              <a:ext cx="1447199" cy="802647"/>
            </a:xfrm>
            <a:prstGeom prst="straightConnector1">
              <a:avLst/>
            </a:prstGeom>
            <a:ln w="25400">
              <a:solidFill>
                <a:schemeClr val="bg1"/>
              </a:solidFill>
              <a:headEnd type="none" w="sm" len="sm"/>
              <a:tailEnd type="stealth" w="med" len="lg"/>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H="1">
              <a:off x="6491220" y="1268760"/>
              <a:ext cx="1344147" cy="864096"/>
            </a:xfrm>
            <a:prstGeom prst="straightConnector1">
              <a:avLst/>
            </a:prstGeom>
            <a:ln w="25400">
              <a:solidFill>
                <a:schemeClr val="bg1"/>
              </a:solidFill>
              <a:headEnd type="none" w="sm" len="sm"/>
              <a:tailEnd type="stealth" w="med" len="lg"/>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902578" y="1260029"/>
              <a:ext cx="2688299" cy="677108"/>
            </a:xfrm>
            <a:prstGeom prst="rect">
              <a:avLst/>
            </a:prstGeom>
            <a:noFill/>
          </p:spPr>
          <p:txBody>
            <a:bodyPr wrap="square" rtlCol="0">
              <a:spAutoFit/>
            </a:bodyPr>
            <a:lstStyle/>
            <a:p>
              <a:pPr algn="ctr"/>
              <a:r>
                <a:rPr lang="en-US" altLang="zh-CN" sz="1900" b="1" dirty="0">
                  <a:solidFill>
                    <a:schemeClr val="bg1"/>
                  </a:solidFill>
                </a:rPr>
                <a:t>Recommendation Algorithm</a:t>
              </a:r>
              <a:endParaRPr lang="zh-CN" altLang="en-US" sz="1900" b="1" dirty="0">
                <a:solidFill>
                  <a:schemeClr val="bg1"/>
                </a:solidFill>
              </a:endParaRPr>
            </a:p>
          </p:txBody>
        </p:sp>
      </p:grpSp>
      <p:grpSp>
        <p:nvGrpSpPr>
          <p:cNvPr id="25" name="组合 24"/>
          <p:cNvGrpSpPr/>
          <p:nvPr/>
        </p:nvGrpSpPr>
        <p:grpSpPr>
          <a:xfrm>
            <a:off x="5656149" y="25340"/>
            <a:ext cx="3561321" cy="1222380"/>
            <a:chOff x="7134264" y="124732"/>
            <a:chExt cx="3561321" cy="1222380"/>
          </a:xfrm>
        </p:grpSpPr>
        <p:sp>
          <p:nvSpPr>
            <p:cNvPr id="48" name="TextBox 47"/>
            <p:cNvSpPr txBox="1"/>
            <p:nvPr/>
          </p:nvSpPr>
          <p:spPr>
            <a:xfrm>
              <a:off x="8487339" y="146784"/>
              <a:ext cx="2208246" cy="1200328"/>
            </a:xfrm>
            <a:prstGeom prst="rect">
              <a:avLst/>
            </a:prstGeom>
            <a:noFill/>
          </p:spPr>
          <p:txBody>
            <a:bodyPr wrap="square" rtlCol="0">
              <a:spAutoFit/>
            </a:bodyPr>
            <a:lstStyle/>
            <a:p>
              <a:pPr algn="ctr"/>
              <a:r>
                <a:rPr lang="en-US" altLang="zh-CN" sz="2400" b="1" dirty="0">
                  <a:solidFill>
                    <a:schemeClr val="bg1"/>
                  </a:solidFill>
                </a:rPr>
                <a:t>Big Five </a:t>
              </a:r>
            </a:p>
            <a:p>
              <a:pPr algn="ctr"/>
              <a:r>
                <a:rPr lang="en-US" altLang="zh-CN" sz="2400" b="1" dirty="0">
                  <a:solidFill>
                    <a:schemeClr val="bg1"/>
                  </a:solidFill>
                </a:rPr>
                <a:t>personality score</a:t>
              </a:r>
              <a:endParaRPr lang="zh-CN" altLang="en-US" sz="2400" b="1" dirty="0">
                <a:solidFill>
                  <a:schemeClr val="bg1"/>
                </a:solidFill>
              </a:endParaRPr>
            </a:p>
          </p:txBody>
        </p:sp>
        <p:pic>
          <p:nvPicPr>
            <p:cNvPr id="3074" name="Picture 2" descr="C:\Users\Administrator\Desktop\f706b41679a9594213b551e6fa25c16e.png"/>
            <p:cNvPicPr>
              <a:picLocks noChangeAspect="1" noChangeArrowheads="1"/>
            </p:cNvPicPr>
            <p:nvPr/>
          </p:nvPicPr>
          <p:blipFill>
            <a:blip r:embed="rId2" cstate="print"/>
            <a:srcRect/>
            <a:stretch>
              <a:fillRect/>
            </a:stretch>
          </p:blipFill>
          <p:spPr bwMode="auto">
            <a:xfrm>
              <a:off x="7134264" y="124732"/>
              <a:ext cx="1440160" cy="1130076"/>
            </a:xfrm>
            <a:prstGeom prst="rect">
              <a:avLst/>
            </a:prstGeom>
            <a:noFill/>
          </p:spPr>
        </p:pic>
      </p:grpSp>
      <p:grpSp>
        <p:nvGrpSpPr>
          <p:cNvPr id="36" name="组合 35"/>
          <p:cNvGrpSpPr/>
          <p:nvPr/>
        </p:nvGrpSpPr>
        <p:grpSpPr>
          <a:xfrm>
            <a:off x="-278659" y="1961456"/>
            <a:ext cx="9985109" cy="1800200"/>
            <a:chOff x="-278659" y="1961456"/>
            <a:chExt cx="9985109" cy="1800200"/>
          </a:xfrm>
        </p:grpSpPr>
        <p:grpSp>
          <p:nvGrpSpPr>
            <p:cNvPr id="28" name="组合 27"/>
            <p:cNvGrpSpPr/>
            <p:nvPr/>
          </p:nvGrpSpPr>
          <p:grpSpPr>
            <a:xfrm>
              <a:off x="6730119" y="2232677"/>
              <a:ext cx="2976331" cy="1528979"/>
              <a:chOff x="8208234" y="2332069"/>
              <a:chExt cx="2976331" cy="1528979"/>
            </a:xfrm>
          </p:grpSpPr>
          <p:pic>
            <p:nvPicPr>
              <p:cNvPr id="14341" name="Picture 5" descr="C:\Users\Administrator\Downloads\icons8-time-64.png"/>
              <p:cNvPicPr>
                <a:picLocks noChangeAspect="1" noChangeArrowheads="1"/>
              </p:cNvPicPr>
              <p:nvPr/>
            </p:nvPicPr>
            <p:blipFill>
              <a:blip r:embed="rId3" cstate="print"/>
              <a:srcRect/>
              <a:stretch>
                <a:fillRect/>
              </a:stretch>
            </p:blipFill>
            <p:spPr bwMode="auto">
              <a:xfrm>
                <a:off x="9049916" y="2332069"/>
                <a:ext cx="1270553" cy="1067314"/>
              </a:xfrm>
              <a:prstGeom prst="rect">
                <a:avLst/>
              </a:prstGeom>
              <a:noFill/>
            </p:spPr>
          </p:pic>
          <p:sp>
            <p:nvSpPr>
              <p:cNvPr id="11" name="TextBox 10"/>
              <p:cNvSpPr txBox="1"/>
              <p:nvPr/>
            </p:nvSpPr>
            <p:spPr>
              <a:xfrm>
                <a:off x="8208234" y="3399383"/>
                <a:ext cx="2976331" cy="461665"/>
              </a:xfrm>
              <a:prstGeom prst="rect">
                <a:avLst/>
              </a:prstGeom>
              <a:noFill/>
            </p:spPr>
            <p:txBody>
              <a:bodyPr wrap="square" rtlCol="0">
                <a:spAutoFit/>
              </a:bodyPr>
              <a:lstStyle/>
              <a:p>
                <a:pPr algn="ctr"/>
                <a:r>
                  <a:rPr lang="en-US" altLang="zh-CN" sz="2400" b="1" dirty="0">
                    <a:solidFill>
                      <a:schemeClr val="bg1"/>
                    </a:solidFill>
                  </a:rPr>
                  <a:t>Releasing Year</a:t>
                </a:r>
                <a:endParaRPr lang="zh-CN" altLang="en-US" sz="2400" b="1" dirty="0">
                  <a:solidFill>
                    <a:schemeClr val="bg1"/>
                  </a:solidFill>
                </a:endParaRPr>
              </a:p>
            </p:txBody>
          </p:sp>
        </p:grpSp>
        <p:grpSp>
          <p:nvGrpSpPr>
            <p:cNvPr id="27" name="组合 26"/>
            <p:cNvGrpSpPr/>
            <p:nvPr/>
          </p:nvGrpSpPr>
          <p:grpSpPr>
            <a:xfrm>
              <a:off x="-278659" y="1961456"/>
              <a:ext cx="2976331" cy="1800200"/>
              <a:chOff x="1199456" y="2060848"/>
              <a:chExt cx="2976331" cy="1800200"/>
            </a:xfrm>
          </p:grpSpPr>
          <p:sp>
            <p:nvSpPr>
              <p:cNvPr id="8" name="TextBox 7"/>
              <p:cNvSpPr txBox="1"/>
              <p:nvPr/>
            </p:nvSpPr>
            <p:spPr>
              <a:xfrm>
                <a:off x="1199456" y="3399383"/>
                <a:ext cx="2976331" cy="461665"/>
              </a:xfrm>
              <a:prstGeom prst="rect">
                <a:avLst/>
              </a:prstGeom>
              <a:noFill/>
            </p:spPr>
            <p:txBody>
              <a:bodyPr wrap="square" rtlCol="0">
                <a:spAutoFit/>
              </a:bodyPr>
              <a:lstStyle/>
              <a:p>
                <a:pPr algn="ctr"/>
                <a:r>
                  <a:rPr lang="en-US" altLang="zh-CN" sz="2400" b="1" dirty="0">
                    <a:solidFill>
                      <a:schemeClr val="bg1"/>
                    </a:solidFill>
                  </a:rPr>
                  <a:t>IMDB Score </a:t>
                </a:r>
                <a:endParaRPr lang="zh-CN" altLang="en-US" sz="2400" b="1" dirty="0">
                  <a:solidFill>
                    <a:schemeClr val="bg1"/>
                  </a:solidFill>
                </a:endParaRPr>
              </a:p>
            </p:txBody>
          </p:sp>
          <p:pic>
            <p:nvPicPr>
              <p:cNvPr id="3075" name="Picture 3" descr="C:\Users\Administrator\Downloads\icons8-imdb-96.png"/>
              <p:cNvPicPr>
                <a:picLocks noChangeAspect="1" noChangeArrowheads="1"/>
              </p:cNvPicPr>
              <p:nvPr/>
            </p:nvPicPr>
            <p:blipFill>
              <a:blip r:embed="rId4" cstate="print"/>
              <a:srcRect/>
              <a:stretch>
                <a:fillRect/>
              </a:stretch>
            </p:blipFill>
            <p:spPr bwMode="auto">
              <a:xfrm>
                <a:off x="1746752" y="2060848"/>
                <a:ext cx="1852971" cy="1389728"/>
              </a:xfrm>
              <a:prstGeom prst="rect">
                <a:avLst/>
              </a:prstGeom>
              <a:noFill/>
            </p:spPr>
          </p:pic>
        </p:grpSp>
      </p:grpSp>
      <p:grpSp>
        <p:nvGrpSpPr>
          <p:cNvPr id="23" name="组合 22"/>
          <p:cNvGrpSpPr/>
          <p:nvPr/>
        </p:nvGrpSpPr>
        <p:grpSpPr>
          <a:xfrm>
            <a:off x="924846" y="-51258"/>
            <a:ext cx="2744107" cy="1282008"/>
            <a:chOff x="2402961" y="48134"/>
            <a:chExt cx="2744107" cy="1282008"/>
          </a:xfrm>
        </p:grpSpPr>
        <p:sp>
          <p:nvSpPr>
            <p:cNvPr id="47" name="TextBox 46"/>
            <p:cNvSpPr txBox="1"/>
            <p:nvPr/>
          </p:nvSpPr>
          <p:spPr>
            <a:xfrm>
              <a:off x="2402961" y="323900"/>
              <a:ext cx="1440159" cy="830997"/>
            </a:xfrm>
            <a:prstGeom prst="rect">
              <a:avLst/>
            </a:prstGeom>
            <a:noFill/>
          </p:spPr>
          <p:txBody>
            <a:bodyPr wrap="square" rtlCol="0">
              <a:spAutoFit/>
            </a:bodyPr>
            <a:lstStyle/>
            <a:p>
              <a:pPr algn="ctr"/>
              <a:r>
                <a:rPr lang="en-US" altLang="zh-CN" sz="2400" b="1" dirty="0">
                  <a:solidFill>
                    <a:schemeClr val="bg1"/>
                  </a:solidFill>
                </a:rPr>
                <a:t>Movie</a:t>
              </a:r>
            </a:p>
            <a:p>
              <a:pPr algn="ctr"/>
              <a:r>
                <a:rPr lang="en-US" altLang="zh-CN" sz="2400" b="1" dirty="0">
                  <a:solidFill>
                    <a:schemeClr val="bg1"/>
                  </a:solidFill>
                </a:rPr>
                <a:t>Genre</a:t>
              </a:r>
            </a:p>
          </p:txBody>
        </p:sp>
        <p:pic>
          <p:nvPicPr>
            <p:cNvPr id="7170" name="Picture 2" descr="C:\Users\Administrator\Downloads\icons8-clapperboard-64.png"/>
            <p:cNvPicPr>
              <a:picLocks noChangeAspect="1" noChangeArrowheads="1"/>
            </p:cNvPicPr>
            <p:nvPr/>
          </p:nvPicPr>
          <p:blipFill>
            <a:blip r:embed="rId5"/>
            <a:srcRect/>
            <a:stretch>
              <a:fillRect/>
            </a:stretch>
          </p:blipFill>
          <p:spPr bwMode="auto">
            <a:xfrm>
              <a:off x="3865060" y="48134"/>
              <a:ext cx="1282008" cy="1282008"/>
            </a:xfrm>
            <a:prstGeom prst="rect">
              <a:avLst/>
            </a:prstGeom>
            <a:noFill/>
          </p:spPr>
        </p:pic>
      </p:grpSp>
      <p:grpSp>
        <p:nvGrpSpPr>
          <p:cNvPr id="35" name="组合 34"/>
          <p:cNvGrpSpPr/>
          <p:nvPr/>
        </p:nvGrpSpPr>
        <p:grpSpPr>
          <a:xfrm>
            <a:off x="2659717" y="2087536"/>
            <a:ext cx="4416491" cy="1674120"/>
            <a:chOff x="2659717" y="2087536"/>
            <a:chExt cx="4416491" cy="1674120"/>
          </a:xfrm>
        </p:grpSpPr>
        <p:sp>
          <p:nvSpPr>
            <p:cNvPr id="7" name="TextBox 6"/>
            <p:cNvSpPr txBox="1"/>
            <p:nvPr/>
          </p:nvSpPr>
          <p:spPr>
            <a:xfrm>
              <a:off x="2659717" y="3299991"/>
              <a:ext cx="4416491" cy="461665"/>
            </a:xfrm>
            <a:prstGeom prst="rect">
              <a:avLst/>
            </a:prstGeom>
            <a:noFill/>
          </p:spPr>
          <p:txBody>
            <a:bodyPr wrap="square" rtlCol="0">
              <a:spAutoFit/>
            </a:bodyPr>
            <a:lstStyle/>
            <a:p>
              <a:pPr algn="ctr"/>
              <a:r>
                <a:rPr lang="en-US" altLang="zh-CN" sz="2400" b="1" dirty="0">
                  <a:solidFill>
                    <a:schemeClr val="bg1"/>
                  </a:solidFill>
                </a:rPr>
                <a:t>Personality Matching Score </a:t>
              </a:r>
            </a:p>
          </p:txBody>
        </p:sp>
        <p:pic>
          <p:nvPicPr>
            <p:cNvPr id="7171" name="Picture 3" descr="C:\Users\Administrator\Downloads\icons8-user-male-512.png"/>
            <p:cNvPicPr>
              <a:picLocks noChangeAspect="1" noChangeArrowheads="1"/>
            </p:cNvPicPr>
            <p:nvPr/>
          </p:nvPicPr>
          <p:blipFill>
            <a:blip r:embed="rId6"/>
            <a:srcRect/>
            <a:stretch>
              <a:fillRect/>
            </a:stretch>
          </p:blipFill>
          <p:spPr bwMode="auto">
            <a:xfrm>
              <a:off x="4154415" y="2087536"/>
              <a:ext cx="1303083" cy="1303083"/>
            </a:xfrm>
            <a:prstGeom prst="rect">
              <a:avLst/>
            </a:prstGeom>
            <a:noFill/>
          </p:spPr>
        </p:pic>
      </p:grpSp>
      <p:sp>
        <p:nvSpPr>
          <p:cNvPr id="31" name="矩形 30"/>
          <p:cNvSpPr/>
          <p:nvPr/>
        </p:nvSpPr>
        <p:spPr>
          <a:xfrm>
            <a:off x="6574962" y="4426565"/>
            <a:ext cx="5952849" cy="2616101"/>
          </a:xfrm>
          <a:prstGeom prst="rect">
            <a:avLst/>
          </a:prstGeom>
          <a:noFill/>
          <a:ln w="25400">
            <a:noFill/>
          </a:ln>
          <a:effectLst>
            <a:innerShdw blurRad="63500" dist="50800" dir="13500000">
              <a:prstClr val="black">
                <a:alpha val="50000"/>
              </a:prstClr>
            </a:innerShdw>
          </a:effectLst>
        </p:spPr>
        <p:txBody>
          <a:bodyPr wrap="square">
            <a:spAutoFit/>
          </a:bodyPr>
          <a:lstStyle/>
          <a:p>
            <a:pPr marL="457200" indent="-457200" algn="ctr"/>
            <a:r>
              <a:rPr lang="en-US" altLang="zh-CN" sz="4000" b="1" dirty="0">
                <a:solidFill>
                  <a:schemeClr val="bg1"/>
                </a:solidFill>
              </a:rPr>
              <a:t> Part 4</a:t>
            </a:r>
            <a:r>
              <a:rPr lang="en-US" altLang="zh-CN" sz="3600" b="1" dirty="0">
                <a:solidFill>
                  <a:schemeClr val="bg1"/>
                </a:solidFill>
              </a:rPr>
              <a:t> </a:t>
            </a:r>
          </a:p>
          <a:p>
            <a:pPr marL="457200" indent="-457200" algn="ctr"/>
            <a:r>
              <a:rPr lang="en-US" altLang="zh-CN" sz="2800" b="1" dirty="0">
                <a:solidFill>
                  <a:schemeClr val="bg1"/>
                </a:solidFill>
              </a:rPr>
              <a:t>Implementation</a:t>
            </a:r>
          </a:p>
          <a:p>
            <a:pPr marL="457200" indent="-457200" algn="ctr"/>
            <a:r>
              <a:rPr lang="en-US" altLang="zh-CN" sz="4000" b="1" dirty="0">
                <a:solidFill>
                  <a:schemeClr val="bg1"/>
                </a:solidFill>
              </a:rPr>
              <a:t>---</a:t>
            </a:r>
          </a:p>
          <a:p>
            <a:pPr algn="ctr"/>
            <a:r>
              <a:rPr lang="en-US" altLang="zh-CN" sz="2800" b="1" dirty="0">
                <a:solidFill>
                  <a:schemeClr val="bg1"/>
                </a:solidFill>
              </a:rPr>
              <a:t>   How to score movie</a:t>
            </a:r>
            <a:r>
              <a:rPr lang="en-US" altLang="zh-CN" sz="2800" dirty="0">
                <a:solidFill>
                  <a:schemeClr val="bg1"/>
                </a:solidFill>
              </a:rPr>
              <a:t> </a:t>
            </a:r>
            <a:r>
              <a:rPr lang="en-US" altLang="zh-CN" sz="2800" dirty="0">
                <a:solidFill>
                  <a:srgbClr val="FF0000"/>
                </a:solidFill>
              </a:rPr>
              <a:t/>
            </a:r>
            <a:br>
              <a:rPr lang="en-US" altLang="zh-CN" sz="2800" dirty="0">
                <a:solidFill>
                  <a:srgbClr val="FF0000"/>
                </a:solidFill>
              </a:rPr>
            </a:br>
            <a:endParaRPr lang="zh-CN" altLang="en-US" sz="2800" dirty="0">
              <a:solidFill>
                <a:srgbClr val="FF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heckerboard(across)">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checkerboard(across)">
                                      <p:cBhvr>
                                        <p:cTn id="12" dur="500"/>
                                        <p:tgtEl>
                                          <p:spTgt spid="23"/>
                                        </p:tgtEl>
                                      </p:cBhvr>
                                    </p:animEffect>
                                  </p:childTnLst>
                                </p:cTn>
                              </p:par>
                              <p:par>
                                <p:cTn id="13" presetID="5" presetClass="entr" presetSubtype="1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checkerboard(across)">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diamond(in)">
                                      <p:cBhvr>
                                        <p:cTn id="20" dur="20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checkerboard(across)">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linds(horizont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checkerboard(across)">
                                      <p:cBhvr>
                                        <p:cTn id="35" dur="500"/>
                                        <p:tgtEl>
                                          <p:spTgt spid="13">
                                            <p:txEl>
                                              <p:pRg st="0" end="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13">
                                            <p:txEl>
                                              <p:pRg st="1" end="1"/>
                                            </p:txEl>
                                          </p:spTgt>
                                        </p:tgtEl>
                                        <p:attrNameLst>
                                          <p:attrName>style.visibility</p:attrName>
                                        </p:attrNameLst>
                                      </p:cBhvr>
                                      <p:to>
                                        <p:strVal val="visible"/>
                                      </p:to>
                                    </p:set>
                                    <p:animEffect transition="in" filter="checkerboard(across)">
                                      <p:cBhvr>
                                        <p:cTn id="38" dur="500"/>
                                        <p:tgtEl>
                                          <p:spTgt spid="1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animEffect transition="in" filter="box(in)">
                                      <p:cBhvr>
                                        <p:cTn id="43" dur="500"/>
                                        <p:tgtEl>
                                          <p:spTgt spid="13">
                                            <p:txEl>
                                              <p:pRg st="2" end="2"/>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13">
                                            <p:txEl>
                                              <p:pRg st="3" end="3"/>
                                            </p:txEl>
                                          </p:spTgt>
                                        </p:tgtEl>
                                        <p:attrNameLst>
                                          <p:attrName>style.visibility</p:attrName>
                                        </p:attrNameLst>
                                      </p:cBhvr>
                                      <p:to>
                                        <p:strVal val="visible"/>
                                      </p:to>
                                    </p:set>
                                    <p:animEffect transition="in" filter="box(in)">
                                      <p:cBhvr>
                                        <p:cTn id="46"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1333" y="189765"/>
            <a:ext cx="8370277" cy="1754326"/>
          </a:xfrm>
          <a:prstGeom prst="rect">
            <a:avLst/>
          </a:prstGeom>
          <a:effectLst>
            <a:glow rad="63500">
              <a:schemeClr val="accent3">
                <a:satMod val="175000"/>
                <a:alpha val="40000"/>
              </a:schemeClr>
            </a:glow>
          </a:effectLst>
        </p:spPr>
        <p:txBody>
          <a:bodyPr wrap="square">
            <a:spAutoFit/>
          </a:bodyPr>
          <a:lstStyle/>
          <a:p>
            <a:pPr marL="457200" indent="-457200" algn="ctr"/>
            <a:r>
              <a:rPr lang="en-US" altLang="zh-CN" sz="4000" b="1" dirty="0">
                <a:solidFill>
                  <a:schemeClr val="bg1"/>
                </a:solidFill>
                <a:latin typeface="Arial" pitchFamily="34" charset="0"/>
                <a:cs typeface="Arial" pitchFamily="34" charset="0"/>
              </a:rPr>
              <a:t>Part 4 Implementation</a:t>
            </a:r>
          </a:p>
          <a:p>
            <a:pPr marL="457200" indent="-457200" algn="ctr"/>
            <a:r>
              <a:rPr lang="en-US" altLang="zh-CN" sz="4000" b="1" dirty="0">
                <a:solidFill>
                  <a:schemeClr val="bg1"/>
                </a:solidFill>
                <a:latin typeface="Arial" pitchFamily="34" charset="0"/>
                <a:cs typeface="Arial" pitchFamily="34" charset="0"/>
              </a:rPr>
              <a:t>---</a:t>
            </a:r>
          </a:p>
          <a:p>
            <a:pPr algn="ctr"/>
            <a:r>
              <a:rPr lang="en-US" altLang="zh-CN" b="1" dirty="0">
                <a:solidFill>
                  <a:schemeClr val="bg1"/>
                </a:solidFill>
                <a:latin typeface="Arial" pitchFamily="34" charset="0"/>
                <a:cs typeface="Arial" pitchFamily="34" charset="0"/>
              </a:rPr>
              <a:t> </a:t>
            </a:r>
            <a:r>
              <a:rPr lang="en-US" altLang="zh-CN" sz="2800" b="1" dirty="0" smtClean="0">
                <a:solidFill>
                  <a:schemeClr val="bg1"/>
                </a:solidFill>
                <a:latin typeface="Arial" pitchFamily="34" charset="0"/>
                <a:cs typeface="Arial" pitchFamily="34" charset="0"/>
              </a:rPr>
              <a:t>Personality-based Recommendation Algorithm</a:t>
            </a:r>
            <a:endParaRPr lang="zh-CN" altLang="en-US" sz="2800" b="1" dirty="0">
              <a:solidFill>
                <a:schemeClr val="bg1"/>
              </a:solidFill>
              <a:latin typeface="Arial" pitchFamily="34" charset="0"/>
              <a:cs typeface="Arial" pitchFamily="34" charset="0"/>
            </a:endParaRPr>
          </a:p>
        </p:txBody>
      </p:sp>
      <p:pic>
        <p:nvPicPr>
          <p:cNvPr id="5" name="图片 4">
            <a:extLst>
              <a:ext uri="{FF2B5EF4-FFF2-40B4-BE49-F238E27FC236}">
                <a16:creationId xmlns:a16="http://schemas.microsoft.com/office/drawing/2014/main" xmlns="" id="{F0B6E459-1CB8-4F6B-B08D-4CFA866B80F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33052" y="1944091"/>
            <a:ext cx="5301582" cy="3826412"/>
          </a:xfrm>
          <a:prstGeom prst="rect">
            <a:avLst/>
          </a:prstGeom>
        </p:spPr>
      </p:pic>
      <p:sp>
        <p:nvSpPr>
          <p:cNvPr id="8" name="TextBox 7"/>
          <p:cNvSpPr txBox="1"/>
          <p:nvPr/>
        </p:nvSpPr>
        <p:spPr>
          <a:xfrm>
            <a:off x="3955060" y="5840843"/>
            <a:ext cx="4487594" cy="1231106"/>
          </a:xfrm>
          <a:prstGeom prst="rect">
            <a:avLst/>
          </a:prstGeom>
          <a:noFill/>
        </p:spPr>
        <p:txBody>
          <a:bodyPr wrap="square" rtlCol="0">
            <a:spAutoFit/>
          </a:bodyPr>
          <a:lstStyle/>
          <a:p>
            <a:r>
              <a:rPr lang="en-US" altLang="zh-CN" sz="1400" dirty="0" smtClean="0">
                <a:solidFill>
                  <a:schemeClr val="bg1"/>
                </a:solidFill>
              </a:rPr>
              <a:t>Cantador I, Fernández-Tobías I, Bellogín A. Relating personality types with user preferences in multiple entertainment domains[C]//CEUR WorkshopProceedings. Shlomo Berkovsky, 2013</a:t>
            </a:r>
            <a:endParaRPr lang="zh-CN" altLang="en-US" sz="1400" dirty="0" smtClean="0">
              <a:solidFill>
                <a:schemeClr val="bg1"/>
              </a:solidFill>
            </a:endParaRPr>
          </a:p>
          <a:p>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66622"/>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1</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2</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3</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4</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342299"/>
            <a:chOff x="3248160" y="1880541"/>
            <a:chExt cx="1936275" cy="3019366"/>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5</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229902"/>
            </a:xfrm>
            <a:prstGeom prst="rect">
              <a:avLst/>
            </a:prstGeom>
            <a:noFill/>
          </p:spPr>
          <p:txBody>
            <a:bodyPr wrap="square" rtlCol="0">
              <a:spAutoFit/>
            </a:bodyPr>
            <a:lstStyle/>
            <a:p>
              <a:pPr lvl="0" algn="ctr"/>
              <a:r>
                <a:rPr lang="en-US" altLang="zh-CN" sz="2800" dirty="0">
                  <a:solidFill>
                    <a:schemeClr val="bg1"/>
                  </a:solidFill>
                </a:rPr>
                <a:t>Hightlight of Film U</a:t>
              </a:r>
              <a:endParaRPr lang="zh-CN" altLang="en-US" sz="2800" dirty="0">
                <a:solidFill>
                  <a:schemeClr val="bg1"/>
                </a:solidFill>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6</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3084" y="1582055"/>
            <a:ext cx="9904108" cy="5016758"/>
          </a:xfrm>
          <a:prstGeom prst="rect">
            <a:avLst/>
          </a:prstGeom>
          <a:noFill/>
        </p:spPr>
        <p:txBody>
          <a:bodyPr wrap="square" rtlCol="0">
            <a:spAutoFit/>
          </a:bodyPr>
          <a:lstStyle/>
          <a:p>
            <a:r>
              <a:rPr lang="en-US" altLang="zh-CN" sz="3200" dirty="0">
                <a:solidFill>
                  <a:schemeClr val="bg1"/>
                </a:solidFill>
                <a:latin typeface="Arial" pitchFamily="34" charset="0"/>
                <a:cs typeface="Arial" pitchFamily="34" charset="0"/>
              </a:rPr>
              <a:t>✔Shed light on your personality and provide you with movies most suitable to your tastes</a:t>
            </a:r>
          </a:p>
          <a:p>
            <a:r>
              <a:rPr lang="en-US" altLang="zh-CN" sz="3200" dirty="0">
                <a:solidFill>
                  <a:schemeClr val="bg1"/>
                </a:solidFill>
                <a:latin typeface="Arial" pitchFamily="34" charset="0"/>
                <a:cs typeface="Arial" pitchFamily="34" charset="0"/>
              </a:rPr>
              <a:t> </a:t>
            </a:r>
          </a:p>
          <a:p>
            <a:r>
              <a:rPr lang="en-US" altLang="zh-CN" sz="3200" dirty="0">
                <a:solidFill>
                  <a:schemeClr val="bg1"/>
                </a:solidFill>
                <a:latin typeface="Arial" pitchFamily="34" charset="0"/>
                <a:cs typeface="Arial" pitchFamily="34" charset="0"/>
              </a:rPr>
              <a:t>✔ Latest movie are more likely to be recommended</a:t>
            </a:r>
          </a:p>
          <a:p>
            <a:endParaRPr lang="en-US" altLang="zh-CN" sz="3200" dirty="0">
              <a:solidFill>
                <a:schemeClr val="bg1"/>
              </a:solidFill>
              <a:latin typeface="Arial" pitchFamily="34" charset="0"/>
              <a:cs typeface="Arial" pitchFamily="34" charset="0"/>
            </a:endParaRPr>
          </a:p>
          <a:p>
            <a:r>
              <a:rPr lang="en-US" altLang="zh-CN" sz="3200" dirty="0">
                <a:solidFill>
                  <a:schemeClr val="bg1"/>
                </a:solidFill>
                <a:latin typeface="Arial" pitchFamily="34" charset="0"/>
                <a:cs typeface="Arial" pitchFamily="34" charset="0"/>
              </a:rPr>
              <a:t>✔ Show all scores for you to make a personal choice:</a:t>
            </a:r>
          </a:p>
          <a:p>
            <a:pPr>
              <a:buNone/>
            </a:pPr>
            <a:r>
              <a:rPr lang="en-US" altLang="zh-CN" sz="3200" dirty="0">
                <a:solidFill>
                  <a:schemeClr val="bg1"/>
                </a:solidFill>
                <a:latin typeface="Arial" pitchFamily="34" charset="0"/>
                <a:cs typeface="Arial" pitchFamily="34" charset="0"/>
              </a:rPr>
              <a:t>          Personality matching score</a:t>
            </a:r>
          </a:p>
          <a:p>
            <a:pPr>
              <a:buNone/>
            </a:pPr>
            <a:r>
              <a:rPr lang="en-US" altLang="zh-CN" sz="3200" dirty="0">
                <a:solidFill>
                  <a:schemeClr val="bg1"/>
                </a:solidFill>
                <a:latin typeface="Arial" pitchFamily="34" charset="0"/>
                <a:cs typeface="Arial" pitchFamily="34" charset="0"/>
              </a:rPr>
              <a:t>          Overall popularity among historical audience</a:t>
            </a:r>
          </a:p>
          <a:p>
            <a:pPr>
              <a:buNone/>
            </a:pPr>
            <a:r>
              <a:rPr lang="en-US" altLang="zh-CN" sz="3200" dirty="0">
                <a:solidFill>
                  <a:schemeClr val="bg1"/>
                </a:solidFill>
                <a:latin typeface="Arial" pitchFamily="34" charset="0"/>
                <a:cs typeface="Arial" pitchFamily="34" charset="0"/>
              </a:rPr>
              <a:t>          Comprehensive score</a:t>
            </a:r>
          </a:p>
          <a:p>
            <a:endParaRPr lang="zh-CN" altLang="en-US" sz="3200" dirty="0"/>
          </a:p>
        </p:txBody>
      </p:sp>
      <p:sp>
        <p:nvSpPr>
          <p:cNvPr id="3" name="矩形 2"/>
          <p:cNvSpPr/>
          <p:nvPr/>
        </p:nvSpPr>
        <p:spPr>
          <a:xfrm>
            <a:off x="1567542" y="174171"/>
            <a:ext cx="9231086" cy="1846659"/>
          </a:xfrm>
          <a:prstGeom prst="rect">
            <a:avLst/>
          </a:prstGeom>
        </p:spPr>
        <p:txBody>
          <a:bodyPr wrap="square">
            <a:spAutoFit/>
          </a:bodyPr>
          <a:lstStyle/>
          <a:p>
            <a:pPr marL="457200" indent="-457200" algn="ctr"/>
            <a:r>
              <a:rPr lang="en-US" altLang="zh-CN" sz="6600" b="1" dirty="0">
                <a:solidFill>
                  <a:schemeClr val="bg1"/>
                </a:solidFill>
              </a:rPr>
              <a:t>Part 5 </a:t>
            </a:r>
            <a:r>
              <a:rPr lang="en-US" altLang="zh-CN" sz="4800" b="1" dirty="0">
                <a:solidFill>
                  <a:schemeClr val="bg1"/>
                </a:solidFill>
              </a:rPr>
              <a:t>Highlight of FilmU</a:t>
            </a:r>
            <a:r>
              <a:rPr lang="en-US" altLang="zh-CN" sz="4800" dirty="0">
                <a:solidFill>
                  <a:srgbClr val="FF0000"/>
                </a:solidFill>
              </a:rPr>
              <a:t/>
            </a:r>
            <a:br>
              <a:rPr lang="en-US" altLang="zh-CN" sz="4800" dirty="0">
                <a:solidFill>
                  <a:srgbClr val="FF0000"/>
                </a:solidFill>
              </a:rPr>
            </a:br>
            <a:endParaRPr lang="zh-CN" altLang="en-US" sz="4800" dirty="0">
              <a:solidFill>
                <a:srgbClr val="FF0000"/>
              </a:solidFill>
            </a:endParaRPr>
          </a:p>
        </p:txBody>
      </p:sp>
      <p:sp>
        <p:nvSpPr>
          <p:cNvPr id="4" name="左大括号 3"/>
          <p:cNvSpPr/>
          <p:nvPr/>
        </p:nvSpPr>
        <p:spPr>
          <a:xfrm>
            <a:off x="1760898" y="4760683"/>
            <a:ext cx="435428" cy="1103086"/>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heckerboard(across)">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diamond(in)">
                                      <p:cBhvr>
                                        <p:cTn id="18" dur="20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checkerboard(across)">
                                      <p:cBhvr>
                                        <p:cTn id="29" dur="500"/>
                                        <p:tgtEl>
                                          <p:spTgt spid="2">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ox(in)">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checkerboard(across)">
                                      <p:cBhvr>
                                        <p:cTn id="3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66622"/>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1</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2</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3</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4</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342299"/>
            <a:chOff x="3248160" y="1880541"/>
            <a:chExt cx="1936275" cy="3019366"/>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5</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229902"/>
            </a:xfrm>
            <a:prstGeom prst="rect">
              <a:avLst/>
            </a:prstGeom>
            <a:noFill/>
          </p:spPr>
          <p:txBody>
            <a:bodyPr wrap="square" rtlCol="0">
              <a:spAutoFit/>
            </a:bodyPr>
            <a:lstStyle/>
            <a:p>
              <a:pPr lvl="0" algn="ctr"/>
              <a:r>
                <a:rPr kumimoji="1" lang="en-US" altLang="zh-CN" sz="2800" b="1" dirty="0">
                  <a:solidFill>
                    <a:schemeClr val="tx1">
                      <a:lumMod val="75000"/>
                      <a:lumOff val="25000"/>
                    </a:schemeClr>
                  </a:solidFill>
                  <a:latin typeface="+mn-ea"/>
                </a:rPr>
                <a:t>Hightlight of FilmU</a:t>
              </a:r>
              <a:endParaRPr kumimoji="1" lang="zh-CN" altLang="en-US" sz="2800" b="1" dirty="0">
                <a:solidFill>
                  <a:schemeClr val="tx1">
                    <a:lumMod val="75000"/>
                    <a:lumOff val="25000"/>
                  </a:schemeClr>
                </a:solidFill>
                <a:latin typeface="+mn-ea"/>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6</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lang="en-US" altLang="zh-CN" sz="2800" dirty="0">
                  <a:solidFill>
                    <a:schemeClr val="bg1"/>
                  </a:solidFill>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 xmlns:a16="http://schemas.microsoft.com/office/drawing/2014/main" id="{5A29EB9B-3821-0D42-8094-8146E331A248}"/>
              </a:ext>
            </a:extLst>
          </p:cNvPr>
          <p:cNvSpPr txBox="1"/>
          <p:nvPr/>
        </p:nvSpPr>
        <p:spPr>
          <a:xfrm>
            <a:off x="2161903" y="2752785"/>
            <a:ext cx="7868194" cy="584775"/>
          </a:xfrm>
          <a:prstGeom prst="rect">
            <a:avLst/>
          </a:prstGeom>
          <a:noFill/>
        </p:spPr>
        <p:txBody>
          <a:bodyPr wrap="square" rtlCol="0">
            <a:spAutoFit/>
          </a:bodyPr>
          <a:lstStyle/>
          <a:p>
            <a:pPr algn="ctr"/>
            <a:r>
              <a:rPr kumimoji="1" lang="en-US" altLang="zh-CN" sz="3200" b="1" dirty="0">
                <a:solidFill>
                  <a:schemeClr val="bg1"/>
                </a:solidFill>
                <a:latin typeface="SimHei" panose="02010609060101010101" pitchFamily="49" charset="-122"/>
                <a:ea typeface="SimHei" panose="02010609060101010101" pitchFamily="49" charset="-122"/>
              </a:rPr>
              <a:t>THE END</a:t>
            </a:r>
            <a:endParaRPr kumimoji="1" lang="zh-CN" altLang="en-US" sz="3200" b="1" dirty="0">
              <a:solidFill>
                <a:schemeClr val="bg1"/>
              </a:solidFill>
              <a:latin typeface="SimHei" panose="02010609060101010101" pitchFamily="49" charset="-122"/>
              <a:ea typeface="SimHei" panose="02010609060101010101" pitchFamily="49" charset="-122"/>
            </a:endParaRPr>
          </a:p>
        </p:txBody>
      </p:sp>
      <p:cxnSp>
        <p:nvCxnSpPr>
          <p:cNvPr id="9" name="直线连接符 8">
            <a:extLst>
              <a:ext uri="{FF2B5EF4-FFF2-40B4-BE49-F238E27FC236}">
                <a16:creationId xmlns="" xmlns:a16="http://schemas.microsoft.com/office/drawing/2014/main" id="{C766EFA4-3589-8F40-B839-9BDD9E8D090C}"/>
              </a:ext>
            </a:extLst>
          </p:cNvPr>
          <p:cNvCxnSpPr/>
          <p:nvPr/>
        </p:nvCxnSpPr>
        <p:spPr>
          <a:xfrm>
            <a:off x="4097382" y="3465513"/>
            <a:ext cx="39972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93F0B64E-4A87-C84E-B896-0ADDD8956AD4}"/>
              </a:ext>
            </a:extLst>
          </p:cNvPr>
          <p:cNvSpPr txBox="1"/>
          <p:nvPr/>
        </p:nvSpPr>
        <p:spPr>
          <a:xfrm>
            <a:off x="2161903" y="3499092"/>
            <a:ext cx="7868194" cy="584775"/>
          </a:xfrm>
          <a:prstGeom prst="rect">
            <a:avLst/>
          </a:prstGeom>
          <a:noFill/>
        </p:spPr>
        <p:txBody>
          <a:bodyPr wrap="square" rtlCol="0">
            <a:spAutoFit/>
          </a:bodyPr>
          <a:lstStyle/>
          <a:p>
            <a:pPr algn="ctr"/>
            <a:r>
              <a:rPr kumimoji="1" lang="en-US" altLang="zh-CN" sz="3200" dirty="0">
                <a:solidFill>
                  <a:schemeClr val="bg1"/>
                </a:solidFill>
                <a:latin typeface="Arial" panose="020B0604020202020204" pitchFamily="34" charset="0"/>
                <a:ea typeface="SimHei" panose="02010609060101010101" pitchFamily="49" charset="-122"/>
                <a:cs typeface="Arial" panose="020B0604020202020204" pitchFamily="34" charset="0"/>
              </a:rPr>
              <a:t>Thanks</a:t>
            </a:r>
            <a:endParaRPr kumimoji="1" lang="zh-CN" altLang="en-US" sz="3200" dirty="0">
              <a:solidFill>
                <a:schemeClr val="bg1"/>
              </a:solidFill>
              <a:latin typeface="Arial" panose="020B0604020202020204" pitchFamily="34" charset="0"/>
              <a:ea typeface="SimHei" panose="02010609060101010101" pitchFamily="49" charset="-122"/>
              <a:cs typeface="Arial" panose="020B0604020202020204" pitchFamily="34" charset="0"/>
            </a:endParaRPr>
          </a:p>
        </p:txBody>
      </p:sp>
      <p:sp>
        <p:nvSpPr>
          <p:cNvPr id="11" name="文本框 10">
            <a:extLst>
              <a:ext uri="{FF2B5EF4-FFF2-40B4-BE49-F238E27FC236}">
                <a16:creationId xmlns="" xmlns:a16="http://schemas.microsoft.com/office/drawing/2014/main" id="{3B63E3BE-CF76-7C43-89A7-E368483A7081}"/>
              </a:ext>
            </a:extLst>
          </p:cNvPr>
          <p:cNvSpPr txBox="1"/>
          <p:nvPr/>
        </p:nvSpPr>
        <p:spPr>
          <a:xfrm>
            <a:off x="2278015" y="296091"/>
            <a:ext cx="7868194" cy="461665"/>
          </a:xfrm>
          <a:prstGeom prst="rect">
            <a:avLst/>
          </a:prstGeom>
          <a:noFill/>
        </p:spPr>
        <p:txBody>
          <a:bodyPr wrap="square" rtlCol="0">
            <a:spAutoFit/>
          </a:bodyPr>
          <a:lstStyle/>
          <a:p>
            <a:r>
              <a:rPr lang="en-US" altLang="zh-CN" sz="2400" b="1" dirty="0">
                <a:solidFill>
                  <a:schemeClr val="bg1"/>
                </a:solidFill>
                <a:latin typeface="Arial" pitchFamily="34" charset="0"/>
                <a:cs typeface="Arial" pitchFamily="34" charset="0"/>
              </a:rPr>
              <a:t>2018 NUS School of Computing Summer Workshop</a:t>
            </a:r>
          </a:p>
        </p:txBody>
      </p:sp>
      <p:sp>
        <p:nvSpPr>
          <p:cNvPr id="12" name="文本框 11">
            <a:extLst>
              <a:ext uri="{FF2B5EF4-FFF2-40B4-BE49-F238E27FC236}">
                <a16:creationId xmlns="" xmlns:a16="http://schemas.microsoft.com/office/drawing/2014/main" id="{5807D2F1-F454-2A4E-90D2-D7FB8F4E8E28}"/>
              </a:ext>
            </a:extLst>
          </p:cNvPr>
          <p:cNvSpPr txBox="1"/>
          <p:nvPr/>
        </p:nvSpPr>
        <p:spPr>
          <a:xfrm>
            <a:off x="2248987" y="6078896"/>
            <a:ext cx="7868194" cy="461665"/>
          </a:xfrm>
          <a:prstGeom prst="rect">
            <a:avLst/>
          </a:prstGeom>
          <a:noFill/>
        </p:spPr>
        <p:txBody>
          <a:bodyPr wrap="square" rtlCol="0">
            <a:spAutoFit/>
          </a:bodyPr>
          <a:lstStyle/>
          <a:p>
            <a:pPr algn="ctr"/>
            <a:r>
              <a:rPr kumimoji="1" lang="en-US" altLang="zh-CN" sz="2400" b="1" dirty="0">
                <a:solidFill>
                  <a:schemeClr val="bg1"/>
                </a:solidFill>
                <a:latin typeface="SimHei" panose="02010609060101010101" pitchFamily="49" charset="-122"/>
                <a:ea typeface="SimHei" panose="02010609060101010101" pitchFamily="49" charset="-122"/>
              </a:rPr>
              <a:t>July ,2018</a:t>
            </a:r>
            <a:endParaRPr kumimoji="1" lang="zh-CN" altLang="en-US" sz="2400" b="1" dirty="0">
              <a:solidFill>
                <a:schemeClr val="bg1"/>
              </a:solidFill>
              <a:latin typeface="SimHei" panose="02010609060101010101" pitchFamily="49" charset="-122"/>
              <a:ea typeface="SimHei" panose="02010609060101010101" pitchFamily="49" charset="-122"/>
            </a:endParaRPr>
          </a:p>
        </p:txBody>
      </p:sp>
    </p:spTree>
    <p:extLst>
      <p:ext uri="{BB962C8B-B14F-4D97-AF65-F5344CB8AC3E}">
        <p14:creationId xmlns="" xmlns:p14="http://schemas.microsoft.com/office/powerpoint/2010/main" val="26232527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52108"/>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1</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lang="en-US" altLang="zh-CN" sz="2800" dirty="0">
                  <a:solidFill>
                    <a:schemeClr val="bg1"/>
                  </a:solidFill>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bg1"/>
                  </a:solidFill>
                  <a:latin typeface="Arial" panose="020B0604020202020204" pitchFamily="34" charset="0"/>
                  <a:cs typeface="Arial" panose="020B0604020202020204" pitchFamily="34" charset="0"/>
                </a:rPr>
                <a:t>2</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lang="en-US" altLang="zh-CN" sz="2800" dirty="0">
                  <a:solidFill>
                    <a:schemeClr val="bg1"/>
                  </a:solidFill>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bg1"/>
                  </a:solidFill>
                  <a:latin typeface="Arial" panose="020B0604020202020204" pitchFamily="34" charset="0"/>
                  <a:cs typeface="Arial" panose="020B0604020202020204" pitchFamily="34" charset="0"/>
                </a:rPr>
                <a:t>3</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lang="en-US" altLang="zh-CN" sz="2800" dirty="0">
                  <a:solidFill>
                    <a:schemeClr val="bg1"/>
                  </a:solidFill>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4</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lang="en-US" altLang="zh-CN" sz="2800" dirty="0">
                  <a:solidFill>
                    <a:schemeClr val="bg1"/>
                  </a:solidFill>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773187"/>
            <a:chOff x="3248160" y="1880541"/>
            <a:chExt cx="1936275" cy="3574807"/>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5</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785343"/>
            </a:xfrm>
            <a:prstGeom prst="rect">
              <a:avLst/>
            </a:prstGeom>
            <a:noFill/>
          </p:spPr>
          <p:txBody>
            <a:bodyPr wrap="square" rtlCol="0">
              <a:spAutoFit/>
            </a:bodyPr>
            <a:lstStyle/>
            <a:p>
              <a:pPr lvl="0"/>
              <a:r>
                <a:rPr lang="en-US" altLang="zh-CN" sz="2800" dirty="0">
                  <a:solidFill>
                    <a:schemeClr val="bg1"/>
                  </a:solidFill>
                </a:rPr>
                <a:t>Hightlight of FilmU</a:t>
              </a:r>
              <a:endParaRPr lang="zh-CN" altLang="en-US" sz="2800" dirty="0">
                <a:solidFill>
                  <a:schemeClr val="bg1"/>
                </a:solidFill>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6</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lang="en-US" altLang="zh-CN" sz="2800" dirty="0">
                  <a:solidFill>
                    <a:schemeClr val="bg1"/>
                  </a:solidFill>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52108"/>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bg1"/>
                  </a:solidFill>
                  <a:latin typeface="Arial" panose="020B0604020202020204" pitchFamily="34" charset="0"/>
                  <a:cs typeface="Arial" panose="020B0604020202020204" pitchFamily="34" charset="0"/>
                </a:rPr>
                <a:t>1</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lang="en-US" altLang="zh-CN" sz="2800" dirty="0">
                  <a:solidFill>
                    <a:schemeClr val="bg1"/>
                  </a:solidFill>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2</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3</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4</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342299"/>
            <a:chOff x="3248160" y="1880541"/>
            <a:chExt cx="1936275" cy="3019366"/>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5</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229902"/>
            </a:xfrm>
            <a:prstGeom prst="rect">
              <a:avLst/>
            </a:prstGeom>
            <a:noFill/>
          </p:spPr>
          <p:txBody>
            <a:bodyPr wrap="square" rtlCol="0">
              <a:spAutoFit/>
            </a:bodyPr>
            <a:lstStyle/>
            <a:p>
              <a:pPr lvl="0" algn="ctr"/>
              <a:r>
                <a:rPr kumimoji="1" lang="en-US" altLang="zh-CN" sz="2800" b="1" dirty="0">
                  <a:solidFill>
                    <a:schemeClr val="tx1">
                      <a:lumMod val="75000"/>
                      <a:lumOff val="25000"/>
                    </a:schemeClr>
                  </a:solidFill>
                  <a:latin typeface="+mn-ea"/>
                </a:rPr>
                <a:t>Hightlight of FilmU</a:t>
              </a:r>
              <a:endParaRPr kumimoji="1" lang="zh-CN" altLang="en-US" sz="2800" b="1" dirty="0">
                <a:solidFill>
                  <a:schemeClr val="tx1">
                    <a:lumMod val="75000"/>
                    <a:lumOff val="25000"/>
                  </a:schemeClr>
                </a:solidFill>
                <a:latin typeface="+mn-ea"/>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6</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2563067" y="1186900"/>
            <a:ext cx="8757074" cy="4858866"/>
          </a:xfrm>
          <a:prstGeom prst="rect">
            <a:avLst/>
          </a:prstGeom>
          <a:ln>
            <a:noFill/>
          </a:ln>
          <a:effectLst>
            <a:softEdge rad="112500"/>
          </a:effectLst>
        </p:spPr>
      </p:pic>
      <p:pic>
        <p:nvPicPr>
          <p:cNvPr id="4" name="Picture 2"/>
          <p:cNvPicPr>
            <a:picLocks noChangeAspect="1" noChangeArrowheads="1"/>
          </p:cNvPicPr>
          <p:nvPr/>
        </p:nvPicPr>
        <p:blipFill>
          <a:blip r:embed="rId3" cstate="print"/>
          <a:srcRect/>
          <a:stretch>
            <a:fillRect/>
          </a:stretch>
        </p:blipFill>
        <p:spPr bwMode="auto">
          <a:xfrm>
            <a:off x="2577815" y="1186900"/>
            <a:ext cx="8757074" cy="4858866"/>
          </a:xfrm>
          <a:prstGeom prst="rect">
            <a:avLst/>
          </a:prstGeom>
          <a:ln>
            <a:noFill/>
          </a:ln>
          <a:effectLst>
            <a:softEdge rad="112500"/>
          </a:effectLst>
        </p:spPr>
      </p:pic>
      <p:pic>
        <p:nvPicPr>
          <p:cNvPr id="5" name="Picture 2"/>
          <p:cNvPicPr>
            <a:picLocks noChangeAspect="1" noChangeArrowheads="1"/>
          </p:cNvPicPr>
          <p:nvPr/>
        </p:nvPicPr>
        <p:blipFill>
          <a:blip r:embed="rId4" cstate="print"/>
          <a:srcRect/>
          <a:stretch>
            <a:fillRect/>
          </a:stretch>
        </p:blipFill>
        <p:spPr bwMode="auto">
          <a:xfrm>
            <a:off x="2577815" y="1201414"/>
            <a:ext cx="8757087" cy="4844352"/>
          </a:xfrm>
          <a:prstGeom prst="rect">
            <a:avLst/>
          </a:prstGeom>
          <a:ln>
            <a:noFill/>
          </a:ln>
          <a:effectLst>
            <a:softEdge rad="112500"/>
          </a:effectLst>
        </p:spPr>
      </p:pic>
      <p:sp>
        <p:nvSpPr>
          <p:cNvPr id="7" name="矩形 6"/>
          <p:cNvSpPr/>
          <p:nvPr/>
        </p:nvSpPr>
        <p:spPr>
          <a:xfrm>
            <a:off x="-1741725" y="203201"/>
            <a:ext cx="6096000" cy="1384995"/>
          </a:xfrm>
          <a:prstGeom prst="rect">
            <a:avLst/>
          </a:prstGeom>
        </p:spPr>
        <p:txBody>
          <a:bodyPr>
            <a:spAutoFit/>
          </a:bodyPr>
          <a:lstStyle/>
          <a:p>
            <a:pPr marL="457200" indent="-457200" algn="ctr"/>
            <a:r>
              <a:rPr lang="en-US" altLang="zh-CN" sz="4000" b="1" dirty="0">
                <a:solidFill>
                  <a:schemeClr val="bg1"/>
                </a:solidFill>
              </a:rPr>
              <a:t>PART 1</a:t>
            </a:r>
          </a:p>
          <a:p>
            <a:pPr algn="ctr"/>
            <a:endParaRPr lang="en-US" altLang="zh-CN" sz="1600" dirty="0">
              <a:solidFill>
                <a:schemeClr val="bg1"/>
              </a:solidFill>
            </a:endParaRPr>
          </a:p>
          <a:p>
            <a:pPr algn="ctr"/>
            <a:r>
              <a:rPr lang="en-US" altLang="zh-CN" sz="2800" b="1" dirty="0">
                <a:solidFill>
                  <a:schemeClr val="bg1"/>
                </a:solidFill>
              </a:rPr>
              <a:t>Motivation</a:t>
            </a:r>
            <a:endParaRPr lang="zh-CN" alt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xit" presetSubtype="16" fill="hold" nodeType="clickEffect">
                                  <p:stCondLst>
                                    <p:cond delay="0"/>
                                  </p:stCondLst>
                                  <p:childTnLst>
                                    <p:animEffect transition="out" filter="box(in)">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nodeType="clickEffect">
                                  <p:stCondLst>
                                    <p:cond delay="0"/>
                                  </p:stCondLst>
                                  <p:childTnLst>
                                    <p:animEffect transition="out" filter="box(in)">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1">
            <a:extLst>
              <a:ext uri="{FF2B5EF4-FFF2-40B4-BE49-F238E27FC236}">
                <a16:creationId xmlns="" xmlns:a16="http://schemas.microsoft.com/office/drawing/2014/main" id="{D9E5F2C6-006F-8745-9DF7-77A926EFDD2B}"/>
              </a:ext>
            </a:extLst>
          </p:cNvPr>
          <p:cNvSpPr txBox="1"/>
          <p:nvPr/>
        </p:nvSpPr>
        <p:spPr>
          <a:xfrm>
            <a:off x="893717" y="2056979"/>
            <a:ext cx="10404566" cy="2554545"/>
          </a:xfrm>
          <a:prstGeom prst="rect">
            <a:avLst/>
          </a:prstGeom>
          <a:noFill/>
        </p:spPr>
        <p:txBody>
          <a:bodyPr wrap="square" rtlCol="0">
            <a:spAutoFit/>
          </a:bodyPr>
          <a:lstStyle/>
          <a:p>
            <a:pPr algn="ctr"/>
            <a:r>
              <a:rPr kumimoji="1" lang="en-US" altLang="zh-CN" sz="8000" b="1" dirty="0">
                <a:latin typeface="SimHei" panose="02010609060101010101" pitchFamily="49" charset="-122"/>
                <a:ea typeface="SimHei" panose="02010609060101010101" pitchFamily="49" charset="-122"/>
              </a:rPr>
              <a:t>Giant Movie Website</a:t>
            </a:r>
          </a:p>
          <a:p>
            <a:pPr algn="ctr"/>
            <a:r>
              <a:rPr kumimoji="1" lang="en-US" altLang="zh-CN" sz="8000" b="1" dirty="0">
                <a:latin typeface="SimHei" panose="02010609060101010101" pitchFamily="49" charset="-122"/>
                <a:ea typeface="SimHei" panose="02010609060101010101" pitchFamily="49" charset="-122"/>
              </a:rPr>
              <a:t>Cannot Feel U! </a:t>
            </a:r>
            <a:endParaRPr kumimoji="1" lang="zh-CN" altLang="en-US" sz="8000" b="1" dirty="0">
              <a:latin typeface="SimHei" panose="02010609060101010101" pitchFamily="49" charset="-122"/>
              <a:ea typeface="SimHei" panose="02010609060101010101" pitchFamily="49" charset="-122"/>
            </a:endParaRPr>
          </a:p>
        </p:txBody>
      </p:sp>
      <p:grpSp>
        <p:nvGrpSpPr>
          <p:cNvPr id="6" name="组合 5">
            <a:extLst>
              <a:ext uri="{FF2B5EF4-FFF2-40B4-BE49-F238E27FC236}">
                <a16:creationId xmlns="" xmlns:a16="http://schemas.microsoft.com/office/drawing/2014/main" id="{AB162E86-4F9E-BB4E-A776-05B494A8F7D3}"/>
              </a:ext>
            </a:extLst>
          </p:cNvPr>
          <p:cNvGrpSpPr/>
          <p:nvPr/>
        </p:nvGrpSpPr>
        <p:grpSpPr>
          <a:xfrm rot="1368489">
            <a:off x="2097132" y="2273970"/>
            <a:ext cx="8248651" cy="2310060"/>
            <a:chOff x="4474571" y="4116866"/>
            <a:chExt cx="3242855" cy="962519"/>
          </a:xfrm>
        </p:grpSpPr>
        <p:sp>
          <p:nvSpPr>
            <p:cNvPr id="7" name="文本框 5">
              <a:extLst>
                <a:ext uri="{FF2B5EF4-FFF2-40B4-BE49-F238E27FC236}">
                  <a16:creationId xmlns="" xmlns:a16="http://schemas.microsoft.com/office/drawing/2014/main" id="{5247ABE7-112B-E244-9984-9111E7D7561F}"/>
                </a:ext>
              </a:extLst>
            </p:cNvPr>
            <p:cNvSpPr txBox="1"/>
            <p:nvPr/>
          </p:nvSpPr>
          <p:spPr>
            <a:xfrm>
              <a:off x="4474571" y="4116866"/>
              <a:ext cx="3242855" cy="923324"/>
            </a:xfrm>
            <a:prstGeom prst="rect">
              <a:avLst/>
            </a:prstGeom>
            <a:noFill/>
          </p:spPr>
          <p:txBody>
            <a:bodyPr wrap="square" rtlCol="0">
              <a:spAutoFit/>
            </a:bodyPr>
            <a:lstStyle/>
            <a:p>
              <a:pPr algn="ctr"/>
              <a:r>
                <a:rPr kumimoji="1" lang="en-US" altLang="zh-CN" sz="13800" b="1" dirty="0">
                  <a:solidFill>
                    <a:srgbClr val="FF0000"/>
                  </a:solidFill>
                  <a:latin typeface="Arial" pitchFamily="34" charset="0"/>
                  <a:ea typeface="Songti SC Black" panose="02010600040101010101" pitchFamily="2" charset="-122"/>
                  <a:cs typeface="Arial" pitchFamily="34" charset="0"/>
                </a:rPr>
                <a:t>NO!</a:t>
              </a:r>
              <a:endParaRPr kumimoji="1" lang="zh-CN" altLang="en-US" sz="13800" b="1" dirty="0">
                <a:solidFill>
                  <a:srgbClr val="FF0000"/>
                </a:solidFill>
                <a:latin typeface="Arial" pitchFamily="34" charset="0"/>
                <a:ea typeface="Songti SC Black" panose="02010600040101010101" pitchFamily="2" charset="-122"/>
                <a:cs typeface="Arial" pitchFamily="34" charset="0"/>
              </a:endParaRPr>
            </a:p>
          </p:txBody>
        </p:sp>
        <p:sp>
          <p:nvSpPr>
            <p:cNvPr id="8" name="矩形 7">
              <a:extLst>
                <a:ext uri="{FF2B5EF4-FFF2-40B4-BE49-F238E27FC236}">
                  <a16:creationId xmlns="" xmlns:a16="http://schemas.microsoft.com/office/drawing/2014/main" id="{6EB87F13-D94F-E144-8650-9B3B5619AA1D}"/>
                </a:ext>
              </a:extLst>
            </p:cNvPr>
            <p:cNvSpPr/>
            <p:nvPr/>
          </p:nvSpPr>
          <p:spPr>
            <a:xfrm>
              <a:off x="4724399" y="4156055"/>
              <a:ext cx="2743200" cy="923330"/>
            </a:xfrm>
            <a:prstGeom prst="rect">
              <a:avLst/>
            </a:prstGeom>
            <a:noFill/>
            <a:ln w="3810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66622"/>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1</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bg1"/>
                  </a:solidFill>
                  <a:latin typeface="Arial" panose="020B0604020202020204" pitchFamily="34" charset="0"/>
                  <a:cs typeface="Arial" panose="020B0604020202020204" pitchFamily="34" charset="0"/>
                </a:rPr>
                <a:t>2</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lang="en-US" altLang="zh-CN" sz="2800" dirty="0">
                  <a:solidFill>
                    <a:schemeClr val="bg1"/>
                  </a:solidFill>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3</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4</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342299"/>
            <a:chOff x="3248160" y="1880541"/>
            <a:chExt cx="1936275" cy="3019366"/>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5</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229902"/>
            </a:xfrm>
            <a:prstGeom prst="rect">
              <a:avLst/>
            </a:prstGeom>
            <a:noFill/>
          </p:spPr>
          <p:txBody>
            <a:bodyPr wrap="square" rtlCol="0">
              <a:spAutoFit/>
            </a:bodyPr>
            <a:lstStyle/>
            <a:p>
              <a:pPr lvl="0" algn="ctr"/>
              <a:r>
                <a:rPr kumimoji="1" lang="en-US" altLang="zh-CN" sz="2800" b="1" dirty="0">
                  <a:solidFill>
                    <a:schemeClr val="tx1">
                      <a:lumMod val="75000"/>
                      <a:lumOff val="25000"/>
                    </a:schemeClr>
                  </a:solidFill>
                  <a:latin typeface="+mn-ea"/>
                </a:rPr>
                <a:t>Hightlight of FilmU</a:t>
              </a:r>
              <a:endParaRPr kumimoji="1" lang="zh-CN" altLang="en-US" sz="2800" b="1" dirty="0">
                <a:solidFill>
                  <a:schemeClr val="tx1">
                    <a:lumMod val="75000"/>
                    <a:lumOff val="25000"/>
                  </a:schemeClr>
                </a:solidFill>
                <a:latin typeface="+mn-ea"/>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6</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C:\Users\Administrator\Desktop\图片\图片12.png"/>
          <p:cNvPicPr>
            <a:picLocks noChangeAspect="1" noChangeArrowheads="1"/>
          </p:cNvPicPr>
          <p:nvPr/>
        </p:nvPicPr>
        <p:blipFill>
          <a:blip r:embed="rId2"/>
          <a:srcRect/>
          <a:stretch>
            <a:fillRect/>
          </a:stretch>
        </p:blipFill>
        <p:spPr bwMode="auto">
          <a:xfrm>
            <a:off x="446362" y="0"/>
            <a:ext cx="3982536" cy="3388405"/>
          </a:xfrm>
          <a:prstGeom prst="rect">
            <a:avLst/>
          </a:prstGeom>
          <a:noFill/>
        </p:spPr>
      </p:pic>
      <p:pic>
        <p:nvPicPr>
          <p:cNvPr id="3077" name="Picture 5" descr="C:\Users\Administrator\Desktop\图层 3.png"/>
          <p:cNvPicPr>
            <a:picLocks noChangeAspect="1" noChangeArrowheads="1"/>
          </p:cNvPicPr>
          <p:nvPr/>
        </p:nvPicPr>
        <p:blipFill>
          <a:blip r:embed="rId3"/>
          <a:srcRect/>
          <a:stretch>
            <a:fillRect/>
          </a:stretch>
        </p:blipFill>
        <p:spPr bwMode="auto">
          <a:xfrm>
            <a:off x="5038500" y="820054"/>
            <a:ext cx="6495708" cy="2132919"/>
          </a:xfrm>
          <a:prstGeom prst="rect">
            <a:avLst/>
          </a:prstGeom>
          <a:noFill/>
        </p:spPr>
      </p:pic>
      <p:sp>
        <p:nvSpPr>
          <p:cNvPr id="6" name="TextBox 5"/>
          <p:cNvSpPr txBox="1"/>
          <p:nvPr/>
        </p:nvSpPr>
        <p:spPr>
          <a:xfrm>
            <a:off x="4172186" y="3377460"/>
            <a:ext cx="7750629" cy="3046988"/>
          </a:xfrm>
          <a:prstGeom prst="rect">
            <a:avLst/>
          </a:prstGeom>
          <a:noFill/>
        </p:spPr>
        <p:txBody>
          <a:bodyPr wrap="square" rtlCol="0">
            <a:spAutoFit/>
          </a:bodyPr>
          <a:lstStyle/>
          <a:p>
            <a:r>
              <a:rPr lang="en-US" altLang="zh-CN" sz="2400" dirty="0">
                <a:solidFill>
                  <a:srgbClr val="000002"/>
                </a:solidFill>
              </a:rPr>
              <a:t>We intend to design a movie recommendation system providing films according to user’s unique personality. Incorporating information provided by twitter and IBDM movie database, our recommendation not only can provide every visitor with movies most suitable for his own taste,but also enable users to know themselves better in terms of personality. </a:t>
            </a:r>
            <a:endParaRPr lang="zh-CN" altLang="en-US" sz="2400" dirty="0">
              <a:solidFill>
                <a:srgbClr val="000002"/>
              </a:solidFill>
            </a:endParaRPr>
          </a:p>
        </p:txBody>
      </p:sp>
      <p:pic>
        <p:nvPicPr>
          <p:cNvPr id="3078" name="Picture 6" descr="C:\Users\Administrator\Desktop\1532842854_239169.png"/>
          <p:cNvPicPr>
            <a:picLocks noChangeAspect="1" noChangeArrowheads="1"/>
          </p:cNvPicPr>
          <p:nvPr/>
        </p:nvPicPr>
        <p:blipFill>
          <a:blip r:embed="rId4"/>
          <a:srcRect/>
          <a:stretch>
            <a:fillRect/>
          </a:stretch>
        </p:blipFill>
        <p:spPr bwMode="auto">
          <a:xfrm>
            <a:off x="4433438" y="4423406"/>
            <a:ext cx="18626583" cy="874309"/>
          </a:xfrm>
          <a:prstGeom prst="rect">
            <a:avLst/>
          </a:prstGeom>
          <a:noFill/>
        </p:spPr>
      </p:pic>
      <p:sp>
        <p:nvSpPr>
          <p:cNvPr id="9" name="矩形 8"/>
          <p:cNvSpPr/>
          <p:nvPr/>
        </p:nvSpPr>
        <p:spPr>
          <a:xfrm>
            <a:off x="620530" y="4099272"/>
            <a:ext cx="2195238" cy="1508105"/>
          </a:xfrm>
          <a:prstGeom prst="rect">
            <a:avLst/>
          </a:prstGeom>
        </p:spPr>
        <p:txBody>
          <a:bodyPr wrap="square">
            <a:spAutoFit/>
          </a:bodyPr>
          <a:lstStyle/>
          <a:p>
            <a:pPr marL="457200" indent="-457200" algn="ctr"/>
            <a:r>
              <a:rPr lang="en-US" altLang="zh-CN" sz="4000" b="1" dirty="0">
                <a:solidFill>
                  <a:srgbClr val="000002"/>
                </a:solidFill>
              </a:rPr>
              <a:t>PART 2</a:t>
            </a:r>
          </a:p>
          <a:p>
            <a:pPr algn="ctr"/>
            <a:endParaRPr lang="en-US" altLang="zh-CN" sz="2400" dirty="0">
              <a:solidFill>
                <a:srgbClr val="000002"/>
              </a:solidFill>
            </a:endParaRPr>
          </a:p>
          <a:p>
            <a:pPr algn="ctr"/>
            <a:r>
              <a:rPr lang="en-US" altLang="zh-CN" sz="2800" b="1" dirty="0">
                <a:solidFill>
                  <a:srgbClr val="000002"/>
                </a:solidFill>
              </a:rPr>
              <a:t>Objective</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ppt_x"/>
                                          </p:val>
                                        </p:tav>
                                        <p:tav tm="100000">
                                          <p:val>
                                            <p:strVal val="#ppt_x"/>
                                          </p:val>
                                        </p:tav>
                                      </p:tavLst>
                                    </p:anim>
                                    <p:anim calcmode="lin" valueType="num">
                                      <p:cBhvr additive="base">
                                        <p:cTn id="14"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 xmlns:a16="http://schemas.microsoft.com/office/drawing/2014/main" id="{C898A911-021C-5445-BF15-6CBD52C6C705}"/>
              </a:ext>
            </a:extLst>
          </p:cNvPr>
          <p:cNvGrpSpPr/>
          <p:nvPr/>
        </p:nvGrpSpPr>
        <p:grpSpPr>
          <a:xfrm>
            <a:off x="588259" y="466622"/>
            <a:ext cx="3437831" cy="2092880"/>
            <a:chOff x="1041712" y="2076994"/>
            <a:chExt cx="3862787" cy="2092880"/>
          </a:xfrm>
        </p:grpSpPr>
        <p:sp>
          <p:nvSpPr>
            <p:cNvPr id="2" name="文本框 1">
              <a:extLst>
                <a:ext uri="{FF2B5EF4-FFF2-40B4-BE49-F238E27FC236}">
                  <a16:creationId xmlns="" xmlns:a16="http://schemas.microsoft.com/office/drawing/2014/main" id="{AA96BA93-AE03-114F-8275-F5835A2204FC}"/>
                </a:ext>
              </a:extLst>
            </p:cNvPr>
            <p:cNvSpPr txBox="1"/>
            <p:nvPr/>
          </p:nvSpPr>
          <p:spPr>
            <a:xfrm>
              <a:off x="2013993" y="2076994"/>
              <a:ext cx="1802674" cy="1569660"/>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1</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 xmlns:a16="http://schemas.microsoft.com/office/drawing/2014/main" id="{FA838F8D-D2FD-4045-8DE8-85641EE96D34}"/>
                </a:ext>
              </a:extLst>
            </p:cNvPr>
            <p:cNvSpPr txBox="1"/>
            <p:nvPr/>
          </p:nvSpPr>
          <p:spPr>
            <a:xfrm>
              <a:off x="1041712" y="3646654"/>
              <a:ext cx="3862787"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Motivation</a:t>
              </a:r>
            </a:p>
          </p:txBody>
        </p:sp>
      </p:grpSp>
      <p:grpSp>
        <p:nvGrpSpPr>
          <p:cNvPr id="5" name="组合 5">
            <a:extLst>
              <a:ext uri="{FF2B5EF4-FFF2-40B4-BE49-F238E27FC236}">
                <a16:creationId xmlns="" xmlns:a16="http://schemas.microsoft.com/office/drawing/2014/main" id="{51F1450D-6C9F-184D-8DB1-849EA63D76CC}"/>
              </a:ext>
            </a:extLst>
          </p:cNvPr>
          <p:cNvGrpSpPr/>
          <p:nvPr/>
        </p:nvGrpSpPr>
        <p:grpSpPr>
          <a:xfrm>
            <a:off x="4434008" y="480438"/>
            <a:ext cx="3280954" cy="2092880"/>
            <a:chOff x="1962694" y="2076994"/>
            <a:chExt cx="1900645" cy="2092880"/>
          </a:xfrm>
        </p:grpSpPr>
        <p:sp>
          <p:nvSpPr>
            <p:cNvPr id="7" name="文本框 6">
              <a:extLst>
                <a:ext uri="{FF2B5EF4-FFF2-40B4-BE49-F238E27FC236}">
                  <a16:creationId xmlns="" xmlns:a16="http://schemas.microsoft.com/office/drawing/2014/main" id="{28639FE8-1B20-7C4B-B313-3D649ED1FFEE}"/>
                </a:ext>
              </a:extLst>
            </p:cNvPr>
            <p:cNvSpPr txBox="1"/>
            <p:nvPr/>
          </p:nvSpPr>
          <p:spPr>
            <a:xfrm>
              <a:off x="2011680" y="2076994"/>
              <a:ext cx="1802674" cy="1569660"/>
            </a:xfrm>
            <a:prstGeom prst="rect">
              <a:avLst/>
            </a:prstGeom>
            <a:noFill/>
          </p:spPr>
          <p:txBody>
            <a:bodyPr wrap="square" rtlCol="0">
              <a:spAutoFit/>
            </a:bodyPr>
            <a:lstStyle/>
            <a:p>
              <a:pPr algn="ctr"/>
              <a:r>
                <a:rPr kumimoji="1" lang="en-US" altLang="zh-Hans" sz="9600" b="1" dirty="0">
                  <a:solidFill>
                    <a:schemeClr val="tx1">
                      <a:lumMod val="75000"/>
                      <a:lumOff val="25000"/>
                    </a:schemeClr>
                  </a:solidFill>
                  <a:latin typeface="Arial" panose="020B0604020202020204" pitchFamily="34" charset="0"/>
                  <a:cs typeface="Arial" panose="020B0604020202020204" pitchFamily="34" charset="0"/>
                </a:rPr>
                <a:t>2</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 xmlns:a16="http://schemas.microsoft.com/office/drawing/2014/main" id="{7B739561-C1C6-0348-ACC5-E23966D25A07}"/>
                </a:ext>
              </a:extLst>
            </p:cNvPr>
            <p:cNvSpPr txBox="1"/>
            <p:nvPr/>
          </p:nvSpPr>
          <p:spPr>
            <a:xfrm>
              <a:off x="1962694" y="3646654"/>
              <a:ext cx="1900645" cy="523220"/>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Objective</a:t>
              </a:r>
            </a:p>
          </p:txBody>
        </p:sp>
      </p:grpSp>
      <p:grpSp>
        <p:nvGrpSpPr>
          <p:cNvPr id="6" name="组合 8">
            <a:extLst>
              <a:ext uri="{FF2B5EF4-FFF2-40B4-BE49-F238E27FC236}">
                <a16:creationId xmlns="" xmlns:a16="http://schemas.microsoft.com/office/drawing/2014/main" id="{D91E8014-2F79-1E48-A2C6-649EBDFFD402}"/>
              </a:ext>
            </a:extLst>
          </p:cNvPr>
          <p:cNvGrpSpPr/>
          <p:nvPr/>
        </p:nvGrpSpPr>
        <p:grpSpPr>
          <a:xfrm>
            <a:off x="7945996" y="498156"/>
            <a:ext cx="4121648" cy="2092880"/>
            <a:chOff x="1969387" y="2076994"/>
            <a:chExt cx="1900645" cy="2092880"/>
          </a:xfrm>
        </p:grpSpPr>
        <p:sp>
          <p:nvSpPr>
            <p:cNvPr id="10" name="文本框 9">
              <a:extLst>
                <a:ext uri="{FF2B5EF4-FFF2-40B4-BE49-F238E27FC236}">
                  <a16:creationId xmlns="" xmlns:a16="http://schemas.microsoft.com/office/drawing/2014/main" id="{41D06987-D9B7-3743-AADC-2D116BD0C3D2}"/>
                </a:ext>
              </a:extLst>
            </p:cNvPr>
            <p:cNvSpPr txBox="1"/>
            <p:nvPr/>
          </p:nvSpPr>
          <p:spPr>
            <a:xfrm>
              <a:off x="2018373" y="2076994"/>
              <a:ext cx="1802674" cy="1569660"/>
            </a:xfrm>
            <a:prstGeom prst="rect">
              <a:avLst/>
            </a:prstGeom>
            <a:noFill/>
          </p:spPr>
          <p:txBody>
            <a:bodyPr wrap="square" rtlCol="0">
              <a:spAutoFit/>
            </a:bodyPr>
            <a:lstStyle/>
            <a:p>
              <a:pPr algn="ctr"/>
              <a:r>
                <a:rPr kumimoji="1" lang="en-US" altLang="zh-Hans" sz="9600" b="1" dirty="0">
                  <a:solidFill>
                    <a:schemeClr val="bg1"/>
                  </a:solidFill>
                  <a:latin typeface="Arial" panose="020B0604020202020204" pitchFamily="34" charset="0"/>
                  <a:cs typeface="Arial" panose="020B0604020202020204" pitchFamily="34" charset="0"/>
                </a:rPr>
                <a:t>3</a:t>
              </a:r>
              <a:endParaRPr kumimoji="1" lang="zh-CN" altLang="en-US" sz="9600" b="1" dirty="0">
                <a:solidFill>
                  <a:schemeClr val="bg1"/>
                </a:solidFill>
                <a:latin typeface="Arial" panose="020B0604020202020204" pitchFamily="34" charset="0"/>
                <a:cs typeface="Arial" panose="020B0604020202020204" pitchFamily="34" charset="0"/>
              </a:endParaRPr>
            </a:p>
          </p:txBody>
        </p:sp>
        <p:sp>
          <p:nvSpPr>
            <p:cNvPr id="11" name="文本框 10">
              <a:extLst>
                <a:ext uri="{FF2B5EF4-FFF2-40B4-BE49-F238E27FC236}">
                  <a16:creationId xmlns="" xmlns:a16="http://schemas.microsoft.com/office/drawing/2014/main" id="{AE5597E5-4C8D-F940-A547-8E921F551E53}"/>
                </a:ext>
              </a:extLst>
            </p:cNvPr>
            <p:cNvSpPr txBox="1"/>
            <p:nvPr/>
          </p:nvSpPr>
          <p:spPr>
            <a:xfrm>
              <a:off x="1969387" y="3646654"/>
              <a:ext cx="1900645" cy="523220"/>
            </a:xfrm>
            <a:prstGeom prst="rect">
              <a:avLst/>
            </a:prstGeom>
            <a:noFill/>
          </p:spPr>
          <p:txBody>
            <a:bodyPr wrap="square" rtlCol="0">
              <a:spAutoFit/>
            </a:bodyPr>
            <a:lstStyle/>
            <a:p>
              <a:pPr algn="ctr"/>
              <a:r>
                <a:rPr lang="en-US" altLang="zh-CN" sz="2800" dirty="0">
                  <a:solidFill>
                    <a:schemeClr val="bg1"/>
                  </a:solidFill>
                </a:rPr>
                <a:t>Approach</a:t>
              </a:r>
            </a:p>
          </p:txBody>
        </p:sp>
      </p:grpSp>
      <p:grpSp>
        <p:nvGrpSpPr>
          <p:cNvPr id="9" name="组合 11">
            <a:extLst>
              <a:ext uri="{FF2B5EF4-FFF2-40B4-BE49-F238E27FC236}">
                <a16:creationId xmlns="" xmlns:a16="http://schemas.microsoft.com/office/drawing/2014/main" id="{C898A911-021C-5445-BF15-6CBD52C6C705}"/>
              </a:ext>
            </a:extLst>
          </p:cNvPr>
          <p:cNvGrpSpPr/>
          <p:nvPr/>
        </p:nvGrpSpPr>
        <p:grpSpPr>
          <a:xfrm>
            <a:off x="646921" y="3535970"/>
            <a:ext cx="3336016" cy="1910735"/>
            <a:chOff x="1959142" y="2076994"/>
            <a:chExt cx="1939734" cy="2463052"/>
          </a:xfrm>
        </p:grpSpPr>
        <p:sp>
          <p:nvSpPr>
            <p:cNvPr id="13" name="文本框 1">
              <a:extLst>
                <a:ext uri="{FF2B5EF4-FFF2-40B4-BE49-F238E27FC236}">
                  <a16:creationId xmlns="" xmlns:a16="http://schemas.microsoft.com/office/drawing/2014/main" id="{AA96BA93-AE03-114F-8275-F5835A2204FC}"/>
                </a:ext>
              </a:extLst>
            </p:cNvPr>
            <p:cNvSpPr txBox="1"/>
            <p:nvPr/>
          </p:nvSpPr>
          <p:spPr>
            <a:xfrm>
              <a:off x="1959142" y="2076994"/>
              <a:ext cx="1802674"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4</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文本框 2">
              <a:extLst>
                <a:ext uri="{FF2B5EF4-FFF2-40B4-BE49-F238E27FC236}">
                  <a16:creationId xmlns="" xmlns:a16="http://schemas.microsoft.com/office/drawing/2014/main" id="{FA838F8D-D2FD-4045-8DE8-85641EE96D34}"/>
                </a:ext>
              </a:extLst>
            </p:cNvPr>
            <p:cNvSpPr txBox="1"/>
            <p:nvPr/>
          </p:nvSpPr>
          <p:spPr>
            <a:xfrm>
              <a:off x="1998232" y="3865584"/>
              <a:ext cx="1900644"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Implementation</a:t>
              </a:r>
            </a:p>
          </p:txBody>
        </p:sp>
      </p:grpSp>
      <p:grpSp>
        <p:nvGrpSpPr>
          <p:cNvPr id="12" name="组合 14">
            <a:extLst>
              <a:ext uri="{FF2B5EF4-FFF2-40B4-BE49-F238E27FC236}">
                <a16:creationId xmlns="" xmlns:a16="http://schemas.microsoft.com/office/drawing/2014/main" id="{C898A911-021C-5445-BF15-6CBD52C6C705}"/>
              </a:ext>
            </a:extLst>
          </p:cNvPr>
          <p:cNvGrpSpPr/>
          <p:nvPr/>
        </p:nvGrpSpPr>
        <p:grpSpPr>
          <a:xfrm>
            <a:off x="4432482" y="3517126"/>
            <a:ext cx="3775479" cy="2342299"/>
            <a:chOff x="3248160" y="1880541"/>
            <a:chExt cx="1936275" cy="3019366"/>
          </a:xfrm>
        </p:grpSpPr>
        <p:sp>
          <p:nvSpPr>
            <p:cNvPr id="16" name="文本框 1">
              <a:extLst>
                <a:ext uri="{FF2B5EF4-FFF2-40B4-BE49-F238E27FC236}">
                  <a16:creationId xmlns="" xmlns:a16="http://schemas.microsoft.com/office/drawing/2014/main" id="{AA96BA93-AE03-114F-8275-F5835A2204FC}"/>
                </a:ext>
              </a:extLst>
            </p:cNvPr>
            <p:cNvSpPr txBox="1"/>
            <p:nvPr/>
          </p:nvSpPr>
          <p:spPr>
            <a:xfrm>
              <a:off x="3248160" y="1880541"/>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5</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文本框 2">
              <a:extLst>
                <a:ext uri="{FF2B5EF4-FFF2-40B4-BE49-F238E27FC236}">
                  <a16:creationId xmlns="" xmlns:a16="http://schemas.microsoft.com/office/drawing/2014/main" id="{FA838F8D-D2FD-4045-8DE8-85641EE96D34}"/>
                </a:ext>
              </a:extLst>
            </p:cNvPr>
            <p:cNvSpPr txBox="1"/>
            <p:nvPr/>
          </p:nvSpPr>
          <p:spPr>
            <a:xfrm>
              <a:off x="3283790" y="3670005"/>
              <a:ext cx="1900645" cy="1229902"/>
            </a:xfrm>
            <a:prstGeom prst="rect">
              <a:avLst/>
            </a:prstGeom>
            <a:noFill/>
          </p:spPr>
          <p:txBody>
            <a:bodyPr wrap="square" rtlCol="0">
              <a:spAutoFit/>
            </a:bodyPr>
            <a:lstStyle/>
            <a:p>
              <a:pPr lvl="0" algn="ctr"/>
              <a:r>
                <a:rPr kumimoji="1" lang="en-US" altLang="zh-CN" sz="2800" b="1" dirty="0">
                  <a:solidFill>
                    <a:schemeClr val="tx1">
                      <a:lumMod val="75000"/>
                      <a:lumOff val="25000"/>
                    </a:schemeClr>
                  </a:solidFill>
                  <a:latin typeface="+mn-ea"/>
                </a:rPr>
                <a:t>Hightlight of FilmU</a:t>
              </a:r>
              <a:endParaRPr kumimoji="1" lang="zh-CN" altLang="en-US" sz="2800" b="1" dirty="0">
                <a:solidFill>
                  <a:schemeClr val="tx1">
                    <a:lumMod val="75000"/>
                    <a:lumOff val="25000"/>
                  </a:schemeClr>
                </a:solidFill>
                <a:latin typeface="+mn-ea"/>
              </a:endParaRPr>
            </a:p>
            <a:p>
              <a:endParaRPr lang="en-US" altLang="zh-CN" sz="2800" dirty="0">
                <a:solidFill>
                  <a:schemeClr val="bg1"/>
                </a:solidFill>
              </a:endParaRPr>
            </a:p>
          </p:txBody>
        </p:sp>
      </p:grpSp>
      <p:grpSp>
        <p:nvGrpSpPr>
          <p:cNvPr id="15" name="组合 17">
            <a:extLst>
              <a:ext uri="{FF2B5EF4-FFF2-40B4-BE49-F238E27FC236}">
                <a16:creationId xmlns="" xmlns:a16="http://schemas.microsoft.com/office/drawing/2014/main" id="{C898A911-021C-5445-BF15-6CBD52C6C705}"/>
              </a:ext>
            </a:extLst>
          </p:cNvPr>
          <p:cNvGrpSpPr/>
          <p:nvPr/>
        </p:nvGrpSpPr>
        <p:grpSpPr>
          <a:xfrm>
            <a:off x="8240398" y="3430042"/>
            <a:ext cx="3758904" cy="1944093"/>
            <a:chOff x="2004644" y="2451194"/>
            <a:chExt cx="1900645" cy="2506052"/>
          </a:xfrm>
        </p:grpSpPr>
        <p:sp>
          <p:nvSpPr>
            <p:cNvPr id="19" name="文本框 1">
              <a:extLst>
                <a:ext uri="{FF2B5EF4-FFF2-40B4-BE49-F238E27FC236}">
                  <a16:creationId xmlns="" xmlns:a16="http://schemas.microsoft.com/office/drawing/2014/main" id="{AA96BA93-AE03-114F-8275-F5835A2204FC}"/>
                </a:ext>
              </a:extLst>
            </p:cNvPr>
            <p:cNvSpPr txBox="1"/>
            <p:nvPr/>
          </p:nvSpPr>
          <p:spPr>
            <a:xfrm>
              <a:off x="2042350" y="2451194"/>
              <a:ext cx="1802675" cy="2023387"/>
            </a:xfrm>
            <a:prstGeom prst="rect">
              <a:avLst/>
            </a:prstGeom>
            <a:noFill/>
          </p:spPr>
          <p:txBody>
            <a:bodyPr wrap="square" rtlCol="0">
              <a:spAutoFit/>
            </a:bodyPr>
            <a:lstStyle/>
            <a:p>
              <a:pPr algn="ctr"/>
              <a:r>
                <a:rPr kumimoji="1" lang="en-US" altLang="zh-CN" sz="9600" b="1" dirty="0">
                  <a:solidFill>
                    <a:schemeClr val="tx1">
                      <a:lumMod val="75000"/>
                      <a:lumOff val="25000"/>
                    </a:schemeClr>
                  </a:solidFill>
                  <a:latin typeface="Arial" panose="020B0604020202020204" pitchFamily="34" charset="0"/>
                  <a:cs typeface="Arial" panose="020B0604020202020204" pitchFamily="34" charset="0"/>
                </a:rPr>
                <a:t>6</a:t>
              </a:r>
              <a:endParaRPr kumimoji="1" lang="zh-CN" altLang="en-US" sz="96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文本框 2">
              <a:extLst>
                <a:ext uri="{FF2B5EF4-FFF2-40B4-BE49-F238E27FC236}">
                  <a16:creationId xmlns="" xmlns:a16="http://schemas.microsoft.com/office/drawing/2014/main" id="{FA838F8D-D2FD-4045-8DE8-85641EE96D34}"/>
                </a:ext>
              </a:extLst>
            </p:cNvPr>
            <p:cNvSpPr txBox="1"/>
            <p:nvPr/>
          </p:nvSpPr>
          <p:spPr>
            <a:xfrm>
              <a:off x="2004644" y="4282784"/>
              <a:ext cx="1900645" cy="674462"/>
            </a:xfrm>
            <a:prstGeom prst="rect">
              <a:avLst/>
            </a:prstGeom>
            <a:noFill/>
          </p:spPr>
          <p:txBody>
            <a:bodyPr wrap="square" rtlCol="0">
              <a:spAutoFit/>
            </a:bodyPr>
            <a:lstStyle/>
            <a:p>
              <a:pPr algn="ctr"/>
              <a:r>
                <a:rPr kumimoji="1" lang="en-US" altLang="zh-CN" sz="2800" b="1" dirty="0">
                  <a:solidFill>
                    <a:schemeClr val="tx1">
                      <a:lumMod val="75000"/>
                      <a:lumOff val="25000"/>
                    </a:schemeClr>
                  </a:solidFill>
                  <a:latin typeface="+mn-ea"/>
                </a:rPr>
                <a:t>Demo</a:t>
              </a:r>
            </a:p>
          </p:txBody>
        </p:sp>
      </p:grpSp>
    </p:spTree>
    <p:extLst>
      <p:ext uri="{BB962C8B-B14F-4D97-AF65-F5344CB8AC3E}">
        <p14:creationId xmlns="" xmlns:p14="http://schemas.microsoft.com/office/powerpoint/2010/main" val="31825459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云形 61">
            <a:extLst>
              <a:ext uri="{FF2B5EF4-FFF2-40B4-BE49-F238E27FC236}">
                <a16:creationId xmlns="" xmlns:a16="http://schemas.microsoft.com/office/drawing/2014/main" id="{D7C2E783-93DD-4376-96F8-A87DB56F30EA}"/>
              </a:ext>
            </a:extLst>
          </p:cNvPr>
          <p:cNvSpPr/>
          <p:nvPr/>
        </p:nvSpPr>
        <p:spPr>
          <a:xfrm>
            <a:off x="782425" y="0"/>
            <a:ext cx="8699536" cy="5747675"/>
          </a:xfrm>
          <a:prstGeom prst="cloud">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流程图: 过程 1">
            <a:extLst>
              <a:ext uri="{FF2B5EF4-FFF2-40B4-BE49-F238E27FC236}">
                <a16:creationId xmlns="" xmlns:a16="http://schemas.microsoft.com/office/drawing/2014/main" id="{DF4114DC-7F41-4DE7-8A55-8F389C4758F5}"/>
              </a:ext>
            </a:extLst>
          </p:cNvPr>
          <p:cNvSpPr/>
          <p:nvPr/>
        </p:nvSpPr>
        <p:spPr>
          <a:xfrm>
            <a:off x="4519126" y="699797"/>
            <a:ext cx="1446245" cy="80243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Cloud</a:t>
            </a:r>
          </a:p>
          <a:p>
            <a:pPr algn="ctr"/>
            <a:r>
              <a:rPr lang="en-US" altLang="zh-CN" dirty="0"/>
              <a:t>Application</a:t>
            </a:r>
            <a:endParaRPr lang="zh-CN" altLang="en-US" dirty="0"/>
          </a:p>
        </p:txBody>
      </p:sp>
      <p:sp>
        <p:nvSpPr>
          <p:cNvPr id="4" name="流程图: 过程 3">
            <a:extLst>
              <a:ext uri="{FF2B5EF4-FFF2-40B4-BE49-F238E27FC236}">
                <a16:creationId xmlns="" xmlns:a16="http://schemas.microsoft.com/office/drawing/2014/main" id="{DA86C90F-5B44-481F-81A3-4A49129CE7DE}"/>
              </a:ext>
            </a:extLst>
          </p:cNvPr>
          <p:cNvSpPr/>
          <p:nvPr/>
        </p:nvSpPr>
        <p:spPr>
          <a:xfrm>
            <a:off x="1897224" y="2383971"/>
            <a:ext cx="1446245" cy="80243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DB2</a:t>
            </a:r>
            <a:endParaRPr lang="zh-CN" altLang="en-US" dirty="0"/>
          </a:p>
        </p:txBody>
      </p:sp>
      <p:sp>
        <p:nvSpPr>
          <p:cNvPr id="6" name="流程图: 过程 5">
            <a:extLst>
              <a:ext uri="{FF2B5EF4-FFF2-40B4-BE49-F238E27FC236}">
                <a16:creationId xmlns="" xmlns:a16="http://schemas.microsoft.com/office/drawing/2014/main" id="{14B3C865-27D3-41C7-A703-7DAF16A1E4F0}"/>
              </a:ext>
            </a:extLst>
          </p:cNvPr>
          <p:cNvSpPr/>
          <p:nvPr/>
        </p:nvSpPr>
        <p:spPr>
          <a:xfrm>
            <a:off x="7181461" y="2383970"/>
            <a:ext cx="1446245" cy="80243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Personality</a:t>
            </a:r>
          </a:p>
          <a:p>
            <a:pPr algn="ctr"/>
            <a:r>
              <a:rPr lang="en-US" altLang="zh-CN" dirty="0"/>
              <a:t>Insights</a:t>
            </a:r>
            <a:endParaRPr lang="zh-CN" altLang="en-US" dirty="0"/>
          </a:p>
        </p:txBody>
      </p:sp>
      <p:pic>
        <p:nvPicPr>
          <p:cNvPr id="12" name="图片 11">
            <a:extLst>
              <a:ext uri="{FF2B5EF4-FFF2-40B4-BE49-F238E27FC236}">
                <a16:creationId xmlns="" xmlns:a16="http://schemas.microsoft.com/office/drawing/2014/main" id="{83ACA9EA-8A70-4537-AAA6-04B329D07FD8}"/>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flipH="1">
            <a:off x="9761227" y="4979229"/>
            <a:ext cx="1745282" cy="1745282"/>
          </a:xfrm>
          <a:prstGeom prst="rect">
            <a:avLst/>
          </a:prstGeom>
        </p:spPr>
      </p:pic>
      <p:sp>
        <p:nvSpPr>
          <p:cNvPr id="19" name="流程图: 过程 18">
            <a:extLst>
              <a:ext uri="{FF2B5EF4-FFF2-40B4-BE49-F238E27FC236}">
                <a16:creationId xmlns="" xmlns:a16="http://schemas.microsoft.com/office/drawing/2014/main" id="{4BD660B0-91A0-4281-AF8C-6FEE5059D15A}"/>
              </a:ext>
            </a:extLst>
          </p:cNvPr>
          <p:cNvSpPr/>
          <p:nvPr/>
        </p:nvSpPr>
        <p:spPr>
          <a:xfrm>
            <a:off x="4519126" y="1502230"/>
            <a:ext cx="1446245" cy="503852"/>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VM</a:t>
            </a:r>
            <a:endParaRPr lang="zh-CN" altLang="en-US" dirty="0"/>
          </a:p>
        </p:txBody>
      </p:sp>
      <p:sp>
        <p:nvSpPr>
          <p:cNvPr id="20" name="流程图: 过程 19">
            <a:extLst>
              <a:ext uri="{FF2B5EF4-FFF2-40B4-BE49-F238E27FC236}">
                <a16:creationId xmlns="" xmlns:a16="http://schemas.microsoft.com/office/drawing/2014/main" id="{CA0BAD48-E059-456B-8CC8-A4AB6A7BEC6F}"/>
              </a:ext>
            </a:extLst>
          </p:cNvPr>
          <p:cNvSpPr/>
          <p:nvPr/>
        </p:nvSpPr>
        <p:spPr>
          <a:xfrm>
            <a:off x="1897223" y="3186403"/>
            <a:ext cx="1446245" cy="503852"/>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VM</a:t>
            </a:r>
            <a:endParaRPr lang="zh-CN" altLang="en-US" dirty="0"/>
          </a:p>
        </p:txBody>
      </p:sp>
      <p:sp>
        <p:nvSpPr>
          <p:cNvPr id="21" name="流程图: 过程 20">
            <a:extLst>
              <a:ext uri="{FF2B5EF4-FFF2-40B4-BE49-F238E27FC236}">
                <a16:creationId xmlns="" xmlns:a16="http://schemas.microsoft.com/office/drawing/2014/main" id="{96C8FF73-F261-4665-8675-A26EB4E42C3C}"/>
              </a:ext>
            </a:extLst>
          </p:cNvPr>
          <p:cNvSpPr/>
          <p:nvPr/>
        </p:nvSpPr>
        <p:spPr>
          <a:xfrm>
            <a:off x="7181461" y="3186403"/>
            <a:ext cx="1446245" cy="503852"/>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VM</a:t>
            </a:r>
            <a:endParaRPr lang="zh-CN" altLang="en-US" dirty="0"/>
          </a:p>
        </p:txBody>
      </p:sp>
      <p:sp>
        <p:nvSpPr>
          <p:cNvPr id="22" name="笑脸 21">
            <a:extLst>
              <a:ext uri="{FF2B5EF4-FFF2-40B4-BE49-F238E27FC236}">
                <a16:creationId xmlns="" xmlns:a16="http://schemas.microsoft.com/office/drawing/2014/main" id="{D2B009FB-4B57-4229-89C6-B50004C68A9C}"/>
              </a:ext>
            </a:extLst>
          </p:cNvPr>
          <p:cNvSpPr/>
          <p:nvPr/>
        </p:nvSpPr>
        <p:spPr>
          <a:xfrm>
            <a:off x="261256" y="559837"/>
            <a:ext cx="1017038" cy="970383"/>
          </a:xfrm>
          <a:prstGeom prst="smileyFace">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46" name="图片 45">
            <a:extLst>
              <a:ext uri="{FF2B5EF4-FFF2-40B4-BE49-F238E27FC236}">
                <a16:creationId xmlns="" xmlns:a16="http://schemas.microsoft.com/office/drawing/2014/main" id="{C2161FB2-EEA3-4BC4-BAEF-20F2422F294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734982" y="-120083"/>
            <a:ext cx="1195762" cy="1062475"/>
          </a:xfrm>
          <a:prstGeom prst="rect">
            <a:avLst/>
          </a:prstGeom>
        </p:spPr>
      </p:pic>
      <p:sp>
        <p:nvSpPr>
          <p:cNvPr id="49" name="对话气泡: 圆角矩形 48">
            <a:extLst>
              <a:ext uri="{FF2B5EF4-FFF2-40B4-BE49-F238E27FC236}">
                <a16:creationId xmlns="" xmlns:a16="http://schemas.microsoft.com/office/drawing/2014/main" id="{BA420808-1A85-494D-926B-7D212CDD6BCA}"/>
              </a:ext>
            </a:extLst>
          </p:cNvPr>
          <p:cNvSpPr/>
          <p:nvPr/>
        </p:nvSpPr>
        <p:spPr>
          <a:xfrm>
            <a:off x="5747653" y="784225"/>
            <a:ext cx="1235397" cy="959012"/>
          </a:xfrm>
          <a:prstGeom prst="wedgeRoundRect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Request</a:t>
            </a:r>
          </a:p>
          <a:p>
            <a:pPr algn="ctr"/>
            <a:r>
              <a:rPr lang="en-US" altLang="zh-CN" sz="1600" dirty="0">
                <a:solidFill>
                  <a:schemeClr val="tx1"/>
                </a:solidFill>
              </a:rPr>
              <a:t>API</a:t>
            </a:r>
            <a:endParaRPr lang="zh-CN" altLang="en-US" sz="1600" dirty="0">
              <a:solidFill>
                <a:schemeClr val="tx1"/>
              </a:solidFill>
            </a:endParaRPr>
          </a:p>
        </p:txBody>
      </p:sp>
      <p:pic>
        <p:nvPicPr>
          <p:cNvPr id="58" name="图片 57">
            <a:extLst>
              <a:ext uri="{FF2B5EF4-FFF2-40B4-BE49-F238E27FC236}">
                <a16:creationId xmlns="" xmlns:a16="http://schemas.microsoft.com/office/drawing/2014/main" id="{79BA875F-BD7E-417F-9FBA-8EA234D76923}"/>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9769638" y="5284018"/>
            <a:ext cx="1736871" cy="927313"/>
          </a:xfrm>
          <a:prstGeom prst="rect">
            <a:avLst/>
          </a:prstGeom>
          <a:ln>
            <a:noFill/>
          </a:ln>
          <a:effectLst>
            <a:softEdge rad="112500"/>
          </a:effectLst>
        </p:spPr>
      </p:pic>
      <p:sp>
        <p:nvSpPr>
          <p:cNvPr id="59" name="对话气泡: 圆角矩形 58">
            <a:extLst>
              <a:ext uri="{FF2B5EF4-FFF2-40B4-BE49-F238E27FC236}">
                <a16:creationId xmlns="" xmlns:a16="http://schemas.microsoft.com/office/drawing/2014/main" id="{DE732761-4FDC-4387-BB24-20B3289FE118}"/>
              </a:ext>
            </a:extLst>
          </p:cNvPr>
          <p:cNvSpPr/>
          <p:nvPr/>
        </p:nvSpPr>
        <p:spPr>
          <a:xfrm>
            <a:off x="1027645" y="544211"/>
            <a:ext cx="1236583" cy="959012"/>
          </a:xfrm>
          <a:prstGeom prst="wedgeRoundRectCallou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Log in</a:t>
            </a:r>
          </a:p>
        </p:txBody>
      </p:sp>
      <p:sp>
        <p:nvSpPr>
          <p:cNvPr id="61" name="圆柱形 60">
            <a:extLst>
              <a:ext uri="{FF2B5EF4-FFF2-40B4-BE49-F238E27FC236}">
                <a16:creationId xmlns="" xmlns:a16="http://schemas.microsoft.com/office/drawing/2014/main" id="{65D1FD9E-DF30-4992-8B09-5B2DA2ED6CFD}"/>
              </a:ext>
            </a:extLst>
          </p:cNvPr>
          <p:cNvSpPr/>
          <p:nvPr/>
        </p:nvSpPr>
        <p:spPr>
          <a:xfrm>
            <a:off x="20842" y="2249817"/>
            <a:ext cx="1577394" cy="1631917"/>
          </a:xfrm>
          <a:prstGeom prst="can">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endParaRPr>
          </a:p>
          <a:p>
            <a:pPr algn="ctr"/>
            <a:r>
              <a:rPr lang="en-US" altLang="zh-CN" b="1" dirty="0">
                <a:solidFill>
                  <a:schemeClr val="tx1"/>
                </a:solidFill>
              </a:rPr>
              <a:t>Table</a:t>
            </a:r>
          </a:p>
          <a:p>
            <a:pPr algn="ctr"/>
            <a:endParaRPr lang="en-US" altLang="zh-CN" b="1" dirty="0">
              <a:solidFill>
                <a:schemeClr val="tx1"/>
              </a:solidFill>
            </a:endParaRPr>
          </a:p>
          <a:p>
            <a:pPr algn="ctr"/>
            <a:r>
              <a:rPr lang="en-US" altLang="zh-CN" dirty="0">
                <a:solidFill>
                  <a:schemeClr val="tx1"/>
                </a:solidFill>
              </a:rPr>
              <a:t>Movies Data</a:t>
            </a:r>
          </a:p>
          <a:p>
            <a:pPr algn="ctr"/>
            <a:endParaRPr lang="zh-CN" altLang="en-US" dirty="0"/>
          </a:p>
        </p:txBody>
      </p:sp>
      <p:sp>
        <p:nvSpPr>
          <p:cNvPr id="53" name="流程图: 多文档 52">
            <a:extLst>
              <a:ext uri="{FF2B5EF4-FFF2-40B4-BE49-F238E27FC236}">
                <a16:creationId xmlns="" xmlns:a16="http://schemas.microsoft.com/office/drawing/2014/main" id="{811FE8C1-4B47-481F-90BD-6DA7653F3E30}"/>
              </a:ext>
            </a:extLst>
          </p:cNvPr>
          <p:cNvSpPr/>
          <p:nvPr/>
        </p:nvSpPr>
        <p:spPr>
          <a:xfrm>
            <a:off x="9355212" y="4927625"/>
            <a:ext cx="1133888" cy="1203848"/>
          </a:xfrm>
          <a:prstGeom prst="flowChartMultidocumen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solidFill>
              </a:rPr>
              <a:t>Movies </a:t>
            </a:r>
          </a:p>
          <a:p>
            <a:pPr algn="ctr"/>
            <a:r>
              <a:rPr lang="en-US" altLang="zh-CN" dirty="0">
                <a:solidFill>
                  <a:schemeClr val="tx1"/>
                </a:solidFill>
              </a:rPr>
              <a:t>Data</a:t>
            </a:r>
            <a:endParaRPr lang="zh-CN" altLang="en-US" dirty="0">
              <a:solidFill>
                <a:schemeClr val="tx1"/>
              </a:solidFill>
            </a:endParaRPr>
          </a:p>
        </p:txBody>
      </p:sp>
      <p:sp>
        <p:nvSpPr>
          <p:cNvPr id="48" name="流程图: 多文档 47">
            <a:extLst>
              <a:ext uri="{FF2B5EF4-FFF2-40B4-BE49-F238E27FC236}">
                <a16:creationId xmlns="" xmlns:a16="http://schemas.microsoft.com/office/drawing/2014/main" id="{15E6EC75-E87D-4A94-BD2F-177AAE5AEEDA}"/>
              </a:ext>
            </a:extLst>
          </p:cNvPr>
          <p:cNvSpPr/>
          <p:nvPr/>
        </p:nvSpPr>
        <p:spPr>
          <a:xfrm>
            <a:off x="9202694" y="5238495"/>
            <a:ext cx="1133888" cy="1203848"/>
          </a:xfrm>
          <a:prstGeom prst="flowChartMultidocumen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solidFill>
              </a:rPr>
              <a:t>Tweets</a:t>
            </a:r>
          </a:p>
          <a:p>
            <a:pPr algn="ctr"/>
            <a:r>
              <a:rPr lang="en-US" altLang="zh-CN" dirty="0">
                <a:solidFill>
                  <a:schemeClr val="tx1"/>
                </a:solidFill>
              </a:rPr>
              <a:t>JSON</a:t>
            </a:r>
            <a:endParaRPr lang="zh-CN" altLang="en-US" dirty="0">
              <a:solidFill>
                <a:schemeClr val="tx1"/>
              </a:solidFill>
            </a:endParaRPr>
          </a:p>
        </p:txBody>
      </p:sp>
      <p:sp>
        <p:nvSpPr>
          <p:cNvPr id="27" name="流程图: 多文档 26">
            <a:extLst>
              <a:ext uri="{FF2B5EF4-FFF2-40B4-BE49-F238E27FC236}">
                <a16:creationId xmlns="" xmlns:a16="http://schemas.microsoft.com/office/drawing/2014/main" id="{4BF9F3EB-9D22-41E5-AE2B-E21314139D7E}"/>
              </a:ext>
            </a:extLst>
          </p:cNvPr>
          <p:cNvSpPr/>
          <p:nvPr/>
        </p:nvSpPr>
        <p:spPr>
          <a:xfrm>
            <a:off x="8068805" y="2631904"/>
            <a:ext cx="1501749" cy="1203848"/>
          </a:xfrm>
          <a:prstGeom prst="flowChartMultidocumen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solidFill>
                  <a:schemeClr val="tx1"/>
                </a:solidFill>
              </a:rPr>
              <a:t>Big 5 personality</a:t>
            </a:r>
          </a:p>
          <a:p>
            <a:pPr algn="ctr"/>
            <a:r>
              <a:rPr lang="en-US" altLang="zh-CN" sz="1600" dirty="0">
                <a:solidFill>
                  <a:schemeClr val="tx1"/>
                </a:solidFill>
              </a:rPr>
              <a:t>Score</a:t>
            </a:r>
            <a:endParaRPr lang="zh-CN" altLang="en-US" sz="1600" dirty="0">
              <a:solidFill>
                <a:schemeClr val="tx1"/>
              </a:solidFill>
            </a:endParaRPr>
          </a:p>
        </p:txBody>
      </p:sp>
      <p:sp>
        <p:nvSpPr>
          <p:cNvPr id="28" name="流程图: 多文档 27">
            <a:extLst>
              <a:ext uri="{FF2B5EF4-FFF2-40B4-BE49-F238E27FC236}">
                <a16:creationId xmlns="" xmlns:a16="http://schemas.microsoft.com/office/drawing/2014/main" id="{AEB4D5A8-850A-402E-81B8-B4277CD61873}"/>
              </a:ext>
            </a:extLst>
          </p:cNvPr>
          <p:cNvSpPr/>
          <p:nvPr/>
        </p:nvSpPr>
        <p:spPr>
          <a:xfrm>
            <a:off x="2776524" y="2053203"/>
            <a:ext cx="1133888" cy="1203848"/>
          </a:xfrm>
          <a:prstGeom prst="flowChartMultidocumen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solidFill>
                  <a:schemeClr val="tx1"/>
                </a:solidFill>
              </a:rPr>
              <a:t>Movies</a:t>
            </a:r>
          </a:p>
          <a:p>
            <a:pPr algn="ctr"/>
            <a:r>
              <a:rPr lang="en-US" altLang="zh-CN" sz="1600" dirty="0">
                <a:solidFill>
                  <a:schemeClr val="tx1"/>
                </a:solidFill>
              </a:rPr>
              <a:t>Info</a:t>
            </a:r>
            <a:endParaRPr lang="zh-CN" altLang="en-US" sz="1600" dirty="0">
              <a:solidFill>
                <a:schemeClr val="tx1"/>
              </a:solidFill>
            </a:endParaRPr>
          </a:p>
        </p:txBody>
      </p:sp>
      <p:sp>
        <p:nvSpPr>
          <p:cNvPr id="23" name="文本框 2"/>
          <p:cNvSpPr txBox="1"/>
          <p:nvPr/>
        </p:nvSpPr>
        <p:spPr>
          <a:xfrm>
            <a:off x="9570554" y="344961"/>
            <a:ext cx="2171508" cy="3108543"/>
          </a:xfrm>
          <a:prstGeom prst="rect">
            <a:avLst/>
          </a:prstGeom>
          <a:noFill/>
        </p:spPr>
        <p:txBody>
          <a:bodyPr wrap="square" rtlCol="0">
            <a:spAutoFit/>
          </a:bodyPr>
          <a:lstStyle/>
          <a:p>
            <a:r>
              <a:rPr lang="en-US" altLang="zh-CN" sz="4000" b="1" dirty="0">
                <a:solidFill>
                  <a:schemeClr val="bg1"/>
                </a:solidFill>
                <a:latin typeface="Arial" pitchFamily="34" charset="0"/>
                <a:ea typeface="Malgun Gothic" panose="020B0503020000020004" charset="-127"/>
                <a:cs typeface="Arial" pitchFamily="34" charset="0"/>
              </a:rPr>
              <a:t> PART 3</a:t>
            </a:r>
          </a:p>
          <a:p>
            <a:pPr algn="ctr"/>
            <a:r>
              <a:rPr lang="en-US" altLang="zh-CN" sz="3200" b="1" dirty="0">
                <a:solidFill>
                  <a:schemeClr val="bg1"/>
                </a:solidFill>
                <a:latin typeface="Arial" pitchFamily="34" charset="0"/>
                <a:ea typeface="Malgun Gothic" panose="020B0503020000020004" charset="-127"/>
                <a:cs typeface="Arial" pitchFamily="34" charset="0"/>
              </a:rPr>
              <a:t>Approach</a:t>
            </a:r>
          </a:p>
          <a:p>
            <a:pPr algn="ctr"/>
            <a:r>
              <a:rPr lang="en-US" altLang="zh-CN" sz="3200" b="1" dirty="0">
                <a:solidFill>
                  <a:schemeClr val="bg1"/>
                </a:solidFill>
                <a:latin typeface="Arial" pitchFamily="34" charset="0"/>
                <a:ea typeface="Malgun Gothic" panose="020B0503020000020004" charset="-127"/>
                <a:cs typeface="Arial" pitchFamily="34" charset="0"/>
              </a:rPr>
              <a:t>---</a:t>
            </a:r>
          </a:p>
          <a:p>
            <a:pPr algn="ctr"/>
            <a:r>
              <a:rPr lang="en-US" altLang="zh-CN" sz="2800" dirty="0">
                <a:solidFill>
                  <a:schemeClr val="bg1"/>
                </a:solidFill>
                <a:latin typeface="Arial" pitchFamily="34" charset="0"/>
                <a:ea typeface="Malgun Gothic" panose="020B0503020000020004" charset="-127"/>
                <a:cs typeface="Arial" pitchFamily="34" charset="0"/>
              </a:rPr>
              <a:t>Service on Cloud</a:t>
            </a:r>
          </a:p>
          <a:p>
            <a:endParaRPr lang="en-US" altLang="zh-CN" sz="3600" b="1" dirty="0">
              <a:solidFill>
                <a:schemeClr val="accent5">
                  <a:lumMod val="75000"/>
                </a:schemeClr>
              </a:solidFill>
            </a:endParaRPr>
          </a:p>
        </p:txBody>
      </p:sp>
      <p:sp>
        <p:nvSpPr>
          <p:cNvPr id="29" name="流程图: 多文档 28">
            <a:extLst>
              <a:ext uri="{FF2B5EF4-FFF2-40B4-BE49-F238E27FC236}">
                <a16:creationId xmlns="" xmlns:a16="http://schemas.microsoft.com/office/drawing/2014/main" id="{76A7128C-EC53-4785-97A3-92C2F9CF0685}"/>
              </a:ext>
            </a:extLst>
          </p:cNvPr>
          <p:cNvSpPr/>
          <p:nvPr/>
        </p:nvSpPr>
        <p:spPr>
          <a:xfrm>
            <a:off x="5747653" y="942392"/>
            <a:ext cx="1133888" cy="1203848"/>
          </a:xfrm>
          <a:prstGeom prst="flowChartMultidocumen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solidFill>
                  <a:schemeClr val="tx1"/>
                </a:solidFill>
              </a:rPr>
              <a:t>Result</a:t>
            </a:r>
            <a:endParaRPr lang="zh-CN" altLang="en-US" sz="1600" dirty="0">
              <a:solidFill>
                <a:schemeClr val="tx1"/>
              </a:solidFill>
            </a:endParaRPr>
          </a:p>
        </p:txBody>
      </p:sp>
      <p:sp>
        <p:nvSpPr>
          <p:cNvPr id="66" name="流程图: 多文档 65">
            <a:extLst>
              <a:ext uri="{FF2B5EF4-FFF2-40B4-BE49-F238E27FC236}">
                <a16:creationId xmlns="" xmlns:a16="http://schemas.microsoft.com/office/drawing/2014/main" id="{25230927-FF83-4BC6-9C37-B80F7DC81262}"/>
              </a:ext>
            </a:extLst>
          </p:cNvPr>
          <p:cNvSpPr/>
          <p:nvPr/>
        </p:nvSpPr>
        <p:spPr>
          <a:xfrm>
            <a:off x="5827727" y="699797"/>
            <a:ext cx="1155323" cy="1163738"/>
          </a:xfrm>
          <a:prstGeom prst="flowChartMultidocumen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solidFill>
              </a:rPr>
              <a:t>Pure</a:t>
            </a:r>
          </a:p>
          <a:p>
            <a:pPr algn="ctr"/>
            <a:r>
              <a:rPr lang="en-US" altLang="zh-CN" dirty="0">
                <a:solidFill>
                  <a:schemeClr val="tx1"/>
                </a:solidFill>
              </a:rPr>
              <a:t>Tweets</a:t>
            </a:r>
            <a:endParaRPr lang="zh-CN" altLang="en-US" dirty="0">
              <a:solidFill>
                <a:schemeClr val="tx1"/>
              </a:solidFill>
            </a:endParaRPr>
          </a:p>
        </p:txBody>
      </p:sp>
    </p:spTree>
    <p:extLst>
      <p:ext uri="{BB962C8B-B14F-4D97-AF65-F5344CB8AC3E}">
        <p14:creationId xmlns="" xmlns:p14="http://schemas.microsoft.com/office/powerpoint/2010/main" val="4231594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heel(1)">
                                      <p:cBhvr>
                                        <p:cTn id="7" dur="2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iterate type="lt">
                                    <p:tmPct val="0"/>
                                  </p:iterate>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iterate type="lt">
                                    <p:tmPct val="0"/>
                                  </p:iterate>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1000"/>
                                        <p:tgtEl>
                                          <p:spTgt spid="2"/>
                                        </p:tgtEl>
                                      </p:cBhvr>
                                    </p:animEffect>
                                    <p:anim calcmode="lin" valueType="num">
                                      <p:cBhvr>
                                        <p:cTn id="35" dur="1000" fill="hold"/>
                                        <p:tgtEl>
                                          <p:spTgt spid="2"/>
                                        </p:tgtEl>
                                        <p:attrNameLst>
                                          <p:attrName>ppt_x</p:attrName>
                                        </p:attrNameLst>
                                      </p:cBhvr>
                                      <p:tavLst>
                                        <p:tav tm="0">
                                          <p:val>
                                            <p:strVal val="#ppt_x"/>
                                          </p:val>
                                        </p:tav>
                                        <p:tav tm="100000">
                                          <p:val>
                                            <p:strVal val="#ppt_x"/>
                                          </p:val>
                                        </p:tav>
                                      </p:tavLst>
                                    </p:anim>
                                    <p:anim calcmode="lin" valueType="num">
                                      <p:cBhvr>
                                        <p:cTn id="36" dur="1000" fill="hold"/>
                                        <p:tgtEl>
                                          <p:spTgt spid="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circle(in)">
                                      <p:cBhvr>
                                        <p:cTn id="46" dur="10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1000"/>
                                        <p:tgtEl>
                                          <p:spTgt spid="58"/>
                                        </p:tgtEl>
                                      </p:cBhvr>
                                    </p:animEffect>
                                    <p:anim calcmode="lin" valueType="num">
                                      <p:cBhvr>
                                        <p:cTn id="52" dur="1000" fill="hold"/>
                                        <p:tgtEl>
                                          <p:spTgt spid="58"/>
                                        </p:tgtEl>
                                        <p:attrNameLst>
                                          <p:attrName>ppt_w</p:attrName>
                                        </p:attrNameLst>
                                      </p:cBhvr>
                                      <p:tavLst>
                                        <p:tav tm="0" fmla="#ppt_w*sin(2.5*pi*$)">
                                          <p:val>
                                            <p:fltVal val="0"/>
                                          </p:val>
                                        </p:tav>
                                        <p:tav tm="100000">
                                          <p:val>
                                            <p:fltVal val="1"/>
                                          </p:val>
                                        </p:tav>
                                      </p:tavLst>
                                    </p:anim>
                                    <p:anim calcmode="lin" valueType="num">
                                      <p:cBhvr>
                                        <p:cTn id="53" dur="10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childTnLst>
                          </p:cTn>
                        </p:par>
                        <p:par>
                          <p:cTn id="59" fill="hold">
                            <p:stCondLst>
                              <p:cond delay="500"/>
                            </p:stCondLst>
                            <p:childTnLst>
                              <p:par>
                                <p:cTn id="60" presetID="42" presetClass="path" presetSubtype="0" accel="50000" decel="50000" fill="hold" grpId="1" nodeType="afterEffect">
                                  <p:stCondLst>
                                    <p:cond delay="0"/>
                                  </p:stCondLst>
                                  <p:childTnLst>
                                    <p:animMotion origin="layout" path="M -2.08333E-6 0 L -0.54427 -0.3662 " pathEditMode="relative" rAng="0" ptsTypes="AA">
                                      <p:cBhvr>
                                        <p:cTn id="61" dur="5000" fill="hold"/>
                                        <p:tgtEl>
                                          <p:spTgt spid="53"/>
                                        </p:tgtEl>
                                        <p:attrNameLst>
                                          <p:attrName>ppt_x</p:attrName>
                                          <p:attrName>ppt_y</p:attrName>
                                        </p:attrNameLst>
                                      </p:cBhvr>
                                      <p:rCtr x="-27214" y="-18310"/>
                                    </p:animMotion>
                                  </p:childTnLst>
                                </p:cTn>
                              </p:par>
                              <p:par>
                                <p:cTn id="62" presetID="10" presetClass="exit" presetSubtype="0" fill="hold" grpId="2" nodeType="withEffect">
                                  <p:stCondLst>
                                    <p:cond delay="4000"/>
                                  </p:stCondLst>
                                  <p:childTnLst>
                                    <p:animEffect transition="out" filter="fade">
                                      <p:cBhvr>
                                        <p:cTn id="63" dur="500"/>
                                        <p:tgtEl>
                                          <p:spTgt spid="53"/>
                                        </p:tgtEl>
                                      </p:cBhvr>
                                    </p:animEffect>
                                    <p:set>
                                      <p:cBhvr>
                                        <p:cTn id="64" dur="1" fill="hold">
                                          <p:stCondLst>
                                            <p:cond delay="499"/>
                                          </p:stCondLst>
                                        </p:cTn>
                                        <p:tgtEl>
                                          <p:spTgt spid="5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32" presetClass="emph" presetSubtype="0" fill="hold" grpId="1" nodeType="clickEffect">
                                  <p:stCondLst>
                                    <p:cond delay="0"/>
                                  </p:stCondLst>
                                  <p:childTnLst>
                                    <p:animRot by="120000">
                                      <p:cBhvr>
                                        <p:cTn id="68" dur="100" fill="hold">
                                          <p:stCondLst>
                                            <p:cond delay="0"/>
                                          </p:stCondLst>
                                        </p:cTn>
                                        <p:tgtEl>
                                          <p:spTgt spid="61"/>
                                        </p:tgtEl>
                                        <p:attrNameLst>
                                          <p:attrName>r</p:attrName>
                                        </p:attrNameLst>
                                      </p:cBhvr>
                                    </p:animRot>
                                    <p:animRot by="-240000">
                                      <p:cBhvr>
                                        <p:cTn id="69" dur="200" fill="hold">
                                          <p:stCondLst>
                                            <p:cond delay="200"/>
                                          </p:stCondLst>
                                        </p:cTn>
                                        <p:tgtEl>
                                          <p:spTgt spid="61"/>
                                        </p:tgtEl>
                                        <p:attrNameLst>
                                          <p:attrName>r</p:attrName>
                                        </p:attrNameLst>
                                      </p:cBhvr>
                                    </p:animRot>
                                    <p:animRot by="240000">
                                      <p:cBhvr>
                                        <p:cTn id="70" dur="200" fill="hold">
                                          <p:stCondLst>
                                            <p:cond delay="400"/>
                                          </p:stCondLst>
                                        </p:cTn>
                                        <p:tgtEl>
                                          <p:spTgt spid="61"/>
                                        </p:tgtEl>
                                        <p:attrNameLst>
                                          <p:attrName>r</p:attrName>
                                        </p:attrNameLst>
                                      </p:cBhvr>
                                    </p:animRot>
                                    <p:animRot by="-240000">
                                      <p:cBhvr>
                                        <p:cTn id="71" dur="200" fill="hold">
                                          <p:stCondLst>
                                            <p:cond delay="600"/>
                                          </p:stCondLst>
                                        </p:cTn>
                                        <p:tgtEl>
                                          <p:spTgt spid="61"/>
                                        </p:tgtEl>
                                        <p:attrNameLst>
                                          <p:attrName>r</p:attrName>
                                        </p:attrNameLst>
                                      </p:cBhvr>
                                    </p:animRot>
                                    <p:animRot by="120000">
                                      <p:cBhvr>
                                        <p:cTn id="72" dur="200" fill="hold">
                                          <p:stCondLst>
                                            <p:cond delay="800"/>
                                          </p:stCondLst>
                                        </p:cTn>
                                        <p:tgtEl>
                                          <p:spTgt spid="61"/>
                                        </p:tgtEl>
                                        <p:attrNameLst>
                                          <p:attrName>r</p:attrName>
                                        </p:attrNameLst>
                                      </p:cBhvr>
                                    </p:animRo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58"/>
                                        </p:tgtEl>
                                      </p:cBhvr>
                                    </p:animEffect>
                                    <p:set>
                                      <p:cBhvr>
                                        <p:cTn id="77" dur="1" fill="hold">
                                          <p:stCondLst>
                                            <p:cond delay="499"/>
                                          </p:stCondLst>
                                        </p:cTn>
                                        <p:tgtEl>
                                          <p:spTgt spid="5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1000" fill="hold"/>
                                        <p:tgtEl>
                                          <p:spTgt spid="12"/>
                                        </p:tgtEl>
                                        <p:attrNameLst>
                                          <p:attrName>ppt_w</p:attrName>
                                        </p:attrNameLst>
                                      </p:cBhvr>
                                      <p:tavLst>
                                        <p:tav tm="0">
                                          <p:val>
                                            <p:fltVal val="0"/>
                                          </p:val>
                                        </p:tav>
                                        <p:tav tm="100000">
                                          <p:val>
                                            <p:strVal val="#ppt_w"/>
                                          </p:val>
                                        </p:tav>
                                      </p:tavLst>
                                    </p:anim>
                                    <p:anim calcmode="lin" valueType="num">
                                      <p:cBhvr>
                                        <p:cTn id="83" dur="1000" fill="hold"/>
                                        <p:tgtEl>
                                          <p:spTgt spid="12"/>
                                        </p:tgtEl>
                                        <p:attrNameLst>
                                          <p:attrName>ppt_h</p:attrName>
                                        </p:attrNameLst>
                                      </p:cBhvr>
                                      <p:tavLst>
                                        <p:tav tm="0">
                                          <p:val>
                                            <p:fltVal val="0"/>
                                          </p:val>
                                        </p:tav>
                                        <p:tav tm="100000">
                                          <p:val>
                                            <p:strVal val="#ppt_h"/>
                                          </p:val>
                                        </p:tav>
                                      </p:tavLst>
                                    </p:anim>
                                    <p:anim calcmode="lin" valueType="num">
                                      <p:cBhvr>
                                        <p:cTn id="84" dur="1000" fill="hold"/>
                                        <p:tgtEl>
                                          <p:spTgt spid="12"/>
                                        </p:tgtEl>
                                        <p:attrNameLst>
                                          <p:attrName>style.rotation</p:attrName>
                                        </p:attrNameLst>
                                      </p:cBhvr>
                                      <p:tavLst>
                                        <p:tav tm="0">
                                          <p:val>
                                            <p:fltVal val="90"/>
                                          </p:val>
                                        </p:tav>
                                        <p:tav tm="100000">
                                          <p:val>
                                            <p:fltVal val="0"/>
                                          </p:val>
                                        </p:tav>
                                      </p:tavLst>
                                    </p:anim>
                                    <p:animEffect transition="in" filter="fade">
                                      <p:cBhvr>
                                        <p:cTn id="85" dur="10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fade">
                                      <p:cBhvr>
                                        <p:cTn id="95" dur="500"/>
                                        <p:tgtEl>
                                          <p:spTgt spid="59"/>
                                        </p:tgtEl>
                                      </p:cBhvr>
                                    </p:animEffect>
                                  </p:childTnLst>
                                </p:cTn>
                              </p:par>
                              <p:par>
                                <p:cTn id="96" presetID="42" presetClass="path" presetSubtype="0" accel="50000" decel="50000" fill="hold" grpId="1" nodeType="withEffect">
                                  <p:stCondLst>
                                    <p:cond delay="0"/>
                                  </p:stCondLst>
                                  <p:childTnLst>
                                    <p:animMotion origin="layout" path="M -4.375E-6 4.44444E-6 L 0.26641 -0.00371 " pathEditMode="relative" rAng="0" ptsTypes="AA">
                                      <p:cBhvr>
                                        <p:cTn id="97" dur="5000" fill="hold"/>
                                        <p:tgtEl>
                                          <p:spTgt spid="59"/>
                                        </p:tgtEl>
                                        <p:attrNameLst>
                                          <p:attrName>ppt_x</p:attrName>
                                          <p:attrName>ppt_y</p:attrName>
                                        </p:attrNameLst>
                                      </p:cBhvr>
                                      <p:rCtr x="13320" y="-185"/>
                                    </p:animMotion>
                                  </p:childTnLst>
                                </p:cTn>
                              </p:par>
                              <p:par>
                                <p:cTn id="98" presetID="10" presetClass="exit" presetSubtype="0" fill="hold" grpId="2" nodeType="withEffect">
                                  <p:stCondLst>
                                    <p:cond delay="3500"/>
                                  </p:stCondLst>
                                  <p:childTnLst>
                                    <p:animEffect transition="out" filter="fade">
                                      <p:cBhvr>
                                        <p:cTn id="99" dur="500"/>
                                        <p:tgtEl>
                                          <p:spTgt spid="59"/>
                                        </p:tgtEl>
                                      </p:cBhvr>
                                    </p:animEffect>
                                    <p:set>
                                      <p:cBhvr>
                                        <p:cTn id="100" dur="1" fill="hold">
                                          <p:stCondLst>
                                            <p:cond delay="499"/>
                                          </p:stCondLst>
                                        </p:cTn>
                                        <p:tgtEl>
                                          <p:spTgt spid="5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500"/>
                                        <p:tgtEl>
                                          <p:spTgt spid="49"/>
                                        </p:tgtEl>
                                      </p:cBhvr>
                                    </p:animEffect>
                                  </p:childTnLst>
                                </p:cTn>
                              </p:par>
                            </p:childTnLst>
                          </p:cTn>
                        </p:par>
                        <p:par>
                          <p:cTn id="106" fill="hold">
                            <p:stCondLst>
                              <p:cond delay="500"/>
                            </p:stCondLst>
                            <p:childTnLst>
                              <p:par>
                                <p:cTn id="107" presetID="50" presetClass="path" presetSubtype="0" accel="50000" decel="50000" fill="hold" grpId="1" nodeType="afterEffect">
                                  <p:stCondLst>
                                    <p:cond delay="0"/>
                                  </p:stCondLst>
                                  <p:childTnLst>
                                    <p:animMotion origin="layout" path="M 1.66667E-6 7.40741E-7 L 0.18828 7.40741E-7 C 0.27252 7.40741E-7 0.37656 0.15694 0.37656 0.28449 L 0.37656 0.56898 " pathEditMode="relative" rAng="0" ptsTypes="AAAA">
                                      <p:cBhvr>
                                        <p:cTn id="108" dur="5000" fill="hold"/>
                                        <p:tgtEl>
                                          <p:spTgt spid="49"/>
                                        </p:tgtEl>
                                        <p:attrNameLst>
                                          <p:attrName>ppt_x</p:attrName>
                                          <p:attrName>ppt_y</p:attrName>
                                        </p:attrNameLst>
                                      </p:cBhvr>
                                      <p:rCtr x="18828" y="28449"/>
                                    </p:animMotion>
                                  </p:childTnLst>
                                </p:cTn>
                              </p:par>
                              <p:par>
                                <p:cTn id="109" presetID="10" presetClass="exit" presetSubtype="0" fill="hold" grpId="2" nodeType="withEffect">
                                  <p:stCondLst>
                                    <p:cond delay="4500"/>
                                  </p:stCondLst>
                                  <p:childTnLst>
                                    <p:animEffect transition="out" filter="fade">
                                      <p:cBhvr>
                                        <p:cTn id="110" dur="500"/>
                                        <p:tgtEl>
                                          <p:spTgt spid="49"/>
                                        </p:tgtEl>
                                      </p:cBhvr>
                                    </p:animEffect>
                                    <p:set>
                                      <p:cBhvr>
                                        <p:cTn id="111" dur="1" fill="hold">
                                          <p:stCondLst>
                                            <p:cond delay="499"/>
                                          </p:stCondLst>
                                        </p:cTn>
                                        <p:tgtEl>
                                          <p:spTgt spid="49"/>
                                        </p:tgtEl>
                                        <p:attrNameLst>
                                          <p:attrName>style.visibility</p:attrName>
                                        </p:attrNameLst>
                                      </p:cBhvr>
                                      <p:to>
                                        <p:strVal val="hidden"/>
                                      </p:to>
                                    </p:set>
                                  </p:childTnLst>
                                </p:cTn>
                              </p:par>
                            </p:childTnLst>
                          </p:cTn>
                        </p:par>
                        <p:par>
                          <p:cTn id="112" fill="hold">
                            <p:stCondLst>
                              <p:cond delay="5500"/>
                            </p:stCondLst>
                            <p:childTnLst>
                              <p:par>
                                <p:cTn id="113" presetID="10" presetClass="entr" presetSubtype="0" fill="hold" grpId="0" nodeType="after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fade">
                                      <p:cBhvr>
                                        <p:cTn id="115" dur="500"/>
                                        <p:tgtEl>
                                          <p:spTgt spid="48"/>
                                        </p:tgtEl>
                                      </p:cBhvr>
                                    </p:animEffect>
                                  </p:childTnLst>
                                </p:cTn>
                              </p:par>
                            </p:childTnLst>
                          </p:cTn>
                        </p:par>
                        <p:par>
                          <p:cTn id="116" fill="hold">
                            <p:stCondLst>
                              <p:cond delay="6000"/>
                            </p:stCondLst>
                            <p:childTnLst>
                              <p:par>
                                <p:cTn id="117" presetID="42" presetClass="path" presetSubtype="0" accel="50000" decel="50000" fill="hold" grpId="2" nodeType="afterEffect">
                                  <p:stCondLst>
                                    <p:cond delay="0"/>
                                  </p:stCondLst>
                                  <p:childTnLst>
                                    <p:animMotion origin="layout" path="M -2.08333E-6 -3.7037E-7 L -0.35286 -0.58819 " pathEditMode="relative" rAng="0" ptsTypes="AA">
                                      <p:cBhvr>
                                        <p:cTn id="118" dur="5000" fill="hold"/>
                                        <p:tgtEl>
                                          <p:spTgt spid="48"/>
                                        </p:tgtEl>
                                        <p:attrNameLst>
                                          <p:attrName>ppt_x</p:attrName>
                                          <p:attrName>ppt_y</p:attrName>
                                        </p:attrNameLst>
                                      </p:cBhvr>
                                      <p:rCtr x="-17643" y="-29421"/>
                                    </p:animMotion>
                                  </p:childTnLst>
                                </p:cTn>
                              </p:par>
                              <p:par>
                                <p:cTn id="119" presetID="10" presetClass="exit" presetSubtype="0" fill="hold" grpId="1" nodeType="withEffect">
                                  <p:stCondLst>
                                    <p:cond delay="4000"/>
                                  </p:stCondLst>
                                  <p:childTnLst>
                                    <p:animEffect transition="out" filter="fade">
                                      <p:cBhvr>
                                        <p:cTn id="120" dur="500"/>
                                        <p:tgtEl>
                                          <p:spTgt spid="48"/>
                                        </p:tgtEl>
                                      </p:cBhvr>
                                    </p:animEffect>
                                    <p:set>
                                      <p:cBhvr>
                                        <p:cTn id="121" dur="1" fill="hold">
                                          <p:stCondLst>
                                            <p:cond delay="499"/>
                                          </p:stCondLst>
                                        </p:cTn>
                                        <p:tgtEl>
                                          <p:spTgt spid="48"/>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fade">
                                      <p:cBhvr>
                                        <p:cTn id="126" dur="500"/>
                                        <p:tgtEl>
                                          <p:spTgt spid="66"/>
                                        </p:tgtEl>
                                      </p:cBhvr>
                                    </p:animEffect>
                                  </p:childTnLst>
                                </p:cTn>
                              </p:par>
                            </p:childTnLst>
                          </p:cTn>
                        </p:par>
                        <p:par>
                          <p:cTn id="127" fill="hold">
                            <p:stCondLst>
                              <p:cond delay="500"/>
                            </p:stCondLst>
                            <p:childTnLst>
                              <p:par>
                                <p:cTn id="128" presetID="42" presetClass="path" presetSubtype="0" accel="50000" decel="50000" fill="hold" grpId="1" nodeType="afterEffect">
                                  <p:stCondLst>
                                    <p:cond delay="0"/>
                                  </p:stCondLst>
                                  <p:childTnLst>
                                    <p:animMotion origin="layout" path="M 0 1.11111E-6 L 0.15221 0.15532 " pathEditMode="relative" rAng="0" ptsTypes="AA">
                                      <p:cBhvr>
                                        <p:cTn id="129" dur="2000" fill="hold"/>
                                        <p:tgtEl>
                                          <p:spTgt spid="66"/>
                                        </p:tgtEl>
                                        <p:attrNameLst>
                                          <p:attrName>ppt_x</p:attrName>
                                          <p:attrName>ppt_y</p:attrName>
                                        </p:attrNameLst>
                                      </p:cBhvr>
                                      <p:rCtr x="7604" y="7755"/>
                                    </p:animMotion>
                                  </p:childTnLst>
                                </p:cTn>
                              </p:par>
                              <p:par>
                                <p:cTn id="130" presetID="10" presetClass="exit" presetSubtype="0" fill="hold" grpId="2" nodeType="withEffect">
                                  <p:stCondLst>
                                    <p:cond delay="2000"/>
                                  </p:stCondLst>
                                  <p:childTnLst>
                                    <p:animEffect transition="out" filter="fade">
                                      <p:cBhvr>
                                        <p:cTn id="131" dur="500"/>
                                        <p:tgtEl>
                                          <p:spTgt spid="66"/>
                                        </p:tgtEl>
                                      </p:cBhvr>
                                    </p:animEffect>
                                    <p:set>
                                      <p:cBhvr>
                                        <p:cTn id="132" dur="1" fill="hold">
                                          <p:stCondLst>
                                            <p:cond delay="499"/>
                                          </p:stCondLst>
                                        </p:cTn>
                                        <p:tgtEl>
                                          <p:spTgt spid="6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fade">
                                      <p:cBhvr>
                                        <p:cTn id="137" dur="500"/>
                                        <p:tgtEl>
                                          <p:spTgt spid="27"/>
                                        </p:tgtEl>
                                      </p:cBhvr>
                                    </p:animEffect>
                                  </p:childTnLst>
                                </p:cTn>
                              </p:par>
                            </p:childTnLst>
                          </p:cTn>
                        </p:par>
                        <p:par>
                          <p:cTn id="138" fill="hold">
                            <p:stCondLst>
                              <p:cond delay="500"/>
                            </p:stCondLst>
                            <p:childTnLst>
                              <p:par>
                                <p:cTn id="139" presetID="42" presetClass="path" presetSubtype="0" accel="50000" decel="50000" fill="hold" grpId="2" nodeType="afterEffect">
                                  <p:stCondLst>
                                    <p:cond delay="0"/>
                                  </p:stCondLst>
                                  <p:childTnLst>
                                    <p:animMotion origin="layout" path="M -3.33333E-6 2.22222E-6 L -0.19688 -0.28727 " pathEditMode="relative" rAng="0" ptsTypes="AA">
                                      <p:cBhvr>
                                        <p:cTn id="140" dur="5000" fill="hold"/>
                                        <p:tgtEl>
                                          <p:spTgt spid="27"/>
                                        </p:tgtEl>
                                        <p:attrNameLst>
                                          <p:attrName>ppt_x</p:attrName>
                                          <p:attrName>ppt_y</p:attrName>
                                        </p:attrNameLst>
                                      </p:cBhvr>
                                      <p:rCtr x="-11250" y="-11898"/>
                                    </p:animMotion>
                                  </p:childTnLst>
                                </p:cTn>
                              </p:par>
                              <p:par>
                                <p:cTn id="141" presetID="10" presetClass="exit" presetSubtype="0" fill="hold" grpId="1" nodeType="withEffect">
                                  <p:stCondLst>
                                    <p:cond delay="4000"/>
                                  </p:stCondLst>
                                  <p:childTnLst>
                                    <p:animEffect transition="out" filter="fade">
                                      <p:cBhvr>
                                        <p:cTn id="142" dur="500"/>
                                        <p:tgtEl>
                                          <p:spTgt spid="27"/>
                                        </p:tgtEl>
                                      </p:cBhvr>
                                    </p:animEffect>
                                    <p:set>
                                      <p:cBhvr>
                                        <p:cTn id="143" dur="1" fill="hold">
                                          <p:stCondLst>
                                            <p:cond delay="499"/>
                                          </p:stCondLst>
                                        </p:cTn>
                                        <p:tgtEl>
                                          <p:spTgt spid="27"/>
                                        </p:tgtEl>
                                        <p:attrNameLst>
                                          <p:attrName>style.visibility</p:attrName>
                                        </p:attrNameLst>
                                      </p:cBhvr>
                                      <p:to>
                                        <p:strVal val="hidden"/>
                                      </p:to>
                                    </p:se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28"/>
                                        </p:tgtEl>
                                        <p:attrNameLst>
                                          <p:attrName>style.visibility</p:attrName>
                                        </p:attrNameLst>
                                      </p:cBhvr>
                                      <p:to>
                                        <p:strVal val="visible"/>
                                      </p:to>
                                    </p:set>
                                    <p:animEffect transition="in" filter="fade">
                                      <p:cBhvr>
                                        <p:cTn id="148" dur="500"/>
                                        <p:tgtEl>
                                          <p:spTgt spid="28"/>
                                        </p:tgtEl>
                                      </p:cBhvr>
                                    </p:animEffect>
                                  </p:childTnLst>
                                </p:cTn>
                              </p:par>
                            </p:childTnLst>
                          </p:cTn>
                        </p:par>
                        <p:par>
                          <p:cTn id="149" fill="hold">
                            <p:stCondLst>
                              <p:cond delay="500"/>
                            </p:stCondLst>
                            <p:childTnLst>
                              <p:par>
                                <p:cTn id="150" presetID="42" presetClass="path" presetSubtype="0" accel="50000" decel="50000" fill="hold" grpId="2" nodeType="afterEffect">
                                  <p:stCondLst>
                                    <p:cond delay="0"/>
                                  </p:stCondLst>
                                  <p:childTnLst>
                                    <p:animMotion origin="layout" path="M 1.25E-6 2.96296E-6 L 0.23724 -0.20278 " pathEditMode="relative" rAng="0" ptsTypes="AA">
                                      <p:cBhvr>
                                        <p:cTn id="151" dur="5000" fill="hold"/>
                                        <p:tgtEl>
                                          <p:spTgt spid="28"/>
                                        </p:tgtEl>
                                        <p:attrNameLst>
                                          <p:attrName>ppt_x</p:attrName>
                                          <p:attrName>ppt_y</p:attrName>
                                        </p:attrNameLst>
                                      </p:cBhvr>
                                      <p:rCtr x="11771" y="-8495"/>
                                    </p:animMotion>
                                  </p:childTnLst>
                                </p:cTn>
                              </p:par>
                              <p:par>
                                <p:cTn id="152" presetID="10" presetClass="exit" presetSubtype="0" fill="hold" grpId="1" nodeType="withEffect">
                                  <p:stCondLst>
                                    <p:cond delay="2000"/>
                                  </p:stCondLst>
                                  <p:childTnLst>
                                    <p:animEffect transition="out" filter="fade">
                                      <p:cBhvr>
                                        <p:cTn id="153" dur="500"/>
                                        <p:tgtEl>
                                          <p:spTgt spid="28"/>
                                        </p:tgtEl>
                                      </p:cBhvr>
                                    </p:animEffect>
                                    <p:set>
                                      <p:cBhvr>
                                        <p:cTn id="154" dur="1" fill="hold">
                                          <p:stCondLst>
                                            <p:cond delay="499"/>
                                          </p:stCondLst>
                                        </p:cTn>
                                        <p:tgtEl>
                                          <p:spTgt spid="28"/>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29"/>
                                        </p:tgtEl>
                                        <p:attrNameLst>
                                          <p:attrName>style.visibility</p:attrName>
                                        </p:attrNameLst>
                                      </p:cBhvr>
                                      <p:to>
                                        <p:strVal val="visible"/>
                                      </p:to>
                                    </p:set>
                                    <p:animEffect transition="in" filter="fade">
                                      <p:cBhvr>
                                        <p:cTn id="159" dur="500"/>
                                        <p:tgtEl>
                                          <p:spTgt spid="29"/>
                                        </p:tgtEl>
                                      </p:cBhvr>
                                    </p:animEffect>
                                  </p:childTnLst>
                                </p:cTn>
                              </p:par>
                            </p:childTnLst>
                          </p:cTn>
                        </p:par>
                        <p:par>
                          <p:cTn id="160" fill="hold">
                            <p:stCondLst>
                              <p:cond delay="500"/>
                            </p:stCondLst>
                            <p:childTnLst>
                              <p:par>
                                <p:cTn id="161" presetID="42" presetClass="path" presetSubtype="0" accel="50000" decel="50000" fill="hold" grpId="2" nodeType="afterEffect">
                                  <p:stCondLst>
                                    <p:cond delay="0"/>
                                  </p:stCondLst>
                                  <p:childTnLst>
                                    <p:animMotion origin="layout" path="M 3.54167E-6 -3.7037E-7 L -0.3763 -0.05231 " pathEditMode="relative" rAng="0" ptsTypes="AA">
                                      <p:cBhvr>
                                        <p:cTn id="162" dur="5000" fill="hold"/>
                                        <p:tgtEl>
                                          <p:spTgt spid="29"/>
                                        </p:tgtEl>
                                        <p:attrNameLst>
                                          <p:attrName>ppt_x</p:attrName>
                                          <p:attrName>ppt_y</p:attrName>
                                        </p:attrNameLst>
                                      </p:cBhvr>
                                      <p:rCtr x="-18646" y="-2292"/>
                                    </p:animMotion>
                                  </p:childTnLst>
                                </p:cTn>
                              </p:par>
                              <p:par>
                                <p:cTn id="163" presetID="10" presetClass="exit" presetSubtype="0" fill="hold" grpId="1" nodeType="withEffect">
                                  <p:stCondLst>
                                    <p:cond delay="4000"/>
                                  </p:stCondLst>
                                  <p:childTnLst>
                                    <p:animEffect transition="out" filter="fade">
                                      <p:cBhvr>
                                        <p:cTn id="164" dur="500"/>
                                        <p:tgtEl>
                                          <p:spTgt spid="29"/>
                                        </p:tgtEl>
                                      </p:cBhvr>
                                    </p:animEffect>
                                    <p:set>
                                      <p:cBhvr>
                                        <p:cTn id="165" dur="1" fill="hold">
                                          <p:stCondLst>
                                            <p:cond delay="499"/>
                                          </p:stCondLst>
                                        </p:cTn>
                                        <p:tgtEl>
                                          <p:spTgt spid="29"/>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mph" presetSubtype="2" fill="hold" nodeType="clickEffect">
                                  <p:stCondLst>
                                    <p:cond delay="0"/>
                                  </p:stCondLst>
                                  <p:childTnLst>
                                    <p:animClr clrSpc="rgb" dir="cw">
                                      <p:cBhvr>
                                        <p:cTn id="169" dur="2000" fill="hold"/>
                                        <p:tgtEl>
                                          <p:spTgt spid="22"/>
                                        </p:tgtEl>
                                        <p:attrNameLst>
                                          <p:attrName>fillcolor</p:attrName>
                                        </p:attrNameLst>
                                      </p:cBhvr>
                                      <p:to>
                                        <a:schemeClr val="accent2"/>
                                      </p:to>
                                    </p:animClr>
                                    <p:set>
                                      <p:cBhvr>
                                        <p:cTn id="170" dur="2000" fill="hold"/>
                                        <p:tgtEl>
                                          <p:spTgt spid="22"/>
                                        </p:tgtEl>
                                        <p:attrNameLst>
                                          <p:attrName>fill.type</p:attrName>
                                        </p:attrNameLst>
                                      </p:cBhvr>
                                      <p:to>
                                        <p:strVal val="solid"/>
                                      </p:to>
                                    </p:set>
                                    <p:set>
                                      <p:cBhvr>
                                        <p:cTn id="171" dur="2000" fill="hold"/>
                                        <p:tgtEl>
                                          <p:spTgt spid="2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2" grpId="0" animBg="1"/>
      <p:bldP spid="4" grpId="0" animBg="1"/>
      <p:bldP spid="6" grpId="0" animBg="1"/>
      <p:bldP spid="19" grpId="0" animBg="1"/>
      <p:bldP spid="20" grpId="0" animBg="1"/>
      <p:bldP spid="21" grpId="0" animBg="1"/>
      <p:bldP spid="22" grpId="0" animBg="1"/>
      <p:bldP spid="49" grpId="0" animBg="1"/>
      <p:bldP spid="49" grpId="1" animBg="1"/>
      <p:bldP spid="49" grpId="2" animBg="1"/>
      <p:bldP spid="59" grpId="0" animBg="1"/>
      <p:bldP spid="59" grpId="1" animBg="1"/>
      <p:bldP spid="59" grpId="2" animBg="1"/>
      <p:bldP spid="61" grpId="0" animBg="1"/>
      <p:bldP spid="61" grpId="1" animBg="1"/>
      <p:bldP spid="53" grpId="0" animBg="1"/>
      <p:bldP spid="53" grpId="1" animBg="1"/>
      <p:bldP spid="53" grpId="2" animBg="1"/>
      <p:bldP spid="48" grpId="0" animBg="1"/>
      <p:bldP spid="48" grpId="1" animBg="1"/>
      <p:bldP spid="48" grpId="2" animBg="1"/>
      <p:bldP spid="27" grpId="0" animBg="1"/>
      <p:bldP spid="27" grpId="1" animBg="1"/>
      <p:bldP spid="27" grpId="2" animBg="1"/>
      <p:bldP spid="28" grpId="0" animBg="1"/>
      <p:bldP spid="28" grpId="1" animBg="1"/>
      <p:bldP spid="28" grpId="2" animBg="1"/>
      <p:bldP spid="29" grpId="0" animBg="1"/>
      <p:bldP spid="29" grpId="1" animBg="1"/>
      <p:bldP spid="29" grpId="2" animBg="1"/>
      <p:bldP spid="66" grpId="0" animBg="1"/>
      <p:bldP spid="66" grpId="1" animBg="1"/>
      <p:bldP spid="66" grpId="2"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477</Words>
  <Application>Microsoft Office PowerPoint</Application>
  <PresentationFormat>自定义</PresentationFormat>
  <Paragraphs>210</Paragraphs>
  <Slides>18</Slides>
  <Notes>2</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宋子千</dc:creator>
  <cp:lastModifiedBy>Administrator</cp:lastModifiedBy>
  <cp:revision>37</cp:revision>
  <dcterms:created xsi:type="dcterms:W3CDTF">2018-04-17T13:43:52Z</dcterms:created>
  <dcterms:modified xsi:type="dcterms:W3CDTF">2018-07-30T06:37:37Z</dcterms:modified>
</cp:coreProperties>
</file>