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3" r:id="rId7"/>
    <p:sldId id="274" r:id="rId8"/>
    <p:sldId id="275" r:id="rId9"/>
    <p:sldId id="277" r:id="rId10"/>
    <p:sldId id="278" r:id="rId11"/>
    <p:sldId id="279" r:id="rId12"/>
    <p:sldId id="287" r:id="rId13"/>
    <p:sldId id="284" r:id="rId14"/>
    <p:sldId id="285"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31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606459" cy="2769989"/>
          </a:xfrm>
          <a:prstGeom prst="rect">
            <a:avLst/>
          </a:prstGeom>
          <a:solidFill>
            <a:srgbClr val="3B3B3B"/>
          </a:solidFill>
        </p:spPr>
        <p:txBody>
          <a:bodyPr wrap="none" rtlCol="0">
            <a:spAutoFit/>
          </a:bodyPr>
          <a:lstStyle/>
          <a:p>
            <a:r>
              <a:rPr lang="en-US" sz="6600" dirty="0">
                <a:solidFill>
                  <a:srgbClr val="FF6600"/>
                </a:solidFill>
              </a:rPr>
              <a:t>Bank Marketing Strategy</a:t>
            </a:r>
          </a:p>
          <a:p>
            <a:r>
              <a:rPr lang="en-US" sz="4000" dirty="0"/>
              <a:t>&lt;Improve Targeting Efficiency&gt;</a:t>
            </a:r>
          </a:p>
          <a:p>
            <a:endParaRPr lang="en-US" sz="4000" dirty="0"/>
          </a:p>
          <a:p>
            <a:r>
              <a:rPr lang="en-US" sz="2800" b="1" dirty="0"/>
              <a:t>&lt;2023.2.10&gt;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A1CD-63AB-F046-A60C-E61B4538E0BE}"/>
              </a:ext>
            </a:extLst>
          </p:cNvPr>
          <p:cNvSpPr>
            <a:spLocks noGrp="1"/>
          </p:cNvSpPr>
          <p:nvPr>
            <p:ph type="title"/>
          </p:nvPr>
        </p:nvSpPr>
        <p:spPr>
          <a:xfrm>
            <a:off x="630936" y="639520"/>
            <a:ext cx="3429000" cy="1719072"/>
          </a:xfrm>
        </p:spPr>
        <p:txBody>
          <a:bodyPr anchor="b">
            <a:normAutofit/>
          </a:bodyPr>
          <a:lstStyle/>
          <a:p>
            <a:r>
              <a:rPr lang="en-US" sz="5400" dirty="0"/>
              <a:t>Random Forest</a:t>
            </a:r>
          </a:p>
        </p:txBody>
      </p:sp>
      <p:sp>
        <p:nvSpPr>
          <p:cNvPr id="616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45341-16DE-AF48-9F10-D908916FDCF3}"/>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Bagging Tree</a:t>
            </a:r>
          </a:p>
          <a:p>
            <a:r>
              <a:rPr lang="en-US" sz="2200" b="1" dirty="0">
                <a:latin typeface="Helvetica Neue" panose="02000503000000020004" pitchFamily="2" charset="0"/>
              </a:rPr>
              <a:t>Ensembled Method</a:t>
            </a:r>
          </a:p>
          <a:p>
            <a:r>
              <a:rPr lang="en-US" sz="2200" b="1" i="0" dirty="0">
                <a:effectLst/>
                <a:latin typeface="Helvetica Neue" panose="02000503000000020004" pitchFamily="2" charset="0"/>
              </a:rPr>
              <a:t>Improve learning once</a:t>
            </a:r>
          </a:p>
          <a:p>
            <a:endParaRPr lang="en-US" sz="2200" dirty="0"/>
          </a:p>
        </p:txBody>
      </p:sp>
      <p:pic>
        <p:nvPicPr>
          <p:cNvPr id="4" name="Picture 3">
            <a:extLst>
              <a:ext uri="{FF2B5EF4-FFF2-40B4-BE49-F238E27FC236}">
                <a16:creationId xmlns:a16="http://schemas.microsoft.com/office/drawing/2014/main" id="{6A302D04-AE46-C24E-A19A-DD3EE985EFE4}"/>
              </a:ext>
            </a:extLst>
          </p:cNvPr>
          <p:cNvPicPr>
            <a:picLocks noChangeAspect="1"/>
          </p:cNvPicPr>
          <p:nvPr/>
        </p:nvPicPr>
        <p:blipFill>
          <a:blip r:embed="rId2"/>
          <a:stretch>
            <a:fillRect/>
          </a:stretch>
        </p:blipFill>
        <p:spPr>
          <a:xfrm>
            <a:off x="4654296" y="822846"/>
            <a:ext cx="6903720" cy="5212308"/>
          </a:xfrm>
          <a:prstGeom prst="rect">
            <a:avLst/>
          </a:prstGeom>
        </p:spPr>
      </p:pic>
    </p:spTree>
    <p:extLst>
      <p:ext uri="{BB962C8B-B14F-4D97-AF65-F5344CB8AC3E}">
        <p14:creationId xmlns:p14="http://schemas.microsoft.com/office/powerpoint/2010/main" val="403546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A1CD-63AB-F046-A60C-E61B4538E0BE}"/>
              </a:ext>
            </a:extLst>
          </p:cNvPr>
          <p:cNvSpPr>
            <a:spLocks noGrp="1"/>
          </p:cNvSpPr>
          <p:nvPr>
            <p:ph type="title"/>
          </p:nvPr>
        </p:nvSpPr>
        <p:spPr>
          <a:xfrm>
            <a:off x="630936" y="639520"/>
            <a:ext cx="3429000" cy="1719072"/>
          </a:xfrm>
        </p:spPr>
        <p:txBody>
          <a:bodyPr anchor="b">
            <a:normAutofit/>
          </a:bodyPr>
          <a:lstStyle/>
          <a:p>
            <a:r>
              <a:rPr lang="en-US" sz="5400" dirty="0" err="1"/>
              <a:t>XGBoost</a:t>
            </a:r>
            <a:endParaRPr lang="en-US" sz="5400" dirty="0"/>
          </a:p>
        </p:txBody>
      </p:sp>
      <p:sp>
        <p:nvSpPr>
          <p:cNvPr id="616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45341-16DE-AF48-9F10-D908916FDCF3}"/>
              </a:ext>
            </a:extLst>
          </p:cNvPr>
          <p:cNvSpPr>
            <a:spLocks noGrp="1"/>
          </p:cNvSpPr>
          <p:nvPr>
            <p:ph idx="1"/>
          </p:nvPr>
        </p:nvSpPr>
        <p:spPr>
          <a:xfrm>
            <a:off x="630936" y="2807208"/>
            <a:ext cx="3429000" cy="3410712"/>
          </a:xfrm>
        </p:spPr>
        <p:txBody>
          <a:bodyPr anchor="t">
            <a:normAutofit/>
          </a:bodyPr>
          <a:lstStyle/>
          <a:p>
            <a:r>
              <a:rPr lang="en-US" sz="2200" b="1" dirty="0">
                <a:latin typeface="Helvetica Neue" panose="02000503000000020004" pitchFamily="2" charset="0"/>
                <a:ea typeface="Helvetica Neue" panose="02000503000000020004" pitchFamily="2" charset="0"/>
                <a:cs typeface="Helvetica Neue" panose="02000503000000020004" pitchFamily="2" charset="0"/>
              </a:rPr>
              <a:t>Ensemble Method</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Boosting Method</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Improve learning sequentially</a:t>
            </a:r>
          </a:p>
        </p:txBody>
      </p:sp>
      <p:pic>
        <p:nvPicPr>
          <p:cNvPr id="4" name="Picture 3" descr="Table&#10;&#10;Description automatically generated with medium confidence">
            <a:extLst>
              <a:ext uri="{FF2B5EF4-FFF2-40B4-BE49-F238E27FC236}">
                <a16:creationId xmlns:a16="http://schemas.microsoft.com/office/drawing/2014/main" id="{8F9D1C40-8EFC-0448-89D4-368C4960EFBA}"/>
              </a:ext>
            </a:extLst>
          </p:cNvPr>
          <p:cNvPicPr>
            <a:picLocks noChangeAspect="1"/>
          </p:cNvPicPr>
          <p:nvPr/>
        </p:nvPicPr>
        <p:blipFill>
          <a:blip r:embed="rId2"/>
          <a:stretch>
            <a:fillRect/>
          </a:stretch>
        </p:blipFill>
        <p:spPr>
          <a:xfrm>
            <a:off x="4936928" y="640080"/>
            <a:ext cx="6338455" cy="5577840"/>
          </a:xfrm>
          <a:prstGeom prst="rect">
            <a:avLst/>
          </a:prstGeom>
        </p:spPr>
      </p:pic>
    </p:spTree>
    <p:extLst>
      <p:ext uri="{BB962C8B-B14F-4D97-AF65-F5344CB8AC3E}">
        <p14:creationId xmlns:p14="http://schemas.microsoft.com/office/powerpoint/2010/main" val="281834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A1CD-63AB-F046-A60C-E61B4538E0BE}"/>
              </a:ext>
            </a:extLst>
          </p:cNvPr>
          <p:cNvSpPr>
            <a:spLocks noGrp="1"/>
          </p:cNvSpPr>
          <p:nvPr>
            <p:ph type="title"/>
          </p:nvPr>
        </p:nvSpPr>
        <p:spPr>
          <a:xfrm>
            <a:off x="630936" y="639520"/>
            <a:ext cx="3429000" cy="1719072"/>
          </a:xfrm>
        </p:spPr>
        <p:txBody>
          <a:bodyPr anchor="b">
            <a:normAutofit/>
          </a:bodyPr>
          <a:lstStyle/>
          <a:p>
            <a:r>
              <a:rPr lang="en-US" sz="5400" dirty="0"/>
              <a:t>SVM</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245341-16DE-AF48-9F10-D908916FDCF3}"/>
              </a:ext>
            </a:extLst>
          </p:cNvPr>
          <p:cNvSpPr>
            <a:spLocks noGrp="1"/>
          </p:cNvSpPr>
          <p:nvPr>
            <p:ph idx="1"/>
          </p:nvPr>
        </p:nvSpPr>
        <p:spPr>
          <a:xfrm>
            <a:off x="630936" y="2807208"/>
            <a:ext cx="3429000" cy="3410712"/>
          </a:xfrm>
        </p:spPr>
        <p:txBody>
          <a:bodyPr anchor="t">
            <a:normAutofit/>
          </a:bodyPr>
          <a:lstStyle/>
          <a:p>
            <a:r>
              <a:rPr lang="en-US" sz="2200" b="1" dirty="0">
                <a:latin typeface="Helvetica Neue" panose="02000503000000020004" pitchFamily="2" charset="0"/>
                <a:ea typeface="Helvetica Neue" panose="02000503000000020004" pitchFamily="2" charset="0"/>
                <a:cs typeface="Helvetica Neue" panose="02000503000000020004" pitchFamily="2" charset="0"/>
              </a:rPr>
              <a:t>Kernel based method</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RBF means KNN</a:t>
            </a:r>
          </a:p>
          <a:p>
            <a:r>
              <a:rPr lang="en-US" sz="2200" b="1" dirty="0">
                <a:latin typeface="Helvetica Neue" panose="02000503000000020004" pitchFamily="2" charset="0"/>
                <a:ea typeface="Helvetica Neue" panose="02000503000000020004" pitchFamily="2" charset="0"/>
                <a:cs typeface="Helvetica Neue" panose="02000503000000020004" pitchFamily="2" charset="0"/>
              </a:rPr>
              <a:t>Only use influential data points</a:t>
            </a:r>
          </a:p>
        </p:txBody>
      </p:sp>
      <p:pic>
        <p:nvPicPr>
          <p:cNvPr id="5" name="Picture 4" descr="Table&#10;&#10;Description automatically generated">
            <a:extLst>
              <a:ext uri="{FF2B5EF4-FFF2-40B4-BE49-F238E27FC236}">
                <a16:creationId xmlns:a16="http://schemas.microsoft.com/office/drawing/2014/main" id="{4AB9B27F-4EA1-124F-9FE3-A765133C66DD}"/>
              </a:ext>
            </a:extLst>
          </p:cNvPr>
          <p:cNvPicPr>
            <a:picLocks noChangeAspect="1"/>
          </p:cNvPicPr>
          <p:nvPr/>
        </p:nvPicPr>
        <p:blipFill>
          <a:blip r:embed="rId2"/>
          <a:stretch>
            <a:fillRect/>
          </a:stretch>
        </p:blipFill>
        <p:spPr>
          <a:xfrm>
            <a:off x="4654296" y="779698"/>
            <a:ext cx="6903720" cy="5298603"/>
          </a:xfrm>
          <a:prstGeom prst="rect">
            <a:avLst/>
          </a:prstGeom>
        </p:spPr>
      </p:pic>
    </p:spTree>
    <p:extLst>
      <p:ext uri="{BB962C8B-B14F-4D97-AF65-F5344CB8AC3E}">
        <p14:creationId xmlns:p14="http://schemas.microsoft.com/office/powerpoint/2010/main" val="131049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F4D5-EDA3-0347-8E8C-601CD430590E}"/>
              </a:ext>
            </a:extLst>
          </p:cNvPr>
          <p:cNvSpPr>
            <a:spLocks noGrp="1"/>
          </p:cNvSpPr>
          <p:nvPr>
            <p:ph type="title"/>
          </p:nvPr>
        </p:nvSpPr>
        <p:spPr/>
        <p:txBody>
          <a:bodyPr/>
          <a:lstStyle/>
          <a:p>
            <a:r>
              <a:rPr lang="en-US" sz="4400" dirty="0">
                <a:solidFill>
                  <a:srgbClr val="FF6600"/>
                </a:solidFill>
              </a:rPr>
              <a:t>Summary</a:t>
            </a:r>
            <a:endParaRPr lang="en-US" dirty="0"/>
          </a:p>
        </p:txBody>
      </p:sp>
      <p:sp>
        <p:nvSpPr>
          <p:cNvPr id="3" name="Content Placeholder 2">
            <a:extLst>
              <a:ext uri="{FF2B5EF4-FFF2-40B4-BE49-F238E27FC236}">
                <a16:creationId xmlns:a16="http://schemas.microsoft.com/office/drawing/2014/main" id="{00658733-1124-A046-99D3-7A7D414DD80E}"/>
              </a:ext>
            </a:extLst>
          </p:cNvPr>
          <p:cNvSpPr>
            <a:spLocks noGrp="1"/>
          </p:cNvSpPr>
          <p:nvPr>
            <p:ph idx="1"/>
          </p:nvPr>
        </p:nvSpPr>
        <p:spPr/>
        <p:txBody>
          <a:bodyPr>
            <a:normAutofit/>
          </a:bodyPr>
          <a:lstStyle/>
          <a:p>
            <a:pPr algn="l"/>
            <a:r>
              <a:rPr lang="en-US" sz="2400" i="0" dirty="0">
                <a:solidFill>
                  <a:srgbClr val="000000"/>
                </a:solidFill>
                <a:effectLst/>
                <a:latin typeface="Helvetica Neue" panose="02000503000000020004" pitchFamily="2" charset="0"/>
              </a:rPr>
              <a:t>According to the models above and the metrics we used, logistic regression with recursive feature elimination and support vector machine with RBF kernel had the greatest accuracy while considerable precision/recall score. When converting these ML metrics into business metrics, this filtering model that select potential clients could significantly improve our targeting efficiency. Reducing the number of targeted clients while still convincing a lot of them to subscribe, the targeting efficiency could be boosted.</a:t>
            </a:r>
          </a:p>
        </p:txBody>
      </p:sp>
    </p:spTree>
    <p:extLst>
      <p:ext uri="{BB962C8B-B14F-4D97-AF65-F5344CB8AC3E}">
        <p14:creationId xmlns:p14="http://schemas.microsoft.com/office/powerpoint/2010/main" val="425469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A4E8-4BAF-F14A-8058-03C1149F42C6}"/>
              </a:ext>
            </a:extLst>
          </p:cNvPr>
          <p:cNvSpPr>
            <a:spLocks noGrp="1"/>
          </p:cNvSpPr>
          <p:nvPr>
            <p:ph type="title"/>
          </p:nvPr>
        </p:nvSpPr>
        <p:spPr/>
        <p:txBody>
          <a:bodyPr/>
          <a:lstStyle/>
          <a:p>
            <a:r>
              <a:rPr lang="en-US" sz="4400" dirty="0">
                <a:solidFill>
                  <a:srgbClr val="FF6600"/>
                </a:solidFill>
              </a:rPr>
              <a:t>Results</a:t>
            </a:r>
            <a:endParaRPr lang="en-US" dirty="0"/>
          </a:p>
        </p:txBody>
      </p:sp>
      <p:sp>
        <p:nvSpPr>
          <p:cNvPr id="3" name="Content Placeholder 2">
            <a:extLst>
              <a:ext uri="{FF2B5EF4-FFF2-40B4-BE49-F238E27FC236}">
                <a16:creationId xmlns:a16="http://schemas.microsoft.com/office/drawing/2014/main" id="{0DE67813-5F55-3A4B-9456-65DAE515F3C5}"/>
              </a:ext>
            </a:extLst>
          </p:cNvPr>
          <p:cNvSpPr>
            <a:spLocks noGrp="1"/>
          </p:cNvSpPr>
          <p:nvPr>
            <p:ph idx="1"/>
          </p:nvPr>
        </p:nvSpPr>
        <p:spPr/>
        <p:txBody>
          <a:bodyPr/>
          <a:lstStyle/>
          <a:p>
            <a:r>
              <a:rPr lang="en-US" sz="2000" b="1" dirty="0">
                <a:solidFill>
                  <a:srgbClr val="000000"/>
                </a:solidFill>
                <a:latin typeface="Helvetica Neue" panose="02000503000000020004" pitchFamily="2" charset="0"/>
              </a:rPr>
              <a:t>Optimal Models: Logistic Regression (RFE Based), KNN, SVM</a:t>
            </a:r>
          </a:p>
          <a:p>
            <a:r>
              <a:rPr lang="en-US" sz="2000" b="1" i="0" dirty="0">
                <a:solidFill>
                  <a:srgbClr val="000000"/>
                </a:solidFill>
                <a:effectLst/>
                <a:latin typeface="Helvetica Neue" panose="02000503000000020004" pitchFamily="2" charset="0"/>
              </a:rPr>
              <a:t>Precision</a:t>
            </a:r>
            <a:r>
              <a:rPr lang="en-US" sz="2000" b="1" dirty="0">
                <a:solidFill>
                  <a:srgbClr val="000000"/>
                </a:solidFill>
                <a:latin typeface="Helvetica Neue" panose="02000503000000020004" pitchFamily="2" charset="0"/>
              </a:rPr>
              <a:t>-weighted: Logistic Regression (l1-penalized), Random Forest</a:t>
            </a:r>
          </a:p>
          <a:p>
            <a:r>
              <a:rPr lang="en-US" sz="2000" b="1" i="0" dirty="0">
                <a:solidFill>
                  <a:srgbClr val="000000"/>
                </a:solidFill>
                <a:effectLst/>
                <a:latin typeface="Helvetica Neue" panose="02000503000000020004" pitchFamily="2" charset="0"/>
              </a:rPr>
              <a:t>Machine Learning is just AI model that help people make decision. Not even one model is ‘correct’, but some of them are useful.</a:t>
            </a:r>
          </a:p>
          <a:p>
            <a:endParaRPr lang="en-US" sz="2000" b="1" i="0" dirty="0">
              <a:solidFill>
                <a:srgbClr val="000000"/>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241539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Model Selection</a:t>
            </a:r>
          </a:p>
          <a:p>
            <a:pPr algn="just"/>
            <a:r>
              <a:rPr lang="en-US" sz="2800" dirty="0">
                <a:solidFill>
                  <a:srgbClr val="FF6600"/>
                </a:solidFill>
              </a:rPr>
              <a:t>         Model Tuning &amp; Validation</a:t>
            </a:r>
          </a:p>
          <a:p>
            <a:pPr algn="just"/>
            <a:r>
              <a:rPr lang="en-US" sz="2800" dirty="0">
                <a:solidFill>
                  <a:srgbClr val="FF6600"/>
                </a:solidFill>
              </a:rPr>
              <a:t>         Metric Evaluation &amp; Result </a:t>
            </a:r>
          </a:p>
          <a:p>
            <a:pPr algn="just"/>
            <a:endParaRPr lang="en-US" sz="2800" dirty="0">
              <a:solidFill>
                <a:srgbClr val="FF6600"/>
              </a:solidFill>
            </a:endParaRP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2592-17D5-974B-9E1D-D66CE213D506}"/>
              </a:ext>
            </a:extLst>
          </p:cNvPr>
          <p:cNvSpPr>
            <a:spLocks noGrp="1"/>
          </p:cNvSpPr>
          <p:nvPr>
            <p:ph type="title"/>
          </p:nvPr>
        </p:nvSpPr>
        <p:spPr/>
        <p:txBody>
          <a:bodyPr/>
          <a:lstStyle/>
          <a:p>
            <a:r>
              <a:rPr lang="en-US" sz="4400" dirty="0">
                <a:solidFill>
                  <a:srgbClr val="FF6600"/>
                </a:solidFill>
              </a:rPr>
              <a:t>Executive Summary</a:t>
            </a:r>
            <a:endParaRPr lang="en-US" dirty="0"/>
          </a:p>
        </p:txBody>
      </p:sp>
      <p:sp>
        <p:nvSpPr>
          <p:cNvPr id="3" name="Content Placeholder 2">
            <a:extLst>
              <a:ext uri="{FF2B5EF4-FFF2-40B4-BE49-F238E27FC236}">
                <a16:creationId xmlns:a16="http://schemas.microsoft.com/office/drawing/2014/main" id="{5B376E56-388A-7145-955A-8F02CA9ABDA6}"/>
              </a:ext>
            </a:extLst>
          </p:cNvPr>
          <p:cNvSpPr>
            <a:spLocks noGrp="1"/>
          </p:cNvSpPr>
          <p:nvPr>
            <p:ph idx="1"/>
          </p:nvPr>
        </p:nvSpPr>
        <p:spPr/>
        <p:txBody>
          <a:bodyPr/>
          <a:lstStyle/>
          <a:p>
            <a:r>
              <a:rPr lang="en-US" dirty="0"/>
              <a:t>Clean and preprocess the dataset for machine learning</a:t>
            </a:r>
          </a:p>
          <a:p>
            <a:r>
              <a:rPr lang="en-US" dirty="0"/>
              <a:t>Select machine learning models to trial</a:t>
            </a:r>
          </a:p>
          <a:p>
            <a:r>
              <a:rPr lang="en-US" dirty="0"/>
              <a:t>Build pipelines to deal with scale of the features &amp; class imbalance </a:t>
            </a:r>
          </a:p>
          <a:p>
            <a:r>
              <a:rPr lang="en-US" dirty="0"/>
              <a:t>Feature reduction &amp; hyperparameter tuning</a:t>
            </a:r>
          </a:p>
          <a:p>
            <a:r>
              <a:rPr lang="en-US" dirty="0"/>
              <a:t>Result evaluation</a:t>
            </a:r>
          </a:p>
        </p:txBody>
      </p:sp>
    </p:spTree>
    <p:extLst>
      <p:ext uri="{BB962C8B-B14F-4D97-AF65-F5344CB8AC3E}">
        <p14:creationId xmlns:p14="http://schemas.microsoft.com/office/powerpoint/2010/main" val="307599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5CF4-9869-CE44-B6AC-1DA3947CAD42}"/>
              </a:ext>
            </a:extLst>
          </p:cNvPr>
          <p:cNvSpPr>
            <a:spLocks noGrp="1"/>
          </p:cNvSpPr>
          <p:nvPr>
            <p:ph type="title"/>
          </p:nvPr>
        </p:nvSpPr>
        <p:spPr/>
        <p:txBody>
          <a:bodyPr/>
          <a:lstStyle/>
          <a:p>
            <a:r>
              <a:rPr lang="en-US" sz="4400" dirty="0">
                <a:solidFill>
                  <a:srgbClr val="FF6600"/>
                </a:solidFill>
              </a:rPr>
              <a:t>Problem Statement</a:t>
            </a:r>
            <a:endParaRPr lang="en-US" dirty="0"/>
          </a:p>
        </p:txBody>
      </p:sp>
      <p:sp>
        <p:nvSpPr>
          <p:cNvPr id="3" name="Content Placeholder 2">
            <a:extLst>
              <a:ext uri="{FF2B5EF4-FFF2-40B4-BE49-F238E27FC236}">
                <a16:creationId xmlns:a16="http://schemas.microsoft.com/office/drawing/2014/main" id="{7BE74D1C-FCBE-AE4A-8750-5C528AFB94AA}"/>
              </a:ext>
            </a:extLst>
          </p:cNvPr>
          <p:cNvSpPr>
            <a:spLocks noGrp="1"/>
          </p:cNvSpPr>
          <p:nvPr>
            <p:ph idx="1"/>
          </p:nvPr>
        </p:nvSpPr>
        <p:spPr/>
        <p:txBody>
          <a:bodyPr/>
          <a:lstStyle/>
          <a:p>
            <a:r>
              <a:rPr lang="en-US" sz="2400" dirty="0">
                <a:effectLst/>
                <a:latin typeface="Times New Roman" panose="02020603050405020304" pitchFamily="18" charset="0"/>
                <a:cs typeface="Times New Roman" panose="02020603050405020304" pitchFamily="18" charset="0"/>
              </a:rPr>
              <a:t>This project aims to fix the problem that there are too many potential clients associate with a Portuguese banking institution. The bank marketing campaigns are primarily based on phone calls. However, there are too many potential clients, and it is impossible to call all of them. Hence, some machine learning techniques are needed to classify the customers and predict if they are going to subscribe the term deposit or not. By implementing ML models, we are able to limit the number of ‘potential clients’ to an acceptable number that make sure the marketing strategies can be carried on. </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359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5F0640-5B2D-3D48-B014-293B9769699E}"/>
              </a:ext>
            </a:extLst>
          </p:cNvPr>
          <p:cNvSpPr>
            <a:spLocks noGrp="1"/>
          </p:cNvSpPr>
          <p:nvPr>
            <p:ph type="title"/>
          </p:nvPr>
        </p:nvSpPr>
        <p:spPr>
          <a:xfrm>
            <a:off x="630936" y="457200"/>
            <a:ext cx="4343400" cy="1929384"/>
          </a:xfrm>
        </p:spPr>
        <p:txBody>
          <a:bodyPr anchor="ctr">
            <a:normAutofit/>
          </a:bodyPr>
          <a:lstStyle/>
          <a:p>
            <a:r>
              <a:rPr lang="en-US" sz="4800"/>
              <a:t>Approach</a:t>
            </a:r>
            <a:br>
              <a:rPr lang="en-US" sz="4800"/>
            </a:br>
            <a:endParaRPr lang="en-US" sz="4800"/>
          </a:p>
        </p:txBody>
      </p:sp>
      <p:sp>
        <p:nvSpPr>
          <p:cNvPr id="3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7ADB2C-3E62-1740-827B-39FF3A9BD5BA}"/>
              </a:ext>
            </a:extLst>
          </p:cNvPr>
          <p:cNvSpPr>
            <a:spLocks noGrp="1"/>
          </p:cNvSpPr>
          <p:nvPr>
            <p:ph idx="1"/>
          </p:nvPr>
        </p:nvSpPr>
        <p:spPr>
          <a:xfrm>
            <a:off x="5541263" y="457200"/>
            <a:ext cx="6007608" cy="1929384"/>
          </a:xfrm>
        </p:spPr>
        <p:txBody>
          <a:bodyPr anchor="ctr">
            <a:normAutofit/>
          </a:bodyPr>
          <a:lstStyle/>
          <a:p>
            <a:r>
              <a:rPr lang="en-US" sz="2200" dirty="0"/>
              <a:t>Data Loaded &amp; Cleaning &amp; Preprocessing</a:t>
            </a:r>
          </a:p>
          <a:p>
            <a:r>
              <a:rPr lang="en-US" sz="2200" dirty="0"/>
              <a:t>Data Imputation</a:t>
            </a:r>
          </a:p>
          <a:p>
            <a:endParaRPr lang="en-US" sz="2200" dirty="0"/>
          </a:p>
        </p:txBody>
      </p:sp>
      <p:pic>
        <p:nvPicPr>
          <p:cNvPr id="5" name="Picture 4" descr="Table&#10;&#10;Description automatically generated with low confidence">
            <a:extLst>
              <a:ext uri="{FF2B5EF4-FFF2-40B4-BE49-F238E27FC236}">
                <a16:creationId xmlns:a16="http://schemas.microsoft.com/office/drawing/2014/main" id="{4FB6BF31-16E2-E047-94C1-FBDB94902C42}"/>
              </a:ext>
            </a:extLst>
          </p:cNvPr>
          <p:cNvPicPr>
            <a:picLocks noChangeAspect="1"/>
          </p:cNvPicPr>
          <p:nvPr/>
        </p:nvPicPr>
        <p:blipFill>
          <a:blip r:embed="rId2"/>
          <a:stretch>
            <a:fillRect/>
          </a:stretch>
        </p:blipFill>
        <p:spPr>
          <a:xfrm>
            <a:off x="466344" y="3212783"/>
            <a:ext cx="5468112" cy="2392298"/>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EBC28835-05A1-6E45-979B-D6B09414976D}"/>
              </a:ext>
            </a:extLst>
          </p:cNvPr>
          <p:cNvPicPr>
            <a:picLocks noChangeAspect="1"/>
          </p:cNvPicPr>
          <p:nvPr/>
        </p:nvPicPr>
        <p:blipFill>
          <a:blip r:embed="rId3"/>
          <a:stretch>
            <a:fillRect/>
          </a:stretch>
        </p:blipFill>
        <p:spPr>
          <a:xfrm>
            <a:off x="6254496" y="3363156"/>
            <a:ext cx="5468112" cy="2091552"/>
          </a:xfrm>
          <a:prstGeom prst="rect">
            <a:avLst/>
          </a:prstGeom>
        </p:spPr>
      </p:pic>
    </p:spTree>
    <p:extLst>
      <p:ext uri="{BB962C8B-B14F-4D97-AF65-F5344CB8AC3E}">
        <p14:creationId xmlns:p14="http://schemas.microsoft.com/office/powerpoint/2010/main" val="164946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6DB1-AE97-A74E-859A-4D96B4DF99E4}"/>
              </a:ext>
            </a:extLst>
          </p:cNvPr>
          <p:cNvSpPr>
            <a:spLocks noGrp="1"/>
          </p:cNvSpPr>
          <p:nvPr>
            <p:ph type="title"/>
          </p:nvPr>
        </p:nvSpPr>
        <p:spPr/>
        <p:txBody>
          <a:bodyPr/>
          <a:lstStyle/>
          <a:p>
            <a:r>
              <a:rPr lang="en-US" sz="4400" dirty="0">
                <a:solidFill>
                  <a:srgbClr val="FF6600"/>
                </a:solidFill>
              </a:rPr>
              <a:t>Approach</a:t>
            </a:r>
            <a:endParaRPr lang="en-US" dirty="0"/>
          </a:p>
        </p:txBody>
      </p:sp>
      <p:sp>
        <p:nvSpPr>
          <p:cNvPr id="3" name="Content Placeholder 2">
            <a:extLst>
              <a:ext uri="{FF2B5EF4-FFF2-40B4-BE49-F238E27FC236}">
                <a16:creationId xmlns:a16="http://schemas.microsoft.com/office/drawing/2014/main" id="{08F1E761-19C9-6A47-9965-1012DBABEFDA}"/>
              </a:ext>
            </a:extLst>
          </p:cNvPr>
          <p:cNvSpPr>
            <a:spLocks noGrp="1"/>
          </p:cNvSpPr>
          <p:nvPr>
            <p:ph idx="1"/>
          </p:nvPr>
        </p:nvSpPr>
        <p:spPr/>
        <p:txBody>
          <a:bodyPr/>
          <a:lstStyle/>
          <a:p>
            <a:r>
              <a:rPr lang="en-US" dirty="0"/>
              <a:t>Machine Learning Algorithms </a:t>
            </a:r>
          </a:p>
          <a:p>
            <a:r>
              <a:rPr lang="en-US" dirty="0"/>
              <a:t>Feature engineering &amp; Hyperparameter tuning</a:t>
            </a:r>
          </a:p>
          <a:p>
            <a:r>
              <a:rPr lang="en-US" dirty="0"/>
              <a:t>Result </a:t>
            </a:r>
            <a:r>
              <a:rPr lang="en-US" dirty="0" err="1"/>
              <a:t>explaination</a:t>
            </a:r>
            <a:endParaRPr lang="en-US" dirty="0"/>
          </a:p>
        </p:txBody>
      </p:sp>
    </p:spTree>
    <p:extLst>
      <p:ext uri="{BB962C8B-B14F-4D97-AF65-F5344CB8AC3E}">
        <p14:creationId xmlns:p14="http://schemas.microsoft.com/office/powerpoint/2010/main" val="260970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6BBBB-C48E-ED44-8765-F5F31F570D7F}"/>
              </a:ext>
            </a:extLst>
          </p:cNvPr>
          <p:cNvSpPr>
            <a:spLocks noGrp="1"/>
          </p:cNvSpPr>
          <p:nvPr>
            <p:ph type="title"/>
          </p:nvPr>
        </p:nvSpPr>
        <p:spPr>
          <a:xfrm>
            <a:off x="630936" y="639520"/>
            <a:ext cx="3429000" cy="1719072"/>
          </a:xfrm>
        </p:spPr>
        <p:txBody>
          <a:bodyPr anchor="b">
            <a:normAutofit/>
          </a:bodyPr>
          <a:lstStyle/>
          <a:p>
            <a:r>
              <a:rPr lang="en-US" sz="5400" dirty="0"/>
              <a:t>Logistic Regression</a:t>
            </a:r>
          </a:p>
        </p:txBody>
      </p:sp>
      <p:sp>
        <p:nvSpPr>
          <p:cNvPr id="10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5E06A7-E8D7-8246-90A8-29FF6F44E2F6}"/>
              </a:ext>
            </a:extLst>
          </p:cNvPr>
          <p:cNvSpPr>
            <a:spLocks noGrp="1"/>
          </p:cNvSpPr>
          <p:nvPr>
            <p:ph idx="1"/>
          </p:nvPr>
        </p:nvSpPr>
        <p:spPr>
          <a:xfrm>
            <a:off x="630936" y="2807208"/>
            <a:ext cx="3429000" cy="3410712"/>
          </a:xfrm>
        </p:spPr>
        <p:txBody>
          <a:bodyPr anchor="t">
            <a:normAutofit/>
          </a:bodyPr>
          <a:lstStyle/>
          <a:p>
            <a:pPr marL="0" indent="0">
              <a:buNone/>
            </a:pPr>
            <a:r>
              <a:rPr lang="en-US" sz="2200" b="1" dirty="0">
                <a:latin typeface="Helvetica Neue" panose="02000503000000020004" pitchFamily="2" charset="0"/>
                <a:ea typeface="Helvetica Neue" panose="02000503000000020004" pitchFamily="2" charset="0"/>
                <a:cs typeface="Helvetica Neue" panose="02000503000000020004" pitchFamily="2" charset="0"/>
              </a:rPr>
              <a:t>Most widely used binary classification linear technique</a:t>
            </a:r>
          </a:p>
          <a:p>
            <a:pPr marL="0" indent="0">
              <a:buNone/>
            </a:pPr>
            <a:endParaRPr lang="en-US" sz="22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200" b="1" dirty="0">
                <a:latin typeface="Helvetica Neue" panose="02000503000000020004" pitchFamily="2" charset="0"/>
                <a:ea typeface="Helvetica Neue" panose="02000503000000020004" pitchFamily="2" charset="0"/>
                <a:cs typeface="Helvetica Neue" panose="02000503000000020004" pitchFamily="2" charset="0"/>
              </a:rPr>
              <a:t>L1 Penalized</a:t>
            </a:r>
          </a:p>
        </p:txBody>
      </p:sp>
      <p:pic>
        <p:nvPicPr>
          <p:cNvPr id="4" name="Picture 3" descr="Table&#10;&#10;Description automatically generated with medium confidence">
            <a:extLst>
              <a:ext uri="{FF2B5EF4-FFF2-40B4-BE49-F238E27FC236}">
                <a16:creationId xmlns:a16="http://schemas.microsoft.com/office/drawing/2014/main" id="{F1CC5428-C376-CD40-AA7E-A52F4DB3AE7F}"/>
              </a:ext>
            </a:extLst>
          </p:cNvPr>
          <p:cNvPicPr>
            <a:picLocks noChangeAspect="1"/>
          </p:cNvPicPr>
          <p:nvPr/>
        </p:nvPicPr>
        <p:blipFill>
          <a:blip r:embed="rId2"/>
          <a:stretch>
            <a:fillRect/>
          </a:stretch>
        </p:blipFill>
        <p:spPr>
          <a:xfrm>
            <a:off x="4654296" y="805587"/>
            <a:ext cx="6903720" cy="5246825"/>
          </a:xfrm>
          <a:prstGeom prst="rect">
            <a:avLst/>
          </a:prstGeom>
        </p:spPr>
      </p:pic>
    </p:spTree>
    <p:extLst>
      <p:ext uri="{BB962C8B-B14F-4D97-AF65-F5344CB8AC3E}">
        <p14:creationId xmlns:p14="http://schemas.microsoft.com/office/powerpoint/2010/main" val="316241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EC368-3BC2-654D-A4B8-C1681D9D8FAD}"/>
              </a:ext>
            </a:extLst>
          </p:cNvPr>
          <p:cNvSpPr>
            <a:spLocks noGrp="1"/>
          </p:cNvSpPr>
          <p:nvPr>
            <p:ph type="title"/>
          </p:nvPr>
        </p:nvSpPr>
        <p:spPr>
          <a:xfrm>
            <a:off x="630936" y="639520"/>
            <a:ext cx="3429000" cy="1719072"/>
          </a:xfrm>
        </p:spPr>
        <p:txBody>
          <a:bodyPr anchor="b">
            <a:normAutofit/>
          </a:bodyPr>
          <a:lstStyle/>
          <a:p>
            <a:r>
              <a:rPr lang="en-US" sz="5400" dirty="0"/>
              <a:t>Logistic Regression</a:t>
            </a:r>
          </a:p>
        </p:txBody>
      </p:sp>
      <p:sp>
        <p:nvSpPr>
          <p:cNvPr id="206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BF1AE-8CCE-C242-B740-B5DF9495D257}"/>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RFE instead of L1</a:t>
            </a:r>
          </a:p>
          <a:p>
            <a:r>
              <a:rPr lang="en-US" sz="2200" b="1" dirty="0">
                <a:latin typeface="Helvetica Neue" panose="02000503000000020004" pitchFamily="2" charset="0"/>
              </a:rPr>
              <a:t>Another way of feature reduction</a:t>
            </a:r>
            <a:endParaRPr lang="en-US" sz="2200" b="1" i="0" dirty="0">
              <a:effectLst/>
              <a:latin typeface="Helvetica Neue" panose="02000503000000020004" pitchFamily="2" charset="0"/>
            </a:endParaRPr>
          </a:p>
          <a:p>
            <a:endParaRPr lang="en-US" sz="2200" dirty="0"/>
          </a:p>
        </p:txBody>
      </p:sp>
      <p:pic>
        <p:nvPicPr>
          <p:cNvPr id="4" name="Picture 3" descr="Table&#10;&#10;Description automatically generated">
            <a:extLst>
              <a:ext uri="{FF2B5EF4-FFF2-40B4-BE49-F238E27FC236}">
                <a16:creationId xmlns:a16="http://schemas.microsoft.com/office/drawing/2014/main" id="{8D3AD217-702E-1F49-B41B-8B5D4CE22CC8}"/>
              </a:ext>
            </a:extLst>
          </p:cNvPr>
          <p:cNvPicPr>
            <a:picLocks noChangeAspect="1"/>
          </p:cNvPicPr>
          <p:nvPr/>
        </p:nvPicPr>
        <p:blipFill>
          <a:blip r:embed="rId2"/>
          <a:stretch>
            <a:fillRect/>
          </a:stretch>
        </p:blipFill>
        <p:spPr>
          <a:xfrm>
            <a:off x="4654296" y="822846"/>
            <a:ext cx="6903720" cy="5212308"/>
          </a:xfrm>
          <a:prstGeom prst="rect">
            <a:avLst/>
          </a:prstGeom>
        </p:spPr>
      </p:pic>
    </p:spTree>
    <p:extLst>
      <p:ext uri="{BB962C8B-B14F-4D97-AF65-F5344CB8AC3E}">
        <p14:creationId xmlns:p14="http://schemas.microsoft.com/office/powerpoint/2010/main" val="203413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EC368-3BC2-654D-A4B8-C1681D9D8FAD}"/>
              </a:ext>
            </a:extLst>
          </p:cNvPr>
          <p:cNvSpPr>
            <a:spLocks noGrp="1"/>
          </p:cNvSpPr>
          <p:nvPr>
            <p:ph type="title"/>
          </p:nvPr>
        </p:nvSpPr>
        <p:spPr>
          <a:xfrm>
            <a:off x="630936" y="639520"/>
            <a:ext cx="3429000" cy="1719072"/>
          </a:xfrm>
        </p:spPr>
        <p:txBody>
          <a:bodyPr anchor="b">
            <a:normAutofit/>
          </a:bodyPr>
          <a:lstStyle/>
          <a:p>
            <a:r>
              <a:rPr lang="en-US" sz="5400" dirty="0"/>
              <a:t>KNN</a:t>
            </a:r>
          </a:p>
        </p:txBody>
      </p:sp>
      <p:sp>
        <p:nvSpPr>
          <p:cNvPr id="206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BF1AE-8CCE-C242-B740-B5DF9495D257}"/>
              </a:ext>
            </a:extLst>
          </p:cNvPr>
          <p:cNvSpPr>
            <a:spLocks noGrp="1"/>
          </p:cNvSpPr>
          <p:nvPr>
            <p:ph idx="1"/>
          </p:nvPr>
        </p:nvSpPr>
        <p:spPr>
          <a:xfrm>
            <a:off x="630936" y="2807208"/>
            <a:ext cx="3429000" cy="3410712"/>
          </a:xfrm>
        </p:spPr>
        <p:txBody>
          <a:bodyPr anchor="t">
            <a:normAutofit/>
          </a:bodyPr>
          <a:lstStyle/>
          <a:p>
            <a:r>
              <a:rPr lang="en-US" sz="2200" b="1" i="0" dirty="0">
                <a:effectLst/>
                <a:latin typeface="Helvetica Neue" panose="02000503000000020004" pitchFamily="2" charset="0"/>
              </a:rPr>
              <a:t>Make decision based on the nearest neighbors given a certain distance metric</a:t>
            </a:r>
          </a:p>
          <a:p>
            <a:endParaRPr lang="en-US" sz="2200" dirty="0"/>
          </a:p>
        </p:txBody>
      </p:sp>
      <p:pic>
        <p:nvPicPr>
          <p:cNvPr id="4" name="Picture 3">
            <a:extLst>
              <a:ext uri="{FF2B5EF4-FFF2-40B4-BE49-F238E27FC236}">
                <a16:creationId xmlns:a16="http://schemas.microsoft.com/office/drawing/2014/main" id="{954542BB-B8C7-C64F-8894-A614A94B80F7}"/>
              </a:ext>
            </a:extLst>
          </p:cNvPr>
          <p:cNvPicPr>
            <a:picLocks noChangeAspect="1"/>
          </p:cNvPicPr>
          <p:nvPr/>
        </p:nvPicPr>
        <p:blipFill>
          <a:blip r:embed="rId2"/>
          <a:stretch>
            <a:fillRect/>
          </a:stretch>
        </p:blipFill>
        <p:spPr>
          <a:xfrm>
            <a:off x="4654296" y="917772"/>
            <a:ext cx="6903720" cy="5022455"/>
          </a:xfrm>
          <a:prstGeom prst="rect">
            <a:avLst/>
          </a:prstGeom>
        </p:spPr>
      </p:pic>
    </p:spTree>
    <p:extLst>
      <p:ext uri="{BB962C8B-B14F-4D97-AF65-F5344CB8AC3E}">
        <p14:creationId xmlns:p14="http://schemas.microsoft.com/office/powerpoint/2010/main" val="11387397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402</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Times New Roman</vt:lpstr>
      <vt:lpstr>Office Theme</vt:lpstr>
      <vt:lpstr>PowerPoint Presentation</vt:lpstr>
      <vt:lpstr>   Agenda</vt:lpstr>
      <vt:lpstr>Executive Summary</vt:lpstr>
      <vt:lpstr>Problem Statement</vt:lpstr>
      <vt:lpstr>Approach </vt:lpstr>
      <vt:lpstr>Approach</vt:lpstr>
      <vt:lpstr>Logistic Regression</vt:lpstr>
      <vt:lpstr>Logistic Regression</vt:lpstr>
      <vt:lpstr>KNN</vt:lpstr>
      <vt:lpstr>Random Forest</vt:lpstr>
      <vt:lpstr>XGBoost</vt:lpstr>
      <vt:lpstr>SVM</vt:lpstr>
      <vt:lpstr>Summary</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Zeru Zhou</dc:creator>
  <cp:lastModifiedBy>Zeru Zhou</cp:lastModifiedBy>
  <cp:revision>6</cp:revision>
  <dcterms:created xsi:type="dcterms:W3CDTF">2022-12-21T05:05:35Z</dcterms:created>
  <dcterms:modified xsi:type="dcterms:W3CDTF">2023-03-13T08:16:37Z</dcterms:modified>
</cp:coreProperties>
</file>