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4" r:id="rId8"/>
    <p:sldId id="275" r:id="rId9"/>
    <p:sldId id="277" r:id="rId10"/>
    <p:sldId id="278" r:id="rId11"/>
    <p:sldId id="279" r:id="rId12"/>
    <p:sldId id="284" r:id="rId13"/>
    <p:sldId id="28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17"/>
  </p:normalViewPr>
  <p:slideViewPr>
    <p:cSldViewPr snapToGrid="0">
      <p:cViewPr varScale="1">
        <p:scale>
          <a:sx n="68" d="100"/>
          <a:sy n="68" d="100"/>
        </p:scale>
        <p:origin x="24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notebooks/Desktop/Final%20Project%20Data%20Glacier/week%2010%20EDA%20analysis/EDA%20analysis.ipynb#As-above,-we-analyzed-the-features-and-their-potential-influence-to-the-outcome-subscription-decision.-We-found-that-Number-of-contact-in-the-current-compaign,-number-of-previous-contact,-job-type,-education-have-relatively-stronger-influence-on-the-outcome-decision,-while-some-other-feature-could-help-us-categorize-customers-and-help-us-make-strategies-with-respect-to-different-group-of-custom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&lt;Marketing Strategy&gt;</a:t>
            </a:r>
          </a:p>
          <a:p>
            <a:endParaRPr lang="en-US" sz="4000" dirty="0"/>
          </a:p>
          <a:p>
            <a:r>
              <a:rPr lang="en-US" sz="2800" b="1" dirty="0"/>
              <a:t>&lt;2023.1.20&gt;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615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Number of Contact</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The number of contacts are centered mostly at the range below 10</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Age is uncertainty. The fluctuation is very big as age goes up.</a:t>
            </a:r>
          </a:p>
        </p:txBody>
      </p:sp>
      <p:pic>
        <p:nvPicPr>
          <p:cNvPr id="5" name="Picture 4" descr="Chart, line chart&#10;&#10;Description automatically generated">
            <a:extLst>
              <a:ext uri="{FF2B5EF4-FFF2-40B4-BE49-F238E27FC236}">
                <a16:creationId xmlns:a16="http://schemas.microsoft.com/office/drawing/2014/main" id="{41B78692-F9EC-3842-8962-F4B72D7D9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852" y="858210"/>
            <a:ext cx="8161529" cy="5275890"/>
          </a:xfrm>
          <a:prstGeom prst="rect">
            <a:avLst/>
          </a:prstGeom>
        </p:spPr>
      </p:pic>
    </p:spTree>
    <p:extLst>
      <p:ext uri="{BB962C8B-B14F-4D97-AF65-F5344CB8AC3E}">
        <p14:creationId xmlns:p14="http://schemas.microsoft.com/office/powerpoint/2010/main" val="403546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615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Number of days since last contact &amp; previous contact</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Number of previous contacts is most effective when p-days equal to 5.</a:t>
            </a:r>
          </a:p>
        </p:txBody>
      </p:sp>
      <p:pic>
        <p:nvPicPr>
          <p:cNvPr id="5" name="Picture 4" descr="Chart, scatter chart&#10;&#10;Description automatically generated">
            <a:extLst>
              <a:ext uri="{FF2B5EF4-FFF2-40B4-BE49-F238E27FC236}">
                <a16:creationId xmlns:a16="http://schemas.microsoft.com/office/drawing/2014/main" id="{949D64E8-29AA-8046-A96B-77C291AC5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372" y="994298"/>
            <a:ext cx="8293627" cy="5095351"/>
          </a:xfrm>
          <a:prstGeom prst="rect">
            <a:avLst/>
          </a:prstGeom>
        </p:spPr>
      </p:pic>
    </p:spTree>
    <p:extLst>
      <p:ext uri="{BB962C8B-B14F-4D97-AF65-F5344CB8AC3E}">
        <p14:creationId xmlns:p14="http://schemas.microsoft.com/office/powerpoint/2010/main" val="28183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F4D5-EDA3-0347-8E8C-601CD430590E}"/>
              </a:ext>
            </a:extLst>
          </p:cNvPr>
          <p:cNvSpPr>
            <a:spLocks noGrp="1"/>
          </p:cNvSpPr>
          <p:nvPr>
            <p:ph type="title"/>
          </p:nvPr>
        </p:nvSpPr>
        <p:spPr/>
        <p:txBody>
          <a:bodyPr/>
          <a:lstStyle/>
          <a:p>
            <a:r>
              <a:rPr lang="en-US" sz="4400" dirty="0">
                <a:solidFill>
                  <a:srgbClr val="FF6600"/>
                </a:solidFill>
              </a:rPr>
              <a:t>EDA Summary</a:t>
            </a:r>
            <a:endParaRPr lang="en-US" dirty="0"/>
          </a:p>
        </p:txBody>
      </p:sp>
      <p:sp>
        <p:nvSpPr>
          <p:cNvPr id="3" name="Content Placeholder 2">
            <a:extLst>
              <a:ext uri="{FF2B5EF4-FFF2-40B4-BE49-F238E27FC236}">
                <a16:creationId xmlns:a16="http://schemas.microsoft.com/office/drawing/2014/main" id="{00658733-1124-A046-99D3-7A7D414DD80E}"/>
              </a:ext>
            </a:extLst>
          </p:cNvPr>
          <p:cNvSpPr>
            <a:spLocks noGrp="1"/>
          </p:cNvSpPr>
          <p:nvPr>
            <p:ph idx="1"/>
          </p:nvPr>
        </p:nvSpPr>
        <p:spPr/>
        <p:txBody>
          <a:bodyPr>
            <a:normAutofit/>
          </a:bodyPr>
          <a:lstStyle/>
          <a:p>
            <a:pPr algn="l"/>
            <a:r>
              <a:rPr lang="en-US" sz="2400" dirty="0">
                <a:solidFill>
                  <a:srgbClr val="000000"/>
                </a:solidFill>
                <a:effectLst/>
                <a:latin typeface="Times New Roman" panose="02020603050405020304" pitchFamily="18" charset="0"/>
                <a:cs typeface="Times New Roman" panose="02020603050405020304" pitchFamily="18" charset="0"/>
              </a:rPr>
              <a:t>As above, we analyzed the features and their potential influence to the outcome subscription decision. We found that Number of contact in the current campaign, number of previous contact, job type, education have relatively stronger influence on the outcome decision, while some other feature could help us categorize customers and help us make strategies with respect to different group of customer.</a:t>
            </a:r>
            <a:r>
              <a:rPr lang="en-US" sz="2400" u="none" strike="noStrike" dirty="0">
                <a:solidFill>
                  <a:srgbClr val="296EAA"/>
                </a:solidFill>
                <a:effectLst/>
                <a:latin typeface="Times New Roman" panose="02020603050405020304" pitchFamily="18" charset="0"/>
                <a:cs typeface="Times New Roman" panose="02020603050405020304" pitchFamily="18" charset="0"/>
                <a:hlinkClick r:id="rId2"/>
              </a:rPr>
              <a:t>¶</a:t>
            </a:r>
            <a:endParaRPr lang="en-US" sz="240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69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A4E8-4BAF-F14A-8058-03C1149F42C6}"/>
              </a:ext>
            </a:extLst>
          </p:cNvPr>
          <p:cNvSpPr>
            <a:spLocks noGrp="1"/>
          </p:cNvSpPr>
          <p:nvPr>
            <p:ph type="title"/>
          </p:nvPr>
        </p:nvSpPr>
        <p:spPr/>
        <p:txBody>
          <a:bodyPr/>
          <a:lstStyle/>
          <a:p>
            <a:r>
              <a:rPr lang="en-US" sz="4400" dirty="0">
                <a:solidFill>
                  <a:srgbClr val="FF6600"/>
                </a:solidFill>
              </a:rPr>
              <a:t>ML Model Suggestion</a:t>
            </a:r>
            <a:endParaRPr lang="en-US" dirty="0"/>
          </a:p>
        </p:txBody>
      </p:sp>
      <p:sp>
        <p:nvSpPr>
          <p:cNvPr id="3" name="Content Placeholder 2">
            <a:extLst>
              <a:ext uri="{FF2B5EF4-FFF2-40B4-BE49-F238E27FC236}">
                <a16:creationId xmlns:a16="http://schemas.microsoft.com/office/drawing/2014/main" id="{0DE67813-5F55-3A4B-9456-65DAE515F3C5}"/>
              </a:ext>
            </a:extLst>
          </p:cNvPr>
          <p:cNvSpPr>
            <a:spLocks noGrp="1"/>
          </p:cNvSpPr>
          <p:nvPr>
            <p:ph idx="1"/>
          </p:nvPr>
        </p:nvSpPr>
        <p:spPr/>
        <p:txBody>
          <a:bodyPr/>
          <a:lstStyle/>
          <a:p>
            <a:r>
              <a:rPr lang="en-US" sz="2000" b="1" dirty="0">
                <a:solidFill>
                  <a:srgbClr val="000000"/>
                </a:solidFill>
                <a:latin typeface="Helvetica Neue" panose="02000503000000020004" pitchFamily="2" charset="0"/>
              </a:rPr>
              <a:t>Linear Model (LDA, Logistic Regression)</a:t>
            </a:r>
          </a:p>
          <a:p>
            <a:r>
              <a:rPr lang="en-US" sz="2000" b="1" dirty="0">
                <a:solidFill>
                  <a:srgbClr val="000000"/>
                </a:solidFill>
                <a:latin typeface="Helvetica Neue" panose="02000503000000020004" pitchFamily="2" charset="0"/>
              </a:rPr>
              <a:t>Bayesian Model (Naïve Bayes, Gaussian NB)</a:t>
            </a:r>
          </a:p>
          <a:p>
            <a:r>
              <a:rPr lang="en-US" sz="2000" b="1" i="0" dirty="0">
                <a:solidFill>
                  <a:srgbClr val="000000"/>
                </a:solidFill>
                <a:effectLst/>
                <a:latin typeface="Helvetica Neue" panose="02000503000000020004" pitchFamily="2" charset="0"/>
              </a:rPr>
              <a:t>SVM (Linear SVM, SVM with different kernels)</a:t>
            </a:r>
          </a:p>
          <a:p>
            <a:r>
              <a:rPr lang="en-US" sz="2000" b="1" dirty="0">
                <a:solidFill>
                  <a:srgbClr val="000000"/>
                </a:solidFill>
                <a:latin typeface="Helvetica Neue" panose="02000503000000020004" pitchFamily="2" charset="0"/>
              </a:rPr>
              <a:t>KNN</a:t>
            </a:r>
          </a:p>
          <a:p>
            <a:r>
              <a:rPr lang="en-US" sz="2000" b="1" i="0" dirty="0">
                <a:solidFill>
                  <a:srgbClr val="000000"/>
                </a:solidFill>
                <a:effectLst/>
                <a:latin typeface="Helvetica Neue" panose="02000503000000020004" pitchFamily="2" charset="0"/>
              </a:rPr>
              <a:t>Tree Based models (</a:t>
            </a:r>
            <a:r>
              <a:rPr lang="en-US" sz="2000" b="1" i="0" dirty="0" err="1">
                <a:solidFill>
                  <a:srgbClr val="000000"/>
                </a:solidFill>
                <a:effectLst/>
                <a:latin typeface="Helvetica Neue" panose="02000503000000020004" pitchFamily="2" charset="0"/>
              </a:rPr>
              <a:t>XGBoost</a:t>
            </a:r>
            <a:r>
              <a:rPr lang="en-US" sz="2000" b="1" i="0" dirty="0">
                <a:solidFill>
                  <a:srgbClr val="000000"/>
                </a:solidFill>
                <a:effectLst/>
                <a:latin typeface="Helvetica Neue" panose="02000503000000020004" pitchFamily="2" charset="0"/>
              </a:rPr>
              <a:t>, Random Forest, Extra Trees)</a:t>
            </a:r>
          </a:p>
          <a:p>
            <a:r>
              <a:rPr lang="en-US" sz="2000" b="1" dirty="0">
                <a:solidFill>
                  <a:srgbClr val="000000"/>
                </a:solidFill>
                <a:latin typeface="Helvetica Neue" panose="02000503000000020004" pitchFamily="2" charset="0"/>
              </a:rPr>
              <a:t>Neural Networks (Multi-Layer Perceptron)</a:t>
            </a:r>
            <a:endParaRPr lang="en-US" sz="2000" b="1" i="0" dirty="0">
              <a:solidFill>
                <a:srgbClr val="000000"/>
              </a:solidFill>
              <a:effectLst/>
              <a:latin typeface="Helvetica Neue" panose="02000503000000020004" pitchFamily="2" charset="0"/>
            </a:endParaRPr>
          </a:p>
          <a:p>
            <a:endParaRPr lang="en-US" sz="2000" b="1" i="0" dirty="0">
              <a:solidFill>
                <a:srgbClr val="000000"/>
              </a:solidFill>
              <a:effectLst/>
              <a:latin typeface="Helvetica Neue" panose="02000503000000020004" pitchFamily="2" charset="0"/>
            </a:endParaRPr>
          </a:p>
          <a:p>
            <a:endParaRPr lang="en-US" sz="2000" b="1" i="0" dirty="0">
              <a:solidFill>
                <a:srgbClr val="000000"/>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241539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Model Suggestion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592-17D5-974B-9E1D-D66CE213D506}"/>
              </a:ext>
            </a:extLst>
          </p:cNvPr>
          <p:cNvSpPr>
            <a:spLocks noGrp="1"/>
          </p:cNvSpPr>
          <p:nvPr>
            <p:ph type="title"/>
          </p:nvPr>
        </p:nvSpPr>
        <p:spPr/>
        <p:txBody>
          <a:bodyPr/>
          <a:lstStyle/>
          <a:p>
            <a:r>
              <a:rPr lang="en-US" sz="4400" dirty="0">
                <a:solidFill>
                  <a:srgbClr val="FF6600"/>
                </a:solidFill>
              </a:rPr>
              <a:t>Executive Summary</a:t>
            </a:r>
            <a:endParaRPr lang="en-US" dirty="0"/>
          </a:p>
        </p:txBody>
      </p:sp>
      <p:sp>
        <p:nvSpPr>
          <p:cNvPr id="3" name="Content Placeholder 2">
            <a:extLst>
              <a:ext uri="{FF2B5EF4-FFF2-40B4-BE49-F238E27FC236}">
                <a16:creationId xmlns:a16="http://schemas.microsoft.com/office/drawing/2014/main" id="{5B376E56-388A-7145-955A-8F02CA9ABDA6}"/>
              </a:ext>
            </a:extLst>
          </p:cNvPr>
          <p:cNvSpPr>
            <a:spLocks noGrp="1"/>
          </p:cNvSpPr>
          <p:nvPr>
            <p:ph idx="1"/>
          </p:nvPr>
        </p:nvSpPr>
        <p:spPr/>
        <p:txBody>
          <a:bodyPr/>
          <a:lstStyle/>
          <a:p>
            <a:r>
              <a:rPr lang="en-US" dirty="0"/>
              <a:t>Clean and preprocess the dataset for analysis</a:t>
            </a:r>
          </a:p>
          <a:p>
            <a:r>
              <a:rPr lang="en-US" dirty="0"/>
              <a:t>Analyze features and their associations with customer decision</a:t>
            </a:r>
          </a:p>
          <a:p>
            <a:r>
              <a:rPr lang="en-US" dirty="0"/>
              <a:t>Summarize the feature importance and suggest ML models</a:t>
            </a:r>
          </a:p>
        </p:txBody>
      </p:sp>
    </p:spTree>
    <p:extLst>
      <p:ext uri="{BB962C8B-B14F-4D97-AF65-F5344CB8AC3E}">
        <p14:creationId xmlns:p14="http://schemas.microsoft.com/office/powerpoint/2010/main" val="30759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5CF4-9869-CE44-B6AC-1DA3947CAD42}"/>
              </a:ext>
            </a:extLst>
          </p:cNvPr>
          <p:cNvSpPr>
            <a:spLocks noGrp="1"/>
          </p:cNvSpPr>
          <p:nvPr>
            <p:ph type="title"/>
          </p:nvPr>
        </p:nvSpPr>
        <p:spPr/>
        <p:txBody>
          <a:bodyPr/>
          <a:lstStyle/>
          <a:p>
            <a:r>
              <a:rPr lang="en-US" sz="4400" dirty="0">
                <a:solidFill>
                  <a:srgbClr val="FF6600"/>
                </a:solidFill>
              </a:rPr>
              <a:t>Problem Statement</a:t>
            </a:r>
            <a:endParaRPr lang="en-US" dirty="0"/>
          </a:p>
        </p:txBody>
      </p:sp>
      <p:sp>
        <p:nvSpPr>
          <p:cNvPr id="3" name="Content Placeholder 2">
            <a:extLst>
              <a:ext uri="{FF2B5EF4-FFF2-40B4-BE49-F238E27FC236}">
                <a16:creationId xmlns:a16="http://schemas.microsoft.com/office/drawing/2014/main" id="{7BE74D1C-FCBE-AE4A-8750-5C528AFB94AA}"/>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This project aims to fix the problem that there are too many potential clients associate with a Portuguese banking institution. The bank marketing campaigns are primarily based on phone calls. However, there are too many potential clients, and it is impossible to call all of them. Hence, some machine learning techniques are needed to classify the customers and predict if they are going to subscribe the term deposit or not. By implementing ML models, we are able to limit the number of ‘potential clients’ to an acceptable number that make sure the marketing strategies can be carried on.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3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F0640-5B2D-3D48-B014-293B9769699E}"/>
              </a:ext>
            </a:extLst>
          </p:cNvPr>
          <p:cNvSpPr>
            <a:spLocks noGrp="1"/>
          </p:cNvSpPr>
          <p:nvPr>
            <p:ph type="title"/>
          </p:nvPr>
        </p:nvSpPr>
        <p:spPr>
          <a:xfrm>
            <a:off x="640080" y="325369"/>
            <a:ext cx="4368602" cy="1956841"/>
          </a:xfrm>
        </p:spPr>
        <p:txBody>
          <a:bodyPr anchor="b">
            <a:normAutofit/>
          </a:bodyPr>
          <a:lstStyle/>
          <a:p>
            <a:r>
              <a:rPr lang="en-US" sz="5400"/>
              <a:t>Approach</a:t>
            </a:r>
            <a:br>
              <a:rPr lang="en-US" sz="5400"/>
            </a:br>
            <a:endParaRPr lang="en-US" sz="540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ADB2C-3E62-1740-827B-39FF3A9BD5BA}"/>
              </a:ext>
            </a:extLst>
          </p:cNvPr>
          <p:cNvSpPr>
            <a:spLocks noGrp="1"/>
          </p:cNvSpPr>
          <p:nvPr>
            <p:ph idx="1"/>
          </p:nvPr>
        </p:nvSpPr>
        <p:spPr>
          <a:xfrm>
            <a:off x="640080" y="2872899"/>
            <a:ext cx="4243589" cy="3320668"/>
          </a:xfrm>
        </p:spPr>
        <p:txBody>
          <a:bodyPr>
            <a:normAutofit/>
          </a:bodyPr>
          <a:lstStyle/>
          <a:p>
            <a:r>
              <a:rPr lang="en-US" sz="2200"/>
              <a:t>Data Loaded &amp; Cleaning &amp; Preprocessing</a:t>
            </a:r>
          </a:p>
          <a:p>
            <a:endParaRPr lang="en-US" sz="2200"/>
          </a:p>
        </p:txBody>
      </p:sp>
      <p:pic>
        <p:nvPicPr>
          <p:cNvPr id="7" name="Picture 6" descr="Table&#10;&#10;Description automatically generated">
            <a:extLst>
              <a:ext uri="{FF2B5EF4-FFF2-40B4-BE49-F238E27FC236}">
                <a16:creationId xmlns:a16="http://schemas.microsoft.com/office/drawing/2014/main" id="{79FC1F4E-81DD-F44B-BD04-DE4361BE707E}"/>
              </a:ext>
            </a:extLst>
          </p:cNvPr>
          <p:cNvPicPr>
            <a:picLocks noChangeAspect="1"/>
          </p:cNvPicPr>
          <p:nvPr/>
        </p:nvPicPr>
        <p:blipFill rotWithShape="1">
          <a:blip r:embed="rId2">
            <a:extLst>
              <a:ext uri="{28A0092B-C50C-407E-A947-70E740481C1C}">
                <a14:useLocalDpi xmlns:a14="http://schemas.microsoft.com/office/drawing/2010/main" val="0"/>
              </a:ext>
            </a:extLst>
          </a:blip>
          <a:srcRect r="1524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946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6DB1-AE97-A74E-859A-4D96B4DF99E4}"/>
              </a:ext>
            </a:extLst>
          </p:cNvPr>
          <p:cNvSpPr>
            <a:spLocks noGrp="1"/>
          </p:cNvSpPr>
          <p:nvPr>
            <p:ph type="title"/>
          </p:nvPr>
        </p:nvSpPr>
        <p:spPr/>
        <p:txBody>
          <a:bodyPr/>
          <a:lstStyle/>
          <a:p>
            <a:r>
              <a:rPr lang="en-US" sz="4400" dirty="0">
                <a:solidFill>
                  <a:srgbClr val="FF6600"/>
                </a:solidFill>
              </a:rPr>
              <a:t>Approach</a:t>
            </a:r>
            <a:endParaRPr lang="en-US" dirty="0"/>
          </a:p>
        </p:txBody>
      </p:sp>
      <p:sp>
        <p:nvSpPr>
          <p:cNvPr id="3" name="Content Placeholder 2">
            <a:extLst>
              <a:ext uri="{FF2B5EF4-FFF2-40B4-BE49-F238E27FC236}">
                <a16:creationId xmlns:a16="http://schemas.microsoft.com/office/drawing/2014/main" id="{08F1E761-19C9-6A47-9965-1012DBABEFDA}"/>
              </a:ext>
            </a:extLst>
          </p:cNvPr>
          <p:cNvSpPr>
            <a:spLocks noGrp="1"/>
          </p:cNvSpPr>
          <p:nvPr>
            <p:ph idx="1"/>
          </p:nvPr>
        </p:nvSpPr>
        <p:spPr/>
        <p:txBody>
          <a:bodyPr/>
          <a:lstStyle/>
          <a:p>
            <a:r>
              <a:rPr lang="en-US" dirty="0"/>
              <a:t>EDA analysis &amp; Visualization using Tableau</a:t>
            </a:r>
          </a:p>
          <a:p>
            <a:r>
              <a:rPr lang="en-US" dirty="0"/>
              <a:t>Machine Learning Algorithms </a:t>
            </a:r>
          </a:p>
        </p:txBody>
      </p:sp>
    </p:spTree>
    <p:extLst>
      <p:ext uri="{BB962C8B-B14F-4D97-AF65-F5344CB8AC3E}">
        <p14:creationId xmlns:p14="http://schemas.microsoft.com/office/powerpoint/2010/main" val="26097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6BBBB-C48E-ED44-8765-F5F31F570D7F}"/>
              </a:ext>
            </a:extLst>
          </p:cNvPr>
          <p:cNvSpPr>
            <a:spLocks noGrp="1"/>
          </p:cNvSpPr>
          <p:nvPr>
            <p:ph type="title"/>
          </p:nvPr>
        </p:nvSpPr>
        <p:spPr>
          <a:xfrm>
            <a:off x="640080" y="325369"/>
            <a:ext cx="4368602" cy="1956841"/>
          </a:xfrm>
        </p:spPr>
        <p:txBody>
          <a:bodyPr anchor="b">
            <a:normAutofit/>
          </a:bodyPr>
          <a:lstStyle/>
          <a:p>
            <a:r>
              <a:rPr lang="en-US" sz="5400" dirty="0"/>
              <a:t>EDA</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E06A7-E8D7-8246-90A8-29FF6F44E2F6}"/>
              </a:ext>
            </a:extLst>
          </p:cNvPr>
          <p:cNvSpPr>
            <a:spLocks noGrp="1"/>
          </p:cNvSpPr>
          <p:nvPr>
            <p:ph idx="1"/>
          </p:nvPr>
        </p:nvSpPr>
        <p:spPr>
          <a:xfrm>
            <a:off x="640081" y="2872899"/>
            <a:ext cx="3474720" cy="3320668"/>
          </a:xfrm>
        </p:spPr>
        <p:txBody>
          <a:bodyPr>
            <a:normAutofit/>
          </a:bodyPr>
          <a:lstStyle/>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Housing &amp; Job Types</a:t>
            </a:r>
          </a:p>
        </p:txBody>
      </p:sp>
      <p:pic>
        <p:nvPicPr>
          <p:cNvPr id="6" name="Picture 5" descr="Chart, bar chart&#10;&#10;Description automatically generated">
            <a:extLst>
              <a:ext uri="{FF2B5EF4-FFF2-40B4-BE49-F238E27FC236}">
                <a16:creationId xmlns:a16="http://schemas.microsoft.com/office/drawing/2014/main" id="{734AA99E-8D4A-1949-8402-77990F2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277" y="285750"/>
            <a:ext cx="7631267" cy="6286500"/>
          </a:xfrm>
          <a:prstGeom prst="rect">
            <a:avLst/>
          </a:prstGeom>
        </p:spPr>
      </p:pic>
    </p:spTree>
    <p:extLst>
      <p:ext uri="{BB962C8B-B14F-4D97-AF65-F5344CB8AC3E}">
        <p14:creationId xmlns:p14="http://schemas.microsoft.com/office/powerpoint/2010/main" val="316241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a:t>EDA</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Marital &amp; Loan &amp;Previous Marketing Campaign </a:t>
            </a:r>
          </a:p>
          <a:p>
            <a:r>
              <a:rPr lang="en-US" sz="2200" b="1" i="0" dirty="0">
                <a:effectLst/>
                <a:latin typeface="Helvetica Neue" panose="02000503000000020004" pitchFamily="2" charset="0"/>
              </a:rPr>
              <a:t>Marital does not have much effects</a:t>
            </a:r>
          </a:p>
          <a:p>
            <a:r>
              <a:rPr lang="en-US" sz="2200" b="1" dirty="0">
                <a:latin typeface="Helvetica Neue" panose="02000503000000020004" pitchFamily="2" charset="0"/>
              </a:rPr>
              <a:t>Clients have records of Previous Marketing Campaign have significantly higher outcome.</a:t>
            </a:r>
            <a:endParaRPr lang="en-US" sz="2200" dirty="0"/>
          </a:p>
        </p:txBody>
      </p:sp>
      <p:pic>
        <p:nvPicPr>
          <p:cNvPr id="5" name="Picture 4" descr="Chart&#10;&#10;Description automatically generated">
            <a:extLst>
              <a:ext uri="{FF2B5EF4-FFF2-40B4-BE49-F238E27FC236}">
                <a16:creationId xmlns:a16="http://schemas.microsoft.com/office/drawing/2014/main" id="{960CD348-5982-EE41-BE79-55207ACD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0"/>
            <a:ext cx="7811146" cy="6858000"/>
          </a:xfrm>
          <a:prstGeom prst="rect">
            <a:avLst/>
          </a:prstGeom>
        </p:spPr>
      </p:pic>
    </p:spTree>
    <p:extLst>
      <p:ext uri="{BB962C8B-B14F-4D97-AF65-F5344CB8AC3E}">
        <p14:creationId xmlns:p14="http://schemas.microsoft.com/office/powerpoint/2010/main" val="203413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EDA</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Seasonality</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Peak: Dec – Mar</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Low: May – Aug</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No obvious weekly seasonal trends detected</a:t>
            </a:r>
          </a:p>
        </p:txBody>
      </p:sp>
      <p:pic>
        <p:nvPicPr>
          <p:cNvPr id="5" name="Picture 4" descr="Chart, line chart&#10;&#10;Description automatically generated">
            <a:extLst>
              <a:ext uri="{FF2B5EF4-FFF2-40B4-BE49-F238E27FC236}">
                <a16:creationId xmlns:a16="http://schemas.microsoft.com/office/drawing/2014/main" id="{BF6877EA-BC6D-6B40-8C57-86DBF086B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774" y="979336"/>
            <a:ext cx="7937589" cy="5057684"/>
          </a:xfrm>
          <a:prstGeom prst="rect">
            <a:avLst/>
          </a:prstGeom>
        </p:spPr>
      </p:pic>
    </p:spTree>
    <p:extLst>
      <p:ext uri="{BB962C8B-B14F-4D97-AF65-F5344CB8AC3E}">
        <p14:creationId xmlns:p14="http://schemas.microsoft.com/office/powerpoint/2010/main" val="1138739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409</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Times New Roman</vt:lpstr>
      <vt:lpstr>Office Theme</vt:lpstr>
      <vt:lpstr>PowerPoint Presentation</vt:lpstr>
      <vt:lpstr>   Agenda</vt:lpstr>
      <vt:lpstr>Executive Summary</vt:lpstr>
      <vt:lpstr>Problem Statement</vt:lpstr>
      <vt:lpstr>Approach </vt:lpstr>
      <vt:lpstr>Approach</vt:lpstr>
      <vt:lpstr>EDA</vt:lpstr>
      <vt:lpstr>EDA</vt:lpstr>
      <vt:lpstr>EDA</vt:lpstr>
      <vt:lpstr>EDA</vt:lpstr>
      <vt:lpstr>EDA</vt:lpstr>
      <vt:lpstr>EDA Summary</vt:lpstr>
      <vt:lpstr>ML Model Suggestion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Zeru Zhou</dc:creator>
  <cp:lastModifiedBy>Zeru Zhou</cp:lastModifiedBy>
  <cp:revision>6</cp:revision>
  <dcterms:created xsi:type="dcterms:W3CDTF">2022-12-21T05:05:35Z</dcterms:created>
  <dcterms:modified xsi:type="dcterms:W3CDTF">2023-03-20T05:35:26Z</dcterms:modified>
</cp:coreProperties>
</file>