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01" r:id="rId3"/>
    <p:sldId id="484" r:id="rId5"/>
    <p:sldId id="468" r:id="rId6"/>
    <p:sldId id="499" r:id="rId7"/>
    <p:sldId id="420" r:id="rId8"/>
    <p:sldId id="469" r:id="rId9"/>
    <p:sldId id="421" r:id="rId10"/>
    <p:sldId id="470" r:id="rId11"/>
    <p:sldId id="471" r:id="rId12"/>
    <p:sldId id="472" r:id="rId13"/>
    <p:sldId id="475" r:id="rId14"/>
    <p:sldId id="473" r:id="rId15"/>
    <p:sldId id="476" r:id="rId16"/>
    <p:sldId id="477" r:id="rId17"/>
    <p:sldId id="4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-78" y="-84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E475D-2E53-4D21-9BD2-41D8EE556A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B2A96-7899-485A-8CF9-C55B6B4FB4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80C2-3DE1-4B46-A4EE-8CD2C2967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CAEB-008B-4DB7-A1D7-B2EA9781DB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95" y="12319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HASH</a:t>
            </a:r>
            <a:r>
              <a:rPr lang="zh-CN" altLang="en-US" sz="3200">
                <a:solidFill>
                  <a:schemeClr val="bg1"/>
                </a:solidFill>
              </a:rPr>
              <a:t>引入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015" y="1382395"/>
            <a:ext cx="172516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本讲义意在讲解</a:t>
            </a:r>
            <a:r>
              <a:rPr lang="zh-CN" altLang="en-US" sz="3200">
                <a:solidFill>
                  <a:srgbClr val="FF0000"/>
                </a:solidFill>
              </a:rPr>
              <a:t>字符串</a:t>
            </a:r>
            <a:r>
              <a:rPr lang="en-US" altLang="zh-CN" sz="3200">
                <a:solidFill>
                  <a:srgbClr val="FF0000"/>
                </a:solidFill>
              </a:rPr>
              <a:t>HASH</a:t>
            </a:r>
            <a:r>
              <a:rPr lang="zh-CN" altLang="en-US" sz="3200">
                <a:solidFill>
                  <a:srgbClr val="FF0000"/>
                </a:solidFill>
              </a:rPr>
              <a:t>如何优化算法复杂度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/>
              <a:t>关于</a:t>
            </a:r>
            <a:r>
              <a:rPr lang="en-US" altLang="zh-CN" sz="3200"/>
              <a:t>HASH</a:t>
            </a:r>
            <a:r>
              <a:rPr lang="zh-CN" altLang="en-US" sz="3200"/>
              <a:t>的基本知识或者其他应用晚上会讲到</a:t>
            </a:r>
            <a:endParaRPr lang="zh-CN" altLang="en-US" sz="3200"/>
          </a:p>
          <a:p>
            <a:r>
              <a:rPr lang="zh-CN" altLang="en-US" sz="3200"/>
              <a:t>也可以自行了解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本质上，</a:t>
            </a:r>
            <a:r>
              <a:rPr lang="en-US" altLang="zh-CN" sz="3200"/>
              <a:t>HASH</a:t>
            </a:r>
            <a:r>
              <a:rPr lang="zh-CN" altLang="en-US" sz="3200"/>
              <a:t>就是：</a:t>
            </a:r>
            <a:r>
              <a:rPr lang="en-US" altLang="zh-CN" sz="3200"/>
              <a:t>F(Key)=Value</a:t>
            </a:r>
            <a:endParaRPr lang="zh-CN" altLang="en-US" sz="3200"/>
          </a:p>
          <a:p>
            <a:r>
              <a:rPr lang="zh-CN" altLang="en-US" sz="3200"/>
              <a:t>字符串</a:t>
            </a:r>
            <a:r>
              <a:rPr lang="en-US" altLang="zh-CN" sz="3200"/>
              <a:t>---&gt;</a:t>
            </a:r>
            <a:r>
              <a:rPr lang="zh-CN" altLang="en-US" sz="3200"/>
              <a:t>数字（映射）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815" y="1599613"/>
            <a:ext cx="1108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Hash[i]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表示字符串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str[0]~str[i]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Hash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值，即字符串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str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前缀哈希值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5" y="982345"/>
            <a:ext cx="4155440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BKDR Hash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2645" y="2550160"/>
            <a:ext cx="9751695" cy="1383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Hash[0]=str[0];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for(int i=1;i&lt;n;i++)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Hash[i]=(Hash[i-1]*P+(str[i]-'A'+1))%M;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125" y="4085638"/>
            <a:ext cx="1108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知道前缀哈希值，求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起点为</a:t>
            </a:r>
            <a:r>
              <a:rPr lang="en-US" altLang="zh-CN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i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，长度为</a:t>
            </a:r>
            <a:r>
              <a:rPr lang="en-US" altLang="zh-CN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len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子串的</a:t>
            </a:r>
            <a:r>
              <a:rPr lang="en-US" altLang="zh-CN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Hash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值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2645" y="5396230"/>
            <a:ext cx="6075045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(Hash[i+len-1]-Hash[i-1]*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len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)%M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3910" y="4406265"/>
            <a:ext cx="38277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思考？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十进制：1234567，如何提取567？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1234567-1234*1000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P进制呢？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815" y="1599613"/>
            <a:ext cx="1108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Hash[i]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表示字符串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str[1]~str[i]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Hash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值，即字符串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str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前缀哈希值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5" y="982345"/>
            <a:ext cx="4155440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BKDRHash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2645" y="2550160"/>
            <a:ext cx="9751695" cy="1383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Hash[0]=str[0];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for(int i=1;i&lt;n;i++)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	Hash[i]=(Hash[i-1]*P+(str[i]-'A'+1))%M;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125" y="4085638"/>
            <a:ext cx="1108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知道前缀哈希值，求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起点为</a:t>
            </a:r>
            <a:r>
              <a:rPr lang="en-US" altLang="zh-CN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i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，长度为</a:t>
            </a:r>
            <a:r>
              <a:rPr lang="en-US" altLang="zh-CN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len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子串的</a:t>
            </a:r>
            <a:r>
              <a:rPr lang="en-US" altLang="zh-CN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Hash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值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2645" y="4996815"/>
            <a:ext cx="6075045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(Hash[i+len-1]-Hash[i-1]*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len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)%M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1993" y="5658937"/>
            <a:ext cx="7975600" cy="11988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的时间预处理字符串所有前缀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值，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并在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O(1)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的时间内查询它的任意子串的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值。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5" y="982345"/>
            <a:ext cx="10685145" cy="44310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处理长度为</a:t>
            </a:r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8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28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长度为</a:t>
            </a:r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8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中出现的次数：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预处理字符串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的前缀哈希值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计算字符串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值。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依次在字符串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中取起点为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，长度为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的子串，判断子串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值是否与字符串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值相等，相等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ans++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ans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5" y="982345"/>
            <a:ext cx="5033010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不同的字符串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值一定不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相同吗？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内容占位符 3"/>
          <p:cNvGraphicFramePr/>
          <p:nvPr>
            <p:custDataLst>
              <p:tags r:id="rId1"/>
            </p:custDataLst>
          </p:nvPr>
        </p:nvGraphicFramePr>
        <p:xfrm>
          <a:off x="834296" y="1814821"/>
          <a:ext cx="8485492" cy="3961230"/>
        </p:xfrm>
        <a:graphic>
          <a:graphicData uri="http://schemas.openxmlformats.org/drawingml/2006/table">
            <a:tbl>
              <a:tblPr/>
              <a:tblGrid>
                <a:gridCol w="1212134"/>
                <a:gridCol w="598898"/>
                <a:gridCol w="598898"/>
                <a:gridCol w="598898"/>
                <a:gridCol w="598898"/>
                <a:gridCol w="1040489"/>
                <a:gridCol w="1040489"/>
                <a:gridCol w="1040489"/>
                <a:gridCol w="1040489"/>
                <a:gridCol w="715810"/>
              </a:tblGrid>
              <a:tr h="400050">
                <a:tc>
                  <a:txBody>
                    <a:bodyPr/>
                    <a:p>
                      <a:pPr algn="ctr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Hash</a:t>
                      </a:r>
                      <a:r>
                        <a:rPr lang="zh-CN" altLang="en-US" sz="1200" dirty="0">
                          <a:effectLst/>
                          <a:latin typeface="Verdana" panose="020B0604030504040204" pitchFamily="34" charset="0"/>
                        </a:rPr>
                        <a:t>函数</a:t>
                      </a:r>
                      <a:endParaRPr lang="zh-CN" alt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dirty="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得分</a:t>
                      </a:r>
                      <a:endParaRPr lang="zh-CN" alt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dirty="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r>
                        <a:rPr lang="zh-CN" altLang="en-US" sz="1200" dirty="0">
                          <a:effectLst/>
                          <a:latin typeface="Verdana" panose="020B0604030504040204" pitchFamily="34" charset="0"/>
                        </a:rPr>
                        <a:t>得分</a:t>
                      </a:r>
                      <a:endParaRPr lang="zh-CN" alt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得分</a:t>
                      </a:r>
                      <a:endParaRPr lang="zh-CN" alt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得分</a:t>
                      </a:r>
                      <a:endParaRPr lang="zh-CN" alt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平均分</a:t>
                      </a:r>
                      <a:endParaRPr lang="zh-CN" alt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025">
                <a:tc>
                  <a:txBody>
                    <a:bodyPr/>
                    <a:p>
                      <a:pPr algn="ctr"/>
                      <a:r>
                        <a:rPr lang="en-US" sz="1200" dirty="0" err="1">
                          <a:effectLst/>
                          <a:latin typeface="Verdana" panose="020B0604030504040204" pitchFamily="34" charset="0"/>
                        </a:rPr>
                        <a:t>BKDRHash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4774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96.55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90.95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82.05</a:t>
                      </a:r>
                      <a:endParaRPr lang="en-US" altLang="zh-CN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92.64</a:t>
                      </a:r>
                      <a:endParaRPr lang="en-US" altLang="zh-CN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869">
                <a:tc>
                  <a:txBody>
                    <a:bodyPr/>
                    <a:p>
                      <a:pPr algn="ctr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APHash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4754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493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96.55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88.46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51.28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86.28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869">
                <a:tc>
                  <a:txBody>
                    <a:bodyPr/>
                    <a:p>
                      <a:pPr algn="ctr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DJBHash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4975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474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96.55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92.31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83.43</a:t>
                      </a:r>
                      <a:endParaRPr lang="en-US" altLang="zh-CN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869">
                <a:tc>
                  <a:txBody>
                    <a:bodyPr/>
                    <a:p>
                      <a:pPr algn="ctr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JSHash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4761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506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84.62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96.83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17.95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81.94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869">
                <a:tc>
                  <a:txBody>
                    <a:bodyPr/>
                    <a:p>
                      <a:pPr algn="ctr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RSHash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4861</a:t>
                      </a:r>
                      <a:endParaRPr lang="en-US" altLang="zh-CN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505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51.58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20.51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75.96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941">
                <a:tc>
                  <a:txBody>
                    <a:bodyPr/>
                    <a:p>
                      <a:pPr algn="ctr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SDBMHash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4849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504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93.1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92.31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57.01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23.08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72.41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869">
                <a:tc>
                  <a:txBody>
                    <a:bodyPr/>
                    <a:p>
                      <a:pPr algn="ctr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PJWHash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26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4878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513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43.89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21.95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869">
                <a:tc>
                  <a:txBody>
                    <a:bodyPr/>
                    <a:p>
                      <a:pPr algn="ctr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ELFHash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26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4878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513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43.89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altLang="zh-CN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21.95</a:t>
                      </a:r>
                      <a:endParaRPr lang="en-US" altLang="zh-CN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思想气泡: 云 1"/>
          <p:cNvSpPr/>
          <p:nvPr/>
        </p:nvSpPr>
        <p:spPr>
          <a:xfrm>
            <a:off x="5616544" y="265205"/>
            <a:ext cx="4312286" cy="1130857"/>
          </a:xfrm>
          <a:prstGeom prst="cloudCallout">
            <a:avLst>
              <a:gd name="adj1" fmla="val 22920"/>
              <a:gd name="adj2" fmla="val 130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即使最好的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函数仍然避免不了冲突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435" y="5965190"/>
            <a:ext cx="5033010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能够降低冲突的概率吗？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bldLvl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5" y="982345"/>
            <a:ext cx="4155440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640" y="1821180"/>
            <a:ext cx="975169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Hash(str)=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str[1]*P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n-1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+str[2]*P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n-2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+…+str[n]*P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%M</a:t>
            </a:r>
            <a:r>
              <a:rPr lang="en-US" altLang="zh-CN" sz="32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 sz="3200" baseline="-25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125" y="3747183"/>
            <a:ext cx="110883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分别对不同的数取模，得到两个哈希值。如果对应的两个字符串哈希值都相同，才认为这两个字符串相同。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通常我们取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=1e9+7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=1e9+9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，因为它们是一对孪生素数，冲突的概率极低。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00" y="2759710"/>
            <a:ext cx="975169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Hash(str)=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str[1]*P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n-1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+str[2]*P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n-2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+…+str[n]*P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%M</a:t>
            </a:r>
            <a:r>
              <a:rPr lang="en-US" altLang="zh-CN" sz="32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en-US" altLang="zh-CN" sz="3200" baseline="-25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uiExpand="1" build="p"/>
      <p:bldP spid="7" grpId="0" animBg="1"/>
      <p:bldP spid="7" grpId="1" animBg="1"/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755" y="1210993"/>
            <a:ext cx="110883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概念：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zh-CN" altLang="en-US" sz="24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4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4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，将任意长度的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字符串映射成一个非负整数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(Hash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用途：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比较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两个字符串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是否相同。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优点：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代码简单，时间复杂度低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缺点：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可能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存在冲突，但可以用双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Hash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降低冲突概率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860" y="857250"/>
            <a:ext cx="113842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给定一个长度为</a:t>
            </a:r>
            <a:r>
              <a:rPr lang="en-US" altLang="zh-CN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N</a:t>
            </a: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的字符串A和长度为</a:t>
            </a:r>
            <a:r>
              <a:rPr lang="en-US" altLang="zh-CN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M</a:t>
            </a: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的字符串B，询问子串B在主串A中出现的次数。 （</a:t>
            </a:r>
            <a:r>
              <a:rPr lang="en-US" altLang="zh-CN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1&lt;=M&lt;N&lt;=1000</a:t>
            </a: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算法一：一位一位枚举比较，发现不一样就调到下一位继续比较</a:t>
            </a:r>
            <a:endParaRPr lang="en-US" altLang="zh-CN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时间复杂度</a:t>
            </a:r>
            <a:r>
              <a:rPr lang="en-US" altLang="zh-CN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O</a:t>
            </a: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NM</a:t>
            </a: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）          但是，如果</a:t>
            </a:r>
            <a:r>
              <a:rPr lang="en-US" altLang="zh-CN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1&lt;=M&lt;N&lt;=</a:t>
            </a:r>
            <a:r>
              <a:rPr lang="en-US" altLang="zh-CN" sz="2800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en-US" altLang="zh-CN" sz="2800" baseline="30000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，如何处理？</a:t>
            </a: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8767" y="3667039"/>
            <a:ext cx="2619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…CBAKSL…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2270" y="4542930"/>
            <a:ext cx="1841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CBAKAL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5335" y="3601085"/>
            <a:ext cx="246380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54772" y="3597189"/>
            <a:ext cx="2619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…CBAKSL…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7515" y="4473080"/>
            <a:ext cx="1841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CBAKAL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3805" y="3531235"/>
            <a:ext cx="246380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095" y="12319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HASH</a:t>
            </a:r>
            <a:r>
              <a:rPr lang="zh-CN" altLang="en-US" sz="3200">
                <a:solidFill>
                  <a:schemeClr val="bg1"/>
                </a:solidFill>
              </a:rPr>
              <a:t>引入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 build="p"/>
      <p:bldP spid="10" grpId="0" bldLvl="0" animBg="1"/>
      <p:bldP spid="11" grpId="0" build="p"/>
      <p:bldP spid="12" grpId="0" build="p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860" y="857250"/>
            <a:ext cx="1138428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枚举的方式</a:t>
            </a:r>
            <a:r>
              <a:rPr lang="zh-CN" altLang="en-US" sz="28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慢在哪里</a:t>
            </a: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？</a:t>
            </a: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）子串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与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字符不等时，又从子串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的第一个字符，对应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的下一个字符开始比较，之前比较过的字符信息都未使用。</a:t>
            </a:r>
            <a:endParaRPr lang="zh-CN" altLang="en-US" sz="24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当我们对数字进行比较时，总是一下子就比较出来了，这启示我们了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HASH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的原理</a:t>
            </a:r>
            <a:endParaRPr lang="zh-CN" altLang="en-US" sz="24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622" y="2378624"/>
            <a:ext cx="2619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…CBAKSL…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2125" y="3254515"/>
            <a:ext cx="1841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CBAKAL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90" y="2312670"/>
            <a:ext cx="246380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64627" y="2308774"/>
            <a:ext cx="2619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…CBAKSL…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7370" y="3184665"/>
            <a:ext cx="1841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CBAKAL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3660" y="2242820"/>
            <a:ext cx="246380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09130" y="4780280"/>
            <a:ext cx="22498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改进：</a:t>
            </a:r>
            <a:r>
              <a:rPr lang="en-US" altLang="zh-CN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KMP</a:t>
            </a:r>
            <a:r>
              <a:rPr lang="zh-CN" altLang="en-US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算法（之后会提到）</a:t>
            </a:r>
            <a:endParaRPr lang="zh-CN" altLang="en-US" sz="2000" b="1" dirty="0" smtClean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981065" y="5066665"/>
            <a:ext cx="1028065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6159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HASH</a:t>
            </a:r>
            <a:r>
              <a:rPr lang="zh-CN" altLang="en-US" sz="3200">
                <a:solidFill>
                  <a:schemeClr val="bg1"/>
                </a:solidFill>
              </a:rPr>
              <a:t>引入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0" grpId="0" animBg="1"/>
      <p:bldP spid="11" grpId="0"/>
      <p:bldP spid="12" grpId="0"/>
      <p:bldP spid="13" grpId="0" animBg="1"/>
      <p:bldP spid="8" grpId="1"/>
      <p:bldP spid="16" grpId="1"/>
      <p:bldP spid="10" grpId="1" animBg="1"/>
      <p:bldP spid="11" grpId="1"/>
      <p:bldP spid="12" grpId="1"/>
      <p:bldP spid="13" grpId="1" animBg="1"/>
      <p:bldP spid="3" grpId="0" animBg="1"/>
      <p:bldP spid="3" grpId="1" animBg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860" y="857250"/>
            <a:ext cx="1138428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枚举的方式</a:t>
            </a:r>
            <a:r>
              <a:rPr lang="zh-CN" altLang="en-US" sz="28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慢在哪里</a:t>
            </a: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？</a:t>
            </a: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sz="28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）子串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与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字符不等时，又从子串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的第一个字符，对应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的下一个字符开始比较，之前比较过的字符信息都未使用。</a:t>
            </a:r>
            <a:endParaRPr lang="zh-CN" altLang="en-US" sz="24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）比较时逐个字符逐个字符比较。</a:t>
            </a:r>
            <a:endParaRPr lang="zh-CN" altLang="en-US" sz="24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622" y="2378624"/>
            <a:ext cx="2619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…CBAKSL…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2125" y="3254515"/>
            <a:ext cx="1841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CBAKAL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90" y="2312670"/>
            <a:ext cx="246380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64627" y="2308774"/>
            <a:ext cx="2619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…CBAKSL…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7370" y="3184665"/>
            <a:ext cx="1841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CBAKAL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3660" y="2242820"/>
            <a:ext cx="246380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09130" y="4780280"/>
            <a:ext cx="22498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改进：</a:t>
            </a:r>
            <a:r>
              <a:rPr lang="en-US" altLang="zh-CN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KMP</a:t>
            </a:r>
            <a:r>
              <a:rPr lang="zh-CN" altLang="en-US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算法（之后会提到）</a:t>
            </a:r>
            <a:endParaRPr lang="zh-CN" altLang="en-US" sz="2000" b="1" dirty="0" smtClean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981065" y="5066665"/>
            <a:ext cx="1028065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581650" y="6124575"/>
            <a:ext cx="1028065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09715" y="5523230"/>
            <a:ext cx="53352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改进：字符串</a:t>
            </a:r>
            <a:r>
              <a:rPr lang="en-US" altLang="zh-CN" sz="36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Hash</a:t>
            </a:r>
            <a:r>
              <a:rPr lang="zh-CN" altLang="en-US" sz="36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（主角）</a:t>
            </a:r>
            <a:endParaRPr lang="zh-CN" altLang="en-US" sz="3600" b="1" dirty="0" smtClean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159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HASH</a:t>
            </a:r>
            <a:r>
              <a:rPr lang="zh-CN" altLang="en-US" sz="3200">
                <a:solidFill>
                  <a:schemeClr val="bg1"/>
                </a:solidFill>
              </a:rPr>
              <a:t>引入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0" grpId="0" bldLvl="0" animBg="1"/>
      <p:bldP spid="11" grpId="0"/>
      <p:bldP spid="12" grpId="0"/>
      <p:bldP spid="13" grpId="0" bldLvl="0" animBg="1"/>
      <p:bldP spid="8" grpId="1"/>
      <p:bldP spid="16" grpId="1"/>
      <p:bldP spid="10" grpId="1" animBg="1"/>
      <p:bldP spid="11" grpId="1"/>
      <p:bldP spid="12" grpId="1"/>
      <p:bldP spid="13" grpId="1" animBg="1"/>
      <p:bldP spid="3" grpId="0" bldLvl="0" animBg="1"/>
      <p:bldP spid="3" grpId="1" animBg="1"/>
      <p:bldP spid="2" grpId="0"/>
      <p:bldP spid="2" grpId="1"/>
      <p:bldP spid="6" grpId="0" bldLvl="0" animBg="1"/>
      <p:bldP spid="6" grpId="1" animBg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2120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608" y="3770030"/>
            <a:ext cx="120783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Hash(By:e^πi+1=0)</a:t>
            </a:r>
            <a:endParaRPr lang="en-US" altLang="zh-CN" sz="7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130" y="4237990"/>
            <a:ext cx="4392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判断子串，逐个字符比较</a:t>
            </a:r>
            <a:endParaRPr lang="zh-CN" altLang="en-US" sz="2400" dirty="0" smtClean="0"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622" y="2378624"/>
            <a:ext cx="2619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…CBAKA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2125" y="3254515"/>
            <a:ext cx="1841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CBAKAL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89470" y="4237990"/>
            <a:ext cx="36664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转化为数字直接比较</a:t>
            </a:r>
            <a:endParaRPr lang="zh-CN" altLang="en-US" sz="2800" b="1" dirty="0" smtClean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253865" y="2585720"/>
            <a:ext cx="2935605" cy="100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37315" y="3396595"/>
            <a:ext cx="196680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A=1,..,Z=26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相加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19307" y="2418629"/>
            <a:ext cx="2619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…30…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2810" y="3294520"/>
            <a:ext cx="1841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8" grpId="1"/>
      <p:bldP spid="16" grpId="1"/>
      <p:bldP spid="27" grpId="0"/>
      <p:bldP spid="18" grpId="0"/>
      <p:bldP spid="19" grpId="0"/>
      <p:bldP spid="18" grpId="1"/>
      <p:bldP spid="19" grpId="1"/>
      <p:bldP spid="2" grpId="0"/>
      <p:bldP spid="2" grpId="1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en-US" altLang="zh-CN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626283"/>
            <a:ext cx="11088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zh-CN" alt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，将任意长度的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字符串映射成一个非负整数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(Hash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如果两个字符串的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值相同，默认为两个字符串相同。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654" y="3615181"/>
            <a:ext cx="459549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构造字符串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函数：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821" y="4444773"/>
            <a:ext cx="10789919" cy="16916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原则：应该使该字符串中每个字符都参与哈希值计算，使其符合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雪崩效应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，也就是说即使改变字符串中的一个字符，也会对最终的哈希值造成较大的影响。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649" y="859916"/>
            <a:ext cx="459549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  <p:bldP spid="2" grpId="0"/>
      <p:bldP spid="2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815" y="1779318"/>
            <a:ext cx="1108837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Hash(str)=str[1]+str[2]+…+str[n]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改变字符串中字符不同的排列顺序哈希值均相同。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如何改进？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499" y="949451"/>
            <a:ext cx="459549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2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815" y="1599613"/>
            <a:ext cx="1108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基本思想：将字符串当作一个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进制数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进行处理。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5" y="982345"/>
            <a:ext cx="4155440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BKDRHash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2645" y="2550160"/>
            <a:ext cx="975169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Hash(str)=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str[1]*P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n-1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+str[2]*P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n-2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+…+str[n]*P</a:t>
            </a:r>
            <a:r>
              <a:rPr lang="en-US" altLang="zh-CN" sz="3200" baseline="30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%M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125" y="3446828"/>
            <a:ext cx="110883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）为了避免越界，模一个数。</a:t>
            </a:r>
            <a:b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P和M要互质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，P通常取P=13 / 131 / 1313 / 13131等，通常取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M=1e9+7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M=1e9+9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）直接使用unsigned int类型存储Hash值，即取M=2</a:t>
            </a:r>
            <a:r>
              <a:rPr lang="zh-CN" altLang="en-US" sz="2000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，计算时不处理算术溢出问题，产生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自然溢出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会自动对2</a:t>
            </a:r>
            <a:r>
              <a:rPr lang="zh-CN" altLang="en-US" sz="2000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取模，但2</a:t>
            </a:r>
            <a:r>
              <a:rPr lang="zh-CN" altLang="en-US" sz="2000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约数比较多，冲突概率大。（冲突：不同字符串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值相同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build="p"/>
      <p:bldP spid="7" grpId="0" uiExpand="1" build="p"/>
    </p:bldLst>
  </p:timing>
</p:sld>
</file>

<file path=ppt/tags/tag1.xml><?xml version="1.0" encoding="utf-8"?>
<p:tagLst xmlns:p="http://schemas.openxmlformats.org/presentationml/2006/main">
  <p:tag name="KSO_WM_UNIT_TABLE_BEAUTIFY" val="smartTable{c1063380-59a0-4e1d-94df-18375701e46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WPS 演示</Application>
  <PresentationFormat>自定义</PresentationFormat>
  <Paragraphs>371</Paragraphs>
  <Slides>15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黑体</vt:lpstr>
      <vt:lpstr>Times New Roman</vt:lpstr>
      <vt:lpstr>微软雅黑</vt:lpstr>
      <vt:lpstr>Verdana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446</cp:revision>
  <dcterms:created xsi:type="dcterms:W3CDTF">2018-07-09T12:16:00Z</dcterms:created>
  <dcterms:modified xsi:type="dcterms:W3CDTF">2020-07-05T09:32:41Z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