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7" r:id="rId3"/>
    <p:sldId id="257" r:id="rId4"/>
    <p:sldId id="260" r:id="rId5"/>
    <p:sldId id="261" r:id="rId6"/>
    <p:sldId id="262" r:id="rId7"/>
    <p:sldId id="263" r:id="rId8"/>
    <p:sldId id="265" r:id="rId9"/>
    <p:sldId id="259" r:id="rId10"/>
    <p:sldId id="268" r:id="rId11"/>
    <p:sldId id="269" r:id="rId12"/>
    <p:sldId id="271" r:id="rId13"/>
    <p:sldId id="272" r:id="rId14"/>
    <p:sldId id="273" r:id="rId15"/>
    <p:sldId id="274" r:id="rId16"/>
    <p:sldId id="285" r:id="rId17"/>
    <p:sldId id="275" r:id="rId18"/>
    <p:sldId id="276" r:id="rId19"/>
    <p:sldId id="277" r:id="rId20"/>
    <p:sldId id="278" r:id="rId21"/>
    <p:sldId id="279" r:id="rId22"/>
    <p:sldId id="280" r:id="rId23"/>
    <p:sldId id="281" r:id="rId24"/>
    <p:sldId id="283" r:id="rId25"/>
    <p:sldId id="284"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邹 鑫" initials="邹" lastIdx="2" clrIdx="0">
    <p:extLst>
      <p:ext uri="{19B8F6BF-5375-455C-9EA6-DF929625EA0E}">
        <p15:presenceInfo xmlns:p15="http://schemas.microsoft.com/office/powerpoint/2012/main" userId="7615a1fe5bbbb72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A3A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24" autoAdjust="0"/>
    <p:restoredTop sz="88246" autoAdjust="0"/>
  </p:normalViewPr>
  <p:slideViewPr>
    <p:cSldViewPr snapToGrid="0">
      <p:cViewPr varScale="1">
        <p:scale>
          <a:sx n="76" d="100"/>
          <a:sy n="76" d="100"/>
        </p:scale>
        <p:origin x="113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1-06T21:46:52.643" idx="2">
    <p:pos x="2433" y="1498"/>
    <p:text>所谓*代表性*，意思是所构造的测试类文件对于差分测试可能是不同的且唯一的，例如，它们采用不同的控制流路径，强制执行新的检查策略（的组合），或者导致新的JVM错误/异常。为此，我们在参考JVM实现上执行测试类文件，并将*覆盖唯一性*作为接受代表性文件的准则。</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139745-46BD-4602-9066-56AC4FBEDC06}" type="datetimeFigureOut">
              <a:rPr lang="zh-CN" altLang="en-US" smtClean="0"/>
              <a:t>2020/11/8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775B0-5A45-4C89-A713-FA3446D16075}" type="slidenum">
              <a:rPr lang="zh-CN" altLang="en-US" smtClean="0"/>
              <a:t>‹#›</a:t>
            </a:fld>
            <a:endParaRPr lang="zh-CN" altLang="en-US"/>
          </a:p>
        </p:txBody>
      </p:sp>
    </p:spTree>
    <p:extLst>
      <p:ext uri="{BB962C8B-B14F-4D97-AF65-F5344CB8AC3E}">
        <p14:creationId xmlns:p14="http://schemas.microsoft.com/office/powerpoint/2010/main" val="4149323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effectLst/>
              <a:latin typeface="Fira Code" panose="020B0809050000020004" pitchFamily="49" charset="0"/>
            </a:endParaRPr>
          </a:p>
        </p:txBody>
      </p:sp>
      <p:sp>
        <p:nvSpPr>
          <p:cNvPr id="4" name="灯片编号占位符 3"/>
          <p:cNvSpPr>
            <a:spLocks noGrp="1"/>
          </p:cNvSpPr>
          <p:nvPr>
            <p:ph type="sldNum" sz="quarter" idx="5"/>
          </p:nvPr>
        </p:nvSpPr>
        <p:spPr/>
        <p:txBody>
          <a:bodyPr/>
          <a:lstStyle/>
          <a:p>
            <a:fld id="{91C775B0-5A45-4C89-A713-FA3446D16075}" type="slidenum">
              <a:rPr lang="zh-CN" altLang="en-US" smtClean="0"/>
              <a:t>8</a:t>
            </a:fld>
            <a:endParaRPr lang="zh-CN" altLang="en-US"/>
          </a:p>
        </p:txBody>
      </p:sp>
    </p:spTree>
    <p:extLst>
      <p:ext uri="{BB962C8B-B14F-4D97-AF65-F5344CB8AC3E}">
        <p14:creationId xmlns:p14="http://schemas.microsoft.com/office/powerpoint/2010/main" val="3090196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b="0" dirty="0">
                <a:solidFill>
                  <a:srgbClr val="D4D4D4"/>
                </a:solidFill>
                <a:effectLst/>
                <a:latin typeface="Fira Code" panose="020B0809050000020004" pitchFamily="49" charset="0"/>
              </a:rPr>
              <a:t>在三天内，</a:t>
            </a:r>
            <a:r>
              <a:rPr lang="en-US" altLang="zh-CN" b="0" dirty="0" err="1">
                <a:solidFill>
                  <a:srgbClr val="D4D4D4"/>
                </a:solidFill>
                <a:effectLst/>
                <a:latin typeface="Fira Code" panose="020B0809050000020004" pitchFamily="49" charset="0"/>
              </a:rPr>
              <a:t>randfuzz</a:t>
            </a:r>
            <a:r>
              <a:rPr lang="zh-CN" altLang="en-US" b="0" dirty="0">
                <a:solidFill>
                  <a:srgbClr val="D4D4D4"/>
                </a:solidFill>
                <a:effectLst/>
                <a:latin typeface="Fira Code" panose="020B0809050000020004" pitchFamily="49" charset="0"/>
              </a:rPr>
              <a:t>生成了</a:t>
            </a:r>
            <a:r>
              <a:rPr lang="en-US" altLang="zh-CN" b="0" dirty="0">
                <a:solidFill>
                  <a:srgbClr val="D4D4D4"/>
                </a:solidFill>
                <a:effectLst/>
                <a:latin typeface="Fira Code" panose="020B0809050000020004" pitchFamily="49" charset="0"/>
              </a:rPr>
              <a:t>29,523</a:t>
            </a:r>
            <a:r>
              <a:rPr lang="zh-CN" altLang="en-US" b="0" dirty="0">
                <a:solidFill>
                  <a:srgbClr val="D4D4D4"/>
                </a:solidFill>
                <a:effectLst/>
                <a:latin typeface="Fira Code" panose="020B0809050000020004" pitchFamily="49" charset="0"/>
              </a:rPr>
              <a:t>个非代表性的类文件（平均每分钟</a:t>
            </a:r>
            <a:r>
              <a:rPr lang="en-US" altLang="zh-CN" b="0" dirty="0">
                <a:solidFill>
                  <a:srgbClr val="D4D4D4"/>
                </a:solidFill>
                <a:effectLst/>
                <a:latin typeface="Fira Code" panose="020B0809050000020004" pitchFamily="49" charset="0"/>
              </a:rPr>
              <a:t>6.8</a:t>
            </a:r>
            <a:r>
              <a:rPr lang="zh-CN" altLang="en-US" b="0" dirty="0">
                <a:solidFill>
                  <a:srgbClr val="D4D4D4"/>
                </a:solidFill>
                <a:effectLst/>
                <a:latin typeface="Fira Code" panose="020B0809050000020004" pitchFamily="49" charset="0"/>
              </a:rPr>
              <a:t>个类）。 同时，由于人类工程师可能花费数分钟或数小时来分析一个类文件和测试输出，因此</a:t>
            </a:r>
            <a:r>
              <a:rPr lang="en-US" altLang="zh-CN" b="0" dirty="0" err="1">
                <a:solidFill>
                  <a:srgbClr val="D4D4D4"/>
                </a:solidFill>
                <a:effectLst/>
                <a:latin typeface="Fira Code" panose="020B0809050000020004" pitchFamily="49" charset="0"/>
              </a:rPr>
              <a:t>randfuzz</a:t>
            </a:r>
            <a:r>
              <a:rPr lang="zh-CN" altLang="en-US" b="0" dirty="0">
                <a:solidFill>
                  <a:srgbClr val="D4D4D4"/>
                </a:solidFill>
                <a:effectLst/>
                <a:latin typeface="Fira Code" panose="020B0809050000020004" pitchFamily="49" charset="0"/>
              </a:rPr>
              <a:t>只是将类文件生成的成本转移到了手动结果分析上。 相反，所有定向算法生成类文件的速度均较慢。 在三天内，它们会生成</a:t>
            </a:r>
            <a:r>
              <a:rPr lang="en-US" altLang="zh-CN" b="0" dirty="0">
                <a:solidFill>
                  <a:srgbClr val="D4D4D4"/>
                </a:solidFill>
                <a:effectLst/>
                <a:latin typeface="Fira Code" panose="020B0809050000020004" pitchFamily="49" charset="0"/>
              </a:rPr>
              <a:t>1,432〜1,543</a:t>
            </a:r>
            <a:r>
              <a:rPr lang="zh-CN" altLang="en-US" b="0" dirty="0">
                <a:solidFill>
                  <a:srgbClr val="D4D4D4"/>
                </a:solidFill>
                <a:effectLst/>
                <a:latin typeface="Fira Code" panose="020B0809050000020004" pitchFamily="49" charset="0"/>
              </a:rPr>
              <a:t>个类文件（平均每分钟</a:t>
            </a:r>
            <a:r>
              <a:rPr lang="en-US" altLang="zh-CN" b="0" dirty="0">
                <a:solidFill>
                  <a:srgbClr val="D4D4D4"/>
                </a:solidFill>
                <a:effectLst/>
                <a:latin typeface="Fira Code" panose="020B0809050000020004" pitchFamily="49" charset="0"/>
              </a:rPr>
              <a:t>0.35</a:t>
            </a:r>
            <a:r>
              <a:rPr lang="zh-CN" altLang="en-US" b="0" dirty="0">
                <a:solidFill>
                  <a:srgbClr val="D4D4D4"/>
                </a:solidFill>
                <a:effectLst/>
                <a:latin typeface="Fira Code" panose="020B0809050000020004" pitchFamily="49" charset="0"/>
              </a:rPr>
              <a:t>个类），因为需要时间来（</a:t>
            </a:r>
            <a:r>
              <a:rPr lang="en-US" altLang="zh-CN" b="0" dirty="0">
                <a:solidFill>
                  <a:srgbClr val="D4D4D4"/>
                </a:solidFill>
                <a:effectLst/>
                <a:latin typeface="Fira Code" panose="020B0809050000020004" pitchFamily="49" charset="0"/>
              </a:rPr>
              <a:t>1</a:t>
            </a:r>
            <a:r>
              <a:rPr lang="zh-CN" altLang="en-US" b="0" dirty="0">
                <a:solidFill>
                  <a:srgbClr val="D4D4D4"/>
                </a:solidFill>
                <a:effectLst/>
                <a:latin typeface="Fira Code" panose="020B0809050000020004" pitchFamily="49" charset="0"/>
              </a:rPr>
              <a:t>）在运行时收集覆盖率统计数据； （</a:t>
            </a:r>
            <a:r>
              <a:rPr lang="en-US" altLang="zh-CN" b="0" dirty="0">
                <a:solidFill>
                  <a:srgbClr val="D4D4D4"/>
                </a:solidFill>
                <a:effectLst/>
                <a:latin typeface="Fira Code" panose="020B0809050000020004" pitchFamily="49" charset="0"/>
              </a:rPr>
              <a:t>2</a:t>
            </a:r>
            <a:r>
              <a:rPr lang="zh-CN" altLang="en-US" b="0" dirty="0">
                <a:solidFill>
                  <a:srgbClr val="D4D4D4"/>
                </a:solidFill>
                <a:effectLst/>
                <a:latin typeface="Fira Code" panose="020B0809050000020004" pitchFamily="49" charset="0"/>
              </a:rPr>
              <a:t>）检查每个候选类文件在测试套件的覆盖率唯一性。</a:t>
            </a:r>
          </a:p>
          <a:p>
            <a:r>
              <a:rPr lang="en-US" altLang="zh-CN" b="0" dirty="0">
                <a:effectLst/>
                <a:latin typeface="Fira Code" panose="020B0809050000020004" pitchFamily="49" charset="0"/>
              </a:rPr>
              <a:t>2.</a:t>
            </a:r>
            <a:r>
              <a:rPr lang="zh-CN" altLang="en-US" b="0" dirty="0">
                <a:solidFill>
                  <a:srgbClr val="D4D4D4"/>
                </a:solidFill>
                <a:effectLst/>
                <a:latin typeface="Fira Code" panose="020B0809050000020004" pitchFamily="49" charset="0"/>
              </a:rPr>
              <a:t>算法的成功率在</a:t>
            </a:r>
            <a:r>
              <a:rPr lang="en-US" altLang="zh-CN" b="0" dirty="0">
                <a:solidFill>
                  <a:srgbClr val="D4D4D4"/>
                </a:solidFill>
                <a:effectLst/>
                <a:latin typeface="Fira Code" panose="020B0809050000020004" pitchFamily="49" charset="0"/>
              </a:rPr>
              <a:t>5.1</a:t>
            </a:r>
            <a:r>
              <a:rPr lang="zh-CN" altLang="en-US" b="0" dirty="0">
                <a:solidFill>
                  <a:srgbClr val="D4D4D4"/>
                </a:solidFill>
                <a:effectLst/>
                <a:latin typeface="Fira Code" panose="020B0809050000020004" pitchFamily="49" charset="0"/>
              </a:rPr>
              <a:t>％至</a:t>
            </a:r>
            <a:r>
              <a:rPr lang="en-US" altLang="zh-CN" b="0" dirty="0">
                <a:solidFill>
                  <a:srgbClr val="D4D4D4"/>
                </a:solidFill>
                <a:effectLst/>
                <a:latin typeface="Fira Code" panose="020B0809050000020004" pitchFamily="49" charset="0"/>
              </a:rPr>
              <a:t>63.7</a:t>
            </a:r>
            <a:r>
              <a:rPr lang="zh-CN" altLang="en-US" b="0" dirty="0">
                <a:solidFill>
                  <a:srgbClr val="D4D4D4"/>
                </a:solidFill>
                <a:effectLst/>
                <a:latin typeface="Fira Code" panose="020B0809050000020004" pitchFamily="49" charset="0"/>
              </a:rPr>
              <a:t>％之间。在某些迭代过程中不会生成类文件，因为</a:t>
            </a:r>
            <a:r>
              <a:rPr lang="en-US" altLang="zh-CN" b="0" dirty="0">
                <a:solidFill>
                  <a:srgbClr val="D4D4D4"/>
                </a:solidFill>
                <a:effectLst/>
                <a:latin typeface="Fira Code" panose="020B0809050000020004" pitchFamily="49" charset="0"/>
              </a:rPr>
              <a:t>(1)</a:t>
            </a:r>
            <a:r>
              <a:rPr lang="zh-CN" altLang="en-US" b="0" dirty="0">
                <a:solidFill>
                  <a:srgbClr val="D4D4D4"/>
                </a:solidFill>
                <a:effectLst/>
                <a:latin typeface="Fira Code" panose="020B0809050000020004" pitchFamily="49" charset="0"/>
              </a:rPr>
              <a:t>一些种子是无效的，因此不能用作突变的输入，或者</a:t>
            </a:r>
            <a:r>
              <a:rPr lang="en-US" altLang="zh-CN" b="0" dirty="0">
                <a:solidFill>
                  <a:srgbClr val="D4D4D4"/>
                </a:solidFill>
                <a:effectLst/>
                <a:latin typeface="Fira Code" panose="020B0809050000020004" pitchFamily="49" charset="0"/>
              </a:rPr>
              <a:t>(2)</a:t>
            </a:r>
            <a:r>
              <a:rPr lang="zh-CN" altLang="en-US" b="0" dirty="0">
                <a:solidFill>
                  <a:srgbClr val="D4D4D4"/>
                </a:solidFill>
                <a:effectLst/>
                <a:latin typeface="Fira Code" panose="020B0809050000020004" pitchFamily="49" charset="0"/>
              </a:rPr>
              <a:t>一些</a:t>
            </a:r>
            <a:r>
              <a:rPr lang="en-US" altLang="zh-CN" b="0" dirty="0" err="1">
                <a:solidFill>
                  <a:srgbClr val="D4D4D4"/>
                </a:solidFill>
                <a:effectLst/>
                <a:latin typeface="Fira Code" panose="020B0809050000020004" pitchFamily="49" charset="0"/>
              </a:rPr>
              <a:t>SootClasses</a:t>
            </a:r>
            <a:r>
              <a:rPr lang="zh-CN" altLang="en-US" b="0" dirty="0">
                <a:solidFill>
                  <a:srgbClr val="D4D4D4"/>
                </a:solidFill>
                <a:effectLst/>
                <a:latin typeface="Fira Code" panose="020B0809050000020004" pitchFamily="49" charset="0"/>
              </a:rPr>
              <a:t>或</a:t>
            </a:r>
            <a:r>
              <a:rPr lang="en-US" altLang="zh-CN" b="0" dirty="0" err="1">
                <a:solidFill>
                  <a:srgbClr val="D4D4D4"/>
                </a:solidFill>
                <a:effectLst/>
                <a:latin typeface="Fira Code" panose="020B0809050000020004" pitchFamily="49" charset="0"/>
              </a:rPr>
              <a:t>Jimple</a:t>
            </a:r>
            <a:r>
              <a:rPr lang="zh-CN" altLang="en-US" b="0" dirty="0">
                <a:solidFill>
                  <a:srgbClr val="D4D4D4"/>
                </a:solidFill>
                <a:effectLst/>
                <a:latin typeface="Fira Code" panose="020B0809050000020004" pitchFamily="49" charset="0"/>
              </a:rPr>
              <a:t>文件重写后是无效的</a:t>
            </a:r>
            <a:r>
              <a:rPr lang="en-US" altLang="zh-CN" b="0" dirty="0">
                <a:solidFill>
                  <a:srgbClr val="D4D4D4"/>
                </a:solidFill>
                <a:effectLst/>
                <a:latin typeface="Fira Code" panose="020B0809050000020004" pitchFamily="49" charset="0"/>
              </a:rPr>
              <a:t>(</a:t>
            </a:r>
            <a:r>
              <a:rPr lang="zh-CN" altLang="en-US" b="0" dirty="0">
                <a:solidFill>
                  <a:srgbClr val="D4D4D4"/>
                </a:solidFill>
                <a:effectLst/>
                <a:latin typeface="Fira Code" panose="020B0809050000020004" pitchFamily="49" charset="0"/>
              </a:rPr>
              <a:t>例如，</a:t>
            </a:r>
            <a:r>
              <a:rPr lang="en-US" altLang="zh-CN" b="0" dirty="0">
                <a:solidFill>
                  <a:srgbClr val="D4D4D4"/>
                </a:solidFill>
                <a:effectLst/>
                <a:latin typeface="Fira Code" panose="020B0809050000020004" pitchFamily="49" charset="0"/>
              </a:rPr>
              <a:t>constant pool</a:t>
            </a:r>
            <a:r>
              <a:rPr lang="zh-CN" altLang="en-US" b="0" dirty="0">
                <a:solidFill>
                  <a:srgbClr val="D4D4D4"/>
                </a:solidFill>
                <a:effectLst/>
                <a:latin typeface="Fira Code" panose="020B0809050000020004" pitchFamily="49" charset="0"/>
              </a:rPr>
              <a:t>可能是不完整的</a:t>
            </a:r>
            <a:r>
              <a:rPr lang="en-US" altLang="zh-CN" b="0" dirty="0">
                <a:solidFill>
                  <a:srgbClr val="D4D4D4"/>
                </a:solidFill>
                <a:effectLst/>
                <a:latin typeface="Fira Code" panose="020B0809050000020004" pitchFamily="49" charset="0"/>
              </a:rPr>
              <a:t>)</a:t>
            </a:r>
            <a:r>
              <a:rPr lang="zh-CN" altLang="en-US" b="0" dirty="0">
                <a:solidFill>
                  <a:srgbClr val="D4D4D4"/>
                </a:solidFill>
                <a:effectLst/>
                <a:latin typeface="Fira Code" panose="020B0809050000020004" pitchFamily="49" charset="0"/>
              </a:rPr>
              <a:t>，并且它们的类文件不能被</a:t>
            </a:r>
            <a:r>
              <a:rPr lang="en-US" altLang="zh-CN" b="0" dirty="0">
                <a:solidFill>
                  <a:srgbClr val="D4D4D4"/>
                </a:solidFill>
                <a:effectLst/>
                <a:latin typeface="Fira Code" panose="020B0809050000020004" pitchFamily="49" charset="0"/>
              </a:rPr>
              <a:t>Soot</a:t>
            </a:r>
            <a:r>
              <a:rPr lang="zh-CN" altLang="en-US" b="0" dirty="0">
                <a:solidFill>
                  <a:srgbClr val="D4D4D4"/>
                </a:solidFill>
                <a:effectLst/>
                <a:latin typeface="Fira Code" panose="020B0809050000020004" pitchFamily="49" charset="0"/>
              </a:rPr>
              <a:t>进一步处理。定向算法（即</a:t>
            </a:r>
            <a:r>
              <a:rPr lang="en-US" altLang="zh-CN" b="0" dirty="0" err="1">
                <a:solidFill>
                  <a:srgbClr val="D4D4D4"/>
                </a:solidFill>
                <a:effectLst/>
                <a:latin typeface="Fira Code" panose="020B0809050000020004" pitchFamily="49" charset="0"/>
              </a:rPr>
              <a:t>classfuzz</a:t>
            </a:r>
            <a:r>
              <a:rPr lang="zh-CN" altLang="en-US" b="0" dirty="0">
                <a:solidFill>
                  <a:srgbClr val="D4D4D4"/>
                </a:solidFill>
                <a:effectLst/>
                <a:latin typeface="Fira Code" panose="020B0809050000020004" pitchFamily="49" charset="0"/>
              </a:rPr>
              <a:t>，</a:t>
            </a:r>
            <a:r>
              <a:rPr lang="en-US" altLang="zh-CN" b="0" dirty="0" err="1">
                <a:solidFill>
                  <a:srgbClr val="D4D4D4"/>
                </a:solidFill>
                <a:effectLst/>
                <a:latin typeface="Fira Code" panose="020B0809050000020004" pitchFamily="49" charset="0"/>
              </a:rPr>
              <a:t>greedyfuzz</a:t>
            </a:r>
            <a:r>
              <a:rPr lang="zh-CN" altLang="en-US" b="0" dirty="0">
                <a:solidFill>
                  <a:srgbClr val="D4D4D4"/>
                </a:solidFill>
                <a:effectLst/>
                <a:latin typeface="Fira Code" panose="020B0809050000020004" pitchFamily="49" charset="0"/>
              </a:rPr>
              <a:t>和</a:t>
            </a:r>
            <a:r>
              <a:rPr lang="en-US" altLang="zh-CN" b="0" dirty="0" err="1">
                <a:solidFill>
                  <a:srgbClr val="D4D4D4"/>
                </a:solidFill>
                <a:effectLst/>
                <a:latin typeface="Fira Code" panose="020B0809050000020004" pitchFamily="49" charset="0"/>
              </a:rPr>
              <a:t>uniquefuzz</a:t>
            </a:r>
            <a:r>
              <a:rPr lang="zh-CN" altLang="en-US" b="0" dirty="0">
                <a:solidFill>
                  <a:srgbClr val="D4D4D4"/>
                </a:solidFill>
                <a:effectLst/>
                <a:latin typeface="Fira Code" panose="020B0809050000020004" pitchFamily="49" charset="0"/>
              </a:rPr>
              <a:t>）由于其不唯一性，也会丢弃生成的类文件的</a:t>
            </a:r>
            <a:r>
              <a:rPr lang="en-US" altLang="zh-CN" b="0" dirty="0">
                <a:solidFill>
                  <a:srgbClr val="D4D4D4"/>
                </a:solidFill>
                <a:effectLst/>
                <a:latin typeface="Fira Code" panose="020B0809050000020004" pitchFamily="49" charset="0"/>
              </a:rPr>
              <a:t>41.7</a:t>
            </a:r>
            <a:r>
              <a:rPr lang="zh-CN" altLang="en-US" b="0" dirty="0">
                <a:solidFill>
                  <a:srgbClr val="D4D4D4"/>
                </a:solidFill>
                <a:effectLst/>
                <a:latin typeface="Fira Code" panose="020B0809050000020004" pitchFamily="49" charset="0"/>
              </a:rPr>
              <a:t>％至</a:t>
            </a:r>
            <a:r>
              <a:rPr lang="en-US" altLang="zh-CN" b="0" dirty="0">
                <a:solidFill>
                  <a:srgbClr val="D4D4D4"/>
                </a:solidFill>
                <a:effectLst/>
                <a:latin typeface="Fira Code" panose="020B0809050000020004" pitchFamily="49" charset="0"/>
              </a:rPr>
              <a:t>93.2</a:t>
            </a:r>
            <a:r>
              <a:rPr lang="zh-CN" altLang="en-US" b="0" dirty="0">
                <a:solidFill>
                  <a:srgbClr val="D4D4D4"/>
                </a:solidFill>
                <a:effectLst/>
                <a:latin typeface="Fira Code" panose="020B0809050000020004" pitchFamily="49" charset="0"/>
              </a:rPr>
              <a:t>％。</a:t>
            </a:r>
            <a:endParaRPr lang="en-US" altLang="zh-CN" b="0" dirty="0">
              <a:solidFill>
                <a:srgbClr val="D4D4D4"/>
              </a:solidFill>
              <a:effectLst/>
              <a:latin typeface="Fira Code" panose="020B0809050000020004" pitchFamily="49" charset="0"/>
            </a:endParaRPr>
          </a:p>
          <a:p>
            <a:r>
              <a:rPr lang="en-US" altLang="zh-CN" b="0" dirty="0">
                <a:effectLst/>
                <a:latin typeface="Fira Code" panose="020B0809050000020004" pitchFamily="49" charset="0"/>
              </a:rPr>
              <a:t>3.</a:t>
            </a:r>
            <a:r>
              <a:rPr lang="zh-CN" altLang="en-US" b="0" dirty="0">
                <a:solidFill>
                  <a:srgbClr val="D4D4D4"/>
                </a:solidFill>
                <a:effectLst/>
                <a:latin typeface="Fira Code" panose="020B0809050000020004" pitchFamily="49" charset="0"/>
              </a:rPr>
              <a:t>理论上，</a:t>
            </a:r>
            <a:r>
              <a:rPr lang="en-US" altLang="zh-CN" b="0" dirty="0">
                <a:solidFill>
                  <a:srgbClr val="CE9178"/>
                </a:solidFill>
                <a:effectLst/>
                <a:latin typeface="Fira Code" panose="020B0809050000020004" pitchFamily="49" charset="0"/>
              </a:rPr>
              <a:t>`[tr]`</a:t>
            </a:r>
            <a:r>
              <a:rPr lang="zh-CN" altLang="en-US" b="0" dirty="0">
                <a:solidFill>
                  <a:srgbClr val="D4D4D4"/>
                </a:solidFill>
                <a:effectLst/>
                <a:latin typeface="Fira Code" panose="020B0809050000020004" pitchFamily="49" charset="0"/>
              </a:rPr>
              <a:t>比</a:t>
            </a:r>
            <a:r>
              <a:rPr lang="en-US" altLang="zh-CN" b="0" dirty="0">
                <a:solidFill>
                  <a:srgbClr val="CE9178"/>
                </a:solidFill>
                <a:effectLst/>
                <a:latin typeface="Fira Code" panose="020B0809050000020004" pitchFamily="49" charset="0"/>
              </a:rPr>
              <a:t>`[</a:t>
            </a:r>
            <a:r>
              <a:rPr lang="en-US" altLang="zh-CN" b="0" dirty="0" err="1">
                <a:solidFill>
                  <a:srgbClr val="CE9178"/>
                </a:solidFill>
                <a:effectLst/>
                <a:latin typeface="Fira Code" panose="020B0809050000020004" pitchFamily="49" charset="0"/>
              </a:rPr>
              <a:t>stbr</a:t>
            </a:r>
            <a:r>
              <a:rPr lang="en-US" altLang="zh-CN" b="0" dirty="0">
                <a:solidFill>
                  <a:srgbClr val="CE9178"/>
                </a:solidFill>
                <a:effectLst/>
                <a:latin typeface="Fira Code" panose="020B0809050000020004" pitchFamily="49" charset="0"/>
              </a:rPr>
              <a:t>]`</a:t>
            </a:r>
            <a:r>
              <a:rPr lang="zh-CN" altLang="en-US" b="0" dirty="0">
                <a:solidFill>
                  <a:srgbClr val="D4D4D4"/>
                </a:solidFill>
                <a:effectLst/>
                <a:latin typeface="Fira Code" panose="020B0809050000020004" pitchFamily="49" charset="0"/>
              </a:rPr>
              <a:t>更强，因为具有相同覆盖率统计信息的</a:t>
            </a:r>
            <a:r>
              <a:rPr lang="en-US" altLang="zh-CN" b="0" dirty="0" err="1">
                <a:solidFill>
                  <a:srgbClr val="D4D4D4"/>
                </a:solidFill>
                <a:effectLst/>
                <a:latin typeface="Fira Code" panose="020B0809050000020004" pitchFamily="49" charset="0"/>
              </a:rPr>
              <a:t>tracefiles</a:t>
            </a:r>
            <a:r>
              <a:rPr lang="zh-CN" altLang="en-US" b="0" dirty="0">
                <a:solidFill>
                  <a:srgbClr val="D4D4D4"/>
                </a:solidFill>
                <a:effectLst/>
                <a:latin typeface="Fira Code" panose="020B0809050000020004" pitchFamily="49" charset="0"/>
              </a:rPr>
              <a:t>仍然可能不同。然而，在我们的评估中，这两个标准在接受有代表性的类文件时效果差不多。特别是，</a:t>
            </a:r>
            <a:r>
              <a:rPr lang="en-US" altLang="zh-CN" b="0" dirty="0">
                <a:solidFill>
                  <a:srgbClr val="CE9178"/>
                </a:solidFill>
                <a:effectLst/>
                <a:latin typeface="Fira Code" panose="020B0809050000020004" pitchFamily="49" charset="0"/>
              </a:rPr>
              <a:t>`</a:t>
            </a:r>
            <a:r>
              <a:rPr lang="en-US" altLang="zh-CN" b="0" dirty="0" err="1">
                <a:solidFill>
                  <a:srgbClr val="CE9178"/>
                </a:solidFill>
                <a:effectLst/>
                <a:latin typeface="Fira Code" panose="020B0809050000020004" pitchFamily="49" charset="0"/>
              </a:rPr>
              <a:t>TestClassesclassfuzz</a:t>
            </a:r>
            <a:r>
              <a:rPr lang="en-US" altLang="zh-CN" b="0" dirty="0">
                <a:solidFill>
                  <a:srgbClr val="CE9178"/>
                </a:solidFill>
                <a:effectLst/>
                <a:latin typeface="Fira Code" panose="020B0809050000020004" pitchFamily="49" charset="0"/>
              </a:rPr>
              <a:t>[tr]`</a:t>
            </a:r>
            <a:r>
              <a:rPr lang="zh-CN" altLang="en-US" b="0" dirty="0">
                <a:solidFill>
                  <a:srgbClr val="D4D4D4"/>
                </a:solidFill>
                <a:effectLst/>
                <a:latin typeface="Fira Code" panose="020B0809050000020004" pitchFamily="49" charset="0"/>
              </a:rPr>
              <a:t>中的</a:t>
            </a:r>
            <a:r>
              <a:rPr lang="en-US" altLang="zh-CN" b="0" dirty="0">
                <a:solidFill>
                  <a:srgbClr val="D4D4D4"/>
                </a:solidFill>
                <a:effectLst/>
                <a:latin typeface="Fira Code" panose="020B0809050000020004" pitchFamily="49" charset="0"/>
              </a:rPr>
              <a:t>774</a:t>
            </a:r>
            <a:r>
              <a:rPr lang="zh-CN" altLang="en-US" b="0" dirty="0">
                <a:solidFill>
                  <a:srgbClr val="D4D4D4"/>
                </a:solidFill>
                <a:effectLst/>
                <a:latin typeface="Fira Code" panose="020B0809050000020004" pitchFamily="49" charset="0"/>
              </a:rPr>
              <a:t>个类文件对应</a:t>
            </a:r>
            <a:r>
              <a:rPr lang="en-US" altLang="zh-CN" b="0" dirty="0">
                <a:solidFill>
                  <a:srgbClr val="D4D4D4"/>
                </a:solidFill>
                <a:effectLst/>
                <a:latin typeface="Fira Code" panose="020B0809050000020004" pitchFamily="49" charset="0"/>
              </a:rPr>
              <a:t>758</a:t>
            </a:r>
            <a:r>
              <a:rPr lang="zh-CN" altLang="en-US" b="0" dirty="0">
                <a:solidFill>
                  <a:srgbClr val="D4D4D4"/>
                </a:solidFill>
                <a:effectLst/>
                <a:latin typeface="Fira Code" panose="020B0809050000020004" pitchFamily="49" charset="0"/>
              </a:rPr>
              <a:t>个唯一的覆盖率统计</a:t>
            </a:r>
            <a:r>
              <a:rPr lang="en-US" altLang="zh-CN" b="0" dirty="0">
                <a:solidFill>
                  <a:srgbClr val="D4D4D4"/>
                </a:solidFill>
                <a:effectLst/>
                <a:latin typeface="Fira Code" panose="020B0809050000020004" pitchFamily="49" charset="0"/>
              </a:rPr>
              <a:t>;</a:t>
            </a:r>
            <a:r>
              <a:rPr lang="zh-CN" altLang="en-US" b="0" dirty="0">
                <a:solidFill>
                  <a:srgbClr val="D4D4D4"/>
                </a:solidFill>
                <a:effectLst/>
                <a:latin typeface="Fira Code" panose="020B0809050000020004" pitchFamily="49" charset="0"/>
              </a:rPr>
              <a:t>只有</a:t>
            </a:r>
            <a:r>
              <a:rPr lang="en-US" altLang="zh-CN" b="0" dirty="0">
                <a:solidFill>
                  <a:srgbClr val="D4D4D4"/>
                </a:solidFill>
                <a:effectLst/>
                <a:latin typeface="Fira Code" panose="020B0809050000020004" pitchFamily="49" charset="0"/>
              </a:rPr>
              <a:t>16</a:t>
            </a:r>
            <a:r>
              <a:rPr lang="zh-CN" altLang="en-US" b="0" dirty="0">
                <a:solidFill>
                  <a:srgbClr val="D4D4D4"/>
                </a:solidFill>
                <a:effectLst/>
                <a:latin typeface="Fira Code" panose="020B0809050000020004" pitchFamily="49" charset="0"/>
              </a:rPr>
              <a:t>个类文件具有与其他文件相同的覆盖率统计数据，但是具有不同的跟踪文件。我们将这</a:t>
            </a:r>
            <a:r>
              <a:rPr lang="en-US" altLang="zh-CN" b="0" dirty="0">
                <a:solidFill>
                  <a:srgbClr val="D4D4D4"/>
                </a:solidFill>
                <a:effectLst/>
                <a:latin typeface="Fira Code" panose="020B0809050000020004" pitchFamily="49" charset="0"/>
              </a:rPr>
              <a:t>16</a:t>
            </a:r>
            <a:r>
              <a:rPr lang="zh-CN" altLang="en-US" b="0" dirty="0">
                <a:solidFill>
                  <a:srgbClr val="D4D4D4"/>
                </a:solidFill>
                <a:effectLst/>
                <a:latin typeface="Fira Code" panose="020B0809050000020004" pitchFamily="49" charset="0"/>
              </a:rPr>
              <a:t>个类文件的输出与其他类文件的输出进行了比较，发现对于具有相同覆盖率统计数据的两个类文件，</a:t>
            </a:r>
            <a:r>
              <a:rPr lang="en-US" altLang="zh-CN" b="0" dirty="0" err="1">
                <a:solidFill>
                  <a:srgbClr val="D4D4D4"/>
                </a:solidFill>
                <a:effectLst/>
                <a:latin typeface="Fira Code" panose="020B0809050000020004" pitchFamily="49" charset="0"/>
              </a:rPr>
              <a:t>HotSpot</a:t>
            </a:r>
            <a:r>
              <a:rPr lang="en-US" altLang="zh-CN" b="0" dirty="0">
                <a:solidFill>
                  <a:srgbClr val="D4D4D4"/>
                </a:solidFill>
                <a:effectLst/>
                <a:latin typeface="Fira Code" panose="020B0809050000020004" pitchFamily="49" charset="0"/>
              </a:rPr>
              <a:t> for Java 9</a:t>
            </a:r>
            <a:r>
              <a:rPr lang="zh-CN" altLang="en-US" b="0" dirty="0">
                <a:solidFill>
                  <a:srgbClr val="D4D4D4"/>
                </a:solidFill>
                <a:effectLst/>
                <a:latin typeface="Fira Code" panose="020B0809050000020004" pitchFamily="49" charset="0"/>
              </a:rPr>
              <a:t>总是返回相同的输出。</a:t>
            </a:r>
            <a:endParaRPr lang="en-US" altLang="zh-CN" b="0" dirty="0">
              <a:solidFill>
                <a:srgbClr val="D4D4D4"/>
              </a:solidFill>
              <a:effectLst/>
              <a:latin typeface="Fira Code" panose="020B0809050000020004" pitchFamily="49" charset="0"/>
            </a:endParaRPr>
          </a:p>
          <a:p>
            <a:r>
              <a:rPr lang="en-US" altLang="zh-CN" b="0" dirty="0">
                <a:effectLst/>
                <a:latin typeface="Fira Code" panose="020B0809050000020004" pitchFamily="49" charset="0"/>
              </a:rPr>
              <a:t>4.`Classfuzz[</a:t>
            </a:r>
            <a:r>
              <a:rPr lang="en-US" altLang="zh-CN" b="0" dirty="0" err="1">
                <a:effectLst/>
                <a:latin typeface="Fira Code" panose="020B0809050000020004" pitchFamily="49" charset="0"/>
              </a:rPr>
              <a:t>stbr</a:t>
            </a:r>
            <a:r>
              <a:rPr lang="en-US" altLang="zh-CN" b="0" dirty="0">
                <a:effectLst/>
                <a:latin typeface="Fira Code" panose="020B0809050000020004" pitchFamily="49" charset="0"/>
              </a:rPr>
              <a:t>]`</a:t>
            </a:r>
            <a:r>
              <a:rPr lang="zh-CN" altLang="en-US" b="0" dirty="0">
                <a:effectLst/>
                <a:latin typeface="Fira Code" panose="020B0809050000020004" pitchFamily="49" charset="0"/>
              </a:rPr>
              <a:t>和</a:t>
            </a:r>
            <a:r>
              <a:rPr lang="en-US" altLang="zh-CN" b="0" dirty="0">
                <a:effectLst/>
                <a:latin typeface="Fira Code" panose="020B0809050000020004" pitchFamily="49" charset="0"/>
              </a:rPr>
              <a:t>`</a:t>
            </a:r>
            <a:r>
              <a:rPr lang="en-US" altLang="zh-CN" b="0" dirty="0" err="1">
                <a:effectLst/>
                <a:latin typeface="Fira Code" panose="020B0809050000020004" pitchFamily="49" charset="0"/>
              </a:rPr>
              <a:t>classfuzz</a:t>
            </a:r>
            <a:r>
              <a:rPr lang="en-US" altLang="zh-CN" b="0" dirty="0">
                <a:effectLst/>
                <a:latin typeface="Fira Code" panose="020B0809050000020004" pitchFamily="49" charset="0"/>
              </a:rPr>
              <a:t>[tr]`</a:t>
            </a:r>
            <a:r>
              <a:rPr lang="zh-CN" altLang="en-US" b="0" dirty="0">
                <a:effectLst/>
                <a:latin typeface="Fira Code" panose="020B0809050000020004" pitchFamily="49" charset="0"/>
              </a:rPr>
              <a:t>比</a:t>
            </a:r>
            <a:r>
              <a:rPr lang="en-US" altLang="zh-CN" b="0" dirty="0">
                <a:effectLst/>
                <a:latin typeface="Fira Code" panose="020B0809050000020004" pitchFamily="49" charset="0"/>
              </a:rPr>
              <a:t>`</a:t>
            </a:r>
            <a:r>
              <a:rPr lang="en-US" altLang="zh-CN" b="0" dirty="0" err="1">
                <a:effectLst/>
                <a:latin typeface="Fira Code" panose="020B0809050000020004" pitchFamily="49" charset="0"/>
              </a:rPr>
              <a:t>classfuzz</a:t>
            </a:r>
            <a:r>
              <a:rPr lang="en-US" altLang="zh-CN" b="0" dirty="0">
                <a:effectLst/>
                <a:latin typeface="Fira Code" panose="020B0809050000020004" pitchFamily="49" charset="0"/>
              </a:rPr>
              <a:t>[</a:t>
            </a:r>
            <a:r>
              <a:rPr lang="en-US" altLang="zh-CN" b="0" dirty="0" err="1">
                <a:effectLst/>
                <a:latin typeface="Fira Code" panose="020B0809050000020004" pitchFamily="49" charset="0"/>
              </a:rPr>
              <a:t>st</a:t>
            </a:r>
            <a:r>
              <a:rPr lang="en-US" altLang="zh-CN" b="0" dirty="0">
                <a:effectLst/>
                <a:latin typeface="Fira Code" panose="020B0809050000020004" pitchFamily="49" charset="0"/>
              </a:rPr>
              <a:t>]`</a:t>
            </a:r>
            <a:r>
              <a:rPr lang="zh-CN" altLang="en-US" b="0" dirty="0">
                <a:effectLst/>
                <a:latin typeface="Fira Code" panose="020B0809050000020004" pitchFamily="49" charset="0"/>
              </a:rPr>
              <a:t>产生更具代表性的测试。原因之一是这两种算法在二维空间</a:t>
            </a:r>
            <a:r>
              <a:rPr lang="en-US" altLang="zh-CN" b="0" dirty="0">
                <a:effectLst/>
                <a:latin typeface="Fira Code" panose="020B0809050000020004" pitchFamily="49" charset="0"/>
              </a:rPr>
              <a:t>(</a:t>
            </a:r>
            <a:r>
              <a:rPr lang="zh-CN" altLang="en-US" b="0" dirty="0">
                <a:effectLst/>
                <a:latin typeface="Fira Code" panose="020B0809050000020004" pitchFamily="49" charset="0"/>
              </a:rPr>
              <a:t>即</a:t>
            </a:r>
            <a:r>
              <a:rPr lang="en-US" altLang="zh-CN" b="0" dirty="0" err="1">
                <a:effectLst/>
                <a:latin typeface="Fira Code" panose="020B0809050000020004" pitchFamily="49" charset="0"/>
              </a:rPr>
              <a:t>stmt</a:t>
            </a:r>
            <a:r>
              <a:rPr lang="zh-CN" altLang="en-US" b="0" dirty="0">
                <a:effectLst/>
                <a:latin typeface="Fira Code" panose="020B0809050000020004" pitchFamily="49" charset="0"/>
              </a:rPr>
              <a:t>和</a:t>
            </a:r>
            <a:r>
              <a:rPr lang="en-US" altLang="zh-CN" b="0" dirty="0" err="1">
                <a:effectLst/>
                <a:latin typeface="Fira Code" panose="020B0809050000020004" pitchFamily="49" charset="0"/>
              </a:rPr>
              <a:t>br</a:t>
            </a:r>
            <a:r>
              <a:rPr lang="en-US" altLang="zh-CN" b="0" dirty="0">
                <a:effectLst/>
                <a:latin typeface="Fira Code" panose="020B0809050000020004" pitchFamily="49" charset="0"/>
              </a:rPr>
              <a:t>)</a:t>
            </a:r>
            <a:r>
              <a:rPr lang="zh-CN" altLang="en-US" b="0" dirty="0">
                <a:effectLst/>
                <a:latin typeface="Fira Code" panose="020B0809050000020004" pitchFamily="49" charset="0"/>
              </a:rPr>
              <a:t>中接受覆盖唯一的类文件，而在一维空间中接受</a:t>
            </a:r>
            <a:r>
              <a:rPr lang="en-US" altLang="zh-CN" b="0" dirty="0">
                <a:effectLst/>
                <a:latin typeface="Fira Code" panose="020B0809050000020004" pitchFamily="49" charset="0"/>
              </a:rPr>
              <a:t>`</a:t>
            </a:r>
            <a:r>
              <a:rPr lang="en-US" altLang="zh-CN" b="0" dirty="0" err="1">
                <a:effectLst/>
                <a:latin typeface="Fira Code" panose="020B0809050000020004" pitchFamily="49" charset="0"/>
              </a:rPr>
              <a:t>classfuzz</a:t>
            </a:r>
            <a:r>
              <a:rPr lang="en-US" altLang="zh-CN" b="0" dirty="0">
                <a:effectLst/>
                <a:latin typeface="Fira Code" panose="020B0809050000020004" pitchFamily="49" charset="0"/>
              </a:rPr>
              <a:t>[</a:t>
            </a:r>
            <a:r>
              <a:rPr lang="en-US" altLang="zh-CN" b="0" dirty="0" err="1">
                <a:effectLst/>
                <a:latin typeface="Fira Code" panose="020B0809050000020004" pitchFamily="49" charset="0"/>
              </a:rPr>
              <a:t>st</a:t>
            </a:r>
            <a:r>
              <a:rPr lang="en-US" altLang="zh-CN" b="0" dirty="0">
                <a:effectLst/>
                <a:latin typeface="Fira Code" panose="020B0809050000020004" pitchFamily="49" charset="0"/>
              </a:rPr>
              <a:t>]`</a:t>
            </a:r>
            <a:r>
              <a:rPr lang="zh-CN" altLang="en-US" b="0" dirty="0">
                <a:effectLst/>
                <a:latin typeface="Fira Code" panose="020B0809050000020004" pitchFamily="49" charset="0"/>
              </a:rPr>
              <a:t>。</a:t>
            </a:r>
            <a:r>
              <a:rPr lang="en-US" altLang="zh-CN" b="0" dirty="0">
                <a:effectLst/>
                <a:latin typeface="Fira Code" panose="020B0809050000020004" pitchFamily="49" charset="0"/>
              </a:rPr>
              <a:t>`</a:t>
            </a:r>
            <a:r>
              <a:rPr lang="en-US" altLang="zh-CN" b="0" dirty="0" err="1">
                <a:effectLst/>
                <a:latin typeface="Fira Code" panose="020B0809050000020004" pitchFamily="49" charset="0"/>
              </a:rPr>
              <a:t>Classfuzz</a:t>
            </a:r>
            <a:r>
              <a:rPr lang="en-US" altLang="zh-CN" b="0" dirty="0">
                <a:effectLst/>
                <a:latin typeface="Fira Code" panose="020B0809050000020004" pitchFamily="49" charset="0"/>
              </a:rPr>
              <a:t>[</a:t>
            </a:r>
            <a:r>
              <a:rPr lang="en-US" altLang="zh-CN" b="0" dirty="0" err="1">
                <a:effectLst/>
                <a:latin typeface="Fira Code" panose="020B0809050000020004" pitchFamily="49" charset="0"/>
              </a:rPr>
              <a:t>st</a:t>
            </a:r>
            <a:r>
              <a:rPr lang="en-US" altLang="zh-CN" b="0" dirty="0">
                <a:effectLst/>
                <a:latin typeface="Fira Code" panose="020B0809050000020004" pitchFamily="49" charset="0"/>
              </a:rPr>
              <a:t>]`</a:t>
            </a:r>
            <a:r>
              <a:rPr lang="zh-CN" altLang="en-US" b="0" dirty="0">
                <a:effectLst/>
                <a:latin typeface="Fira Code" panose="020B0809050000020004" pitchFamily="49" charset="0"/>
              </a:rPr>
              <a:t>接受一个类文件作为测试，而</a:t>
            </a:r>
            <a:r>
              <a:rPr lang="en-US" altLang="zh-CN" b="0" dirty="0">
                <a:effectLst/>
                <a:latin typeface="Fira Code" panose="020B0809050000020004" pitchFamily="49" charset="0"/>
              </a:rPr>
              <a:t>`</a:t>
            </a:r>
            <a:r>
              <a:rPr lang="en-US" altLang="zh-CN" b="0" dirty="0" err="1">
                <a:effectLst/>
                <a:latin typeface="Fira Code" panose="020B0809050000020004" pitchFamily="49" charset="0"/>
              </a:rPr>
              <a:t>Classfuzz</a:t>
            </a:r>
            <a:r>
              <a:rPr lang="en-US" altLang="zh-CN" b="0" dirty="0">
                <a:effectLst/>
                <a:latin typeface="Fira Code" panose="020B0809050000020004" pitchFamily="49" charset="0"/>
              </a:rPr>
              <a:t>[</a:t>
            </a:r>
            <a:r>
              <a:rPr lang="en-US" altLang="zh-CN" b="0" dirty="0" err="1">
                <a:effectLst/>
                <a:latin typeface="Fira Code" panose="020B0809050000020004" pitchFamily="49" charset="0"/>
              </a:rPr>
              <a:t>stbr</a:t>
            </a:r>
            <a:r>
              <a:rPr lang="en-US" altLang="zh-CN" b="0" dirty="0">
                <a:effectLst/>
                <a:latin typeface="Fira Code" panose="020B0809050000020004" pitchFamily="49" charset="0"/>
              </a:rPr>
              <a:t>]`</a:t>
            </a:r>
            <a:r>
              <a:rPr lang="zh-CN" altLang="en-US" b="0" dirty="0">
                <a:effectLst/>
                <a:latin typeface="Fira Code" panose="020B0809050000020004" pitchFamily="49" charset="0"/>
              </a:rPr>
              <a:t>同时接受两个类文件。相反，</a:t>
            </a:r>
            <a:r>
              <a:rPr lang="en-US" altLang="zh-CN" b="0" dirty="0">
                <a:effectLst/>
                <a:latin typeface="Fira Code" panose="020B0809050000020004" pitchFamily="49" charset="0"/>
              </a:rPr>
              <a:t>`</a:t>
            </a:r>
            <a:r>
              <a:rPr lang="en-US" altLang="zh-CN" b="0" dirty="0" err="1">
                <a:effectLst/>
                <a:latin typeface="Fira Code" panose="020B0809050000020004" pitchFamily="49" charset="0"/>
              </a:rPr>
              <a:t>greedyfuzz</a:t>
            </a:r>
            <a:r>
              <a:rPr lang="en-US" altLang="zh-CN" b="0" dirty="0">
                <a:effectLst/>
                <a:latin typeface="Fira Code" panose="020B0809050000020004" pitchFamily="49" charset="0"/>
              </a:rPr>
              <a:t>`</a:t>
            </a:r>
            <a:r>
              <a:rPr lang="zh-CN" altLang="en-US" b="0" dirty="0">
                <a:effectLst/>
                <a:latin typeface="Fira Code" panose="020B0809050000020004" pitchFamily="49" charset="0"/>
              </a:rPr>
              <a:t>从</a:t>
            </a:r>
            <a:r>
              <a:rPr lang="en-US" altLang="zh-CN" b="0" dirty="0">
                <a:effectLst/>
                <a:latin typeface="Fira Code" panose="020B0809050000020004" pitchFamily="49" charset="0"/>
              </a:rPr>
              <a:t>1432</a:t>
            </a:r>
            <a:r>
              <a:rPr lang="zh-CN" altLang="en-US" b="0" dirty="0">
                <a:effectLst/>
                <a:latin typeface="Fira Code" panose="020B0809050000020004" pitchFamily="49" charset="0"/>
              </a:rPr>
              <a:t>个类文件中取出</a:t>
            </a:r>
            <a:r>
              <a:rPr lang="en-US" altLang="zh-CN" b="0" dirty="0">
                <a:effectLst/>
                <a:latin typeface="Fira Code" panose="020B0809050000020004" pitchFamily="49" charset="0"/>
              </a:rPr>
              <a:t>98</a:t>
            </a:r>
            <a:r>
              <a:rPr lang="zh-CN" altLang="en-US" b="0" dirty="0">
                <a:effectLst/>
                <a:latin typeface="Fira Code" panose="020B0809050000020004" pitchFamily="49" charset="0"/>
              </a:rPr>
              <a:t>个作为代表性测试，使得差异测试不充分。</a:t>
            </a:r>
            <a:endParaRPr lang="en-US" altLang="zh-CN" b="0" dirty="0">
              <a:effectLst/>
              <a:latin typeface="Fira Code" panose="020B0809050000020004" pitchFamily="49" charset="0"/>
            </a:endParaRPr>
          </a:p>
          <a:p>
            <a:r>
              <a:rPr lang="en-US" altLang="zh-CN" dirty="0">
                <a:latin typeface="Fira Code" panose="020B0809050000020004" pitchFamily="49" charset="0"/>
              </a:rPr>
              <a:t>5.</a:t>
            </a:r>
            <a:r>
              <a:rPr lang="zh-CN" altLang="en-US" b="0" dirty="0">
                <a:solidFill>
                  <a:srgbClr val="D4D4D4"/>
                </a:solidFill>
                <a:effectLst/>
                <a:latin typeface="Fira Code" panose="020B0809050000020004" pitchFamily="49" charset="0"/>
              </a:rPr>
              <a:t>我们从</a:t>
            </a:r>
            <a:r>
              <a:rPr lang="en-US" altLang="zh-CN" b="0" dirty="0" err="1">
                <a:solidFill>
                  <a:srgbClr val="D4D4D4"/>
                </a:solidFill>
                <a:effectLst/>
                <a:latin typeface="Fira Code" panose="020B0809050000020004" pitchFamily="49" charset="0"/>
              </a:rPr>
              <a:t>randfuzz</a:t>
            </a:r>
            <a:r>
              <a:rPr lang="zh-CN" altLang="en-US" b="0" dirty="0">
                <a:solidFill>
                  <a:srgbClr val="D4D4D4"/>
                </a:solidFill>
                <a:effectLst/>
                <a:latin typeface="Fira Code" panose="020B0809050000020004" pitchFamily="49" charset="0"/>
              </a:rPr>
              <a:t>变异生成的类文件中随机选择了</a:t>
            </a:r>
            <a:r>
              <a:rPr lang="en-US" altLang="zh-CN" b="0" dirty="0">
                <a:solidFill>
                  <a:srgbClr val="D4D4D4"/>
                </a:solidFill>
                <a:effectLst/>
                <a:latin typeface="Fira Code" panose="020B0809050000020004" pitchFamily="49" charset="0"/>
              </a:rPr>
              <a:t>1500</a:t>
            </a:r>
            <a:r>
              <a:rPr lang="zh-CN" altLang="en-US" b="0" dirty="0">
                <a:solidFill>
                  <a:srgbClr val="D4D4D4"/>
                </a:solidFill>
                <a:effectLst/>
                <a:latin typeface="Fira Code" panose="020B0809050000020004" pitchFamily="49" charset="0"/>
              </a:rPr>
              <a:t>个类文件，仅对应</a:t>
            </a:r>
            <a:r>
              <a:rPr lang="en-US" altLang="zh-CN" b="0" dirty="0">
                <a:solidFill>
                  <a:srgbClr val="D4D4D4"/>
                </a:solidFill>
                <a:effectLst/>
                <a:latin typeface="Fira Code" panose="020B0809050000020004" pitchFamily="49" charset="0"/>
              </a:rPr>
              <a:t>237</a:t>
            </a:r>
            <a:r>
              <a:rPr lang="zh-CN" altLang="en-US" b="0" dirty="0">
                <a:solidFill>
                  <a:srgbClr val="D4D4D4"/>
                </a:solidFill>
                <a:effectLst/>
                <a:latin typeface="Fira Code" panose="020B0809050000020004" pitchFamily="49" charset="0"/>
              </a:rPr>
              <a:t>个唯一覆盖率统计数据。 相比之下，</a:t>
            </a:r>
            <a:r>
              <a:rPr lang="en-US" altLang="zh-CN" b="0" dirty="0" err="1">
                <a:solidFill>
                  <a:srgbClr val="D4D4D4"/>
                </a:solidFill>
                <a:effectLst/>
                <a:latin typeface="Fira Code" panose="020B0809050000020004" pitchFamily="49" charset="0"/>
              </a:rPr>
              <a:t>classfuzz</a:t>
            </a:r>
            <a:r>
              <a:rPr lang="en-US" altLang="zh-CN" b="0" dirty="0">
                <a:solidFill>
                  <a:srgbClr val="D4D4D4"/>
                </a:solidFill>
                <a:effectLst/>
                <a:latin typeface="Fira Code" panose="020B0809050000020004" pitchFamily="49" charset="0"/>
              </a:rPr>
              <a:t> [</a:t>
            </a:r>
            <a:r>
              <a:rPr lang="en-US" altLang="zh-CN" b="0" dirty="0" err="1">
                <a:solidFill>
                  <a:srgbClr val="CE9178"/>
                </a:solidFill>
                <a:effectLst/>
                <a:latin typeface="Fira Code" panose="020B0809050000020004" pitchFamily="49" charset="0"/>
              </a:rPr>
              <a:t>stbr</a:t>
            </a:r>
            <a:r>
              <a:rPr lang="en-US" altLang="zh-CN" b="0" dirty="0">
                <a:solidFill>
                  <a:srgbClr val="D4D4D4"/>
                </a:solidFill>
                <a:effectLst/>
                <a:latin typeface="Fira Code" panose="020B0809050000020004" pitchFamily="49" charset="0"/>
              </a:rPr>
              <a:t>]</a:t>
            </a:r>
            <a:r>
              <a:rPr lang="zh-CN" altLang="en-US" b="0" dirty="0">
                <a:solidFill>
                  <a:srgbClr val="D4D4D4"/>
                </a:solidFill>
                <a:effectLst/>
                <a:latin typeface="Fira Code" panose="020B0809050000020004" pitchFamily="49" charset="0"/>
              </a:rPr>
              <a:t>和</a:t>
            </a:r>
            <a:r>
              <a:rPr lang="en-US" altLang="zh-CN" b="0" dirty="0" err="1">
                <a:solidFill>
                  <a:srgbClr val="D4D4D4"/>
                </a:solidFill>
                <a:effectLst/>
                <a:latin typeface="Fira Code" panose="020B0809050000020004" pitchFamily="49" charset="0"/>
              </a:rPr>
              <a:t>uniquefuzz</a:t>
            </a:r>
            <a:r>
              <a:rPr lang="zh-CN" altLang="en-US" b="0" dirty="0">
                <a:solidFill>
                  <a:srgbClr val="D4D4D4"/>
                </a:solidFill>
                <a:effectLst/>
                <a:latin typeface="Fira Code" panose="020B0809050000020004" pitchFamily="49" charset="0"/>
              </a:rPr>
              <a:t>分别对应于</a:t>
            </a:r>
            <a:r>
              <a:rPr lang="en-US" altLang="zh-CN" b="0" dirty="0">
                <a:solidFill>
                  <a:srgbClr val="D4D4D4"/>
                </a:solidFill>
                <a:effectLst/>
                <a:latin typeface="Fira Code" panose="020B0809050000020004" pitchFamily="49" charset="0"/>
              </a:rPr>
              <a:t>898</a:t>
            </a:r>
            <a:r>
              <a:rPr lang="zh-CN" altLang="en-US" b="0" dirty="0">
                <a:solidFill>
                  <a:srgbClr val="D4D4D4"/>
                </a:solidFill>
                <a:effectLst/>
                <a:latin typeface="Fira Code" panose="020B0809050000020004" pitchFamily="49" charset="0"/>
              </a:rPr>
              <a:t>和</a:t>
            </a:r>
            <a:r>
              <a:rPr lang="en-US" altLang="zh-CN" b="0" dirty="0">
                <a:solidFill>
                  <a:srgbClr val="D4D4D4"/>
                </a:solidFill>
                <a:effectLst/>
                <a:latin typeface="Fira Code" panose="020B0809050000020004" pitchFamily="49" charset="0"/>
              </a:rPr>
              <a:t>628</a:t>
            </a:r>
            <a:r>
              <a:rPr lang="zh-CN" altLang="en-US" b="0" dirty="0">
                <a:solidFill>
                  <a:srgbClr val="D4D4D4"/>
                </a:solidFill>
                <a:effectLst/>
                <a:latin typeface="Fira Code" panose="020B0809050000020004" pitchFamily="49" charset="0"/>
              </a:rPr>
              <a:t>唯一覆盖率统计。说明通过变异代表种子比变异非代表文件更容易创建代表类文件。</a:t>
            </a:r>
            <a:endParaRPr lang="en-US" altLang="zh-CN" b="0" dirty="0">
              <a:solidFill>
                <a:srgbClr val="D4D4D4"/>
              </a:solidFill>
              <a:effectLst/>
              <a:latin typeface="Fira Code" panose="020B0809050000020004" pitchFamily="49" charset="0"/>
            </a:endParaRPr>
          </a:p>
          <a:p>
            <a:endParaRPr lang="zh-CN" altLang="en-US" b="0" dirty="0">
              <a:effectLst/>
              <a:latin typeface="Fira Code" panose="020B0809050000020004" pitchFamily="49" charset="0"/>
            </a:endParaRPr>
          </a:p>
        </p:txBody>
      </p:sp>
      <p:sp>
        <p:nvSpPr>
          <p:cNvPr id="4" name="灯片编号占位符 3"/>
          <p:cNvSpPr>
            <a:spLocks noGrp="1"/>
          </p:cNvSpPr>
          <p:nvPr>
            <p:ph type="sldNum" sz="quarter" idx="5"/>
          </p:nvPr>
        </p:nvSpPr>
        <p:spPr/>
        <p:txBody>
          <a:bodyPr/>
          <a:lstStyle/>
          <a:p>
            <a:fld id="{91C775B0-5A45-4C89-A713-FA3446D16075}" type="slidenum">
              <a:rPr lang="zh-CN" altLang="en-US" smtClean="0"/>
              <a:t>22</a:t>
            </a:fld>
            <a:endParaRPr lang="zh-CN" altLang="en-US"/>
          </a:p>
        </p:txBody>
      </p:sp>
    </p:spTree>
    <p:extLst>
      <p:ext uri="{BB962C8B-B14F-4D97-AF65-F5344CB8AC3E}">
        <p14:creationId xmlns:p14="http://schemas.microsoft.com/office/powerpoint/2010/main" val="2405821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b="0" dirty="0">
                <a:solidFill>
                  <a:srgbClr val="D4D4D4"/>
                </a:solidFill>
                <a:effectLst/>
                <a:latin typeface="Fira Code" panose="020B0809050000020004" pitchFamily="49" charset="0"/>
              </a:rPr>
              <a:t>我们总结了用于生成</a:t>
            </a:r>
            <a:r>
              <a:rPr lang="en-US" altLang="zh-CN" b="0" dirty="0">
                <a:solidFill>
                  <a:srgbClr val="CE9178"/>
                </a:solidFill>
                <a:effectLst/>
                <a:latin typeface="Fira Code" panose="020B0809050000020004" pitchFamily="49" charset="0"/>
              </a:rPr>
              <a:t>`</a:t>
            </a:r>
            <a:r>
              <a:rPr lang="en-US" altLang="zh-CN" b="0" dirty="0" err="1">
                <a:solidFill>
                  <a:srgbClr val="CE9178"/>
                </a:solidFill>
                <a:effectLst/>
                <a:latin typeface="Fira Code" panose="020B0809050000020004" pitchFamily="49" charset="0"/>
              </a:rPr>
              <a:t>TestClassesclassfuzz</a:t>
            </a:r>
            <a:r>
              <a:rPr lang="en-US" altLang="zh-CN" b="0" dirty="0">
                <a:solidFill>
                  <a:srgbClr val="CE9178"/>
                </a:solidFill>
                <a:effectLst/>
                <a:latin typeface="Fira Code" panose="020B0809050000020004" pitchFamily="49" charset="0"/>
              </a:rPr>
              <a:t>[</a:t>
            </a:r>
            <a:r>
              <a:rPr lang="en-US" altLang="zh-CN" b="0" dirty="0" err="1">
                <a:solidFill>
                  <a:srgbClr val="CE9178"/>
                </a:solidFill>
                <a:effectLst/>
                <a:latin typeface="Fira Code" panose="020B0809050000020004" pitchFamily="49" charset="0"/>
              </a:rPr>
              <a:t>stbr</a:t>
            </a:r>
            <a:r>
              <a:rPr lang="en-US" altLang="zh-CN" b="0" dirty="0">
                <a:solidFill>
                  <a:srgbClr val="CE9178"/>
                </a:solidFill>
                <a:effectLst/>
                <a:latin typeface="Fira Code" panose="020B0809050000020004" pitchFamily="49" charset="0"/>
              </a:rPr>
              <a:t>]`</a:t>
            </a:r>
            <a:r>
              <a:rPr lang="zh-CN" altLang="en-US" b="0" dirty="0">
                <a:solidFill>
                  <a:srgbClr val="D4D4D4"/>
                </a:solidFill>
                <a:effectLst/>
                <a:latin typeface="Fira Code" panose="020B0809050000020004" pitchFamily="49" charset="0"/>
              </a:rPr>
              <a:t>的选定器。 图</a:t>
            </a:r>
            <a:r>
              <a:rPr lang="en-US" altLang="zh-CN" b="0" dirty="0">
                <a:solidFill>
                  <a:srgbClr val="D4D4D4"/>
                </a:solidFill>
                <a:effectLst/>
                <a:latin typeface="Fira Code" panose="020B0809050000020004" pitchFamily="49" charset="0"/>
              </a:rPr>
              <a:t>4a</a:t>
            </a:r>
            <a:r>
              <a:rPr lang="zh-CN" altLang="en-US" b="0" dirty="0">
                <a:solidFill>
                  <a:srgbClr val="D4D4D4"/>
                </a:solidFill>
                <a:effectLst/>
                <a:latin typeface="Fira Code" panose="020B0809050000020004" pitchFamily="49" charset="0"/>
              </a:rPr>
              <a:t>显示了按成功率的降序排列的变异器，图</a:t>
            </a:r>
            <a:r>
              <a:rPr lang="en-US" altLang="zh-CN" b="0" dirty="0">
                <a:solidFill>
                  <a:srgbClr val="D4D4D4"/>
                </a:solidFill>
                <a:effectLst/>
                <a:latin typeface="Fira Code" panose="020B0809050000020004" pitchFamily="49" charset="0"/>
              </a:rPr>
              <a:t>4b</a:t>
            </a:r>
            <a:r>
              <a:rPr lang="zh-CN" altLang="en-US" b="0" dirty="0">
                <a:solidFill>
                  <a:srgbClr val="D4D4D4"/>
                </a:solidFill>
                <a:effectLst/>
                <a:latin typeface="Fira Code" panose="020B0809050000020004" pitchFamily="49" charset="0"/>
              </a:rPr>
              <a:t>显示了它们的频率。 尽管由于迭代不充分，选择器不能严格满足几何分布，但它显然与第</a:t>
            </a:r>
            <a:r>
              <a:rPr lang="en-US" altLang="zh-CN" b="0" dirty="0">
                <a:solidFill>
                  <a:srgbClr val="D4D4D4"/>
                </a:solidFill>
                <a:effectLst/>
                <a:latin typeface="Fira Code" panose="020B0809050000020004" pitchFamily="49" charset="0"/>
              </a:rPr>
              <a:t>2.2.1</a:t>
            </a:r>
            <a:r>
              <a:rPr lang="zh-CN" altLang="en-US" b="0" dirty="0">
                <a:solidFill>
                  <a:srgbClr val="D4D4D4"/>
                </a:solidFill>
                <a:effectLst/>
                <a:latin typeface="Fira Code" panose="020B0809050000020004" pitchFamily="49" charset="0"/>
              </a:rPr>
              <a:t>节中的主张一致：</a:t>
            </a:r>
            <a:r>
              <a:rPr lang="en-US" altLang="zh-CN" b="0" dirty="0">
                <a:solidFill>
                  <a:srgbClr val="D4D4D4"/>
                </a:solidFill>
                <a:effectLst/>
                <a:latin typeface="Fira Code" panose="020B0809050000020004" pitchFamily="49" charset="0"/>
              </a:rPr>
              <a:t>mutator</a:t>
            </a:r>
            <a:r>
              <a:rPr lang="zh-CN" altLang="en-US" b="0" dirty="0">
                <a:solidFill>
                  <a:srgbClr val="D4D4D4"/>
                </a:solidFill>
                <a:effectLst/>
                <a:latin typeface="Fira Code" panose="020B0809050000020004" pitchFamily="49" charset="0"/>
              </a:rPr>
              <a:t>的成功率越高，选择</a:t>
            </a:r>
            <a:r>
              <a:rPr lang="en-US" altLang="zh-CN" b="0" dirty="0">
                <a:solidFill>
                  <a:srgbClr val="D4D4D4"/>
                </a:solidFill>
                <a:effectLst/>
                <a:latin typeface="Fira Code" panose="020B0809050000020004" pitchFamily="49" charset="0"/>
              </a:rPr>
              <a:t>mutator</a:t>
            </a:r>
            <a:r>
              <a:rPr lang="zh-CN" altLang="en-US" b="0" dirty="0">
                <a:solidFill>
                  <a:srgbClr val="D4D4D4"/>
                </a:solidFill>
                <a:effectLst/>
                <a:latin typeface="Fira Code" panose="020B0809050000020004" pitchFamily="49" charset="0"/>
              </a:rPr>
              <a:t>的频率就越高。相比之下，如图</a:t>
            </a:r>
            <a:r>
              <a:rPr lang="en-US" altLang="zh-CN" b="0" dirty="0">
                <a:solidFill>
                  <a:srgbClr val="D4D4D4"/>
                </a:solidFill>
                <a:effectLst/>
                <a:latin typeface="Fira Code" panose="020B0809050000020004" pitchFamily="49" charset="0"/>
              </a:rPr>
              <a:t>4c</a:t>
            </a:r>
            <a:r>
              <a:rPr lang="zh-CN" altLang="en-US" b="0" dirty="0">
                <a:solidFill>
                  <a:srgbClr val="D4D4D4"/>
                </a:solidFill>
                <a:effectLst/>
                <a:latin typeface="Fira Code" panose="020B0809050000020004" pitchFamily="49" charset="0"/>
              </a:rPr>
              <a:t>所示，</a:t>
            </a:r>
            <a:r>
              <a:rPr lang="en-US" altLang="zh-CN" b="0" dirty="0" err="1">
                <a:solidFill>
                  <a:srgbClr val="D4D4D4"/>
                </a:solidFill>
                <a:effectLst/>
                <a:latin typeface="Fira Code" panose="020B0809050000020004" pitchFamily="49" charset="0"/>
              </a:rPr>
              <a:t>uniquefuzz</a:t>
            </a:r>
            <a:r>
              <a:rPr lang="zh-CN" altLang="en-US" b="0" dirty="0">
                <a:solidFill>
                  <a:srgbClr val="D4D4D4"/>
                </a:solidFill>
                <a:effectLst/>
                <a:latin typeface="Fira Code" panose="020B0809050000020004" pitchFamily="49" charset="0"/>
              </a:rPr>
              <a:t>在没有任何指导的情况下选择突变体，即使其中一些突变体很少创建有代表性的类文件；突变体的频率不同只是因为一些突变体几乎不创建类文件。</a:t>
            </a:r>
          </a:p>
          <a:p>
            <a:r>
              <a:rPr lang="en-US" altLang="zh-CN" dirty="0"/>
              <a:t>2.</a:t>
            </a:r>
            <a:r>
              <a:rPr lang="zh-CN" altLang="en-US" b="0" dirty="0">
                <a:solidFill>
                  <a:srgbClr val="D4D4D4"/>
                </a:solidFill>
                <a:effectLst/>
                <a:latin typeface="Fira Code" panose="020B0809050000020004" pitchFamily="49" charset="0"/>
              </a:rPr>
              <a:t>表</a:t>
            </a:r>
            <a:r>
              <a:rPr lang="en-US" altLang="zh-CN" b="0" dirty="0">
                <a:solidFill>
                  <a:srgbClr val="D4D4D4"/>
                </a:solidFill>
                <a:effectLst/>
                <a:latin typeface="Fira Code" panose="020B0809050000020004" pitchFamily="49" charset="0"/>
              </a:rPr>
              <a:t>5</a:t>
            </a:r>
            <a:r>
              <a:rPr lang="zh-CN" altLang="en-US" b="0" dirty="0">
                <a:solidFill>
                  <a:srgbClr val="D4D4D4"/>
                </a:solidFill>
                <a:effectLst/>
                <a:latin typeface="Fira Code" panose="020B0809050000020004" pitchFamily="49" charset="0"/>
              </a:rPr>
              <a:t>列出了排名前十位的</a:t>
            </a:r>
            <a:r>
              <a:rPr lang="en-US" altLang="zh-CN" b="0" dirty="0">
                <a:solidFill>
                  <a:srgbClr val="D4D4D4"/>
                </a:solidFill>
                <a:effectLst/>
                <a:latin typeface="Fira Code" panose="020B0809050000020004" pitchFamily="49" charset="0"/>
              </a:rPr>
              <a:t>mutator</a:t>
            </a:r>
            <a:r>
              <a:rPr lang="zh-CN" altLang="en-US" b="0" dirty="0">
                <a:solidFill>
                  <a:srgbClr val="D4D4D4"/>
                </a:solidFill>
                <a:effectLst/>
                <a:latin typeface="Fira Code" panose="020B0809050000020004" pitchFamily="49" charset="0"/>
              </a:rPr>
              <a:t>及其频率。 这些</a:t>
            </a:r>
            <a:r>
              <a:rPr lang="en-US" altLang="zh-CN" b="0" dirty="0">
                <a:solidFill>
                  <a:srgbClr val="D4D4D4"/>
                </a:solidFill>
                <a:effectLst/>
                <a:latin typeface="Fira Code" panose="020B0809050000020004" pitchFamily="49" charset="0"/>
              </a:rPr>
              <a:t>mutator</a:t>
            </a:r>
            <a:r>
              <a:rPr lang="zh-CN" altLang="en-US" b="0" dirty="0">
                <a:solidFill>
                  <a:srgbClr val="D4D4D4"/>
                </a:solidFill>
                <a:effectLst/>
                <a:latin typeface="Fira Code" panose="020B0809050000020004" pitchFamily="49" charset="0"/>
              </a:rPr>
              <a:t>很容易创建一组丰富的</a:t>
            </a:r>
            <a:r>
              <a:rPr lang="en-US" altLang="zh-CN" b="0" dirty="0" err="1">
                <a:solidFill>
                  <a:srgbClr val="D4D4D4"/>
                </a:solidFill>
                <a:effectLst/>
                <a:latin typeface="Fira Code" panose="020B0809050000020004" pitchFamily="49" charset="0"/>
              </a:rPr>
              <a:t>classfile</a:t>
            </a:r>
            <a:r>
              <a:rPr lang="zh-CN" altLang="en-US" b="0" dirty="0">
                <a:solidFill>
                  <a:srgbClr val="D4D4D4"/>
                </a:solidFill>
                <a:effectLst/>
                <a:latin typeface="Fira Code" panose="020B0809050000020004" pitchFamily="49" charset="0"/>
              </a:rPr>
              <a:t>变体，因为它们很可能重写需要精心处理的程序构造（例如，方法，初始化程序，异常）。某些</a:t>
            </a:r>
            <a:r>
              <a:rPr lang="en-US" altLang="zh-CN" b="0" dirty="0">
                <a:solidFill>
                  <a:srgbClr val="D4D4D4"/>
                </a:solidFill>
                <a:effectLst/>
                <a:latin typeface="Fira Code" panose="020B0809050000020004" pitchFamily="49" charset="0"/>
              </a:rPr>
              <a:t>mutator</a:t>
            </a:r>
            <a:r>
              <a:rPr lang="zh-CN" altLang="en-US" b="0" dirty="0">
                <a:solidFill>
                  <a:srgbClr val="D4D4D4"/>
                </a:solidFill>
                <a:effectLst/>
                <a:latin typeface="Fira Code" panose="020B0809050000020004" pitchFamily="49" charset="0"/>
              </a:rPr>
              <a:t>（例如，用于重写方法的参数列表的</a:t>
            </a:r>
            <a:r>
              <a:rPr lang="en-US" altLang="zh-CN" b="0" dirty="0">
                <a:solidFill>
                  <a:srgbClr val="D4D4D4"/>
                </a:solidFill>
                <a:effectLst/>
                <a:latin typeface="Fira Code" panose="020B0809050000020004" pitchFamily="49" charset="0"/>
              </a:rPr>
              <a:t>mutator</a:t>
            </a:r>
            <a:r>
              <a:rPr lang="zh-CN" altLang="en-US" b="0" dirty="0">
                <a:solidFill>
                  <a:srgbClr val="D4D4D4"/>
                </a:solidFill>
                <a:effectLst/>
                <a:latin typeface="Fira Code" panose="020B0809050000020004" pitchFamily="49" charset="0"/>
              </a:rPr>
              <a:t>）在创建覆盖唯一的类文件时不太有效，因为（</a:t>
            </a:r>
            <a:r>
              <a:rPr lang="en-US" altLang="zh-CN" b="0" dirty="0">
                <a:solidFill>
                  <a:srgbClr val="D4D4D4"/>
                </a:solidFill>
                <a:effectLst/>
                <a:latin typeface="Fira Code" panose="020B0809050000020004" pitchFamily="49" charset="0"/>
              </a:rPr>
              <a:t>1</a:t>
            </a:r>
            <a:r>
              <a:rPr lang="zh-CN" altLang="en-US" b="0" dirty="0">
                <a:solidFill>
                  <a:srgbClr val="D4D4D4"/>
                </a:solidFill>
                <a:effectLst/>
                <a:latin typeface="Fira Code" panose="020B0809050000020004" pitchFamily="49" charset="0"/>
              </a:rPr>
              <a:t>）生成的</a:t>
            </a:r>
            <a:r>
              <a:rPr lang="en-US" altLang="zh-CN" b="0" dirty="0" err="1">
                <a:solidFill>
                  <a:srgbClr val="D4D4D4"/>
                </a:solidFill>
                <a:effectLst/>
                <a:latin typeface="Fira Code" panose="020B0809050000020004" pitchFamily="49" charset="0"/>
              </a:rPr>
              <a:t>SootClasses</a:t>
            </a:r>
            <a:r>
              <a:rPr lang="zh-CN" altLang="en-US" b="0" dirty="0">
                <a:solidFill>
                  <a:srgbClr val="D4D4D4"/>
                </a:solidFill>
                <a:effectLst/>
                <a:latin typeface="Fira Code" panose="020B0809050000020004" pitchFamily="49" charset="0"/>
              </a:rPr>
              <a:t>或</a:t>
            </a:r>
            <a:r>
              <a:rPr lang="en-US" altLang="zh-CN" b="0" dirty="0" err="1">
                <a:solidFill>
                  <a:srgbClr val="D4D4D4"/>
                </a:solidFill>
                <a:effectLst/>
                <a:latin typeface="Fira Code" panose="020B0809050000020004" pitchFamily="49" charset="0"/>
              </a:rPr>
              <a:t>Jimple</a:t>
            </a:r>
            <a:r>
              <a:rPr lang="zh-CN" altLang="en-US" b="0" dirty="0">
                <a:solidFill>
                  <a:srgbClr val="D4D4D4"/>
                </a:solidFill>
                <a:effectLst/>
                <a:latin typeface="Fira Code" panose="020B0809050000020004" pitchFamily="49" charset="0"/>
              </a:rPr>
              <a:t>文件违反了</a:t>
            </a:r>
            <a:r>
              <a:rPr lang="en-US" altLang="zh-CN" b="0" dirty="0">
                <a:solidFill>
                  <a:srgbClr val="D4D4D4"/>
                </a:solidFill>
                <a:effectLst/>
                <a:latin typeface="Fira Code" panose="020B0809050000020004" pitchFamily="49" charset="0"/>
              </a:rPr>
              <a:t>SOOT</a:t>
            </a:r>
            <a:r>
              <a:rPr lang="zh-CN" altLang="en-US" b="0" dirty="0">
                <a:solidFill>
                  <a:srgbClr val="D4D4D4"/>
                </a:solidFill>
                <a:effectLst/>
                <a:latin typeface="Fira Code" panose="020B0809050000020004" pitchFamily="49" charset="0"/>
              </a:rPr>
              <a:t>中的某些转换约束，因此无法转储到类文件中，或者因为（</a:t>
            </a:r>
            <a:r>
              <a:rPr lang="en-US" altLang="zh-CN" b="0" dirty="0">
                <a:solidFill>
                  <a:srgbClr val="D4D4D4"/>
                </a:solidFill>
                <a:effectLst/>
                <a:latin typeface="Fira Code" panose="020B0809050000020004" pitchFamily="49" charset="0"/>
              </a:rPr>
              <a:t>2</a:t>
            </a:r>
            <a:r>
              <a:rPr lang="zh-CN" altLang="en-US" b="0" dirty="0">
                <a:solidFill>
                  <a:srgbClr val="D4D4D4"/>
                </a:solidFill>
                <a:effectLst/>
                <a:latin typeface="Fira Code" panose="020B0809050000020004" pitchFamily="49" charset="0"/>
              </a:rPr>
              <a:t>）某些程序构造（或属性）可以简单地处理，从而在重写之前和之后都覆盖了相同的代码来处理类构造（或属性）。</a:t>
            </a:r>
          </a:p>
          <a:p>
            <a:endParaRPr lang="zh-CN" altLang="en-US" dirty="0"/>
          </a:p>
        </p:txBody>
      </p:sp>
      <p:sp>
        <p:nvSpPr>
          <p:cNvPr id="4" name="灯片编号占位符 3"/>
          <p:cNvSpPr>
            <a:spLocks noGrp="1"/>
          </p:cNvSpPr>
          <p:nvPr>
            <p:ph type="sldNum" sz="quarter" idx="5"/>
          </p:nvPr>
        </p:nvSpPr>
        <p:spPr/>
        <p:txBody>
          <a:bodyPr/>
          <a:lstStyle/>
          <a:p>
            <a:fld id="{91C775B0-5A45-4C89-A713-FA3446D16075}" type="slidenum">
              <a:rPr lang="zh-CN" altLang="en-US" smtClean="0"/>
              <a:t>23</a:t>
            </a:fld>
            <a:endParaRPr lang="zh-CN" altLang="en-US"/>
          </a:p>
        </p:txBody>
      </p:sp>
    </p:spTree>
    <p:extLst>
      <p:ext uri="{BB962C8B-B14F-4D97-AF65-F5344CB8AC3E}">
        <p14:creationId xmlns:p14="http://schemas.microsoft.com/office/powerpoint/2010/main" val="1317277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D1A723-BBC1-4CFE-AE5B-765205C2C20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7D9DB52-EF2D-40E1-A9B7-6957A318DF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0D21B0E-6088-4D86-A47F-3B6AA5089804}"/>
              </a:ext>
            </a:extLst>
          </p:cNvPr>
          <p:cNvSpPr>
            <a:spLocks noGrp="1"/>
          </p:cNvSpPr>
          <p:nvPr>
            <p:ph type="dt" sz="half" idx="10"/>
          </p:nvPr>
        </p:nvSpPr>
        <p:spPr/>
        <p:txBody>
          <a:bodyPr/>
          <a:lstStyle/>
          <a:p>
            <a:fld id="{41A78157-6A78-4DAE-A734-715267611F72}" type="datetimeFigureOut">
              <a:rPr lang="zh-CN" altLang="en-US" smtClean="0"/>
              <a:t>2020/11/8</a:t>
            </a:fld>
            <a:endParaRPr lang="zh-CN" altLang="en-US"/>
          </a:p>
        </p:txBody>
      </p:sp>
      <p:sp>
        <p:nvSpPr>
          <p:cNvPr id="5" name="页脚占位符 4">
            <a:extLst>
              <a:ext uri="{FF2B5EF4-FFF2-40B4-BE49-F238E27FC236}">
                <a16:creationId xmlns:a16="http://schemas.microsoft.com/office/drawing/2014/main" id="{501B9796-3C15-419D-A995-C0EF0A0A97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5B0094-E457-4D69-8EDF-D803280A4B03}"/>
              </a:ext>
            </a:extLst>
          </p:cNvPr>
          <p:cNvSpPr>
            <a:spLocks noGrp="1"/>
          </p:cNvSpPr>
          <p:nvPr>
            <p:ph type="sldNum" sz="quarter" idx="12"/>
          </p:nvPr>
        </p:nvSpPr>
        <p:spPr/>
        <p:txBody>
          <a:bodyPr/>
          <a:lstStyle/>
          <a:p>
            <a:fld id="{95EB45C6-B49A-4697-B5DA-40298BB1E2E6}" type="slidenum">
              <a:rPr lang="zh-CN" altLang="en-US" smtClean="0"/>
              <a:t>‹#›</a:t>
            </a:fld>
            <a:endParaRPr lang="zh-CN" altLang="en-US"/>
          </a:p>
        </p:txBody>
      </p:sp>
    </p:spTree>
    <p:extLst>
      <p:ext uri="{BB962C8B-B14F-4D97-AF65-F5344CB8AC3E}">
        <p14:creationId xmlns:p14="http://schemas.microsoft.com/office/powerpoint/2010/main" val="198043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C4B32E-4754-4CA6-9E87-8ED127EC4CF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0F40A48-67FF-4682-A079-0341848F1E1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0166C2-C635-4C6D-9C46-4913676032F3}"/>
              </a:ext>
            </a:extLst>
          </p:cNvPr>
          <p:cNvSpPr>
            <a:spLocks noGrp="1"/>
          </p:cNvSpPr>
          <p:nvPr>
            <p:ph type="dt" sz="half" idx="10"/>
          </p:nvPr>
        </p:nvSpPr>
        <p:spPr/>
        <p:txBody>
          <a:bodyPr/>
          <a:lstStyle/>
          <a:p>
            <a:fld id="{41A78157-6A78-4DAE-A734-715267611F72}" type="datetimeFigureOut">
              <a:rPr lang="zh-CN" altLang="en-US" smtClean="0"/>
              <a:t>2020/11/8</a:t>
            </a:fld>
            <a:endParaRPr lang="zh-CN" altLang="en-US"/>
          </a:p>
        </p:txBody>
      </p:sp>
      <p:sp>
        <p:nvSpPr>
          <p:cNvPr id="5" name="页脚占位符 4">
            <a:extLst>
              <a:ext uri="{FF2B5EF4-FFF2-40B4-BE49-F238E27FC236}">
                <a16:creationId xmlns:a16="http://schemas.microsoft.com/office/drawing/2014/main" id="{EB9237BC-07C7-4535-9E27-EB5000AFAA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A3B15A-E338-493C-9416-4FD4F7FD5315}"/>
              </a:ext>
            </a:extLst>
          </p:cNvPr>
          <p:cNvSpPr>
            <a:spLocks noGrp="1"/>
          </p:cNvSpPr>
          <p:nvPr>
            <p:ph type="sldNum" sz="quarter" idx="12"/>
          </p:nvPr>
        </p:nvSpPr>
        <p:spPr/>
        <p:txBody>
          <a:bodyPr/>
          <a:lstStyle/>
          <a:p>
            <a:fld id="{95EB45C6-B49A-4697-B5DA-40298BB1E2E6}" type="slidenum">
              <a:rPr lang="zh-CN" altLang="en-US" smtClean="0"/>
              <a:t>‹#›</a:t>
            </a:fld>
            <a:endParaRPr lang="zh-CN" altLang="en-US"/>
          </a:p>
        </p:txBody>
      </p:sp>
    </p:spTree>
    <p:extLst>
      <p:ext uri="{BB962C8B-B14F-4D97-AF65-F5344CB8AC3E}">
        <p14:creationId xmlns:p14="http://schemas.microsoft.com/office/powerpoint/2010/main" val="1638876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7FCF753-8095-4236-B9FA-8B20AB45ED4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BD64989-9791-4DA8-88F7-D2AA734BCC1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F91412B-CBDD-4E56-971A-FE527E7A83E6}"/>
              </a:ext>
            </a:extLst>
          </p:cNvPr>
          <p:cNvSpPr>
            <a:spLocks noGrp="1"/>
          </p:cNvSpPr>
          <p:nvPr>
            <p:ph type="dt" sz="half" idx="10"/>
          </p:nvPr>
        </p:nvSpPr>
        <p:spPr/>
        <p:txBody>
          <a:bodyPr/>
          <a:lstStyle/>
          <a:p>
            <a:fld id="{41A78157-6A78-4DAE-A734-715267611F72}" type="datetimeFigureOut">
              <a:rPr lang="zh-CN" altLang="en-US" smtClean="0"/>
              <a:t>2020/11/8</a:t>
            </a:fld>
            <a:endParaRPr lang="zh-CN" altLang="en-US"/>
          </a:p>
        </p:txBody>
      </p:sp>
      <p:sp>
        <p:nvSpPr>
          <p:cNvPr id="5" name="页脚占位符 4">
            <a:extLst>
              <a:ext uri="{FF2B5EF4-FFF2-40B4-BE49-F238E27FC236}">
                <a16:creationId xmlns:a16="http://schemas.microsoft.com/office/drawing/2014/main" id="{926F3DCA-030C-4D71-A433-81D79887F9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F0DFDD-184E-4122-A882-028583AF4011}"/>
              </a:ext>
            </a:extLst>
          </p:cNvPr>
          <p:cNvSpPr>
            <a:spLocks noGrp="1"/>
          </p:cNvSpPr>
          <p:nvPr>
            <p:ph type="sldNum" sz="quarter" idx="12"/>
          </p:nvPr>
        </p:nvSpPr>
        <p:spPr/>
        <p:txBody>
          <a:bodyPr/>
          <a:lstStyle/>
          <a:p>
            <a:fld id="{95EB45C6-B49A-4697-B5DA-40298BB1E2E6}" type="slidenum">
              <a:rPr lang="zh-CN" altLang="en-US" smtClean="0"/>
              <a:t>‹#›</a:t>
            </a:fld>
            <a:endParaRPr lang="zh-CN" altLang="en-US"/>
          </a:p>
        </p:txBody>
      </p:sp>
    </p:spTree>
    <p:extLst>
      <p:ext uri="{BB962C8B-B14F-4D97-AF65-F5344CB8AC3E}">
        <p14:creationId xmlns:p14="http://schemas.microsoft.com/office/powerpoint/2010/main" val="2628460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5AF698-737D-46D6-A29A-0063190171E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DDAA713-6623-4BFE-9651-391890769C0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F6190D1-7BCB-4D9B-B5DA-A4D5CA0800BB}"/>
              </a:ext>
            </a:extLst>
          </p:cNvPr>
          <p:cNvSpPr>
            <a:spLocks noGrp="1"/>
          </p:cNvSpPr>
          <p:nvPr>
            <p:ph type="dt" sz="half" idx="10"/>
          </p:nvPr>
        </p:nvSpPr>
        <p:spPr/>
        <p:txBody>
          <a:bodyPr/>
          <a:lstStyle/>
          <a:p>
            <a:fld id="{41A78157-6A78-4DAE-A734-715267611F72}" type="datetimeFigureOut">
              <a:rPr lang="zh-CN" altLang="en-US" smtClean="0"/>
              <a:t>2020/11/8</a:t>
            </a:fld>
            <a:endParaRPr lang="zh-CN" altLang="en-US"/>
          </a:p>
        </p:txBody>
      </p:sp>
      <p:sp>
        <p:nvSpPr>
          <p:cNvPr id="5" name="页脚占位符 4">
            <a:extLst>
              <a:ext uri="{FF2B5EF4-FFF2-40B4-BE49-F238E27FC236}">
                <a16:creationId xmlns:a16="http://schemas.microsoft.com/office/drawing/2014/main" id="{9B2B94CF-28BA-4B0E-9C7D-AB1FB59D56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C4650A-9468-4B54-9AEF-2DDE830EE4F7}"/>
              </a:ext>
            </a:extLst>
          </p:cNvPr>
          <p:cNvSpPr>
            <a:spLocks noGrp="1"/>
          </p:cNvSpPr>
          <p:nvPr>
            <p:ph type="sldNum" sz="quarter" idx="12"/>
          </p:nvPr>
        </p:nvSpPr>
        <p:spPr/>
        <p:txBody>
          <a:bodyPr/>
          <a:lstStyle/>
          <a:p>
            <a:fld id="{95EB45C6-B49A-4697-B5DA-40298BB1E2E6}" type="slidenum">
              <a:rPr lang="zh-CN" altLang="en-US" smtClean="0"/>
              <a:t>‹#›</a:t>
            </a:fld>
            <a:endParaRPr lang="zh-CN" altLang="en-US"/>
          </a:p>
        </p:txBody>
      </p:sp>
    </p:spTree>
    <p:extLst>
      <p:ext uri="{BB962C8B-B14F-4D97-AF65-F5344CB8AC3E}">
        <p14:creationId xmlns:p14="http://schemas.microsoft.com/office/powerpoint/2010/main" val="1760151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69AA04-3381-4C3F-B25E-F1E8386DA1D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143119F-1D86-4A7B-95A2-F84C8A9953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2E06740-903A-44DA-85FD-4BE59FFE410E}"/>
              </a:ext>
            </a:extLst>
          </p:cNvPr>
          <p:cNvSpPr>
            <a:spLocks noGrp="1"/>
          </p:cNvSpPr>
          <p:nvPr>
            <p:ph type="dt" sz="half" idx="10"/>
          </p:nvPr>
        </p:nvSpPr>
        <p:spPr/>
        <p:txBody>
          <a:bodyPr/>
          <a:lstStyle/>
          <a:p>
            <a:fld id="{41A78157-6A78-4DAE-A734-715267611F72}" type="datetimeFigureOut">
              <a:rPr lang="zh-CN" altLang="en-US" smtClean="0"/>
              <a:t>2020/11/8</a:t>
            </a:fld>
            <a:endParaRPr lang="zh-CN" altLang="en-US"/>
          </a:p>
        </p:txBody>
      </p:sp>
      <p:sp>
        <p:nvSpPr>
          <p:cNvPr id="5" name="页脚占位符 4">
            <a:extLst>
              <a:ext uri="{FF2B5EF4-FFF2-40B4-BE49-F238E27FC236}">
                <a16:creationId xmlns:a16="http://schemas.microsoft.com/office/drawing/2014/main" id="{2EF7D258-0FFA-42BF-A521-6E9270AB68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F4FA8E-1FC2-420C-A4D5-E6D2D48D9903}"/>
              </a:ext>
            </a:extLst>
          </p:cNvPr>
          <p:cNvSpPr>
            <a:spLocks noGrp="1"/>
          </p:cNvSpPr>
          <p:nvPr>
            <p:ph type="sldNum" sz="quarter" idx="12"/>
          </p:nvPr>
        </p:nvSpPr>
        <p:spPr/>
        <p:txBody>
          <a:bodyPr/>
          <a:lstStyle/>
          <a:p>
            <a:fld id="{95EB45C6-B49A-4697-B5DA-40298BB1E2E6}" type="slidenum">
              <a:rPr lang="zh-CN" altLang="en-US" smtClean="0"/>
              <a:t>‹#›</a:t>
            </a:fld>
            <a:endParaRPr lang="zh-CN" altLang="en-US"/>
          </a:p>
        </p:txBody>
      </p:sp>
    </p:spTree>
    <p:extLst>
      <p:ext uri="{BB962C8B-B14F-4D97-AF65-F5344CB8AC3E}">
        <p14:creationId xmlns:p14="http://schemas.microsoft.com/office/powerpoint/2010/main" val="162282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56910B-F2D2-4F77-A282-CEA5F24C3B0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32AAB06-454B-4C11-9B98-3240F144CB1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4C5339B-41DC-4280-BF20-02AE33538C8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198D930-F2E8-4128-86ED-585DD23A1AAF}"/>
              </a:ext>
            </a:extLst>
          </p:cNvPr>
          <p:cNvSpPr>
            <a:spLocks noGrp="1"/>
          </p:cNvSpPr>
          <p:nvPr>
            <p:ph type="dt" sz="half" idx="10"/>
          </p:nvPr>
        </p:nvSpPr>
        <p:spPr/>
        <p:txBody>
          <a:bodyPr/>
          <a:lstStyle/>
          <a:p>
            <a:fld id="{41A78157-6A78-4DAE-A734-715267611F72}" type="datetimeFigureOut">
              <a:rPr lang="zh-CN" altLang="en-US" smtClean="0"/>
              <a:t>2020/11/8</a:t>
            </a:fld>
            <a:endParaRPr lang="zh-CN" altLang="en-US"/>
          </a:p>
        </p:txBody>
      </p:sp>
      <p:sp>
        <p:nvSpPr>
          <p:cNvPr id="6" name="页脚占位符 5">
            <a:extLst>
              <a:ext uri="{FF2B5EF4-FFF2-40B4-BE49-F238E27FC236}">
                <a16:creationId xmlns:a16="http://schemas.microsoft.com/office/drawing/2014/main" id="{98B72986-CFAA-4D93-9A61-0732D663FC8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DC98F49-C73D-4D3C-9EBE-29F18DC60DD9}"/>
              </a:ext>
            </a:extLst>
          </p:cNvPr>
          <p:cNvSpPr>
            <a:spLocks noGrp="1"/>
          </p:cNvSpPr>
          <p:nvPr>
            <p:ph type="sldNum" sz="quarter" idx="12"/>
          </p:nvPr>
        </p:nvSpPr>
        <p:spPr/>
        <p:txBody>
          <a:bodyPr/>
          <a:lstStyle/>
          <a:p>
            <a:fld id="{95EB45C6-B49A-4697-B5DA-40298BB1E2E6}" type="slidenum">
              <a:rPr lang="zh-CN" altLang="en-US" smtClean="0"/>
              <a:t>‹#›</a:t>
            </a:fld>
            <a:endParaRPr lang="zh-CN" altLang="en-US"/>
          </a:p>
        </p:txBody>
      </p:sp>
    </p:spTree>
    <p:extLst>
      <p:ext uri="{BB962C8B-B14F-4D97-AF65-F5344CB8AC3E}">
        <p14:creationId xmlns:p14="http://schemas.microsoft.com/office/powerpoint/2010/main" val="1620147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584D80-6F90-43F8-B87E-EF33AF40BB3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AF4125D-8D66-4B4D-802C-F50F4CDC10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F286C50-8D61-4C5F-8837-5FD11C168C3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AE26524-7EF8-4107-B432-2F7996E5D5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8ADF828-B4E4-487F-B571-31D36179E65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31715E1-1469-4F5A-AD28-302C63C68992}"/>
              </a:ext>
            </a:extLst>
          </p:cNvPr>
          <p:cNvSpPr>
            <a:spLocks noGrp="1"/>
          </p:cNvSpPr>
          <p:nvPr>
            <p:ph type="dt" sz="half" idx="10"/>
          </p:nvPr>
        </p:nvSpPr>
        <p:spPr/>
        <p:txBody>
          <a:bodyPr/>
          <a:lstStyle/>
          <a:p>
            <a:fld id="{41A78157-6A78-4DAE-A734-715267611F72}" type="datetimeFigureOut">
              <a:rPr lang="zh-CN" altLang="en-US" smtClean="0"/>
              <a:t>2020/11/8</a:t>
            </a:fld>
            <a:endParaRPr lang="zh-CN" altLang="en-US"/>
          </a:p>
        </p:txBody>
      </p:sp>
      <p:sp>
        <p:nvSpPr>
          <p:cNvPr id="8" name="页脚占位符 7">
            <a:extLst>
              <a:ext uri="{FF2B5EF4-FFF2-40B4-BE49-F238E27FC236}">
                <a16:creationId xmlns:a16="http://schemas.microsoft.com/office/drawing/2014/main" id="{DB148B85-B96A-4BCA-9933-9FF1CB170E1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2F4200D-C81B-4642-B944-D7FBC9918400}"/>
              </a:ext>
            </a:extLst>
          </p:cNvPr>
          <p:cNvSpPr>
            <a:spLocks noGrp="1"/>
          </p:cNvSpPr>
          <p:nvPr>
            <p:ph type="sldNum" sz="quarter" idx="12"/>
          </p:nvPr>
        </p:nvSpPr>
        <p:spPr/>
        <p:txBody>
          <a:bodyPr/>
          <a:lstStyle/>
          <a:p>
            <a:fld id="{95EB45C6-B49A-4697-B5DA-40298BB1E2E6}" type="slidenum">
              <a:rPr lang="zh-CN" altLang="en-US" smtClean="0"/>
              <a:t>‹#›</a:t>
            </a:fld>
            <a:endParaRPr lang="zh-CN" altLang="en-US"/>
          </a:p>
        </p:txBody>
      </p:sp>
    </p:spTree>
    <p:extLst>
      <p:ext uri="{BB962C8B-B14F-4D97-AF65-F5344CB8AC3E}">
        <p14:creationId xmlns:p14="http://schemas.microsoft.com/office/powerpoint/2010/main" val="2314439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4D4764-422D-42B6-A55F-F5D7FD22EBA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457BA49-999A-48A4-B578-74BBA8E8D1E6}"/>
              </a:ext>
            </a:extLst>
          </p:cNvPr>
          <p:cNvSpPr>
            <a:spLocks noGrp="1"/>
          </p:cNvSpPr>
          <p:nvPr>
            <p:ph type="dt" sz="half" idx="10"/>
          </p:nvPr>
        </p:nvSpPr>
        <p:spPr/>
        <p:txBody>
          <a:bodyPr/>
          <a:lstStyle/>
          <a:p>
            <a:fld id="{41A78157-6A78-4DAE-A734-715267611F72}" type="datetimeFigureOut">
              <a:rPr lang="zh-CN" altLang="en-US" smtClean="0"/>
              <a:t>2020/11/8</a:t>
            </a:fld>
            <a:endParaRPr lang="zh-CN" altLang="en-US"/>
          </a:p>
        </p:txBody>
      </p:sp>
      <p:sp>
        <p:nvSpPr>
          <p:cNvPr id="4" name="页脚占位符 3">
            <a:extLst>
              <a:ext uri="{FF2B5EF4-FFF2-40B4-BE49-F238E27FC236}">
                <a16:creationId xmlns:a16="http://schemas.microsoft.com/office/drawing/2014/main" id="{9B926BEB-395D-4C1D-BF99-8A80C5F9657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9FB7B47-D992-41AA-907E-A216F2AE249C}"/>
              </a:ext>
            </a:extLst>
          </p:cNvPr>
          <p:cNvSpPr>
            <a:spLocks noGrp="1"/>
          </p:cNvSpPr>
          <p:nvPr>
            <p:ph type="sldNum" sz="quarter" idx="12"/>
          </p:nvPr>
        </p:nvSpPr>
        <p:spPr/>
        <p:txBody>
          <a:bodyPr/>
          <a:lstStyle/>
          <a:p>
            <a:fld id="{95EB45C6-B49A-4697-B5DA-40298BB1E2E6}" type="slidenum">
              <a:rPr lang="zh-CN" altLang="en-US" smtClean="0"/>
              <a:t>‹#›</a:t>
            </a:fld>
            <a:endParaRPr lang="zh-CN" altLang="en-US"/>
          </a:p>
        </p:txBody>
      </p:sp>
    </p:spTree>
    <p:extLst>
      <p:ext uri="{BB962C8B-B14F-4D97-AF65-F5344CB8AC3E}">
        <p14:creationId xmlns:p14="http://schemas.microsoft.com/office/powerpoint/2010/main" val="4152437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B536AA9-2950-4FA6-BC22-7AD5D92F1C03}"/>
              </a:ext>
            </a:extLst>
          </p:cNvPr>
          <p:cNvSpPr>
            <a:spLocks noGrp="1"/>
          </p:cNvSpPr>
          <p:nvPr>
            <p:ph type="dt" sz="half" idx="10"/>
          </p:nvPr>
        </p:nvSpPr>
        <p:spPr/>
        <p:txBody>
          <a:bodyPr/>
          <a:lstStyle/>
          <a:p>
            <a:fld id="{41A78157-6A78-4DAE-A734-715267611F72}" type="datetimeFigureOut">
              <a:rPr lang="zh-CN" altLang="en-US" smtClean="0"/>
              <a:t>2020/11/8</a:t>
            </a:fld>
            <a:endParaRPr lang="zh-CN" altLang="en-US"/>
          </a:p>
        </p:txBody>
      </p:sp>
      <p:sp>
        <p:nvSpPr>
          <p:cNvPr id="3" name="页脚占位符 2">
            <a:extLst>
              <a:ext uri="{FF2B5EF4-FFF2-40B4-BE49-F238E27FC236}">
                <a16:creationId xmlns:a16="http://schemas.microsoft.com/office/drawing/2014/main" id="{5DC1A0B4-6BA5-4C9D-880B-46186B76030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6447740-1516-48FB-9AA5-8993C58847AC}"/>
              </a:ext>
            </a:extLst>
          </p:cNvPr>
          <p:cNvSpPr>
            <a:spLocks noGrp="1"/>
          </p:cNvSpPr>
          <p:nvPr>
            <p:ph type="sldNum" sz="quarter" idx="12"/>
          </p:nvPr>
        </p:nvSpPr>
        <p:spPr/>
        <p:txBody>
          <a:bodyPr/>
          <a:lstStyle/>
          <a:p>
            <a:fld id="{95EB45C6-B49A-4697-B5DA-40298BB1E2E6}" type="slidenum">
              <a:rPr lang="zh-CN" altLang="en-US" smtClean="0"/>
              <a:t>‹#›</a:t>
            </a:fld>
            <a:endParaRPr lang="zh-CN" altLang="en-US"/>
          </a:p>
        </p:txBody>
      </p:sp>
    </p:spTree>
    <p:extLst>
      <p:ext uri="{BB962C8B-B14F-4D97-AF65-F5344CB8AC3E}">
        <p14:creationId xmlns:p14="http://schemas.microsoft.com/office/powerpoint/2010/main" val="1977630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B37F9C-B89C-422A-850C-EFEB62736B7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CE9048E-A6C5-4B95-9F4D-1376037DA7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7C10AD3-45DD-43FF-B2EF-BEF28B60D0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561B650-6436-4FF0-B45C-54EF915234BB}"/>
              </a:ext>
            </a:extLst>
          </p:cNvPr>
          <p:cNvSpPr>
            <a:spLocks noGrp="1"/>
          </p:cNvSpPr>
          <p:nvPr>
            <p:ph type="dt" sz="half" idx="10"/>
          </p:nvPr>
        </p:nvSpPr>
        <p:spPr/>
        <p:txBody>
          <a:bodyPr/>
          <a:lstStyle/>
          <a:p>
            <a:fld id="{41A78157-6A78-4DAE-A734-715267611F72}" type="datetimeFigureOut">
              <a:rPr lang="zh-CN" altLang="en-US" smtClean="0"/>
              <a:t>2020/11/8</a:t>
            </a:fld>
            <a:endParaRPr lang="zh-CN" altLang="en-US"/>
          </a:p>
        </p:txBody>
      </p:sp>
      <p:sp>
        <p:nvSpPr>
          <p:cNvPr id="6" name="页脚占位符 5">
            <a:extLst>
              <a:ext uri="{FF2B5EF4-FFF2-40B4-BE49-F238E27FC236}">
                <a16:creationId xmlns:a16="http://schemas.microsoft.com/office/drawing/2014/main" id="{BBF1892E-42A7-4E85-A3E4-2CA1869354B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1AF4E24-268F-4C95-A1F3-AE48DCA2AFCE}"/>
              </a:ext>
            </a:extLst>
          </p:cNvPr>
          <p:cNvSpPr>
            <a:spLocks noGrp="1"/>
          </p:cNvSpPr>
          <p:nvPr>
            <p:ph type="sldNum" sz="quarter" idx="12"/>
          </p:nvPr>
        </p:nvSpPr>
        <p:spPr/>
        <p:txBody>
          <a:bodyPr/>
          <a:lstStyle/>
          <a:p>
            <a:fld id="{95EB45C6-B49A-4697-B5DA-40298BB1E2E6}" type="slidenum">
              <a:rPr lang="zh-CN" altLang="en-US" smtClean="0"/>
              <a:t>‹#›</a:t>
            </a:fld>
            <a:endParaRPr lang="zh-CN" altLang="en-US"/>
          </a:p>
        </p:txBody>
      </p:sp>
    </p:spTree>
    <p:extLst>
      <p:ext uri="{BB962C8B-B14F-4D97-AF65-F5344CB8AC3E}">
        <p14:creationId xmlns:p14="http://schemas.microsoft.com/office/powerpoint/2010/main" val="2915633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95B39B-157B-4376-A9C6-91179099BD8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79D36CC-8263-46A2-BF34-4AD8657873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E03DAFB-CF79-432E-918D-5050672E34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E08C6FA-C4A6-4C00-B8D3-DC18C80FEB5B}"/>
              </a:ext>
            </a:extLst>
          </p:cNvPr>
          <p:cNvSpPr>
            <a:spLocks noGrp="1"/>
          </p:cNvSpPr>
          <p:nvPr>
            <p:ph type="dt" sz="half" idx="10"/>
          </p:nvPr>
        </p:nvSpPr>
        <p:spPr/>
        <p:txBody>
          <a:bodyPr/>
          <a:lstStyle/>
          <a:p>
            <a:fld id="{41A78157-6A78-4DAE-A734-715267611F72}" type="datetimeFigureOut">
              <a:rPr lang="zh-CN" altLang="en-US" smtClean="0"/>
              <a:t>2020/11/8</a:t>
            </a:fld>
            <a:endParaRPr lang="zh-CN" altLang="en-US"/>
          </a:p>
        </p:txBody>
      </p:sp>
      <p:sp>
        <p:nvSpPr>
          <p:cNvPr id="6" name="页脚占位符 5">
            <a:extLst>
              <a:ext uri="{FF2B5EF4-FFF2-40B4-BE49-F238E27FC236}">
                <a16:creationId xmlns:a16="http://schemas.microsoft.com/office/drawing/2014/main" id="{B6B9ED5D-3363-4ABE-B232-657BA167AA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C48BA2D-BB43-436C-A04C-8B752FF11EC9}"/>
              </a:ext>
            </a:extLst>
          </p:cNvPr>
          <p:cNvSpPr>
            <a:spLocks noGrp="1"/>
          </p:cNvSpPr>
          <p:nvPr>
            <p:ph type="sldNum" sz="quarter" idx="12"/>
          </p:nvPr>
        </p:nvSpPr>
        <p:spPr/>
        <p:txBody>
          <a:bodyPr/>
          <a:lstStyle/>
          <a:p>
            <a:fld id="{95EB45C6-B49A-4697-B5DA-40298BB1E2E6}" type="slidenum">
              <a:rPr lang="zh-CN" altLang="en-US" smtClean="0"/>
              <a:t>‹#›</a:t>
            </a:fld>
            <a:endParaRPr lang="zh-CN" altLang="en-US"/>
          </a:p>
        </p:txBody>
      </p:sp>
    </p:spTree>
    <p:extLst>
      <p:ext uri="{BB962C8B-B14F-4D97-AF65-F5344CB8AC3E}">
        <p14:creationId xmlns:p14="http://schemas.microsoft.com/office/powerpoint/2010/main" val="2655982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E910209-4C02-4F0A-8DC4-1BEFD1C2A1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A8C5BE2-9231-4D5B-B650-2859540C25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A2586EC-9AB6-4C31-AAAF-F18223A114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A78157-6A78-4DAE-A734-715267611F72}" type="datetimeFigureOut">
              <a:rPr lang="zh-CN" altLang="en-US" smtClean="0"/>
              <a:t>2020/11/8</a:t>
            </a:fld>
            <a:endParaRPr lang="zh-CN" altLang="en-US"/>
          </a:p>
        </p:txBody>
      </p:sp>
      <p:sp>
        <p:nvSpPr>
          <p:cNvPr id="5" name="页脚占位符 4">
            <a:extLst>
              <a:ext uri="{FF2B5EF4-FFF2-40B4-BE49-F238E27FC236}">
                <a16:creationId xmlns:a16="http://schemas.microsoft.com/office/drawing/2014/main" id="{91C2A3CF-48C3-4556-A339-F06BC5CBED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2687AD3-B90F-4E84-8B0C-DA56F6E647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EB45C6-B49A-4697-B5DA-40298BB1E2E6}" type="slidenum">
              <a:rPr lang="zh-CN" altLang="en-US" smtClean="0"/>
              <a:t>‹#›</a:t>
            </a:fld>
            <a:endParaRPr lang="zh-CN" altLang="en-US"/>
          </a:p>
        </p:txBody>
      </p:sp>
    </p:spTree>
    <p:extLst>
      <p:ext uri="{BB962C8B-B14F-4D97-AF65-F5344CB8AC3E}">
        <p14:creationId xmlns:p14="http://schemas.microsoft.com/office/powerpoint/2010/main" val="3121081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ABD759-6A22-4048-8F0A-52667021A72A}"/>
              </a:ext>
            </a:extLst>
          </p:cNvPr>
          <p:cNvSpPr>
            <a:spLocks noGrp="1"/>
          </p:cNvSpPr>
          <p:nvPr>
            <p:ph type="ctrTitle"/>
          </p:nvPr>
        </p:nvSpPr>
        <p:spPr>
          <a:xfrm>
            <a:off x="1524000" y="1608138"/>
            <a:ext cx="9144000" cy="2387600"/>
          </a:xfrm>
        </p:spPr>
        <p:txBody>
          <a:bodyPr>
            <a:normAutofit fontScale="90000"/>
          </a:bodyPr>
          <a:lstStyle/>
          <a:p>
            <a:r>
              <a:rPr lang="en-US" altLang="zh-CN" b="1" dirty="0"/>
              <a:t>Coverage-Directed Differential Testing of JVM Implementations</a:t>
            </a:r>
            <a:endParaRPr lang="zh-CN" altLang="en-US" b="1" dirty="0"/>
          </a:p>
        </p:txBody>
      </p:sp>
      <p:sp>
        <p:nvSpPr>
          <p:cNvPr id="3" name="副标题 2">
            <a:extLst>
              <a:ext uri="{FF2B5EF4-FFF2-40B4-BE49-F238E27FC236}">
                <a16:creationId xmlns:a16="http://schemas.microsoft.com/office/drawing/2014/main" id="{2F5D084A-5FE1-4EC5-AAF9-7943AAFA9C13}"/>
              </a:ext>
            </a:extLst>
          </p:cNvPr>
          <p:cNvSpPr>
            <a:spLocks noGrp="1"/>
          </p:cNvSpPr>
          <p:nvPr>
            <p:ph type="subTitle" idx="1"/>
          </p:nvPr>
        </p:nvSpPr>
        <p:spPr>
          <a:xfrm>
            <a:off x="1524000" y="4087813"/>
            <a:ext cx="9144000" cy="1655762"/>
          </a:xfrm>
        </p:spPr>
        <p:txBody>
          <a:bodyPr/>
          <a:lstStyle/>
          <a:p>
            <a:r>
              <a:rPr lang="it-IT" altLang="zh-CN" dirty="0"/>
              <a:t>PLDI’16, June 13–17, 2016, Santa Barbara, CA, USA</a:t>
            </a:r>
          </a:p>
          <a:p>
            <a:r>
              <a:rPr lang="en-US" altLang="zh-CN" dirty="0" err="1"/>
              <a:t>Yuting</a:t>
            </a:r>
            <a:r>
              <a:rPr lang="en-US" altLang="zh-CN" dirty="0"/>
              <a:t> Chen, Ting </a:t>
            </a:r>
            <a:r>
              <a:rPr lang="en-US" altLang="zh-CN" dirty="0" err="1"/>
              <a:t>Su</a:t>
            </a:r>
            <a:r>
              <a:rPr lang="en-US" altLang="zh-CN" dirty="0"/>
              <a:t>, </a:t>
            </a:r>
            <a:r>
              <a:rPr lang="en-US" altLang="zh-CN" dirty="0" err="1"/>
              <a:t>Chengnian</a:t>
            </a:r>
            <a:r>
              <a:rPr lang="en-US" altLang="zh-CN" dirty="0"/>
              <a:t> Sun, </a:t>
            </a:r>
            <a:r>
              <a:rPr lang="en-US" altLang="zh-CN" dirty="0" err="1"/>
              <a:t>Zhendong</a:t>
            </a:r>
            <a:r>
              <a:rPr lang="en-US" altLang="zh-CN" dirty="0"/>
              <a:t> </a:t>
            </a:r>
            <a:r>
              <a:rPr lang="en-US" altLang="zh-CN" dirty="0" err="1"/>
              <a:t>Su</a:t>
            </a:r>
            <a:r>
              <a:rPr lang="en-US" altLang="zh-CN" dirty="0"/>
              <a:t>, </a:t>
            </a:r>
            <a:r>
              <a:rPr lang="en-US" altLang="zh-CN" dirty="0" err="1"/>
              <a:t>Jianjun</a:t>
            </a:r>
            <a:r>
              <a:rPr lang="en-US" altLang="zh-CN" dirty="0"/>
              <a:t> Zhao</a:t>
            </a:r>
            <a:endParaRPr lang="zh-CN" altLang="en-US" dirty="0"/>
          </a:p>
        </p:txBody>
      </p:sp>
      <p:sp>
        <p:nvSpPr>
          <p:cNvPr id="4" name="文本框 3">
            <a:extLst>
              <a:ext uri="{FF2B5EF4-FFF2-40B4-BE49-F238E27FC236}">
                <a16:creationId xmlns:a16="http://schemas.microsoft.com/office/drawing/2014/main" id="{AFC2ABCF-1450-4800-AC0E-EDA727002577}"/>
              </a:ext>
            </a:extLst>
          </p:cNvPr>
          <p:cNvSpPr txBox="1"/>
          <p:nvPr/>
        </p:nvSpPr>
        <p:spPr>
          <a:xfrm>
            <a:off x="3844422" y="5435540"/>
            <a:ext cx="4503156" cy="400110"/>
          </a:xfrm>
          <a:prstGeom prst="rect">
            <a:avLst/>
          </a:prstGeom>
          <a:noFill/>
        </p:spPr>
        <p:txBody>
          <a:bodyPr wrap="none" rtlCol="0">
            <a:spAutoFit/>
          </a:bodyPr>
          <a:lstStyle/>
          <a:p>
            <a:r>
              <a:rPr lang="zh-CN" altLang="en-US" sz="2000" dirty="0"/>
              <a:t>汇报人：邹鑫</a:t>
            </a:r>
            <a:r>
              <a:rPr lang="en-US" altLang="zh-CN" sz="2000" dirty="0"/>
              <a:t>	</a:t>
            </a:r>
            <a:r>
              <a:rPr lang="zh-CN" altLang="en-US" sz="2000" dirty="0"/>
              <a:t>汇报日期：</a:t>
            </a:r>
            <a:r>
              <a:rPr lang="en-US" altLang="zh-CN" sz="2000" dirty="0"/>
              <a:t>2020.11.08</a:t>
            </a:r>
            <a:endParaRPr lang="zh-CN" altLang="en-US" sz="2000" dirty="0"/>
          </a:p>
        </p:txBody>
      </p:sp>
      <p:pic>
        <p:nvPicPr>
          <p:cNvPr id="6" name="图片 5">
            <a:extLst>
              <a:ext uri="{FF2B5EF4-FFF2-40B4-BE49-F238E27FC236}">
                <a16:creationId xmlns:a16="http://schemas.microsoft.com/office/drawing/2014/main" id="{07D902DE-DB10-4CD6-8E1E-1128E355B1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0200" y="66676"/>
            <a:ext cx="2971800" cy="1009650"/>
          </a:xfrm>
          <a:prstGeom prst="rect">
            <a:avLst/>
          </a:prstGeom>
        </p:spPr>
      </p:pic>
    </p:spTree>
    <p:extLst>
      <p:ext uri="{BB962C8B-B14F-4D97-AF65-F5344CB8AC3E}">
        <p14:creationId xmlns:p14="http://schemas.microsoft.com/office/powerpoint/2010/main" val="1358638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51A9C35-F95C-4E57-BA00-F24A53186A91}"/>
              </a:ext>
            </a:extLst>
          </p:cNvPr>
          <p:cNvSpPr>
            <a:spLocks noGrp="1"/>
          </p:cNvSpPr>
          <p:nvPr>
            <p:ph type="title"/>
          </p:nvPr>
        </p:nvSpPr>
        <p:spPr/>
        <p:txBody>
          <a:bodyPr/>
          <a:lstStyle/>
          <a:p>
            <a:r>
              <a:rPr lang="zh-CN" altLang="en-US" dirty="0"/>
              <a:t>方法介绍</a:t>
            </a:r>
          </a:p>
        </p:txBody>
      </p:sp>
      <p:sp>
        <p:nvSpPr>
          <p:cNvPr id="5" name="文本占位符 4">
            <a:extLst>
              <a:ext uri="{FF2B5EF4-FFF2-40B4-BE49-F238E27FC236}">
                <a16:creationId xmlns:a16="http://schemas.microsoft.com/office/drawing/2014/main" id="{27E6DB4C-19C8-4D2B-B441-AADC930E7BBC}"/>
              </a:ext>
            </a:extLst>
          </p:cNvPr>
          <p:cNvSpPr>
            <a:spLocks noGrp="1"/>
          </p:cNvSpPr>
          <p:nvPr>
            <p:ph type="body" idx="1"/>
          </p:nvPr>
        </p:nvSpPr>
        <p:spPr/>
        <p:txBody>
          <a:bodyPr/>
          <a:lstStyle/>
          <a:p>
            <a:endParaRPr lang="zh-CN" altLang="en-US"/>
          </a:p>
        </p:txBody>
      </p:sp>
      <p:pic>
        <p:nvPicPr>
          <p:cNvPr id="7" name="图片 6">
            <a:extLst>
              <a:ext uri="{FF2B5EF4-FFF2-40B4-BE49-F238E27FC236}">
                <a16:creationId xmlns:a16="http://schemas.microsoft.com/office/drawing/2014/main" id="{FA85C0BE-37CA-4C27-A1C5-2C694C7CF9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0200" y="66676"/>
            <a:ext cx="2971800" cy="1009650"/>
          </a:xfrm>
          <a:prstGeom prst="rect">
            <a:avLst/>
          </a:prstGeom>
        </p:spPr>
      </p:pic>
    </p:spTree>
    <p:extLst>
      <p:ext uri="{BB962C8B-B14F-4D97-AF65-F5344CB8AC3E}">
        <p14:creationId xmlns:p14="http://schemas.microsoft.com/office/powerpoint/2010/main" val="2549501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A82353F-1B10-4474-AAAD-A270A73E98ED}"/>
              </a:ext>
            </a:extLst>
          </p:cNvPr>
          <p:cNvSpPr>
            <a:spLocks noGrp="1"/>
          </p:cNvSpPr>
          <p:nvPr>
            <p:ph type="title"/>
          </p:nvPr>
        </p:nvSpPr>
        <p:spPr/>
        <p:txBody>
          <a:bodyPr/>
          <a:lstStyle/>
          <a:p>
            <a:r>
              <a:rPr lang="zh-CN" altLang="en-US" dirty="0"/>
              <a:t>类文件格式和</a:t>
            </a:r>
            <a:r>
              <a:rPr lang="en-US" altLang="zh-CN" dirty="0"/>
              <a:t>JVM</a:t>
            </a:r>
            <a:r>
              <a:rPr lang="zh-CN" altLang="en-US" dirty="0"/>
              <a:t>启动过程</a:t>
            </a:r>
          </a:p>
        </p:txBody>
      </p:sp>
      <p:sp>
        <p:nvSpPr>
          <p:cNvPr id="5" name="内容占位符 4">
            <a:extLst>
              <a:ext uri="{FF2B5EF4-FFF2-40B4-BE49-F238E27FC236}">
                <a16:creationId xmlns:a16="http://schemas.microsoft.com/office/drawing/2014/main" id="{45E00C95-A322-470E-A32F-32116D1230A6}"/>
              </a:ext>
            </a:extLst>
          </p:cNvPr>
          <p:cNvSpPr>
            <a:spLocks noGrp="1"/>
          </p:cNvSpPr>
          <p:nvPr>
            <p:ph idx="1"/>
          </p:nvPr>
        </p:nvSpPr>
        <p:spPr>
          <a:xfrm>
            <a:off x="4952999" y="1935918"/>
            <a:ext cx="6972301" cy="4351338"/>
          </a:xfrm>
        </p:spPr>
        <p:txBody>
          <a:bodyPr/>
          <a:lstStyle/>
          <a:p>
            <a:r>
              <a:rPr lang="zh-CN" altLang="en-US" dirty="0">
                <a:solidFill>
                  <a:srgbClr val="00B050"/>
                </a:solidFill>
              </a:rPr>
              <a:t>加载</a:t>
            </a:r>
            <a:r>
              <a:rPr lang="zh-CN" altLang="en-US" dirty="0"/>
              <a:t>：</a:t>
            </a:r>
            <a:r>
              <a:rPr lang="zh-CN" altLang="en-US" b="0" i="0" dirty="0">
                <a:solidFill>
                  <a:srgbClr val="000000"/>
                </a:solidFill>
                <a:effectLst/>
                <a:latin typeface="Roboto"/>
              </a:rPr>
              <a:t>类加载器找到并加载一个类文件（</a:t>
            </a:r>
            <a:r>
              <a:rPr lang="en-US" altLang="zh-CN" b="0" i="1" dirty="0" err="1">
                <a:solidFill>
                  <a:srgbClr val="0070C0"/>
                </a:solidFill>
                <a:effectLst/>
                <a:latin typeface="Roboto"/>
              </a:rPr>
              <a:t>MyClass</a:t>
            </a:r>
            <a:r>
              <a:rPr lang="zh-CN" altLang="en-US" b="0" i="0" dirty="0">
                <a:solidFill>
                  <a:srgbClr val="000000"/>
                </a:solidFill>
                <a:effectLst/>
                <a:latin typeface="Roboto"/>
              </a:rPr>
              <a:t>）</a:t>
            </a:r>
            <a:endParaRPr lang="en-US" altLang="zh-CN" b="0" i="0" dirty="0">
              <a:solidFill>
                <a:srgbClr val="000000"/>
              </a:solidFill>
              <a:effectLst/>
              <a:latin typeface="Roboto"/>
            </a:endParaRPr>
          </a:p>
          <a:p>
            <a:r>
              <a:rPr lang="zh-CN" altLang="en-US" b="0" i="0" dirty="0">
                <a:solidFill>
                  <a:srgbClr val="00B050"/>
                </a:solidFill>
                <a:effectLst/>
                <a:latin typeface="Roboto"/>
              </a:rPr>
              <a:t>链接</a:t>
            </a:r>
            <a:r>
              <a:rPr lang="zh-CN" altLang="en-US" b="0" i="0" dirty="0">
                <a:solidFill>
                  <a:srgbClr val="000000"/>
                </a:solidFill>
                <a:effectLst/>
                <a:latin typeface="Roboto"/>
              </a:rPr>
              <a:t>：</a:t>
            </a:r>
            <a:r>
              <a:rPr lang="en-US" altLang="zh-CN" b="0" i="0" dirty="0">
                <a:solidFill>
                  <a:srgbClr val="000000"/>
                </a:solidFill>
                <a:effectLst/>
                <a:latin typeface="Roboto"/>
              </a:rPr>
              <a:t>JVM</a:t>
            </a:r>
            <a:r>
              <a:rPr lang="zh-CN" altLang="en-US" b="0" i="0" dirty="0">
                <a:solidFill>
                  <a:srgbClr val="000000"/>
                </a:solidFill>
                <a:effectLst/>
                <a:latin typeface="Roboto"/>
              </a:rPr>
              <a:t>链接</a:t>
            </a:r>
            <a:r>
              <a:rPr lang="en-US" altLang="zh-CN" b="0" i="1" dirty="0" err="1">
                <a:solidFill>
                  <a:srgbClr val="0070C0"/>
                </a:solidFill>
                <a:effectLst/>
                <a:latin typeface="Roboto"/>
              </a:rPr>
              <a:t>MyClass</a:t>
            </a:r>
            <a:r>
              <a:rPr lang="zh-CN" altLang="en-US" b="0" i="0" dirty="0">
                <a:solidFill>
                  <a:srgbClr val="000000"/>
                </a:solidFill>
                <a:effectLst/>
                <a:latin typeface="Roboto"/>
              </a:rPr>
              <a:t>，并执行验证，准备和解析过程</a:t>
            </a:r>
            <a:endParaRPr lang="en-US" altLang="zh-CN" b="0" i="0" dirty="0">
              <a:solidFill>
                <a:srgbClr val="000000"/>
              </a:solidFill>
              <a:effectLst/>
              <a:latin typeface="Roboto"/>
            </a:endParaRPr>
          </a:p>
          <a:p>
            <a:r>
              <a:rPr lang="zh-CN" altLang="en-US" dirty="0">
                <a:solidFill>
                  <a:srgbClr val="00B050"/>
                </a:solidFill>
                <a:latin typeface="Roboto"/>
              </a:rPr>
              <a:t>初始化</a:t>
            </a:r>
            <a:r>
              <a:rPr lang="zh-CN" altLang="en-US" dirty="0">
                <a:solidFill>
                  <a:srgbClr val="000000"/>
                </a:solidFill>
                <a:latin typeface="Roboto"/>
              </a:rPr>
              <a:t>：</a:t>
            </a:r>
            <a:r>
              <a:rPr lang="en-US" altLang="zh-CN" b="0" i="0" dirty="0">
                <a:solidFill>
                  <a:srgbClr val="000000"/>
                </a:solidFill>
                <a:effectLst/>
                <a:latin typeface="Roboto"/>
              </a:rPr>
              <a:t>JVM</a:t>
            </a:r>
            <a:r>
              <a:rPr lang="zh-CN" altLang="en-US" b="0" i="0" dirty="0">
                <a:solidFill>
                  <a:srgbClr val="000000"/>
                </a:solidFill>
                <a:effectLst/>
                <a:latin typeface="Roboto"/>
              </a:rPr>
              <a:t>执行类变量初始化器，</a:t>
            </a:r>
            <a:r>
              <a:rPr lang="en-US" altLang="zh-CN" b="0" i="1" dirty="0" err="1">
                <a:solidFill>
                  <a:srgbClr val="0070C0"/>
                </a:solidFill>
                <a:effectLst/>
                <a:latin typeface="Roboto"/>
              </a:rPr>
              <a:t>MyClass</a:t>
            </a:r>
            <a:r>
              <a:rPr lang="zh-CN" altLang="en-US" b="0" i="0" dirty="0">
                <a:solidFill>
                  <a:srgbClr val="000000"/>
                </a:solidFill>
                <a:effectLst/>
                <a:latin typeface="Roboto"/>
              </a:rPr>
              <a:t>的静态初始化器和其他链接的类</a:t>
            </a:r>
            <a:endParaRPr lang="en-US" altLang="zh-CN" b="0" i="0" dirty="0">
              <a:solidFill>
                <a:srgbClr val="000000"/>
              </a:solidFill>
              <a:effectLst/>
              <a:latin typeface="Roboto"/>
            </a:endParaRPr>
          </a:p>
          <a:p>
            <a:r>
              <a:rPr lang="zh-CN" altLang="en-US" dirty="0">
                <a:solidFill>
                  <a:srgbClr val="00B050"/>
                </a:solidFill>
                <a:latin typeface="Roboto"/>
              </a:rPr>
              <a:t>执行调用</a:t>
            </a:r>
            <a:r>
              <a:rPr lang="zh-CN" altLang="en-US" dirty="0">
                <a:solidFill>
                  <a:srgbClr val="000000"/>
                </a:solidFill>
                <a:latin typeface="Roboto"/>
              </a:rPr>
              <a:t>：</a:t>
            </a:r>
            <a:r>
              <a:rPr lang="en-US" altLang="zh-CN" b="0" i="0" dirty="0">
                <a:solidFill>
                  <a:srgbClr val="000000"/>
                </a:solidFill>
                <a:effectLst/>
                <a:latin typeface="Roboto"/>
              </a:rPr>
              <a:t>JVM</a:t>
            </a:r>
            <a:r>
              <a:rPr lang="zh-CN" altLang="en-US" b="0" i="0" dirty="0">
                <a:solidFill>
                  <a:srgbClr val="000000"/>
                </a:solidFill>
                <a:effectLst/>
                <a:latin typeface="Roboto"/>
              </a:rPr>
              <a:t>调用</a:t>
            </a:r>
            <a:r>
              <a:rPr lang="en-US" altLang="zh-CN" b="0" i="1" dirty="0" err="1">
                <a:solidFill>
                  <a:srgbClr val="0070C0"/>
                </a:solidFill>
                <a:effectLst/>
                <a:latin typeface="Roboto"/>
              </a:rPr>
              <a:t>MyClass</a:t>
            </a:r>
            <a:r>
              <a:rPr lang="zh-CN" altLang="en-US" b="0" i="0" dirty="0">
                <a:solidFill>
                  <a:srgbClr val="000000"/>
                </a:solidFill>
                <a:effectLst/>
                <a:latin typeface="Roboto"/>
              </a:rPr>
              <a:t>的</a:t>
            </a:r>
            <a:r>
              <a:rPr lang="en-US" altLang="zh-CN" b="0" i="1" dirty="0">
                <a:solidFill>
                  <a:srgbClr val="0070C0"/>
                </a:solidFill>
                <a:effectLst/>
                <a:latin typeface="Roboto"/>
              </a:rPr>
              <a:t>main</a:t>
            </a:r>
            <a:r>
              <a:rPr lang="zh-CN" altLang="en-US" b="0" i="0" dirty="0">
                <a:solidFill>
                  <a:srgbClr val="000000"/>
                </a:solidFill>
                <a:effectLst/>
                <a:latin typeface="Roboto"/>
              </a:rPr>
              <a:t>方法。</a:t>
            </a:r>
            <a:endParaRPr lang="zh-CN" altLang="en-US" dirty="0"/>
          </a:p>
        </p:txBody>
      </p:sp>
      <p:pic>
        <p:nvPicPr>
          <p:cNvPr id="13" name="图片 12">
            <a:extLst>
              <a:ext uri="{FF2B5EF4-FFF2-40B4-BE49-F238E27FC236}">
                <a16:creationId xmlns:a16="http://schemas.microsoft.com/office/drawing/2014/main" id="{8BA3528D-EEBE-4752-BBAB-854841B1A8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0200" y="66676"/>
            <a:ext cx="2971800" cy="1009650"/>
          </a:xfrm>
          <a:prstGeom prst="rect">
            <a:avLst/>
          </a:prstGeom>
        </p:spPr>
      </p:pic>
      <p:pic>
        <p:nvPicPr>
          <p:cNvPr id="15" name="图片 14">
            <a:extLst>
              <a:ext uri="{FF2B5EF4-FFF2-40B4-BE49-F238E27FC236}">
                <a16:creationId xmlns:a16="http://schemas.microsoft.com/office/drawing/2014/main" id="{F8013FD8-E956-4CA8-8C6B-0ADADD01FD3E}"/>
              </a:ext>
            </a:extLst>
          </p:cNvPr>
          <p:cNvPicPr>
            <a:picLocks noChangeAspect="1"/>
          </p:cNvPicPr>
          <p:nvPr/>
        </p:nvPicPr>
        <p:blipFill>
          <a:blip r:embed="rId3"/>
          <a:stretch>
            <a:fillRect/>
          </a:stretch>
        </p:blipFill>
        <p:spPr>
          <a:xfrm>
            <a:off x="520050" y="1470101"/>
            <a:ext cx="4280550" cy="5062385"/>
          </a:xfrm>
          <a:prstGeom prst="rect">
            <a:avLst/>
          </a:prstGeom>
        </p:spPr>
      </p:pic>
    </p:spTree>
    <p:extLst>
      <p:ext uri="{BB962C8B-B14F-4D97-AF65-F5344CB8AC3E}">
        <p14:creationId xmlns:p14="http://schemas.microsoft.com/office/powerpoint/2010/main" val="3854432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A47712-8486-4AA5-94F0-5696CD0210DB}"/>
              </a:ext>
            </a:extLst>
          </p:cNvPr>
          <p:cNvSpPr>
            <a:spLocks noGrp="1"/>
          </p:cNvSpPr>
          <p:nvPr>
            <p:ph type="title"/>
          </p:nvPr>
        </p:nvSpPr>
        <p:spPr/>
        <p:txBody>
          <a:bodyPr/>
          <a:lstStyle/>
          <a:p>
            <a:r>
              <a:rPr lang="zh-CN" altLang="en-US" dirty="0"/>
              <a:t>变异类文件</a:t>
            </a:r>
          </a:p>
        </p:txBody>
      </p:sp>
      <p:sp>
        <p:nvSpPr>
          <p:cNvPr id="3" name="内容占位符 2">
            <a:extLst>
              <a:ext uri="{FF2B5EF4-FFF2-40B4-BE49-F238E27FC236}">
                <a16:creationId xmlns:a16="http://schemas.microsoft.com/office/drawing/2014/main" id="{8F29B47E-7958-44EB-85D1-2A9E0B5232AE}"/>
              </a:ext>
            </a:extLst>
          </p:cNvPr>
          <p:cNvSpPr>
            <a:spLocks noGrp="1"/>
          </p:cNvSpPr>
          <p:nvPr>
            <p:ph idx="1"/>
          </p:nvPr>
        </p:nvSpPr>
        <p:spPr>
          <a:xfrm>
            <a:off x="838200" y="1825625"/>
            <a:ext cx="4366098" cy="4351338"/>
          </a:xfrm>
        </p:spPr>
        <p:txBody>
          <a:bodyPr>
            <a:normAutofit fontScale="92500" lnSpcReduction="10000"/>
          </a:bodyPr>
          <a:lstStyle/>
          <a:p>
            <a:pPr marL="0" indent="0">
              <a:buNone/>
            </a:pPr>
            <a:r>
              <a:rPr lang="en-US" altLang="zh-CN" b="0" dirty="0" err="1">
                <a:effectLst/>
                <a:latin typeface="Fira Code" panose="020B0809050000020004" pitchFamily="49" charset="0"/>
              </a:rPr>
              <a:t>Classfuzz</a:t>
            </a:r>
            <a:r>
              <a:rPr lang="zh-CN" altLang="en-US" b="0" dirty="0">
                <a:effectLst/>
                <a:latin typeface="Fira Code" panose="020B0809050000020004" pitchFamily="49" charset="0"/>
              </a:rPr>
              <a:t>可以通过随机选择种子并将其变异来生成新的类文件</a:t>
            </a:r>
            <a:endParaRPr lang="en-US" altLang="zh-CN" b="0" dirty="0">
              <a:effectLst/>
              <a:latin typeface="Fira Code" panose="020B0809050000020004" pitchFamily="49" charset="0"/>
            </a:endParaRPr>
          </a:p>
          <a:p>
            <a:r>
              <a:rPr lang="en-US" altLang="zh-CN" b="0" i="1" dirty="0">
                <a:solidFill>
                  <a:srgbClr val="0070C0"/>
                </a:solidFill>
                <a:effectLst/>
                <a:latin typeface="Fira Code" panose="020B0809050000020004" pitchFamily="49" charset="0"/>
              </a:rPr>
              <a:t>Soot</a:t>
            </a:r>
            <a:r>
              <a:rPr lang="zh-CN" altLang="en-US" i="1" dirty="0">
                <a:latin typeface="Fira Code" panose="020B0809050000020004" pitchFamily="49" charset="0"/>
              </a:rPr>
              <a:t>：</a:t>
            </a:r>
            <a:r>
              <a:rPr lang="zh-CN" altLang="en-US" b="0" dirty="0">
                <a:effectLst/>
                <a:latin typeface="Fira Code" panose="020B0809050000020004" pitchFamily="49" charset="0"/>
              </a:rPr>
              <a:t>最新的</a:t>
            </a:r>
            <a:r>
              <a:rPr lang="en-US" altLang="zh-CN" b="0" dirty="0">
                <a:effectLst/>
                <a:latin typeface="Fira Code" panose="020B0809050000020004" pitchFamily="49" charset="0"/>
              </a:rPr>
              <a:t>Java</a:t>
            </a:r>
            <a:r>
              <a:rPr lang="zh-CN" altLang="en-US" b="0" dirty="0">
                <a:effectLst/>
                <a:latin typeface="Fira Code" panose="020B0809050000020004" pitchFamily="49" charset="0"/>
              </a:rPr>
              <a:t>分析和转换框架，并提供了丰富的</a:t>
            </a:r>
            <a:r>
              <a:rPr lang="en-US" altLang="zh-CN" b="0" dirty="0">
                <a:effectLst/>
                <a:latin typeface="Fira Code" panose="020B0809050000020004" pitchFamily="49" charset="0"/>
              </a:rPr>
              <a:t>API</a:t>
            </a:r>
            <a:r>
              <a:rPr lang="zh-CN" altLang="en-US" b="0" dirty="0">
                <a:effectLst/>
                <a:latin typeface="Fira Code" panose="020B0809050000020004" pitchFamily="49" charset="0"/>
              </a:rPr>
              <a:t>用于解析，转换和重写类文件</a:t>
            </a:r>
            <a:endParaRPr lang="en-US" altLang="zh-CN" b="0" dirty="0">
              <a:effectLst/>
              <a:latin typeface="Fira Code" panose="020B0809050000020004" pitchFamily="49" charset="0"/>
            </a:endParaRPr>
          </a:p>
          <a:p>
            <a:r>
              <a:rPr lang="en-US" altLang="zh-CN" b="0" i="1" dirty="0">
                <a:solidFill>
                  <a:srgbClr val="0070C0"/>
                </a:solidFill>
                <a:effectLst/>
                <a:latin typeface="Fira Code" panose="020B0809050000020004" pitchFamily="49" charset="0"/>
              </a:rPr>
              <a:t>Mutators</a:t>
            </a:r>
            <a:r>
              <a:rPr lang="zh-CN" altLang="en-US" b="0" i="1" dirty="0">
                <a:solidFill>
                  <a:srgbClr val="0070C0"/>
                </a:solidFill>
                <a:effectLst/>
                <a:latin typeface="Fira Code" panose="020B0809050000020004" pitchFamily="49" charset="0"/>
              </a:rPr>
              <a:t>（</a:t>
            </a:r>
            <a:r>
              <a:rPr lang="en-US" altLang="zh-CN" b="0" i="1" dirty="0">
                <a:solidFill>
                  <a:srgbClr val="0070C0"/>
                </a:solidFill>
                <a:effectLst/>
                <a:latin typeface="Fira Code" panose="020B0809050000020004" pitchFamily="49" charset="0"/>
              </a:rPr>
              <a:t>129</a:t>
            </a:r>
            <a:r>
              <a:rPr lang="zh-CN" altLang="en-US" b="0" i="1" dirty="0">
                <a:solidFill>
                  <a:srgbClr val="0070C0"/>
                </a:solidFill>
                <a:effectLst/>
                <a:latin typeface="Fira Code" panose="020B0809050000020004" pitchFamily="49" charset="0"/>
              </a:rPr>
              <a:t>）</a:t>
            </a:r>
            <a:r>
              <a:rPr lang="zh-CN" altLang="en-US" i="1" dirty="0">
                <a:latin typeface="Fira Code" panose="020B0809050000020004" pitchFamily="49" charset="0"/>
              </a:rPr>
              <a:t>：</a:t>
            </a:r>
            <a:r>
              <a:rPr lang="zh-CN" altLang="en-US" b="0" dirty="0">
                <a:effectLst/>
                <a:latin typeface="Fira Code" panose="020B0809050000020004" pitchFamily="49" charset="0"/>
              </a:rPr>
              <a:t>重写类文件的句法结构和中间表示来突变种子</a:t>
            </a:r>
            <a:endParaRPr lang="en-US" altLang="zh-CN" b="0" dirty="0">
              <a:effectLst/>
              <a:latin typeface="Fira Code" panose="020B0809050000020004" pitchFamily="49" charset="0"/>
            </a:endParaRPr>
          </a:p>
          <a:p>
            <a:pPr marL="0" indent="0">
              <a:buNone/>
            </a:pPr>
            <a:r>
              <a:rPr lang="zh-CN" altLang="en-US" b="0" i="0" dirty="0">
                <a:solidFill>
                  <a:srgbClr val="000000"/>
                </a:solidFill>
                <a:effectLst/>
                <a:latin typeface="Roboto"/>
              </a:rPr>
              <a:t>为每个</a:t>
            </a:r>
            <a:r>
              <a:rPr lang="zh-CN" altLang="en-US" dirty="0">
                <a:solidFill>
                  <a:srgbClr val="000000"/>
                </a:solidFill>
                <a:latin typeface="Roboto"/>
              </a:rPr>
              <a:t>类</a:t>
            </a:r>
            <a:r>
              <a:rPr lang="zh-CN" altLang="en-US" b="0" i="0" dirty="0">
                <a:solidFill>
                  <a:srgbClr val="000000"/>
                </a:solidFill>
                <a:effectLst/>
                <a:latin typeface="Roboto"/>
              </a:rPr>
              <a:t>变量添加</a:t>
            </a:r>
            <a:r>
              <a:rPr lang="en-US" altLang="zh-CN" b="0" i="0" dirty="0">
                <a:solidFill>
                  <a:srgbClr val="0070C0"/>
                </a:solidFill>
                <a:effectLst/>
                <a:latin typeface="Roboto"/>
              </a:rPr>
              <a:t>main</a:t>
            </a:r>
            <a:r>
              <a:rPr lang="zh-CN" altLang="en-US" b="0" i="0" dirty="0">
                <a:solidFill>
                  <a:srgbClr val="000000"/>
                </a:solidFill>
                <a:effectLst/>
                <a:latin typeface="Roboto"/>
              </a:rPr>
              <a:t>方法用于判断该类是否正常加载</a:t>
            </a:r>
            <a:endParaRPr lang="zh-CN" altLang="en-US" dirty="0"/>
          </a:p>
        </p:txBody>
      </p:sp>
      <p:pic>
        <p:nvPicPr>
          <p:cNvPr id="5" name="图片 4">
            <a:extLst>
              <a:ext uri="{FF2B5EF4-FFF2-40B4-BE49-F238E27FC236}">
                <a16:creationId xmlns:a16="http://schemas.microsoft.com/office/drawing/2014/main" id="{9B240C42-E530-4430-97CB-0088C2877E4E}"/>
              </a:ext>
            </a:extLst>
          </p:cNvPr>
          <p:cNvPicPr>
            <a:picLocks noChangeAspect="1"/>
          </p:cNvPicPr>
          <p:nvPr/>
        </p:nvPicPr>
        <p:blipFill>
          <a:blip r:embed="rId2"/>
          <a:stretch>
            <a:fillRect/>
          </a:stretch>
        </p:blipFill>
        <p:spPr>
          <a:xfrm>
            <a:off x="5290023" y="1825625"/>
            <a:ext cx="6280411" cy="4351338"/>
          </a:xfrm>
          <a:prstGeom prst="rect">
            <a:avLst/>
          </a:prstGeom>
        </p:spPr>
      </p:pic>
      <p:pic>
        <p:nvPicPr>
          <p:cNvPr id="7" name="图片 6">
            <a:extLst>
              <a:ext uri="{FF2B5EF4-FFF2-40B4-BE49-F238E27FC236}">
                <a16:creationId xmlns:a16="http://schemas.microsoft.com/office/drawing/2014/main" id="{940C6270-7BA6-44FE-845B-1144691639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0200" y="66676"/>
            <a:ext cx="2971800" cy="1009650"/>
          </a:xfrm>
          <a:prstGeom prst="rect">
            <a:avLst/>
          </a:prstGeom>
        </p:spPr>
      </p:pic>
    </p:spTree>
    <p:extLst>
      <p:ext uri="{BB962C8B-B14F-4D97-AF65-F5344CB8AC3E}">
        <p14:creationId xmlns:p14="http://schemas.microsoft.com/office/powerpoint/2010/main" val="4021644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D4B58F-F66F-4CB5-9DE4-92E64D420DBF}"/>
              </a:ext>
            </a:extLst>
          </p:cNvPr>
          <p:cNvSpPr>
            <a:spLocks noGrp="1"/>
          </p:cNvSpPr>
          <p:nvPr>
            <p:ph type="title"/>
          </p:nvPr>
        </p:nvSpPr>
        <p:spPr/>
        <p:txBody>
          <a:bodyPr/>
          <a:lstStyle/>
          <a:p>
            <a:r>
              <a:rPr lang="en-US" altLang="zh-CN" dirty="0"/>
              <a:t>Mutators</a:t>
            </a:r>
            <a:r>
              <a:rPr lang="zh-CN" altLang="en-US" dirty="0"/>
              <a:t>选择</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DECF93A-C21B-4329-9B78-9471B2B9E7D1}"/>
                  </a:ext>
                </a:extLst>
              </p:cNvPr>
              <p:cNvSpPr>
                <a:spLocks noGrp="1"/>
              </p:cNvSpPr>
              <p:nvPr>
                <p:ph idx="1"/>
              </p:nvPr>
            </p:nvSpPr>
            <p:spPr/>
            <p:txBody>
              <a:bodyPr>
                <a:normAutofit fontScale="92500" lnSpcReduction="10000"/>
              </a:bodyPr>
              <a:lstStyle/>
              <a:p>
                <a:pPr marL="0" indent="0">
                  <a:buNone/>
                </a:pPr>
                <a:r>
                  <a:rPr lang="zh-CN" altLang="en-US" dirty="0">
                    <a:solidFill>
                      <a:schemeClr val="tx1"/>
                    </a:solidFill>
                    <a:latin typeface="Fira Code" panose="020B0809050000020004" pitchFamily="49" charset="0"/>
                  </a:rPr>
                  <a:t>每个</a:t>
                </a:r>
                <a:r>
                  <a:rPr lang="en-US" altLang="zh-CN" b="0" dirty="0">
                    <a:solidFill>
                      <a:schemeClr val="tx1"/>
                    </a:solidFill>
                    <a:effectLst/>
                    <a:latin typeface="Fira Code" panose="020B0809050000020004" pitchFamily="49" charset="0"/>
                  </a:rPr>
                  <a:t>mutators</a:t>
                </a:r>
                <a:r>
                  <a:rPr lang="zh-CN" altLang="en-US" b="0" dirty="0">
                    <a:solidFill>
                      <a:schemeClr val="tx1"/>
                    </a:solidFill>
                    <a:effectLst/>
                    <a:latin typeface="Fira Code" panose="020B0809050000020004" pitchFamily="49" charset="0"/>
                  </a:rPr>
                  <a:t>的效果并不一样（选择性地使用</a:t>
                </a:r>
                <a:r>
                  <a:rPr lang="en-US" altLang="zh-CN" b="0" dirty="0">
                    <a:solidFill>
                      <a:schemeClr val="tx1"/>
                    </a:solidFill>
                    <a:effectLst/>
                    <a:latin typeface="Fira Code" panose="020B0809050000020004" pitchFamily="49" charset="0"/>
                  </a:rPr>
                  <a:t>mutator</a:t>
                </a:r>
                <a:r>
                  <a:rPr lang="zh-CN" altLang="en-US" b="0" dirty="0">
                    <a:solidFill>
                      <a:schemeClr val="tx1"/>
                    </a:solidFill>
                    <a:effectLst/>
                    <a:latin typeface="Fira Code" panose="020B0809050000020004" pitchFamily="49" charset="0"/>
                  </a:rPr>
                  <a:t>）</a:t>
                </a:r>
                <a:endParaRPr lang="en-US" altLang="zh-CN" b="0" dirty="0">
                  <a:solidFill>
                    <a:schemeClr val="tx1"/>
                  </a:solidFill>
                  <a:effectLst/>
                  <a:latin typeface="Fira Code" panose="020B0809050000020004" pitchFamily="49" charset="0"/>
                </a:endParaRPr>
              </a:p>
              <a:p>
                <a:pPr marL="0" indent="0">
                  <a:buNone/>
                </a:pPr>
                <a14:m>
                  <m:oMathPara xmlns:m="http://schemas.openxmlformats.org/officeDocument/2006/math">
                    <m:oMathParaPr>
                      <m:jc m:val="center"/>
                    </m:oMathParaPr>
                    <m:oMath xmlns:m="http://schemas.openxmlformats.org/officeDocument/2006/math">
                      <m:r>
                        <a:rPr lang="en-US" altLang="zh-CN" b="0" i="1" smtClean="0">
                          <a:solidFill>
                            <a:schemeClr val="tx1"/>
                          </a:solidFill>
                          <a:effectLst/>
                          <a:latin typeface="Cambria Math" panose="02040503050406030204" pitchFamily="18" charset="0"/>
                        </a:rPr>
                        <m:t>𝑠𝑢𝑐𝑐</m:t>
                      </m:r>
                      <m:d>
                        <m:dPr>
                          <m:ctrlPr>
                            <a:rPr lang="en-US" altLang="zh-CN" b="0" i="1" smtClean="0">
                              <a:solidFill>
                                <a:schemeClr val="tx1"/>
                              </a:solidFill>
                              <a:effectLst/>
                              <a:latin typeface="Cambria Math" panose="02040503050406030204" pitchFamily="18" charset="0"/>
                            </a:rPr>
                          </m:ctrlPr>
                        </m:dPr>
                        <m:e>
                          <m:r>
                            <a:rPr lang="en-US" altLang="zh-CN" b="0" i="1" smtClean="0">
                              <a:solidFill>
                                <a:schemeClr val="tx1"/>
                              </a:solidFill>
                              <a:effectLst/>
                              <a:latin typeface="Cambria Math" panose="02040503050406030204" pitchFamily="18" charset="0"/>
                            </a:rPr>
                            <m:t>𝑚𝑢</m:t>
                          </m:r>
                        </m:e>
                      </m:d>
                      <m:r>
                        <a:rPr lang="en-US" altLang="zh-CN" b="0" i="1" smtClean="0">
                          <a:solidFill>
                            <a:schemeClr val="tx1"/>
                          </a:solidFill>
                          <a:effectLst/>
                          <a:latin typeface="Cambria Math" panose="02040503050406030204" pitchFamily="18" charset="0"/>
                        </a:rPr>
                        <m:t>=</m:t>
                      </m:r>
                      <m:f>
                        <m:fPr>
                          <m:ctrlPr>
                            <a:rPr lang="en-US" altLang="zh-CN" b="0" i="1" smtClean="0">
                              <a:solidFill>
                                <a:schemeClr val="tx1"/>
                              </a:solidFill>
                              <a:effectLst/>
                              <a:latin typeface="Cambria Math" panose="02040503050406030204" pitchFamily="18" charset="0"/>
                            </a:rPr>
                          </m:ctrlPr>
                        </m:fPr>
                        <m:num>
                          <m:r>
                            <a:rPr lang="en-US" altLang="zh-CN" b="0" i="1" smtClean="0">
                              <a:solidFill>
                                <a:schemeClr val="tx1"/>
                              </a:solidFill>
                              <a:effectLst/>
                              <a:latin typeface="Cambria Math" panose="02040503050406030204" pitchFamily="18" charset="0"/>
                            </a:rPr>
                            <m:t>#</m:t>
                          </m:r>
                          <m:r>
                            <a:rPr lang="en-US" altLang="zh-CN" b="0" i="1" smtClean="0">
                              <a:solidFill>
                                <a:schemeClr val="tx1"/>
                              </a:solidFill>
                              <a:effectLst/>
                              <a:latin typeface="Cambria Math" panose="02040503050406030204" pitchFamily="18" charset="0"/>
                            </a:rPr>
                            <m:t>𝑚𝑢</m:t>
                          </m:r>
                          <m:r>
                            <a:rPr lang="zh-CN" altLang="en-US" i="1">
                              <a:solidFill>
                                <a:schemeClr val="tx1"/>
                              </a:solidFill>
                              <a:latin typeface="Cambria Math" panose="02040503050406030204" pitchFamily="18" charset="0"/>
                            </a:rPr>
                            <m:t>生成</m:t>
                          </m:r>
                          <m:r>
                            <a:rPr lang="zh-CN" altLang="en-US" i="1" smtClean="0">
                              <a:solidFill>
                                <a:schemeClr val="tx1"/>
                              </a:solidFill>
                              <a:latin typeface="Cambria Math" panose="02040503050406030204" pitchFamily="18" charset="0"/>
                            </a:rPr>
                            <m:t>的</m:t>
                          </m:r>
                          <m:r>
                            <a:rPr lang="zh-CN" altLang="en-US" i="1">
                              <a:solidFill>
                                <a:schemeClr val="tx1"/>
                              </a:solidFill>
                              <a:latin typeface="Cambria Math" panose="02040503050406030204" pitchFamily="18" charset="0"/>
                            </a:rPr>
                            <m:t>代表性</m:t>
                          </m:r>
                          <m:r>
                            <a:rPr lang="zh-CN" altLang="en-US" i="1" smtClean="0">
                              <a:solidFill>
                                <a:schemeClr val="tx1"/>
                              </a:solidFill>
                              <a:latin typeface="Cambria Math" panose="02040503050406030204" pitchFamily="18" charset="0"/>
                            </a:rPr>
                            <m:t>类文件</m:t>
                          </m:r>
                        </m:num>
                        <m:den>
                          <m:r>
                            <a:rPr lang="en-US" altLang="zh-CN" b="0" i="1" smtClean="0">
                              <a:solidFill>
                                <a:schemeClr val="tx1"/>
                              </a:solidFill>
                              <a:effectLst/>
                              <a:latin typeface="Cambria Math" panose="02040503050406030204" pitchFamily="18" charset="0"/>
                            </a:rPr>
                            <m:t>#</m:t>
                          </m:r>
                          <m:r>
                            <a:rPr lang="en-US" altLang="zh-CN" b="0" i="1" smtClean="0">
                              <a:solidFill>
                                <a:schemeClr val="tx1"/>
                              </a:solidFill>
                              <a:effectLst/>
                              <a:latin typeface="Cambria Math" panose="02040503050406030204" pitchFamily="18" charset="0"/>
                            </a:rPr>
                            <m:t>𝑚𝑢</m:t>
                          </m:r>
                          <m:r>
                            <a:rPr lang="zh-CN" altLang="en-US" i="1">
                              <a:solidFill>
                                <a:schemeClr val="tx1"/>
                              </a:solidFill>
                              <a:latin typeface="Cambria Math" panose="02040503050406030204" pitchFamily="18" charset="0"/>
                            </a:rPr>
                            <m:t>被选择的次数</m:t>
                          </m:r>
                        </m:den>
                      </m:f>
                    </m:oMath>
                  </m:oMathPara>
                </a14:m>
                <a:endParaRPr lang="en-US" altLang="zh-CN" b="0" dirty="0">
                  <a:solidFill>
                    <a:srgbClr val="D4D4D4"/>
                  </a:solidFill>
                  <a:effectLst/>
                  <a:latin typeface="Fira Code" panose="020B0809050000020004" pitchFamily="49" charset="0"/>
                </a:endParaRPr>
              </a:p>
              <a:p>
                <a:pPr marL="0" indent="0">
                  <a:buNone/>
                </a:pPr>
                <a14:m>
                  <m:oMath xmlns:m="http://schemas.openxmlformats.org/officeDocument/2006/math">
                    <m:r>
                      <a:rPr lang="en-US" altLang="zh-CN" b="0" i="1" smtClean="0">
                        <a:solidFill>
                          <a:schemeClr val="tx1"/>
                        </a:solidFill>
                        <a:effectLst/>
                        <a:latin typeface="Cambria Math" panose="02040503050406030204" pitchFamily="18" charset="0"/>
                      </a:rPr>
                      <m:t>𝑠𝑢𝑐𝑐</m:t>
                    </m:r>
                    <m:d>
                      <m:dPr>
                        <m:ctrlPr>
                          <a:rPr lang="en-US" altLang="zh-CN" b="0" i="1" smtClean="0">
                            <a:solidFill>
                              <a:schemeClr val="tx1"/>
                            </a:solidFill>
                            <a:effectLst/>
                            <a:latin typeface="Cambria Math" panose="02040503050406030204" pitchFamily="18" charset="0"/>
                          </a:rPr>
                        </m:ctrlPr>
                      </m:dPr>
                      <m:e>
                        <m:r>
                          <a:rPr lang="en-US" altLang="zh-CN" b="0" i="1" smtClean="0">
                            <a:solidFill>
                              <a:schemeClr val="tx1"/>
                            </a:solidFill>
                            <a:effectLst/>
                            <a:latin typeface="Cambria Math" panose="02040503050406030204" pitchFamily="18" charset="0"/>
                          </a:rPr>
                          <m:t>𝑚𝑢</m:t>
                        </m:r>
                      </m:e>
                    </m:d>
                    <m:r>
                      <a:rPr lang="en-US" altLang="zh-CN" b="0" i="1" smtClean="0">
                        <a:solidFill>
                          <a:schemeClr val="tx1"/>
                        </a:solidFill>
                        <a:effectLst/>
                        <a:latin typeface="Cambria Math" panose="02040503050406030204" pitchFamily="18" charset="0"/>
                      </a:rPr>
                      <m:t> </m:t>
                    </m:r>
                  </m:oMath>
                </a14:m>
                <a:r>
                  <a:rPr lang="zh-CN" altLang="en-US" b="0" dirty="0">
                    <a:effectLst/>
                    <a:latin typeface="Fira Code" panose="020B0809050000020004" pitchFamily="49" charset="0"/>
                  </a:rPr>
                  <a:t>↑，</a:t>
                </a:r>
                <a:r>
                  <a:rPr lang="en-US" altLang="zh-CN" dirty="0"/>
                  <a:t> </a:t>
                </a:r>
                <a14:m>
                  <m:oMath xmlns:m="http://schemas.openxmlformats.org/officeDocument/2006/math">
                    <m:r>
                      <a:rPr lang="en-US" altLang="zh-CN" b="0" i="1" smtClean="0">
                        <a:latin typeface="Cambria Math" panose="02040503050406030204" pitchFamily="18" charset="0"/>
                      </a:rPr>
                      <m:t>𝑚𝑢</m:t>
                    </m:r>
                  </m:oMath>
                </a14:m>
                <a:r>
                  <a:rPr lang="zh-CN" altLang="en-US" b="0" dirty="0">
                    <a:effectLst/>
                    <a:latin typeface="Fira Code" panose="020B0809050000020004" pitchFamily="49" charset="0"/>
                  </a:rPr>
                  <a:t>生成代表性类文件数↑，</a:t>
                </a:r>
                <a:r>
                  <a:rPr lang="en-US" altLang="zh-CN" dirty="0"/>
                  <a:t> </a:t>
                </a:r>
                <a14:m>
                  <m:oMath xmlns:m="http://schemas.openxmlformats.org/officeDocument/2006/math">
                    <m:r>
                      <a:rPr lang="en-US" altLang="zh-CN" i="1">
                        <a:latin typeface="Cambria Math" panose="02040503050406030204" pitchFamily="18" charset="0"/>
                      </a:rPr>
                      <m:t>𝑚𝑢</m:t>
                    </m:r>
                  </m:oMath>
                </a14:m>
                <a:r>
                  <a:rPr lang="zh-CN" altLang="en-US" b="0" dirty="0">
                    <a:effectLst/>
                    <a:latin typeface="Fira Code" panose="020B0809050000020004" pitchFamily="49" charset="0"/>
                  </a:rPr>
                  <a:t>选择概率↑</a:t>
                </a:r>
                <a:endParaRPr lang="zh-CN" altLang="en-US" b="0" dirty="0">
                  <a:solidFill>
                    <a:srgbClr val="D4D4D4"/>
                  </a:solidFill>
                  <a:effectLst/>
                  <a:latin typeface="Fira Code" panose="020B0809050000020004" pitchFamily="49" charset="0"/>
                </a:endParaRPr>
              </a:p>
              <a:p>
                <a:pPr marL="0" indent="0">
                  <a:buNone/>
                </a:pPr>
                <a:endParaRPr lang="en-US" altLang="zh-CN" b="0" dirty="0">
                  <a:effectLst/>
                  <a:latin typeface="Fira Code" panose="020B0809050000020004" pitchFamily="49" charset="0"/>
                </a:endParaRPr>
              </a:p>
              <a:p>
                <a:pPr marL="0" indent="0">
                  <a:buNone/>
                </a:pPr>
                <a:r>
                  <a:rPr lang="en-US" altLang="zh-CN" b="0" dirty="0" err="1">
                    <a:effectLst/>
                    <a:latin typeface="Fira Code" panose="020B0809050000020004" pitchFamily="49" charset="0"/>
                  </a:rPr>
                  <a:t>Classfuzz</a:t>
                </a:r>
                <a:r>
                  <a:rPr lang="zh-CN" altLang="en-US" b="0" dirty="0">
                    <a:effectLst/>
                    <a:latin typeface="Fira Code" panose="020B0809050000020004" pitchFamily="49" charset="0"/>
                  </a:rPr>
                  <a:t>采用</a:t>
                </a:r>
                <a:r>
                  <a:rPr lang="en-US" altLang="zh-CN" b="0" i="1" dirty="0">
                    <a:solidFill>
                      <a:srgbClr val="0070C0"/>
                    </a:solidFill>
                    <a:effectLst/>
                    <a:latin typeface="Fira Code" panose="020B0809050000020004" pitchFamily="49" charset="0"/>
                  </a:rPr>
                  <a:t>Metropolis-Hastings</a:t>
                </a:r>
                <a:r>
                  <a:rPr lang="zh-CN" altLang="en-US" b="0" i="1" dirty="0">
                    <a:solidFill>
                      <a:srgbClr val="0070C0"/>
                    </a:solidFill>
                    <a:effectLst/>
                    <a:latin typeface="Fira Code" panose="020B0809050000020004" pitchFamily="49" charset="0"/>
                  </a:rPr>
                  <a:t>算法</a:t>
                </a:r>
                <a:r>
                  <a:rPr lang="zh-CN" altLang="en-US" b="0" dirty="0">
                    <a:effectLst/>
                    <a:latin typeface="Fira Code" panose="020B0809050000020004" pitchFamily="49" charset="0"/>
                  </a:rPr>
                  <a:t>来指导</a:t>
                </a:r>
                <a:r>
                  <a:rPr lang="en-US" altLang="zh-CN" b="0" i="1" dirty="0">
                    <a:effectLst/>
                    <a:latin typeface="Fira Code" panose="020B0809050000020004" pitchFamily="49" charset="0"/>
                  </a:rPr>
                  <a:t>mutator</a:t>
                </a:r>
                <a:r>
                  <a:rPr lang="zh-CN" altLang="en-US" b="0" i="1" dirty="0">
                    <a:effectLst/>
                    <a:latin typeface="Fira Code" panose="020B0809050000020004" pitchFamily="49" charset="0"/>
                  </a:rPr>
                  <a:t>选择</a:t>
                </a:r>
                <a:endParaRPr lang="en-US" altLang="zh-CN" b="0" i="1" dirty="0">
                  <a:effectLst/>
                  <a:latin typeface="Fira Code" panose="020B0809050000020004" pitchFamily="49" charset="0"/>
                </a:endParaRPr>
              </a:p>
              <a:p>
                <a:pPr marL="0" indent="0">
                  <a:buNone/>
                </a:pPr>
                <a:endParaRPr lang="en-US" altLang="zh-CN" b="0" dirty="0">
                  <a:effectLst/>
                  <a:latin typeface="Fira Code" panose="020B0809050000020004" pitchFamily="49" charset="0"/>
                </a:endParaRPr>
              </a:p>
              <a:p>
                <a:pPr marL="0" indent="0">
                  <a:buNone/>
                </a:pPr>
                <a:r>
                  <a:rPr lang="en-US" altLang="zh-CN" b="0" dirty="0">
                    <a:effectLst/>
                    <a:latin typeface="Fira Code" panose="020B0809050000020004" pitchFamily="49" charset="0"/>
                  </a:rPr>
                  <a:t>Metropolis-Hastings</a:t>
                </a:r>
                <a:r>
                  <a:rPr lang="zh-CN" altLang="en-US" b="0" dirty="0">
                    <a:effectLst/>
                    <a:latin typeface="Fira Code" panose="020B0809050000020004" pitchFamily="49" charset="0"/>
                  </a:rPr>
                  <a:t>算法是一种</a:t>
                </a:r>
                <a:r>
                  <a:rPr lang="en-US" altLang="zh-CN" b="0" dirty="0">
                    <a:effectLst/>
                    <a:latin typeface="Fira Code" panose="020B0809050000020004" pitchFamily="49" charset="0"/>
                  </a:rPr>
                  <a:t>MCMC</a:t>
                </a:r>
                <a:r>
                  <a:rPr lang="zh-CN" altLang="en-US" b="0" dirty="0">
                    <a:effectLst/>
                    <a:latin typeface="Fira Code" panose="020B0809050000020004" pitchFamily="49" charset="0"/>
                  </a:rPr>
                  <a:t>方法，用于从概率分布中获取随机样本。它通过生成一个样本序列来工作，这些样本的分布非常接近期望分布。样本是迭代生成的，下一个样本（例如</a:t>
                </a:r>
                <a:r>
                  <a:rPr lang="en-US" altLang="zh-CN" b="0" dirty="0">
                    <a:effectLst/>
                    <a:latin typeface="Fira Code" panose="020B0809050000020004" pitchFamily="49" charset="0"/>
                  </a:rPr>
                  <a:t>s2</a:t>
                </a:r>
                <a:r>
                  <a:rPr lang="zh-CN" altLang="en-US" b="0" dirty="0">
                    <a:effectLst/>
                    <a:latin typeface="Fira Code" panose="020B0809050000020004" pitchFamily="49" charset="0"/>
                  </a:rPr>
                  <a:t>）的接受仅取决于当前样本（例如</a:t>
                </a:r>
                <a:r>
                  <a:rPr lang="en-US" altLang="zh-CN" b="0" dirty="0">
                    <a:effectLst/>
                    <a:latin typeface="Fira Code" panose="020B0809050000020004" pitchFamily="49" charset="0"/>
                  </a:rPr>
                  <a:t>s1</a:t>
                </a:r>
                <a:r>
                  <a:rPr lang="zh-CN" altLang="en-US" b="0" dirty="0">
                    <a:effectLst/>
                    <a:latin typeface="Fira Code" panose="020B0809050000020004" pitchFamily="49" charset="0"/>
                  </a:rPr>
                  <a:t>）。在我们的设置中，样本对应于要选择的</a:t>
                </a:r>
                <a:r>
                  <a:rPr lang="en-US" altLang="zh-CN" b="0" dirty="0">
                    <a:effectLst/>
                    <a:latin typeface="Fira Code" panose="020B0809050000020004" pitchFamily="49" charset="0"/>
                  </a:rPr>
                  <a:t>mutator</a:t>
                </a:r>
                <a:r>
                  <a:rPr lang="zh-CN" altLang="en-US" b="0" dirty="0">
                    <a:effectLst/>
                    <a:latin typeface="Fira Code" panose="020B0809050000020004" pitchFamily="49" charset="0"/>
                  </a:rPr>
                  <a:t>。</a:t>
                </a:r>
              </a:p>
            </p:txBody>
          </p:sp>
        </mc:Choice>
        <mc:Fallback xmlns="">
          <p:sp>
            <p:nvSpPr>
              <p:cNvPr id="3" name="内容占位符 2">
                <a:extLst>
                  <a:ext uri="{FF2B5EF4-FFF2-40B4-BE49-F238E27FC236}">
                    <a16:creationId xmlns:a16="http://schemas.microsoft.com/office/drawing/2014/main" id="{4DECF93A-C21B-4329-9B78-9471B2B9E7D1}"/>
                  </a:ext>
                </a:extLst>
              </p:cNvPr>
              <p:cNvSpPr>
                <a:spLocks noGrp="1" noRot="1" noChangeAspect="1" noMove="1" noResize="1" noEditPoints="1" noAdjustHandles="1" noChangeArrowheads="1" noChangeShapeType="1" noTextEdit="1"/>
              </p:cNvSpPr>
              <p:nvPr>
                <p:ph idx="1"/>
              </p:nvPr>
            </p:nvSpPr>
            <p:spPr>
              <a:blipFill>
                <a:blip r:embed="rId2"/>
                <a:stretch>
                  <a:fillRect l="-1043" t="-2801" b="-3221"/>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1A806851-900C-499E-9792-AA6E7F48FC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0200" y="66676"/>
            <a:ext cx="2971800" cy="1009650"/>
          </a:xfrm>
          <a:prstGeom prst="rect">
            <a:avLst/>
          </a:prstGeom>
        </p:spPr>
      </p:pic>
    </p:spTree>
    <p:extLst>
      <p:ext uri="{BB962C8B-B14F-4D97-AF65-F5344CB8AC3E}">
        <p14:creationId xmlns:p14="http://schemas.microsoft.com/office/powerpoint/2010/main" val="2717568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FC5F8C-4393-4669-B4DF-C23055E4B5A6}"/>
              </a:ext>
            </a:extLst>
          </p:cNvPr>
          <p:cNvSpPr>
            <a:spLocks noGrp="1"/>
          </p:cNvSpPr>
          <p:nvPr>
            <p:ph type="title"/>
          </p:nvPr>
        </p:nvSpPr>
        <p:spPr/>
        <p:txBody>
          <a:bodyPr/>
          <a:lstStyle/>
          <a:p>
            <a:r>
              <a:rPr lang="en-US" altLang="zh-CN" dirty="0"/>
              <a:t>Mutators</a:t>
            </a:r>
            <a:r>
              <a:rPr lang="zh-CN" altLang="en-US" dirty="0"/>
              <a:t>选择</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C10B0C1-B746-4AEF-BF83-30F400FB4197}"/>
                  </a:ext>
                </a:extLst>
              </p:cNvPr>
              <p:cNvSpPr>
                <a:spLocks noGrp="1"/>
              </p:cNvSpPr>
              <p:nvPr>
                <p:ph idx="1"/>
              </p:nvPr>
            </p:nvSpPr>
            <p:spPr/>
            <p:txBody>
              <a:bodyPr>
                <a:normAutofit/>
              </a:bodyPr>
              <a:lstStyle/>
              <a:p>
                <a:r>
                  <a:rPr lang="zh-CN" altLang="en-US" b="0" dirty="0">
                    <a:solidFill>
                      <a:schemeClr val="tx1"/>
                    </a:solidFill>
                    <a:effectLst/>
                    <a:latin typeface="Fira Code" panose="020B0809050000020004" pitchFamily="49" charset="0"/>
                  </a:rPr>
                  <a:t>令几何分布为期望分布（</a:t>
                </a:r>
                <a:r>
                  <a:rPr lang="en-US" altLang="zh-CN" b="0" dirty="0">
                    <a:solidFill>
                      <a:schemeClr val="tx1"/>
                    </a:solidFill>
                    <a:effectLst/>
                    <a:latin typeface="Fira Code" panose="020B0809050000020004" pitchFamily="49" charset="0"/>
                  </a:rPr>
                  <a:t>MCMC</a:t>
                </a:r>
                <a:r>
                  <a:rPr lang="zh-CN" altLang="en-US" b="0" dirty="0">
                    <a:solidFill>
                      <a:schemeClr val="tx1"/>
                    </a:solidFill>
                    <a:effectLst/>
                    <a:latin typeface="Fira Code" panose="020B0809050000020004" pitchFamily="49" charset="0"/>
                  </a:rPr>
                  <a:t>采样的突变算子满足几何分布）</a:t>
                </a:r>
                <a:endParaRPr lang="en-US" altLang="zh-CN" b="0" dirty="0">
                  <a:solidFill>
                    <a:schemeClr val="tx1"/>
                  </a:solidFill>
                  <a:effectLst/>
                  <a:latin typeface="Fira Code" panose="020B0809050000020004" pitchFamily="49" charset="0"/>
                </a:endParaRPr>
              </a:p>
              <a:p>
                <a:endParaRPr lang="en-US" altLang="zh-CN" dirty="0">
                  <a:solidFill>
                    <a:schemeClr val="tx1"/>
                  </a:solidFill>
                  <a:latin typeface="Fira Code" panose="020B0809050000020004" pitchFamily="49" charset="0"/>
                </a:endParaRPr>
              </a:p>
              <a:p>
                <a:r>
                  <a:rPr lang="zh-CN" altLang="en-US" dirty="0">
                    <a:solidFill>
                      <a:schemeClr val="tx1"/>
                    </a:solidFill>
                    <a:latin typeface="Fira Code" panose="020B0809050000020004" pitchFamily="49" charset="0"/>
                  </a:rPr>
                  <a:t>几何分布概率公式：</a:t>
                </a:r>
                <a14:m>
                  <m:oMath xmlns:m="http://schemas.openxmlformats.org/officeDocument/2006/math">
                    <m:func>
                      <m:funcPr>
                        <m:ctrlPr>
                          <a:rPr lang="en-US" altLang="zh-CN" b="0" i="1" smtClean="0">
                            <a:solidFill>
                              <a:schemeClr val="tx1"/>
                            </a:solidFill>
                            <a:latin typeface="Cambria Math" panose="02040503050406030204" pitchFamily="18" charset="0"/>
                          </a:rPr>
                        </m:ctrlPr>
                      </m:funcPr>
                      <m:fName>
                        <m:r>
                          <m:rPr>
                            <m:sty m:val="p"/>
                          </m:rPr>
                          <a:rPr lang="en-US" altLang="zh-CN" b="0" i="0" smtClean="0">
                            <a:solidFill>
                              <a:schemeClr val="tx1"/>
                            </a:solidFill>
                            <a:latin typeface="Cambria Math" panose="02040503050406030204" pitchFamily="18" charset="0"/>
                          </a:rPr>
                          <m:t>Pr</m:t>
                        </m:r>
                      </m:fName>
                      <m:e>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𝑋</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𝑘</m:t>
                            </m:r>
                          </m:e>
                        </m:d>
                      </m:e>
                    </m:func>
                    <m:r>
                      <a:rPr lang="en-US" altLang="zh-CN" b="0" i="1" smtClean="0">
                        <a:solidFill>
                          <a:schemeClr val="tx1"/>
                        </a:solidFill>
                        <a:latin typeface="Cambria Math" panose="02040503050406030204" pitchFamily="18" charset="0"/>
                      </a:rPr>
                      <m:t>=</m:t>
                    </m:r>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(1−</m:t>
                        </m:r>
                        <m:r>
                          <a:rPr lang="en-US" altLang="zh-CN" b="0" i="1" smtClean="0">
                            <a:solidFill>
                              <a:schemeClr val="tx1"/>
                            </a:solidFill>
                            <a:latin typeface="Cambria Math" panose="02040503050406030204" pitchFamily="18" charset="0"/>
                          </a:rPr>
                          <m:t>𝑝</m:t>
                        </m:r>
                        <m:r>
                          <a:rPr lang="en-US" altLang="zh-CN" b="0" i="1" smtClean="0">
                            <a:solidFill>
                              <a:schemeClr val="tx1"/>
                            </a:solidFill>
                            <a:latin typeface="Cambria Math" panose="02040503050406030204" pitchFamily="18" charset="0"/>
                          </a:rPr>
                          <m:t>)</m:t>
                        </m:r>
                      </m:e>
                      <m:sup>
                        <m:r>
                          <a:rPr lang="en-US" altLang="zh-CN" b="0" i="1" smtClean="0">
                            <a:solidFill>
                              <a:schemeClr val="tx1"/>
                            </a:solidFill>
                            <a:latin typeface="Cambria Math" panose="02040503050406030204" pitchFamily="18" charset="0"/>
                          </a:rPr>
                          <m:t>𝑘</m:t>
                        </m:r>
                        <m:r>
                          <a:rPr lang="en-US" altLang="zh-CN" b="0" i="1" smtClean="0">
                            <a:solidFill>
                              <a:schemeClr val="tx1"/>
                            </a:solidFill>
                            <a:latin typeface="Cambria Math" panose="02040503050406030204" pitchFamily="18" charset="0"/>
                          </a:rPr>
                          <m:t>−1</m:t>
                        </m:r>
                      </m:sup>
                    </m:sSup>
                    <m:r>
                      <a:rPr lang="en-US" altLang="zh-CN" b="0" i="1" smtClean="0">
                        <a:solidFill>
                          <a:schemeClr val="tx1"/>
                        </a:solidFill>
                        <a:latin typeface="Cambria Math" panose="02040503050406030204" pitchFamily="18" charset="0"/>
                      </a:rPr>
                      <m:t>𝑝</m:t>
                    </m:r>
                  </m:oMath>
                </a14:m>
                <a:endParaRPr lang="en-US" altLang="zh-CN" b="0" dirty="0">
                  <a:solidFill>
                    <a:schemeClr val="tx1"/>
                  </a:solidFill>
                  <a:effectLst/>
                  <a:latin typeface="Fira Code" panose="020B0809050000020004" pitchFamily="49" charset="0"/>
                </a:endParaRPr>
              </a:p>
              <a:p>
                <a:endParaRPr lang="en-US" altLang="zh-CN" b="0" dirty="0">
                  <a:solidFill>
                    <a:schemeClr val="tx1"/>
                  </a:solidFill>
                  <a:effectLst/>
                  <a:latin typeface="Fira Code" panose="020B0809050000020004" pitchFamily="49" charset="0"/>
                </a:endParaRPr>
              </a:p>
              <a:p>
                <a:r>
                  <a:rPr lang="en-US" altLang="zh-CN" b="0" dirty="0">
                    <a:solidFill>
                      <a:schemeClr val="tx1"/>
                    </a:solidFill>
                    <a:effectLst/>
                    <a:latin typeface="Fira Code" panose="020B0809050000020004" pitchFamily="49" charset="0"/>
                  </a:rPr>
                  <a:t>Metropolis</a:t>
                </a:r>
                <a:r>
                  <a:rPr lang="zh-CN" altLang="en-US" b="0" dirty="0">
                    <a:solidFill>
                      <a:schemeClr val="tx1"/>
                    </a:solidFill>
                    <a:effectLst/>
                    <a:latin typeface="Fira Code" panose="020B0809050000020004" pitchFamily="49" charset="0"/>
                  </a:rPr>
                  <a:t>选择</a:t>
                </a:r>
                <a:r>
                  <a:rPr lang="zh-CN" altLang="en-US" dirty="0">
                    <a:solidFill>
                      <a:schemeClr val="tx1"/>
                    </a:solidFill>
                    <a:latin typeface="Fira Code" panose="020B0809050000020004" pitchFamily="49" charset="0"/>
                  </a:rPr>
                  <a:t>：</a:t>
                </a:r>
                <a:endParaRPr lang="en-US" altLang="zh-CN" b="0" i="1" dirty="0">
                  <a:solidFill>
                    <a:schemeClr val="tx1"/>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rPr>
                        <m:t>𝐴</m:t>
                      </m:r>
                      <m:d>
                        <m:dPr>
                          <m:ctrlPr>
                            <a:rPr lang="en-US" altLang="zh-CN" b="0" i="1" smtClean="0">
                              <a:solidFill>
                                <a:schemeClr val="tx1"/>
                              </a:solidFill>
                              <a:latin typeface="Cambria Math" panose="02040503050406030204" pitchFamily="18" charset="0"/>
                            </a:rPr>
                          </m:ctrlPr>
                        </m:dPr>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𝑚𝑢</m:t>
                              </m:r>
                            </m:e>
                            <m:sub>
                              <m:r>
                                <a:rPr lang="en-US" altLang="zh-CN" b="0" i="1" smtClean="0">
                                  <a:solidFill>
                                    <a:schemeClr val="tx1"/>
                                  </a:solidFill>
                                  <a:latin typeface="Cambria Math" panose="02040503050406030204" pitchFamily="18" charset="0"/>
                                </a:rPr>
                                <m:t>1</m:t>
                              </m:r>
                            </m:sub>
                          </m:sSub>
                          <m:r>
                            <m:rPr>
                              <m:nor/>
                            </m:rPr>
                            <a:rPr lang="zh-CN" altLang="en-US" smtClean="0">
                              <a:solidFill>
                                <a:schemeClr val="tx1"/>
                              </a:solidFill>
                            </a:rPr>
                            <m:t>→</m:t>
                          </m:r>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𝑚𝑢</m:t>
                              </m:r>
                            </m:e>
                            <m:sub>
                              <m:r>
                                <a:rPr lang="en-US" altLang="zh-CN" b="0" i="1" smtClean="0">
                                  <a:solidFill>
                                    <a:schemeClr val="tx1"/>
                                  </a:solidFill>
                                  <a:latin typeface="Cambria Math" panose="02040503050406030204" pitchFamily="18" charset="0"/>
                                </a:rPr>
                                <m:t>2</m:t>
                              </m:r>
                            </m:sub>
                          </m:sSub>
                        </m:e>
                      </m:d>
                      <m:r>
                        <a:rPr lang="en-US" altLang="zh-CN" b="0" i="1" smtClean="0">
                          <a:solidFill>
                            <a:schemeClr val="tx1"/>
                          </a:solidFill>
                          <a:latin typeface="Cambria Math" panose="02040503050406030204" pitchFamily="18" charset="0"/>
                        </a:rPr>
                        <m:t>=</m:t>
                      </m:r>
                      <m:func>
                        <m:funcPr>
                          <m:ctrlPr>
                            <a:rPr lang="en-US" altLang="zh-CN" b="0" i="1" smtClean="0">
                              <a:solidFill>
                                <a:schemeClr val="tx1"/>
                              </a:solidFill>
                              <a:latin typeface="Cambria Math" panose="02040503050406030204" pitchFamily="18" charset="0"/>
                            </a:rPr>
                          </m:ctrlPr>
                        </m:funcPr>
                        <m:fName>
                          <m:r>
                            <m:rPr>
                              <m:sty m:val="p"/>
                            </m:rPr>
                            <a:rPr lang="en-US" altLang="zh-CN" b="0" i="0" smtClean="0">
                              <a:solidFill>
                                <a:schemeClr val="tx1"/>
                              </a:solidFill>
                              <a:latin typeface="Cambria Math" panose="02040503050406030204" pitchFamily="18" charset="0"/>
                            </a:rPr>
                            <m:t>min</m:t>
                          </m:r>
                        </m:fName>
                        <m:e>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1, </m:t>
                              </m:r>
                              <m:f>
                                <m:fPr>
                                  <m:ctrlPr>
                                    <a:rPr lang="en-US" altLang="zh-CN" b="0" i="1" smtClean="0">
                                      <a:solidFill>
                                        <a:schemeClr val="tx1"/>
                                      </a:solidFill>
                                      <a:latin typeface="Cambria Math" panose="02040503050406030204" pitchFamily="18" charset="0"/>
                                    </a:rPr>
                                  </m:ctrlPr>
                                </m:fPr>
                                <m:num>
                                  <m:func>
                                    <m:funcPr>
                                      <m:ctrlPr>
                                        <a:rPr lang="en-US" altLang="zh-CN" b="0" i="1" smtClean="0">
                                          <a:solidFill>
                                            <a:schemeClr val="tx1"/>
                                          </a:solidFill>
                                          <a:latin typeface="Cambria Math" panose="02040503050406030204" pitchFamily="18" charset="0"/>
                                        </a:rPr>
                                      </m:ctrlPr>
                                    </m:funcPr>
                                    <m:fName>
                                      <m:r>
                                        <m:rPr>
                                          <m:sty m:val="p"/>
                                        </m:rPr>
                                        <a:rPr lang="en-US" altLang="zh-CN" b="0" i="0" smtClean="0">
                                          <a:solidFill>
                                            <a:schemeClr val="tx1"/>
                                          </a:solidFill>
                                          <a:latin typeface="Cambria Math" panose="02040503050406030204" pitchFamily="18" charset="0"/>
                                        </a:rPr>
                                        <m:t>Pr</m:t>
                                      </m:r>
                                    </m:fName>
                                    <m:e>
                                      <m:d>
                                        <m:dPr>
                                          <m:ctrlPr>
                                            <a:rPr lang="en-US" altLang="zh-CN" b="0" i="1" smtClean="0">
                                              <a:solidFill>
                                                <a:schemeClr val="tx1"/>
                                              </a:solidFill>
                                              <a:latin typeface="Cambria Math" panose="02040503050406030204" pitchFamily="18" charset="0"/>
                                            </a:rPr>
                                          </m:ctrlPr>
                                        </m:dPr>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𝑚𝑢</m:t>
                                              </m:r>
                                            </m:e>
                                            <m:sub>
                                              <m:r>
                                                <a:rPr lang="en-US" altLang="zh-CN" b="0" i="1" smtClean="0">
                                                  <a:solidFill>
                                                    <a:schemeClr val="tx1"/>
                                                  </a:solidFill>
                                                  <a:latin typeface="Cambria Math" panose="02040503050406030204" pitchFamily="18" charset="0"/>
                                                </a:rPr>
                                                <m:t>2</m:t>
                                              </m:r>
                                            </m:sub>
                                          </m:sSub>
                                        </m:e>
                                      </m:d>
                                    </m:e>
                                  </m:func>
                                </m:num>
                                <m:den>
                                  <m:func>
                                    <m:funcPr>
                                      <m:ctrlPr>
                                        <a:rPr lang="en-US" altLang="zh-CN" i="1">
                                          <a:solidFill>
                                            <a:schemeClr val="tx1"/>
                                          </a:solidFill>
                                          <a:latin typeface="Cambria Math" panose="02040503050406030204" pitchFamily="18" charset="0"/>
                                        </a:rPr>
                                      </m:ctrlPr>
                                    </m:funcPr>
                                    <m:fName>
                                      <m:r>
                                        <m:rPr>
                                          <m:sty m:val="p"/>
                                        </m:rPr>
                                        <a:rPr lang="en-US" altLang="zh-CN">
                                          <a:solidFill>
                                            <a:schemeClr val="tx1"/>
                                          </a:solidFill>
                                          <a:latin typeface="Cambria Math" panose="02040503050406030204" pitchFamily="18" charset="0"/>
                                        </a:rPr>
                                        <m:t>Pr</m:t>
                                      </m:r>
                                    </m:fName>
                                    <m:e>
                                      <m:d>
                                        <m:dPr>
                                          <m:ctrlPr>
                                            <a:rPr lang="en-US" altLang="zh-CN" i="1">
                                              <a:solidFill>
                                                <a:schemeClr val="tx1"/>
                                              </a:solidFill>
                                              <a:latin typeface="Cambria Math" panose="02040503050406030204" pitchFamily="18" charset="0"/>
                                            </a:rPr>
                                          </m:ctrlPr>
                                        </m:dPr>
                                        <m:e>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𝑚𝑢</m:t>
                                              </m:r>
                                            </m:e>
                                            <m:sub>
                                              <m:r>
                                                <a:rPr lang="en-US" altLang="zh-CN" i="1">
                                                  <a:solidFill>
                                                    <a:schemeClr val="tx1"/>
                                                  </a:solidFill>
                                                  <a:latin typeface="Cambria Math" panose="02040503050406030204" pitchFamily="18" charset="0"/>
                                                </a:rPr>
                                                <m:t>2</m:t>
                                              </m:r>
                                            </m:sub>
                                          </m:sSub>
                                        </m:e>
                                      </m:d>
                                    </m:e>
                                  </m:func>
                                </m:den>
                              </m:f>
                            </m:e>
                          </m:d>
                        </m:e>
                      </m:func>
                      <m:r>
                        <a:rPr lang="en-US" altLang="zh-CN" b="0" i="1" smtClean="0">
                          <a:solidFill>
                            <a:schemeClr val="tx1"/>
                          </a:solidFill>
                          <a:latin typeface="Cambria Math" panose="02040503050406030204" pitchFamily="18" charset="0"/>
                        </a:rPr>
                        <m:t>=</m:t>
                      </m:r>
                      <m:r>
                        <m:rPr>
                          <m:sty m:val="p"/>
                        </m:rPr>
                        <a:rPr lang="en-US" altLang="zh-CN" b="0" i="0" smtClean="0">
                          <a:solidFill>
                            <a:schemeClr val="tx1"/>
                          </a:solidFill>
                          <a:latin typeface="Cambria Math" panose="02040503050406030204" pitchFamily="18" charset="0"/>
                        </a:rPr>
                        <m:t>min</m:t>
                      </m:r>
                      <m:r>
                        <a:rPr lang="en-US" altLang="zh-CN" b="0" i="1" smtClean="0">
                          <a:solidFill>
                            <a:schemeClr val="tx1"/>
                          </a:solidFill>
                          <a:latin typeface="Cambria Math" panose="02040503050406030204" pitchFamily="18" charset="0"/>
                        </a:rPr>
                        <m:t>⁡(1, </m:t>
                      </m:r>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(1−</m:t>
                          </m:r>
                          <m:r>
                            <a:rPr lang="en-US" altLang="zh-CN" b="0" i="1" smtClean="0">
                              <a:solidFill>
                                <a:schemeClr val="tx1"/>
                              </a:solidFill>
                              <a:latin typeface="Cambria Math" panose="02040503050406030204" pitchFamily="18" charset="0"/>
                            </a:rPr>
                            <m:t>𝑝</m:t>
                          </m:r>
                          <m:r>
                            <a:rPr lang="en-US" altLang="zh-CN" b="0" i="1" smtClean="0">
                              <a:solidFill>
                                <a:schemeClr val="tx1"/>
                              </a:solidFill>
                              <a:latin typeface="Cambria Math" panose="02040503050406030204" pitchFamily="18" charset="0"/>
                            </a:rPr>
                            <m:t>)</m:t>
                          </m:r>
                        </m:e>
                        <m:sup>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𝑘</m:t>
                              </m:r>
                            </m:e>
                            <m:sub>
                              <m:r>
                                <a:rPr lang="en-US" altLang="zh-CN" b="0" i="1" smtClean="0">
                                  <a:solidFill>
                                    <a:schemeClr val="tx1"/>
                                  </a:solidFill>
                                  <a:latin typeface="Cambria Math" panose="02040503050406030204" pitchFamily="18" charset="0"/>
                                </a:rPr>
                                <m:t>2</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𝑘</m:t>
                              </m:r>
                            </m:e>
                            <m:sub>
                              <m:r>
                                <a:rPr lang="en-US" altLang="zh-CN" b="0" i="1" smtClean="0">
                                  <a:solidFill>
                                    <a:schemeClr val="tx1"/>
                                  </a:solidFill>
                                  <a:latin typeface="Cambria Math" panose="02040503050406030204" pitchFamily="18" charset="0"/>
                                </a:rPr>
                                <m:t>1</m:t>
                              </m:r>
                            </m:sub>
                          </m:sSub>
                        </m:sup>
                      </m:sSup>
                      <m:r>
                        <a:rPr lang="en-US" altLang="zh-CN" b="0" i="1" smtClean="0">
                          <a:solidFill>
                            <a:schemeClr val="tx1"/>
                          </a:solidFill>
                          <a:latin typeface="Cambria Math" panose="02040503050406030204" pitchFamily="18" charset="0"/>
                        </a:rPr>
                        <m:t>)</m:t>
                      </m:r>
                    </m:oMath>
                  </m:oMathPara>
                </a14:m>
                <a:endParaRPr lang="en-US" altLang="zh-CN" b="0" dirty="0">
                  <a:solidFill>
                    <a:schemeClr val="tx1"/>
                  </a:solidFill>
                  <a:effectLst/>
                  <a:latin typeface="Fira Code" panose="020B0809050000020004" pitchFamily="49" charset="0"/>
                </a:endParaRPr>
              </a:p>
            </p:txBody>
          </p:sp>
        </mc:Choice>
        <mc:Fallback xmlns="">
          <p:sp>
            <p:nvSpPr>
              <p:cNvPr id="3" name="内容占位符 2">
                <a:extLst>
                  <a:ext uri="{FF2B5EF4-FFF2-40B4-BE49-F238E27FC236}">
                    <a16:creationId xmlns:a16="http://schemas.microsoft.com/office/drawing/2014/main" id="{7C10B0C1-B746-4AEF-BF83-30F400FB4197}"/>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pic>
        <p:nvPicPr>
          <p:cNvPr id="15" name="图片 14">
            <a:extLst>
              <a:ext uri="{FF2B5EF4-FFF2-40B4-BE49-F238E27FC236}">
                <a16:creationId xmlns:a16="http://schemas.microsoft.com/office/drawing/2014/main" id="{822DB07F-4E4F-4E2A-8F79-A30BF011B9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0200" y="66676"/>
            <a:ext cx="2971800" cy="1009650"/>
          </a:xfrm>
          <a:prstGeom prst="rect">
            <a:avLst/>
          </a:prstGeom>
        </p:spPr>
      </p:pic>
    </p:spTree>
    <p:extLst>
      <p:ext uri="{BB962C8B-B14F-4D97-AF65-F5344CB8AC3E}">
        <p14:creationId xmlns:p14="http://schemas.microsoft.com/office/powerpoint/2010/main" val="555963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6B0A85-46F9-4CB5-864E-94E8F0EDE340}"/>
              </a:ext>
            </a:extLst>
          </p:cNvPr>
          <p:cNvSpPr>
            <a:spLocks noGrp="1"/>
          </p:cNvSpPr>
          <p:nvPr>
            <p:ph type="title"/>
          </p:nvPr>
        </p:nvSpPr>
        <p:spPr/>
        <p:txBody>
          <a:bodyPr/>
          <a:lstStyle/>
          <a:p>
            <a:r>
              <a:rPr lang="zh-CN" altLang="en-US" dirty="0"/>
              <a:t>接受代表性类文件</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98E06E7-03B5-4BD9-9BFB-A241D56EECD7}"/>
                  </a:ext>
                </a:extLst>
              </p:cNvPr>
              <p:cNvSpPr>
                <a:spLocks noGrp="1"/>
              </p:cNvSpPr>
              <p:nvPr>
                <p:ph idx="1"/>
              </p:nvPr>
            </p:nvSpPr>
            <p:spPr/>
            <p:txBody>
              <a:bodyPr>
                <a:normAutofit fontScale="85000" lnSpcReduction="10000"/>
              </a:bodyPr>
              <a:lstStyle/>
              <a:p>
                <a:pPr marL="0" indent="0">
                  <a:buNone/>
                </a:pPr>
                <a:r>
                  <a:rPr lang="zh-CN" altLang="en-US" b="0" dirty="0">
                    <a:solidFill>
                      <a:srgbClr val="00B050"/>
                    </a:solidFill>
                    <a:effectLst/>
                    <a:latin typeface="Fira Code" panose="020B0809050000020004" pitchFamily="49" charset="0"/>
                  </a:rPr>
                  <a:t>逻辑</a:t>
                </a:r>
                <a:r>
                  <a:rPr lang="zh-CN" altLang="en-US" b="0" dirty="0">
                    <a:effectLst/>
                    <a:latin typeface="Fira Code" panose="020B0809050000020004" pitchFamily="49" charset="0"/>
                  </a:rPr>
                  <a:t>：代表性</a:t>
                </a:r>
                <a:r>
                  <a:rPr lang="en-US" altLang="zh-CN" dirty="0">
                    <a:latin typeface="Fira Code" panose="020B0809050000020004" pitchFamily="49" charset="0"/>
                    <a:sym typeface="Wingdings" panose="05000000000000000000" pitchFamily="2" charset="2"/>
                  </a:rPr>
                  <a:t></a:t>
                </a:r>
                <a:r>
                  <a:rPr lang="zh-CN" altLang="en-US" dirty="0">
                    <a:latin typeface="Fira Code" panose="020B0809050000020004" pitchFamily="49" charset="0"/>
                    <a:sym typeface="Wingdings" panose="05000000000000000000" pitchFamily="2" charset="2"/>
                  </a:rPr>
                  <a:t>跟踪文件</a:t>
                </a:r>
                <a:r>
                  <a:rPr lang="en-US" altLang="zh-CN" dirty="0">
                    <a:latin typeface="Fira Code" panose="020B0809050000020004" pitchFamily="49" charset="0"/>
                    <a:sym typeface="Wingdings" panose="05000000000000000000" pitchFamily="2" charset="2"/>
                  </a:rPr>
                  <a:t></a:t>
                </a:r>
                <a:r>
                  <a:rPr lang="zh-CN" altLang="en-US" dirty="0">
                    <a:latin typeface="Fira Code" panose="020B0809050000020004" pitchFamily="49" charset="0"/>
                    <a:sym typeface="Wingdings" panose="05000000000000000000" pitchFamily="2" charset="2"/>
                  </a:rPr>
                  <a:t>覆盖率唯一性</a:t>
                </a:r>
                <a:endParaRPr lang="en-US" altLang="zh-CN" dirty="0">
                  <a:latin typeface="Fira Code" panose="020B0809050000020004" pitchFamily="49" charset="0"/>
                  <a:sym typeface="Wingdings" panose="05000000000000000000" pitchFamily="2" charset="2"/>
                </a:endParaRPr>
              </a:p>
              <a:p>
                <a:pPr marL="0" indent="0">
                  <a:buNone/>
                </a:pPr>
                <a:endParaRPr lang="en-US" altLang="zh-CN" dirty="0">
                  <a:latin typeface="Fira Code" panose="020B0809050000020004" pitchFamily="49" charset="0"/>
                  <a:sym typeface="Wingdings" panose="05000000000000000000" pitchFamily="2" charset="2"/>
                </a:endParaRPr>
              </a:p>
              <a:p>
                <a:pPr marL="0" indent="0">
                  <a:buNone/>
                </a:pPr>
                <a:r>
                  <a:rPr lang="zh-CN" altLang="en-US" b="0" dirty="0">
                    <a:solidFill>
                      <a:srgbClr val="00B050"/>
                    </a:solidFill>
                    <a:effectLst/>
                    <a:latin typeface="Fira Code" panose="020B0809050000020004" pitchFamily="49" charset="0"/>
                  </a:rPr>
                  <a:t>跟踪文件</a:t>
                </a:r>
                <a:r>
                  <a:rPr lang="zh-CN" altLang="en-US" b="0" dirty="0">
                    <a:effectLst/>
                    <a:latin typeface="Fira Code" panose="020B0809050000020004" pitchFamily="49" charset="0"/>
                  </a:rPr>
                  <a:t>：候选类</a:t>
                </a:r>
                <a:r>
                  <a:rPr lang="en-US" altLang="zh-CN" b="0" i="1" dirty="0">
                    <a:solidFill>
                      <a:srgbClr val="0070C0"/>
                    </a:solidFill>
                    <a:effectLst/>
                    <a:latin typeface="Fira Code" panose="020B0809050000020004" pitchFamily="49" charset="0"/>
                  </a:rPr>
                  <a:t>cl</a:t>
                </a:r>
                <a:r>
                  <a:rPr lang="zh-CN" altLang="en-US" dirty="0">
                    <a:latin typeface="Fira Code" panose="020B0809050000020004" pitchFamily="49" charset="0"/>
                  </a:rPr>
                  <a:t>在参考</a:t>
                </a:r>
                <a:r>
                  <a:rPr lang="en-US" altLang="zh-CN" dirty="0">
                    <a:latin typeface="Fira Code" panose="020B0809050000020004" pitchFamily="49" charset="0"/>
                  </a:rPr>
                  <a:t>JVM</a:t>
                </a:r>
                <a:r>
                  <a:rPr lang="zh-CN" altLang="en-US" dirty="0">
                    <a:latin typeface="Fira Code" panose="020B0809050000020004" pitchFamily="49" charset="0"/>
                  </a:rPr>
                  <a:t>运行跟踪文件与测试集</a:t>
                </a:r>
                <a:r>
                  <a:rPr lang="en-US" altLang="zh-CN" i="1" dirty="0" err="1">
                    <a:solidFill>
                      <a:srgbClr val="0070C0"/>
                    </a:solidFill>
                    <a:latin typeface="Fira Code" panose="020B0809050000020004" pitchFamily="49" charset="0"/>
                  </a:rPr>
                  <a:t>TestClasses</a:t>
                </a:r>
                <a:r>
                  <a:rPr lang="zh-CN" altLang="en-US" dirty="0">
                    <a:latin typeface="Fira Code" panose="020B0809050000020004" pitchFamily="49" charset="0"/>
                  </a:rPr>
                  <a:t>中任意类</a:t>
                </a:r>
                <a:r>
                  <a:rPr lang="en-US" altLang="zh-CN" i="1" dirty="0">
                    <a:solidFill>
                      <a:srgbClr val="0070C0"/>
                    </a:solidFill>
                    <a:latin typeface="Fira Code" panose="020B0809050000020004" pitchFamily="49" charset="0"/>
                  </a:rPr>
                  <a:t>t</a:t>
                </a:r>
                <a:r>
                  <a:rPr lang="zh-CN" altLang="en-US" dirty="0">
                    <a:latin typeface="Fira Code" panose="020B0809050000020004" pitchFamily="49" charset="0"/>
                  </a:rPr>
                  <a:t>的跟踪文件不同，则认为类</a:t>
                </a:r>
                <a:r>
                  <a:rPr lang="en-US" altLang="zh-CN" i="1" dirty="0">
                    <a:solidFill>
                      <a:srgbClr val="0070C0"/>
                    </a:solidFill>
                    <a:latin typeface="Fira Code" panose="020B0809050000020004" pitchFamily="49" charset="0"/>
                  </a:rPr>
                  <a:t>cl</a:t>
                </a:r>
                <a:r>
                  <a:rPr lang="zh-CN" altLang="en-US" dirty="0">
                    <a:latin typeface="Fira Code" panose="020B0809050000020004" pitchFamily="49" charset="0"/>
                  </a:rPr>
                  <a:t>是对于</a:t>
                </a:r>
                <a:r>
                  <a:rPr lang="en-US" altLang="zh-CN" i="1" dirty="0" err="1">
                    <a:solidFill>
                      <a:srgbClr val="0070C0"/>
                    </a:solidFill>
                    <a:latin typeface="Fira Code" panose="020B0809050000020004" pitchFamily="49" charset="0"/>
                  </a:rPr>
                  <a:t>TestClasses</a:t>
                </a:r>
                <a:r>
                  <a:rPr lang="zh-CN" altLang="en-US" dirty="0">
                    <a:latin typeface="Fira Code" panose="020B0809050000020004" pitchFamily="49" charset="0"/>
                  </a:rPr>
                  <a:t>代表性类。</a:t>
                </a:r>
                <a:endParaRPr lang="en-US" altLang="zh-CN" dirty="0">
                  <a:latin typeface="Fira Code" panose="020B0809050000020004" pitchFamily="49" charset="0"/>
                </a:endParaRPr>
              </a:p>
              <a:p>
                <a:pPr marL="0" indent="0">
                  <a:buNone/>
                </a:pPr>
                <a:endParaRPr lang="en-US" altLang="zh-CN" b="0" dirty="0">
                  <a:solidFill>
                    <a:srgbClr val="D4D4D4"/>
                  </a:solidFill>
                  <a:effectLst/>
                  <a:latin typeface="Fira Code" panose="020B0809050000020004" pitchFamily="49" charset="0"/>
                </a:endParaRPr>
              </a:p>
              <a:p>
                <a:pPr marL="0" indent="0">
                  <a:buNone/>
                </a:pPr>
                <a:r>
                  <a:rPr lang="zh-CN" altLang="en-US" b="0" dirty="0">
                    <a:effectLst/>
                    <a:latin typeface="Fira Code" panose="020B0809050000020004" pitchFamily="49" charset="0"/>
                  </a:rPr>
                  <a:t>通过直接比较覆盖率统计信息可以进一步缓解跟踪文件比较问题</a:t>
                </a:r>
                <a:endParaRPr lang="en-US" altLang="zh-CN" b="0" dirty="0">
                  <a:effectLst/>
                  <a:latin typeface="Fira Code" panose="020B0809050000020004" pitchFamily="49" charset="0"/>
                </a:endParaRPr>
              </a:p>
              <a:p>
                <a:pPr marL="0" indent="0">
                  <a:buNone/>
                </a:pPr>
                <a:r>
                  <a:rPr lang="zh-CN" altLang="en-US" b="0" dirty="0">
                    <a:effectLst/>
                    <a:latin typeface="Fira Code" panose="020B0809050000020004" pitchFamily="49" charset="0"/>
                  </a:rPr>
                  <a:t>定义了以下三个条件，可以方便地检查覆盖率的唯一性：</a:t>
                </a:r>
                <a:endParaRPr lang="en-US" altLang="zh-CN" b="0" dirty="0">
                  <a:effectLst/>
                  <a:latin typeface="Fira Code" panose="020B0809050000020004" pitchFamily="49" charset="0"/>
                </a:endParaRPr>
              </a:p>
              <a:p>
                <a:pPr marL="0" indent="0">
                  <a:buNone/>
                </a:pPr>
                <a14:m>
                  <m:oMath xmlns:m="http://schemas.openxmlformats.org/officeDocument/2006/math">
                    <m:d>
                      <m:dPr>
                        <m:begChr m:val="["/>
                        <m:endChr m:val="]"/>
                        <m:ctrlPr>
                          <a:rPr lang="en-US" altLang="zh-CN" b="0" i="1" smtClean="0">
                            <a:solidFill>
                              <a:srgbClr val="00B050"/>
                            </a:solidFill>
                            <a:effectLst/>
                            <a:latin typeface="Cambria Math" panose="02040503050406030204" pitchFamily="18" charset="0"/>
                          </a:rPr>
                        </m:ctrlPr>
                      </m:dPr>
                      <m:e>
                        <m:r>
                          <a:rPr lang="en-US" altLang="zh-CN" b="0" i="1" smtClean="0">
                            <a:solidFill>
                              <a:srgbClr val="00B050"/>
                            </a:solidFill>
                            <a:effectLst/>
                            <a:latin typeface="Cambria Math" panose="02040503050406030204" pitchFamily="18" charset="0"/>
                          </a:rPr>
                          <m:t>𝑠𝑡</m:t>
                        </m:r>
                      </m:e>
                    </m:d>
                  </m:oMath>
                </a14:m>
                <a:r>
                  <a:rPr lang="en-US" altLang="zh-CN" dirty="0">
                    <a:solidFill>
                      <a:srgbClr val="00B050"/>
                    </a:solidFill>
                  </a:rPr>
                  <a:t> </a:t>
                </a:r>
                <a:r>
                  <a:rPr lang="zh-CN" altLang="en-US" dirty="0"/>
                  <a:t>候选类</a:t>
                </a:r>
                <a:r>
                  <a:rPr lang="en-US" altLang="zh-CN" i="1" dirty="0"/>
                  <a:t>cl</a:t>
                </a:r>
                <a:r>
                  <a:rPr lang="zh-CN" altLang="en-US" dirty="0"/>
                  <a:t>的</a:t>
                </a:r>
                <a:r>
                  <a:rPr lang="zh-CN" altLang="en-US" dirty="0">
                    <a:solidFill>
                      <a:srgbClr val="0070C0"/>
                    </a:solidFill>
                  </a:rPr>
                  <a:t>语句覆盖范围</a:t>
                </a:r>
                <a:r>
                  <a:rPr lang="zh-CN" altLang="en-US" dirty="0"/>
                  <a:t>与测试类</a:t>
                </a:r>
                <a:r>
                  <a:rPr lang="en-US" altLang="zh-CN" i="1" dirty="0" err="1"/>
                  <a:t>TestClasses</a:t>
                </a:r>
                <a:r>
                  <a:rPr lang="zh-CN" altLang="en-US" dirty="0"/>
                  <a:t>中任意类</a:t>
                </a:r>
                <a:r>
                  <a:rPr lang="en-US" altLang="zh-CN" i="1" dirty="0"/>
                  <a:t>t</a:t>
                </a:r>
                <a:r>
                  <a:rPr lang="zh-CN" altLang="en-US" dirty="0"/>
                  <a:t>不同</a:t>
                </a:r>
                <a:endParaRPr lang="en-US" altLang="zh-CN" dirty="0"/>
              </a:p>
              <a:p>
                <a:pPr marL="0" indent="0">
                  <a:buNone/>
                </a:pPr>
                <a14:m>
                  <m:oMath xmlns:m="http://schemas.openxmlformats.org/officeDocument/2006/math">
                    <m:d>
                      <m:dPr>
                        <m:begChr m:val="["/>
                        <m:endChr m:val="]"/>
                        <m:ctrlPr>
                          <a:rPr lang="en-US" altLang="zh-CN" b="0" i="1" smtClean="0">
                            <a:solidFill>
                              <a:srgbClr val="00B050"/>
                            </a:solidFill>
                            <a:effectLst/>
                            <a:latin typeface="Cambria Math" panose="02040503050406030204" pitchFamily="18" charset="0"/>
                          </a:rPr>
                        </m:ctrlPr>
                      </m:dPr>
                      <m:e>
                        <m:r>
                          <a:rPr lang="en-US" altLang="zh-CN" b="0" i="1" smtClean="0">
                            <a:solidFill>
                              <a:srgbClr val="00B050"/>
                            </a:solidFill>
                            <a:effectLst/>
                            <a:latin typeface="Cambria Math" panose="02040503050406030204" pitchFamily="18" charset="0"/>
                          </a:rPr>
                          <m:t>𝑠𝑡𝑏𝑟</m:t>
                        </m:r>
                      </m:e>
                    </m:d>
                  </m:oMath>
                </a14:m>
                <a:r>
                  <a:rPr lang="en-US" altLang="zh-CN" dirty="0">
                    <a:solidFill>
                      <a:srgbClr val="00B050"/>
                    </a:solidFill>
                  </a:rPr>
                  <a:t> </a:t>
                </a:r>
                <a:r>
                  <a:rPr lang="zh-CN" altLang="en-US" dirty="0"/>
                  <a:t>候选类</a:t>
                </a:r>
                <a:r>
                  <a:rPr lang="en-US" altLang="zh-CN" i="1" dirty="0"/>
                  <a:t>cl</a:t>
                </a:r>
                <a:r>
                  <a:rPr lang="zh-CN" altLang="en-US" dirty="0"/>
                  <a:t>的</a:t>
                </a:r>
                <a:r>
                  <a:rPr lang="zh-CN" altLang="en-US" dirty="0">
                    <a:solidFill>
                      <a:srgbClr val="0070C0"/>
                    </a:solidFill>
                  </a:rPr>
                  <a:t>语句和分支覆盖范围</a:t>
                </a:r>
                <a:r>
                  <a:rPr lang="zh-CN" altLang="en-US" dirty="0"/>
                  <a:t>与测试类</a:t>
                </a:r>
                <a:r>
                  <a:rPr lang="en-US" altLang="zh-CN" i="1" dirty="0" err="1"/>
                  <a:t>TestClasses</a:t>
                </a:r>
                <a:r>
                  <a:rPr lang="zh-CN" altLang="en-US" dirty="0"/>
                  <a:t>中任意类</a:t>
                </a:r>
                <a:r>
                  <a:rPr lang="en-US" altLang="zh-CN" i="1" dirty="0"/>
                  <a:t>t</a:t>
                </a:r>
                <a:r>
                  <a:rPr lang="zh-CN" altLang="en-US" dirty="0"/>
                  <a:t>不同</a:t>
                </a:r>
                <a:endParaRPr lang="en-US" altLang="zh-CN" dirty="0"/>
              </a:p>
              <a:p>
                <a:pPr marL="0" indent="0">
                  <a:buNone/>
                </a:pPr>
                <a14:m>
                  <m:oMath xmlns:m="http://schemas.openxmlformats.org/officeDocument/2006/math">
                    <m:d>
                      <m:dPr>
                        <m:begChr m:val="["/>
                        <m:endChr m:val="]"/>
                        <m:ctrlPr>
                          <a:rPr lang="en-US" altLang="zh-CN" b="0" i="1" smtClean="0">
                            <a:solidFill>
                              <a:srgbClr val="00B050"/>
                            </a:solidFill>
                            <a:effectLst/>
                            <a:latin typeface="Cambria Math" panose="02040503050406030204" pitchFamily="18" charset="0"/>
                          </a:rPr>
                        </m:ctrlPr>
                      </m:dPr>
                      <m:e>
                        <m:r>
                          <m:rPr>
                            <m:sty m:val="p"/>
                          </m:rPr>
                          <a:rPr lang="en-US" altLang="zh-CN" i="1">
                            <a:solidFill>
                              <a:srgbClr val="00B050"/>
                            </a:solidFill>
                            <a:latin typeface="Cambria Math" panose="02040503050406030204" pitchFamily="18" charset="0"/>
                          </a:rPr>
                          <m:t>tr</m:t>
                        </m:r>
                      </m:e>
                    </m:d>
                  </m:oMath>
                </a14:m>
                <a:r>
                  <a:rPr lang="zh-CN" altLang="en-US" dirty="0"/>
                  <a:t>候选类</a:t>
                </a:r>
                <a:r>
                  <a:rPr lang="en-US" altLang="zh-CN" i="1" dirty="0"/>
                  <a:t>cl </a:t>
                </a:r>
                <a:r>
                  <a:rPr lang="zh-CN" altLang="en-US" i="1" dirty="0"/>
                  <a:t>与测试类</a:t>
                </a:r>
                <a:r>
                  <a:rPr lang="en-US" altLang="zh-CN" i="1" dirty="0" err="1"/>
                  <a:t>TestClasses</a:t>
                </a:r>
                <a:r>
                  <a:rPr lang="zh-CN" altLang="en-US" dirty="0"/>
                  <a:t>中任意类</a:t>
                </a:r>
                <a:r>
                  <a:rPr lang="en-US" altLang="zh-CN" i="1" dirty="0"/>
                  <a:t>t</a:t>
                </a:r>
                <a:r>
                  <a:rPr lang="zh-CN" altLang="en-US" dirty="0"/>
                  <a:t>的跟踪文件在静态上有所不同（省略了程序</a:t>
                </a:r>
                <a:r>
                  <a:rPr lang="zh-CN" altLang="en-US" dirty="0">
                    <a:solidFill>
                      <a:srgbClr val="0070C0"/>
                    </a:solidFill>
                  </a:rPr>
                  <a:t>语句和分支的执行顺序及其频率</a:t>
                </a:r>
                <a:r>
                  <a:rPr lang="zh-CN" altLang="en-US" dirty="0"/>
                  <a:t>）</a:t>
                </a:r>
              </a:p>
              <a:p>
                <a:pPr marL="0" indent="0">
                  <a:buNone/>
                </a:pPr>
                <a:endParaRPr lang="zh-CN" altLang="en-US" dirty="0"/>
              </a:p>
              <a:p>
                <a:pPr marL="0" indent="0">
                  <a:buNone/>
                </a:pPr>
                <a:endParaRPr lang="zh-CN" altLang="en-US" b="0" dirty="0">
                  <a:solidFill>
                    <a:srgbClr val="D4D4D4"/>
                  </a:solidFill>
                  <a:effectLst/>
                  <a:latin typeface="Fira Code" panose="020B0809050000020004" pitchFamily="49" charset="0"/>
                </a:endParaRPr>
              </a:p>
            </p:txBody>
          </p:sp>
        </mc:Choice>
        <mc:Fallback xmlns="">
          <p:sp>
            <p:nvSpPr>
              <p:cNvPr id="3" name="内容占位符 2">
                <a:extLst>
                  <a:ext uri="{FF2B5EF4-FFF2-40B4-BE49-F238E27FC236}">
                    <a16:creationId xmlns:a16="http://schemas.microsoft.com/office/drawing/2014/main" id="{E98E06E7-03B5-4BD9-9BFB-A241D56EECD7}"/>
                  </a:ext>
                </a:extLst>
              </p:cNvPr>
              <p:cNvSpPr>
                <a:spLocks noGrp="1" noRot="1" noChangeAspect="1" noMove="1" noResize="1" noEditPoints="1" noAdjustHandles="1" noChangeArrowheads="1" noChangeShapeType="1" noTextEdit="1"/>
              </p:cNvSpPr>
              <p:nvPr>
                <p:ph idx="1"/>
              </p:nvPr>
            </p:nvSpPr>
            <p:spPr>
              <a:blipFill>
                <a:blip r:embed="rId2"/>
                <a:stretch>
                  <a:fillRect l="-928" t="-2801" b="-294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633B64D4-6E81-4EF4-ABAB-DD794E4C00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0200" y="66676"/>
            <a:ext cx="2971800" cy="1009650"/>
          </a:xfrm>
          <a:prstGeom prst="rect">
            <a:avLst/>
          </a:prstGeom>
        </p:spPr>
      </p:pic>
    </p:spTree>
    <p:extLst>
      <p:ext uri="{BB962C8B-B14F-4D97-AF65-F5344CB8AC3E}">
        <p14:creationId xmlns:p14="http://schemas.microsoft.com/office/powerpoint/2010/main" val="3843481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16F207-354D-4F82-A2E0-9004ACBA90E9}"/>
              </a:ext>
            </a:extLst>
          </p:cNvPr>
          <p:cNvSpPr>
            <a:spLocks noGrp="1"/>
          </p:cNvSpPr>
          <p:nvPr>
            <p:ph type="title"/>
          </p:nvPr>
        </p:nvSpPr>
        <p:spPr/>
        <p:txBody>
          <a:bodyPr/>
          <a:lstStyle/>
          <a:p>
            <a:r>
              <a:rPr lang="zh-CN" altLang="en-US" dirty="0"/>
              <a:t>算法讲解</a:t>
            </a:r>
          </a:p>
        </p:txBody>
      </p:sp>
      <p:pic>
        <p:nvPicPr>
          <p:cNvPr id="5" name="图片 4">
            <a:extLst>
              <a:ext uri="{FF2B5EF4-FFF2-40B4-BE49-F238E27FC236}">
                <a16:creationId xmlns:a16="http://schemas.microsoft.com/office/drawing/2014/main" id="{C81E1698-A71E-44AB-B3AB-0947F76E01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0200" y="66676"/>
            <a:ext cx="2971800" cy="1009650"/>
          </a:xfrm>
          <a:prstGeom prst="rect">
            <a:avLst/>
          </a:prstGeom>
        </p:spPr>
      </p:pic>
      <p:pic>
        <p:nvPicPr>
          <p:cNvPr id="6" name="图片 5">
            <a:extLst>
              <a:ext uri="{FF2B5EF4-FFF2-40B4-BE49-F238E27FC236}">
                <a16:creationId xmlns:a16="http://schemas.microsoft.com/office/drawing/2014/main" id="{4E5750BF-76B4-4F30-B362-92C20396628F}"/>
              </a:ext>
            </a:extLst>
          </p:cNvPr>
          <p:cNvPicPr>
            <a:picLocks noChangeAspect="1"/>
          </p:cNvPicPr>
          <p:nvPr/>
        </p:nvPicPr>
        <p:blipFill>
          <a:blip r:embed="rId3"/>
          <a:stretch>
            <a:fillRect/>
          </a:stretch>
        </p:blipFill>
        <p:spPr>
          <a:xfrm>
            <a:off x="3902066" y="842483"/>
            <a:ext cx="4387868" cy="6015517"/>
          </a:xfrm>
          <a:prstGeom prst="rect">
            <a:avLst/>
          </a:prstGeom>
        </p:spPr>
      </p:pic>
    </p:spTree>
    <p:extLst>
      <p:ext uri="{BB962C8B-B14F-4D97-AF65-F5344CB8AC3E}">
        <p14:creationId xmlns:p14="http://schemas.microsoft.com/office/powerpoint/2010/main" val="3617369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815931-43D3-482A-958D-528790F43104}"/>
              </a:ext>
            </a:extLst>
          </p:cNvPr>
          <p:cNvSpPr>
            <a:spLocks noGrp="1"/>
          </p:cNvSpPr>
          <p:nvPr>
            <p:ph type="title"/>
          </p:nvPr>
        </p:nvSpPr>
        <p:spPr/>
        <p:txBody>
          <a:bodyPr/>
          <a:lstStyle/>
          <a:p>
            <a:r>
              <a:rPr lang="zh-CN" altLang="en-US" dirty="0"/>
              <a:t>差分测试</a:t>
            </a:r>
            <a:r>
              <a:rPr lang="en-US" altLang="zh-CN" dirty="0"/>
              <a:t>JVM</a:t>
            </a:r>
            <a:endParaRPr lang="zh-CN" altLang="en-US" dirty="0"/>
          </a:p>
        </p:txBody>
      </p:sp>
      <p:sp>
        <p:nvSpPr>
          <p:cNvPr id="3" name="内容占位符 2">
            <a:extLst>
              <a:ext uri="{FF2B5EF4-FFF2-40B4-BE49-F238E27FC236}">
                <a16:creationId xmlns:a16="http://schemas.microsoft.com/office/drawing/2014/main" id="{BDEED957-0102-4DC8-AD46-A6940A455A02}"/>
              </a:ext>
            </a:extLst>
          </p:cNvPr>
          <p:cNvSpPr>
            <a:spLocks noGrp="1"/>
          </p:cNvSpPr>
          <p:nvPr>
            <p:ph idx="1"/>
          </p:nvPr>
        </p:nvSpPr>
        <p:spPr/>
        <p:txBody>
          <a:bodyPr>
            <a:normAutofit fontScale="92500" lnSpcReduction="10000"/>
          </a:bodyPr>
          <a:lstStyle/>
          <a:p>
            <a:pPr marL="0" indent="0">
              <a:buNone/>
            </a:pPr>
            <a:r>
              <a:rPr lang="zh-CN" altLang="en-US" b="0" dirty="0">
                <a:effectLst/>
                <a:latin typeface="Fira Code" panose="020B0809050000020004" pitchFamily="49" charset="0"/>
              </a:rPr>
              <a:t>每个测试类都具有一个 </a:t>
            </a:r>
            <a:r>
              <a:rPr lang="en-US" altLang="zh-CN" b="0" i="1" dirty="0">
                <a:solidFill>
                  <a:srgbClr val="0070C0"/>
                </a:solidFill>
                <a:effectLst/>
                <a:latin typeface="Fira Code" panose="020B0809050000020004" pitchFamily="49" charset="0"/>
              </a:rPr>
              <a:t>main </a:t>
            </a:r>
            <a:r>
              <a:rPr lang="zh-CN" altLang="en-US" b="0" dirty="0">
                <a:effectLst/>
                <a:latin typeface="Fira Code" panose="020B0809050000020004" pitchFamily="49" charset="0"/>
              </a:rPr>
              <a:t>函数用于判断该类是否正常启动</a:t>
            </a:r>
            <a:endParaRPr lang="en-US" altLang="zh-CN" b="0" dirty="0">
              <a:effectLst/>
              <a:latin typeface="Fira Code" panose="020B0809050000020004" pitchFamily="49" charset="0"/>
            </a:endParaRPr>
          </a:p>
          <a:p>
            <a:pPr marL="0" indent="0">
              <a:buNone/>
            </a:pPr>
            <a:r>
              <a:rPr lang="zh-CN" altLang="en-US" b="0" dirty="0">
                <a:effectLst/>
                <a:latin typeface="Fira Code" panose="020B0809050000020004" pitchFamily="49" charset="0"/>
              </a:rPr>
              <a:t>所有的</a:t>
            </a:r>
            <a:r>
              <a:rPr lang="en-US" altLang="zh-CN" b="0" dirty="0">
                <a:effectLst/>
                <a:latin typeface="Fira Code" panose="020B0809050000020004" pitchFamily="49" charset="0"/>
              </a:rPr>
              <a:t>JVM</a:t>
            </a:r>
            <a:r>
              <a:rPr lang="zh-CN" altLang="en-US" b="0" dirty="0">
                <a:effectLst/>
                <a:latin typeface="Fira Code" panose="020B0809050000020004" pitchFamily="49" charset="0"/>
              </a:rPr>
              <a:t>都可以通过执行命令</a:t>
            </a:r>
            <a:r>
              <a:rPr lang="en-US" altLang="zh-CN" dirty="0">
                <a:latin typeface="Fira Code" panose="020B0809050000020004" pitchFamily="49" charset="0"/>
              </a:rPr>
              <a:t> </a:t>
            </a:r>
            <a:r>
              <a:rPr lang="en-US" altLang="zh-CN" b="0" i="1" dirty="0">
                <a:solidFill>
                  <a:srgbClr val="0070C0"/>
                </a:solidFill>
                <a:effectLst/>
                <a:latin typeface="Fira Code" panose="020B0809050000020004" pitchFamily="49" charset="0"/>
              </a:rPr>
              <a:t>java </a:t>
            </a:r>
            <a:r>
              <a:rPr lang="en-US" altLang="zh-CN" b="0" i="1" dirty="0" err="1">
                <a:solidFill>
                  <a:srgbClr val="0070C0"/>
                </a:solidFill>
                <a:effectLst/>
                <a:latin typeface="Fira Code" panose="020B0809050000020004" pitchFamily="49" charset="0"/>
              </a:rPr>
              <a:t>classname</a:t>
            </a:r>
            <a:r>
              <a:rPr lang="en-US" altLang="zh-CN" i="1" dirty="0">
                <a:solidFill>
                  <a:srgbClr val="0070C0"/>
                </a:solidFill>
                <a:latin typeface="Fira Code" panose="020B0809050000020004" pitchFamily="49" charset="0"/>
              </a:rPr>
              <a:t> </a:t>
            </a:r>
            <a:r>
              <a:rPr lang="zh-CN" altLang="en-US" b="0" dirty="0">
                <a:effectLst/>
                <a:latin typeface="Fira Code" panose="020B0809050000020004" pitchFamily="49" charset="0"/>
              </a:rPr>
              <a:t>来启动以进行差分测试。</a:t>
            </a:r>
            <a:endParaRPr lang="en-US" altLang="zh-CN" b="0" dirty="0">
              <a:effectLst/>
              <a:latin typeface="Fira Code" panose="020B0809050000020004" pitchFamily="49" charset="0"/>
            </a:endParaRPr>
          </a:p>
          <a:p>
            <a:pPr marL="0" indent="0">
              <a:buNone/>
            </a:pPr>
            <a:r>
              <a:rPr lang="zh-CN" altLang="en-US" b="0" dirty="0">
                <a:effectLst/>
                <a:latin typeface="Consolas" panose="020B0609020204030204" pitchFamily="49" charset="0"/>
              </a:rPr>
              <a:t>将每个类的输出结果简化为</a:t>
            </a:r>
            <a:endParaRPr lang="en-US" altLang="zh-CN" b="0" dirty="0">
              <a:effectLst/>
              <a:latin typeface="Consolas" panose="020B0609020204030204" pitchFamily="49" charset="0"/>
            </a:endParaRPr>
          </a:p>
          <a:p>
            <a:pPr marL="0" indent="0">
              <a:buNone/>
            </a:pPr>
            <a:r>
              <a:rPr lang="zh-CN" altLang="en-US" b="0" dirty="0">
                <a:effectLst/>
                <a:latin typeface="Consolas" panose="020B0609020204030204" pitchFamily="49" charset="0"/>
              </a:rPr>
              <a:t>（</a:t>
            </a:r>
            <a:r>
              <a:rPr lang="en-US" altLang="zh-CN" b="0" dirty="0">
                <a:effectLst/>
                <a:latin typeface="Consolas" panose="020B0609020204030204" pitchFamily="49" charset="0"/>
              </a:rPr>
              <a:t>0</a:t>
            </a:r>
            <a:r>
              <a:rPr lang="zh-CN" altLang="en-US" b="0" dirty="0">
                <a:effectLst/>
                <a:latin typeface="Consolas" panose="020B0609020204030204" pitchFamily="49" charset="0"/>
              </a:rPr>
              <a:t>）正常调用</a:t>
            </a:r>
            <a:endParaRPr lang="en-US" altLang="zh-CN" b="0" dirty="0">
              <a:effectLst/>
              <a:latin typeface="Consolas" panose="020B0609020204030204" pitchFamily="49" charset="0"/>
            </a:endParaRPr>
          </a:p>
          <a:p>
            <a:pPr marL="0" indent="0">
              <a:buNone/>
            </a:pPr>
            <a:r>
              <a:rPr lang="zh-CN" altLang="en-US" b="0" dirty="0">
                <a:effectLst/>
                <a:latin typeface="Consolas" panose="020B0609020204030204" pitchFamily="49" charset="0"/>
              </a:rPr>
              <a:t>（</a:t>
            </a:r>
            <a:r>
              <a:rPr lang="en-US" altLang="zh-CN" b="0" dirty="0">
                <a:effectLst/>
                <a:latin typeface="Consolas" panose="020B0609020204030204" pitchFamily="49" charset="0"/>
              </a:rPr>
              <a:t>1</a:t>
            </a:r>
            <a:r>
              <a:rPr lang="zh-CN" altLang="en-US" b="0" dirty="0">
                <a:effectLst/>
                <a:latin typeface="Consolas" panose="020B0609020204030204" pitchFamily="49" charset="0"/>
              </a:rPr>
              <a:t>）在加载阶段被拒绝</a:t>
            </a:r>
            <a:endParaRPr lang="en-US" altLang="zh-CN" b="0" dirty="0">
              <a:effectLst/>
              <a:latin typeface="Consolas" panose="020B0609020204030204" pitchFamily="49" charset="0"/>
            </a:endParaRPr>
          </a:p>
          <a:p>
            <a:pPr marL="0" indent="0">
              <a:buNone/>
            </a:pPr>
            <a:r>
              <a:rPr lang="zh-CN" altLang="en-US" b="0" dirty="0">
                <a:effectLst/>
                <a:latin typeface="Consolas" panose="020B0609020204030204" pitchFamily="49" charset="0"/>
              </a:rPr>
              <a:t>（</a:t>
            </a:r>
            <a:r>
              <a:rPr lang="en-US" altLang="zh-CN" b="0" dirty="0">
                <a:effectLst/>
                <a:latin typeface="Consolas" panose="020B0609020204030204" pitchFamily="49" charset="0"/>
              </a:rPr>
              <a:t>2</a:t>
            </a:r>
            <a:r>
              <a:rPr lang="zh-CN" altLang="en-US" b="0" dirty="0">
                <a:effectLst/>
                <a:latin typeface="Consolas" panose="020B0609020204030204" pitchFamily="49" charset="0"/>
              </a:rPr>
              <a:t>）在链接阶段被拒绝</a:t>
            </a:r>
            <a:endParaRPr lang="en-US" altLang="zh-CN" b="0" dirty="0">
              <a:effectLst/>
              <a:latin typeface="Consolas" panose="020B0609020204030204" pitchFamily="49" charset="0"/>
            </a:endParaRPr>
          </a:p>
          <a:p>
            <a:pPr marL="0" indent="0">
              <a:buNone/>
            </a:pPr>
            <a:r>
              <a:rPr lang="zh-CN" altLang="en-US" b="0" dirty="0">
                <a:effectLst/>
                <a:latin typeface="Consolas" panose="020B0609020204030204" pitchFamily="49" charset="0"/>
              </a:rPr>
              <a:t>（</a:t>
            </a:r>
            <a:r>
              <a:rPr lang="en-US" altLang="zh-CN" b="0" dirty="0">
                <a:effectLst/>
                <a:latin typeface="Consolas" panose="020B0609020204030204" pitchFamily="49" charset="0"/>
              </a:rPr>
              <a:t>3</a:t>
            </a:r>
            <a:r>
              <a:rPr lang="zh-CN" altLang="en-US" b="0" dirty="0">
                <a:effectLst/>
                <a:latin typeface="Consolas" panose="020B0609020204030204" pitchFamily="49" charset="0"/>
              </a:rPr>
              <a:t>）在初始化阶段被拒绝</a:t>
            </a:r>
            <a:endParaRPr lang="en-US" altLang="zh-CN" b="0" dirty="0">
              <a:effectLst/>
              <a:latin typeface="Consolas" panose="020B0609020204030204" pitchFamily="49" charset="0"/>
            </a:endParaRPr>
          </a:p>
          <a:p>
            <a:pPr marL="0" indent="0">
              <a:buNone/>
            </a:pPr>
            <a:r>
              <a:rPr lang="zh-CN" altLang="en-US" b="0" dirty="0">
                <a:effectLst/>
                <a:latin typeface="Consolas" panose="020B0609020204030204" pitchFamily="49" charset="0"/>
              </a:rPr>
              <a:t>（</a:t>
            </a:r>
            <a:r>
              <a:rPr lang="en-US" altLang="zh-CN" b="0" dirty="0">
                <a:effectLst/>
                <a:latin typeface="Consolas" panose="020B0609020204030204" pitchFamily="49" charset="0"/>
              </a:rPr>
              <a:t>4</a:t>
            </a:r>
            <a:r>
              <a:rPr lang="zh-CN" altLang="en-US" b="0" dirty="0">
                <a:effectLst/>
                <a:latin typeface="Consolas" panose="020B0609020204030204" pitchFamily="49" charset="0"/>
              </a:rPr>
              <a:t>）在运行时被拒绝</a:t>
            </a:r>
            <a:endParaRPr lang="en-US" altLang="zh-CN" b="0" dirty="0">
              <a:effectLst/>
              <a:latin typeface="Consolas" panose="020B0609020204030204" pitchFamily="49" charset="0"/>
            </a:endParaRPr>
          </a:p>
          <a:p>
            <a:pPr marL="0" indent="0">
              <a:buNone/>
            </a:pPr>
            <a:r>
              <a:rPr lang="zh-CN" altLang="en-US" b="0" dirty="0">
                <a:effectLst/>
                <a:latin typeface="Consolas" panose="020B0609020204030204" pitchFamily="49" charset="0"/>
              </a:rPr>
              <a:t>一个类文件在所有</a:t>
            </a:r>
            <a:r>
              <a:rPr lang="en-US" altLang="zh-CN" b="0" dirty="0">
                <a:effectLst/>
                <a:latin typeface="Consolas" panose="020B0609020204030204" pitchFamily="49" charset="0"/>
              </a:rPr>
              <a:t>JVM</a:t>
            </a:r>
            <a:r>
              <a:rPr lang="zh-CN" altLang="en-US" b="0" dirty="0">
                <a:effectLst/>
                <a:latin typeface="Consolas" panose="020B0609020204030204" pitchFamily="49" charset="0"/>
              </a:rPr>
              <a:t>的测试输出可以被编码成一个位的序列，当序列的位数不一样时，就表示出现差异</a:t>
            </a:r>
          </a:p>
          <a:p>
            <a:pPr marL="0" indent="0">
              <a:buNone/>
            </a:pPr>
            <a:endParaRPr lang="en-US" altLang="zh-CN" dirty="0">
              <a:solidFill>
                <a:srgbClr val="D4D4D4"/>
              </a:solidFill>
              <a:latin typeface="Fira Code" panose="020B0809050000020004" pitchFamily="49" charset="0"/>
            </a:endParaRPr>
          </a:p>
        </p:txBody>
      </p:sp>
      <p:pic>
        <p:nvPicPr>
          <p:cNvPr id="4" name="图片 3">
            <a:extLst>
              <a:ext uri="{FF2B5EF4-FFF2-40B4-BE49-F238E27FC236}">
                <a16:creationId xmlns:a16="http://schemas.microsoft.com/office/drawing/2014/main" id="{994A3D3C-6CAE-4AE8-92C6-6E13B294D2F7}"/>
              </a:ext>
            </a:extLst>
          </p:cNvPr>
          <p:cNvPicPr>
            <a:picLocks noChangeAspect="1"/>
          </p:cNvPicPr>
          <p:nvPr/>
        </p:nvPicPr>
        <p:blipFill>
          <a:blip r:embed="rId2"/>
          <a:stretch>
            <a:fillRect/>
          </a:stretch>
        </p:blipFill>
        <p:spPr>
          <a:xfrm>
            <a:off x="4903675" y="3444986"/>
            <a:ext cx="6866215" cy="1112616"/>
          </a:xfrm>
          <a:prstGeom prst="rect">
            <a:avLst/>
          </a:prstGeom>
        </p:spPr>
      </p:pic>
      <p:pic>
        <p:nvPicPr>
          <p:cNvPr id="7" name="图片 6">
            <a:extLst>
              <a:ext uri="{FF2B5EF4-FFF2-40B4-BE49-F238E27FC236}">
                <a16:creationId xmlns:a16="http://schemas.microsoft.com/office/drawing/2014/main" id="{355FC107-7F41-4543-BFBA-0B922EC973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0200" y="66676"/>
            <a:ext cx="2971800" cy="1009650"/>
          </a:xfrm>
          <a:prstGeom prst="rect">
            <a:avLst/>
          </a:prstGeom>
        </p:spPr>
      </p:pic>
    </p:spTree>
    <p:extLst>
      <p:ext uri="{BB962C8B-B14F-4D97-AF65-F5344CB8AC3E}">
        <p14:creationId xmlns:p14="http://schemas.microsoft.com/office/powerpoint/2010/main" val="8811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3C2A925-0F39-4F9E-A1CC-7460509EA1A6}"/>
              </a:ext>
            </a:extLst>
          </p:cNvPr>
          <p:cNvSpPr>
            <a:spLocks noGrp="1"/>
          </p:cNvSpPr>
          <p:nvPr>
            <p:ph type="title"/>
          </p:nvPr>
        </p:nvSpPr>
        <p:spPr/>
        <p:txBody>
          <a:bodyPr/>
          <a:lstStyle/>
          <a:p>
            <a:r>
              <a:rPr lang="zh-CN" altLang="en-US" dirty="0"/>
              <a:t>评估方法及其结果</a:t>
            </a:r>
          </a:p>
        </p:txBody>
      </p:sp>
      <p:sp>
        <p:nvSpPr>
          <p:cNvPr id="5" name="文本占位符 4">
            <a:extLst>
              <a:ext uri="{FF2B5EF4-FFF2-40B4-BE49-F238E27FC236}">
                <a16:creationId xmlns:a16="http://schemas.microsoft.com/office/drawing/2014/main" id="{7D17563A-D24F-41B7-BBAE-21BF381DC491}"/>
              </a:ext>
            </a:extLst>
          </p:cNvPr>
          <p:cNvSpPr>
            <a:spLocks noGrp="1"/>
          </p:cNvSpPr>
          <p:nvPr>
            <p:ph type="body" idx="1"/>
          </p:nvPr>
        </p:nvSpPr>
        <p:spPr/>
        <p:txBody>
          <a:bodyPr/>
          <a:lstStyle/>
          <a:p>
            <a:endParaRPr lang="zh-CN" altLang="en-US"/>
          </a:p>
        </p:txBody>
      </p:sp>
      <p:pic>
        <p:nvPicPr>
          <p:cNvPr id="2" name="图片 1">
            <a:extLst>
              <a:ext uri="{FF2B5EF4-FFF2-40B4-BE49-F238E27FC236}">
                <a16:creationId xmlns:a16="http://schemas.microsoft.com/office/drawing/2014/main" id="{271B3ED8-6391-4CCD-85E8-701F13B5F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0200" y="66676"/>
            <a:ext cx="2971800" cy="1009650"/>
          </a:xfrm>
          <a:prstGeom prst="rect">
            <a:avLst/>
          </a:prstGeom>
        </p:spPr>
      </p:pic>
    </p:spTree>
    <p:extLst>
      <p:ext uri="{BB962C8B-B14F-4D97-AF65-F5344CB8AC3E}">
        <p14:creationId xmlns:p14="http://schemas.microsoft.com/office/powerpoint/2010/main" val="1735487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C600728-F280-47EE-AAE1-695801A70ABF}"/>
              </a:ext>
            </a:extLst>
          </p:cNvPr>
          <p:cNvSpPr>
            <a:spLocks noGrp="1"/>
          </p:cNvSpPr>
          <p:nvPr>
            <p:ph type="title"/>
          </p:nvPr>
        </p:nvSpPr>
        <p:spPr/>
        <p:txBody>
          <a:bodyPr/>
          <a:lstStyle/>
          <a:p>
            <a:r>
              <a:rPr lang="zh-CN" altLang="en-US" dirty="0"/>
              <a:t>准备</a:t>
            </a:r>
          </a:p>
        </p:txBody>
      </p:sp>
      <p:sp>
        <p:nvSpPr>
          <p:cNvPr id="5" name="内容占位符 4">
            <a:extLst>
              <a:ext uri="{FF2B5EF4-FFF2-40B4-BE49-F238E27FC236}">
                <a16:creationId xmlns:a16="http://schemas.microsoft.com/office/drawing/2014/main" id="{85BEA48A-3735-476D-9E10-B26DCA80844A}"/>
              </a:ext>
            </a:extLst>
          </p:cNvPr>
          <p:cNvSpPr>
            <a:spLocks noGrp="1"/>
          </p:cNvSpPr>
          <p:nvPr>
            <p:ph idx="1"/>
          </p:nvPr>
        </p:nvSpPr>
        <p:spPr/>
        <p:txBody>
          <a:bodyPr>
            <a:normAutofit/>
          </a:bodyPr>
          <a:lstStyle/>
          <a:p>
            <a:r>
              <a:rPr lang="zh-CN" altLang="en-US" dirty="0">
                <a:solidFill>
                  <a:srgbClr val="0070C0"/>
                </a:solidFill>
              </a:rPr>
              <a:t>参考</a:t>
            </a:r>
            <a:r>
              <a:rPr lang="en-US" altLang="zh-CN" dirty="0">
                <a:solidFill>
                  <a:srgbClr val="0070C0"/>
                </a:solidFill>
              </a:rPr>
              <a:t>JVM</a:t>
            </a:r>
            <a:r>
              <a:rPr lang="zh-CN" altLang="en-US" dirty="0"/>
              <a:t>：</a:t>
            </a:r>
            <a:r>
              <a:rPr lang="zh-CN" altLang="en-US" b="0" dirty="0">
                <a:effectLst/>
                <a:latin typeface="Fira Code" panose="020B0809050000020004" pitchFamily="49" charset="0"/>
              </a:rPr>
              <a:t>选择</a:t>
            </a:r>
            <a:r>
              <a:rPr lang="en-US" altLang="zh-CN" b="0" dirty="0" err="1">
                <a:effectLst/>
                <a:latin typeface="Fira Code" panose="020B0809050000020004" pitchFamily="49" charset="0"/>
              </a:rPr>
              <a:t>HotSpot</a:t>
            </a:r>
            <a:r>
              <a:rPr lang="en-US" altLang="zh-CN" b="0" dirty="0">
                <a:effectLst/>
                <a:latin typeface="Fira Code" panose="020B0809050000020004" pitchFamily="49" charset="0"/>
              </a:rPr>
              <a:t> for Java 9</a:t>
            </a:r>
            <a:r>
              <a:rPr lang="zh-CN" altLang="en-US" b="0" dirty="0">
                <a:effectLst/>
                <a:latin typeface="Fira Code" panose="020B0809050000020004" pitchFamily="49" charset="0"/>
              </a:rPr>
              <a:t>作为参考</a:t>
            </a:r>
            <a:r>
              <a:rPr lang="en-US" altLang="zh-CN" b="0" dirty="0">
                <a:effectLst/>
                <a:latin typeface="Fira Code" panose="020B0809050000020004" pitchFamily="49" charset="0"/>
              </a:rPr>
              <a:t>JVM</a:t>
            </a:r>
          </a:p>
          <a:p>
            <a:pPr marL="914400" lvl="1" indent="-457200">
              <a:buFont typeface="+mj-lt"/>
              <a:buAutoNum type="arabicPeriod"/>
            </a:pPr>
            <a:r>
              <a:rPr lang="zh-CN" altLang="en-US" b="0" dirty="0">
                <a:effectLst/>
                <a:latin typeface="Fira Code" panose="020B0809050000020004" pitchFamily="49" charset="0"/>
              </a:rPr>
              <a:t>作为一个即将推出的</a:t>
            </a:r>
            <a:r>
              <a:rPr lang="en-US" altLang="zh-CN" b="0" dirty="0">
                <a:effectLst/>
                <a:latin typeface="Fira Code" panose="020B0809050000020004" pitchFamily="49" charset="0"/>
              </a:rPr>
              <a:t>JVM</a:t>
            </a:r>
            <a:r>
              <a:rPr lang="zh-CN" altLang="en-US" b="0" dirty="0">
                <a:effectLst/>
                <a:latin typeface="Fira Code" panose="020B0809050000020004" pitchFamily="49" charset="0"/>
              </a:rPr>
              <a:t>实现，这个版本应该在所有现有的</a:t>
            </a:r>
            <a:r>
              <a:rPr lang="en-US" altLang="zh-CN" b="0" dirty="0">
                <a:effectLst/>
                <a:latin typeface="Fira Code" panose="020B0809050000020004" pitchFamily="49" charset="0"/>
              </a:rPr>
              <a:t>JVM</a:t>
            </a:r>
            <a:r>
              <a:rPr lang="zh-CN" altLang="en-US" b="0" dirty="0">
                <a:effectLst/>
                <a:latin typeface="Fira Code" panose="020B0809050000020004" pitchFamily="49" charset="0"/>
              </a:rPr>
              <a:t>实现中提供最丰富的功能</a:t>
            </a:r>
            <a:endParaRPr lang="en-US" altLang="zh-CN" b="0" dirty="0">
              <a:effectLst/>
              <a:latin typeface="Fira Code" panose="020B0809050000020004" pitchFamily="49" charset="0"/>
            </a:endParaRPr>
          </a:p>
          <a:p>
            <a:pPr marL="914400" lvl="1" indent="-457200">
              <a:buFont typeface="+mj-lt"/>
              <a:buAutoNum type="arabicPeriod"/>
            </a:pPr>
            <a:r>
              <a:rPr lang="zh-CN" altLang="en-US" b="0" dirty="0">
                <a:effectLst/>
                <a:latin typeface="Fira Code" panose="020B0809050000020004" pitchFamily="49" charset="0"/>
              </a:rPr>
              <a:t>这个版本是开源的，允许方便地收集代码覆盖率</a:t>
            </a:r>
            <a:endParaRPr lang="en-US" altLang="zh-CN" dirty="0">
              <a:latin typeface="Fira Code" panose="020B0809050000020004" pitchFamily="49" charset="0"/>
            </a:endParaRPr>
          </a:p>
          <a:p>
            <a:pPr marL="457200" lvl="1" indent="0">
              <a:buNone/>
            </a:pPr>
            <a:endParaRPr lang="en-US" altLang="zh-CN" b="0" dirty="0">
              <a:effectLst/>
              <a:latin typeface="Fira Code" panose="020B0809050000020004" pitchFamily="49" charset="0"/>
            </a:endParaRPr>
          </a:p>
          <a:p>
            <a:r>
              <a:rPr lang="zh-CN" altLang="en-US" dirty="0">
                <a:solidFill>
                  <a:srgbClr val="0070C0"/>
                </a:solidFill>
              </a:rPr>
              <a:t>语料库</a:t>
            </a:r>
            <a:r>
              <a:rPr lang="zh-CN" altLang="en-US" dirty="0"/>
              <a:t>：</a:t>
            </a:r>
            <a:r>
              <a:rPr lang="zh-CN" altLang="en-US" b="0" dirty="0">
                <a:effectLst/>
                <a:latin typeface="Fira Code" panose="020B0809050000020004" pitchFamily="49" charset="0"/>
              </a:rPr>
              <a:t>从</a:t>
            </a:r>
            <a:r>
              <a:rPr lang="en-US" altLang="zh-CN" b="0" dirty="0">
                <a:effectLst/>
                <a:latin typeface="Fira Code" panose="020B0809050000020004" pitchFamily="49" charset="0"/>
              </a:rPr>
              <a:t>JRE7</a:t>
            </a:r>
            <a:r>
              <a:rPr lang="zh-CN" altLang="en-US" b="0" dirty="0">
                <a:effectLst/>
                <a:latin typeface="Fira Code" panose="020B0809050000020004" pitchFamily="49" charset="0"/>
              </a:rPr>
              <a:t>库中随机选择了</a:t>
            </a:r>
            <a:r>
              <a:rPr lang="en-US" altLang="zh-CN" b="0" dirty="0">
                <a:effectLst/>
                <a:latin typeface="Fira Code" panose="020B0809050000020004" pitchFamily="49" charset="0"/>
              </a:rPr>
              <a:t>1,216</a:t>
            </a:r>
            <a:r>
              <a:rPr lang="zh-CN" altLang="en-US" b="0" dirty="0">
                <a:effectLst/>
                <a:latin typeface="Fira Code" panose="020B0809050000020004" pitchFamily="49" charset="0"/>
              </a:rPr>
              <a:t>个类文件作为种子。没有使用所有</a:t>
            </a:r>
            <a:r>
              <a:rPr lang="en-US" altLang="zh-CN" b="0" dirty="0">
                <a:effectLst/>
                <a:latin typeface="Fira Code" panose="020B0809050000020004" pitchFamily="49" charset="0"/>
              </a:rPr>
              <a:t>JRE7</a:t>
            </a:r>
            <a:r>
              <a:rPr lang="zh-CN" altLang="en-US" b="0" dirty="0">
                <a:effectLst/>
                <a:latin typeface="Fira Code" panose="020B0809050000020004" pitchFamily="49" charset="0"/>
              </a:rPr>
              <a:t>的类文件，因为在有限的时间段内，可以对较少数量的种子进行更充分的突变。</a:t>
            </a:r>
            <a:endParaRPr lang="en-US" altLang="zh-CN" b="0" dirty="0">
              <a:effectLst/>
              <a:latin typeface="Fira Code" panose="020B0809050000020004" pitchFamily="49" charset="0"/>
            </a:endParaRPr>
          </a:p>
          <a:p>
            <a:endParaRPr lang="en-US" altLang="zh-CN" dirty="0">
              <a:latin typeface="Fira Code" panose="020B0809050000020004" pitchFamily="49" charset="0"/>
            </a:endParaRPr>
          </a:p>
          <a:p>
            <a:r>
              <a:rPr lang="zh-CN" altLang="en-US" b="0" dirty="0">
                <a:solidFill>
                  <a:srgbClr val="0070C0"/>
                </a:solidFill>
                <a:effectLst/>
                <a:latin typeface="Fira Code" panose="020B0809050000020004" pitchFamily="49" charset="0"/>
              </a:rPr>
              <a:t>差分测</a:t>
            </a:r>
            <a:r>
              <a:rPr lang="en-US" altLang="zh-CN" b="0" dirty="0">
                <a:solidFill>
                  <a:srgbClr val="0070C0"/>
                </a:solidFill>
                <a:effectLst/>
                <a:latin typeface="Fira Code" panose="020B0809050000020004" pitchFamily="49" charset="0"/>
              </a:rPr>
              <a:t>JVM</a:t>
            </a:r>
            <a:r>
              <a:rPr lang="zh-CN" altLang="en-US" b="0" dirty="0">
                <a:effectLst/>
                <a:latin typeface="Fira Code" panose="020B0809050000020004" pitchFamily="49" charset="0"/>
              </a:rPr>
              <a:t>：</a:t>
            </a:r>
            <a:r>
              <a:rPr lang="en-US" altLang="zh-CN" b="0" i="0" dirty="0" err="1">
                <a:effectLst/>
                <a:latin typeface="Arial" panose="020B0604020202020204" pitchFamily="34" charset="0"/>
              </a:rPr>
              <a:t>HotSpot</a:t>
            </a:r>
            <a:r>
              <a:rPr lang="zh-CN" altLang="en-US" b="0" i="0" dirty="0">
                <a:effectLst/>
                <a:latin typeface="Arial" panose="020B0604020202020204" pitchFamily="34" charset="0"/>
              </a:rPr>
              <a:t>的</a:t>
            </a:r>
            <a:r>
              <a:rPr lang="en-US" altLang="zh-CN" dirty="0">
                <a:latin typeface="Arial" panose="020B0604020202020204" pitchFamily="34" charset="0"/>
              </a:rPr>
              <a:t>Java 7/8/9</a:t>
            </a:r>
            <a:r>
              <a:rPr lang="zh-CN" altLang="en-US" dirty="0">
                <a:latin typeface="Arial" panose="020B0604020202020204" pitchFamily="34" charset="0"/>
              </a:rPr>
              <a:t>，</a:t>
            </a:r>
            <a:r>
              <a:rPr lang="en-US" altLang="zh-CN" dirty="0">
                <a:latin typeface="Arial" panose="020B0604020202020204" pitchFamily="34" charset="0"/>
              </a:rPr>
              <a:t>IBM SDK8</a:t>
            </a:r>
            <a:r>
              <a:rPr lang="zh-CN" altLang="en-US" dirty="0">
                <a:latin typeface="Arial" panose="020B0604020202020204" pitchFamily="34" charset="0"/>
              </a:rPr>
              <a:t>的</a:t>
            </a:r>
            <a:r>
              <a:rPr lang="en-US" altLang="zh-CN" dirty="0">
                <a:latin typeface="Arial" panose="020B0604020202020204" pitchFamily="34" charset="0"/>
              </a:rPr>
              <a:t>J9</a:t>
            </a:r>
            <a:r>
              <a:rPr lang="zh-CN" altLang="en-US" dirty="0">
                <a:latin typeface="Arial" panose="020B0604020202020204" pitchFamily="34" charset="0"/>
              </a:rPr>
              <a:t>和</a:t>
            </a:r>
            <a:r>
              <a:rPr lang="en-US" altLang="zh-CN" b="0" i="0" dirty="0">
                <a:effectLst/>
                <a:latin typeface="Arial" panose="020B0604020202020204" pitchFamily="34" charset="0"/>
              </a:rPr>
              <a:t>GIJ 5.1.0</a:t>
            </a:r>
            <a:endParaRPr lang="zh-CN" altLang="en-US" b="0" dirty="0">
              <a:effectLst/>
              <a:latin typeface="Fira Code" panose="020B0809050000020004" pitchFamily="49" charset="0"/>
            </a:endParaRPr>
          </a:p>
        </p:txBody>
      </p:sp>
      <p:pic>
        <p:nvPicPr>
          <p:cNvPr id="2" name="图片 1">
            <a:extLst>
              <a:ext uri="{FF2B5EF4-FFF2-40B4-BE49-F238E27FC236}">
                <a16:creationId xmlns:a16="http://schemas.microsoft.com/office/drawing/2014/main" id="{8D32FBEF-0D59-4A11-9DD8-C91ED037C4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0200" y="66676"/>
            <a:ext cx="2971800" cy="1009650"/>
          </a:xfrm>
          <a:prstGeom prst="rect">
            <a:avLst/>
          </a:prstGeom>
        </p:spPr>
      </p:pic>
    </p:spTree>
    <p:extLst>
      <p:ext uri="{BB962C8B-B14F-4D97-AF65-F5344CB8AC3E}">
        <p14:creationId xmlns:p14="http://schemas.microsoft.com/office/powerpoint/2010/main" val="4196531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862A7FE-82B8-45CD-B3CA-D176965FC5D2}"/>
              </a:ext>
            </a:extLst>
          </p:cNvPr>
          <p:cNvSpPr>
            <a:spLocks noGrp="1"/>
          </p:cNvSpPr>
          <p:nvPr>
            <p:ph type="title"/>
          </p:nvPr>
        </p:nvSpPr>
        <p:spPr/>
        <p:txBody>
          <a:bodyPr/>
          <a:lstStyle/>
          <a:p>
            <a:r>
              <a:rPr lang="zh-CN" altLang="en-US" dirty="0"/>
              <a:t>研究背景与挑战</a:t>
            </a:r>
          </a:p>
        </p:txBody>
      </p:sp>
      <p:sp>
        <p:nvSpPr>
          <p:cNvPr id="5" name="文本占位符 4">
            <a:extLst>
              <a:ext uri="{FF2B5EF4-FFF2-40B4-BE49-F238E27FC236}">
                <a16:creationId xmlns:a16="http://schemas.microsoft.com/office/drawing/2014/main" id="{0CB23E72-CD07-4E69-8FD8-B83AAC62B0CC}"/>
              </a:ext>
            </a:extLst>
          </p:cNvPr>
          <p:cNvSpPr>
            <a:spLocks noGrp="1"/>
          </p:cNvSpPr>
          <p:nvPr>
            <p:ph type="body" idx="1"/>
          </p:nvPr>
        </p:nvSpPr>
        <p:spPr/>
        <p:txBody>
          <a:bodyPr/>
          <a:lstStyle/>
          <a:p>
            <a:endParaRPr lang="zh-CN" altLang="en-US" dirty="0"/>
          </a:p>
        </p:txBody>
      </p:sp>
      <p:pic>
        <p:nvPicPr>
          <p:cNvPr id="2" name="图片 1">
            <a:extLst>
              <a:ext uri="{FF2B5EF4-FFF2-40B4-BE49-F238E27FC236}">
                <a16:creationId xmlns:a16="http://schemas.microsoft.com/office/drawing/2014/main" id="{CE5C0641-B66F-476C-8986-7F180842AA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0200" y="66676"/>
            <a:ext cx="2971800" cy="1009650"/>
          </a:xfrm>
          <a:prstGeom prst="rect">
            <a:avLst/>
          </a:prstGeom>
        </p:spPr>
      </p:pic>
    </p:spTree>
    <p:extLst>
      <p:ext uri="{BB962C8B-B14F-4D97-AF65-F5344CB8AC3E}">
        <p14:creationId xmlns:p14="http://schemas.microsoft.com/office/powerpoint/2010/main" val="3610729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81AAC3-6075-4718-A578-A2972CF152F4}"/>
              </a:ext>
            </a:extLst>
          </p:cNvPr>
          <p:cNvSpPr>
            <a:spLocks noGrp="1"/>
          </p:cNvSpPr>
          <p:nvPr>
            <p:ph type="title"/>
          </p:nvPr>
        </p:nvSpPr>
        <p:spPr/>
        <p:txBody>
          <a:bodyPr/>
          <a:lstStyle/>
          <a:p>
            <a:r>
              <a:rPr lang="zh-CN" altLang="en-US" dirty="0"/>
              <a:t>评估方法</a:t>
            </a:r>
          </a:p>
        </p:txBody>
      </p:sp>
      <p:sp>
        <p:nvSpPr>
          <p:cNvPr id="3" name="内容占位符 2">
            <a:extLst>
              <a:ext uri="{FF2B5EF4-FFF2-40B4-BE49-F238E27FC236}">
                <a16:creationId xmlns:a16="http://schemas.microsoft.com/office/drawing/2014/main" id="{E0AFBD47-2DF7-4961-A081-50AD7334BFA7}"/>
              </a:ext>
            </a:extLst>
          </p:cNvPr>
          <p:cNvSpPr>
            <a:spLocks noGrp="1"/>
          </p:cNvSpPr>
          <p:nvPr>
            <p:ph idx="1"/>
          </p:nvPr>
        </p:nvSpPr>
        <p:spPr/>
        <p:txBody>
          <a:bodyPr>
            <a:normAutofit fontScale="92500" lnSpcReduction="10000"/>
          </a:bodyPr>
          <a:lstStyle/>
          <a:p>
            <a:r>
              <a:rPr lang="en-US" altLang="zh-CN" b="0" dirty="0" err="1">
                <a:effectLst/>
                <a:latin typeface="Fira Code" panose="020B0809050000020004" pitchFamily="49" charset="0"/>
              </a:rPr>
              <a:t>Classfuzz</a:t>
            </a:r>
            <a:r>
              <a:rPr lang="zh-CN" altLang="en-US" b="0" dirty="0">
                <a:effectLst/>
                <a:latin typeface="Fira Code" panose="020B0809050000020004" pitchFamily="49" charset="0"/>
              </a:rPr>
              <a:t>可以利用三个唯一性标准中的一个</a:t>
            </a:r>
            <a:r>
              <a:rPr lang="en-US" altLang="zh-CN" b="0" dirty="0">
                <a:effectLst/>
                <a:latin typeface="Fira Code" panose="020B0809050000020004" pitchFamily="49" charset="0"/>
              </a:rPr>
              <a:t>(</a:t>
            </a:r>
            <a:r>
              <a:rPr lang="zh-CN" altLang="en-US" b="0" dirty="0">
                <a:effectLst/>
                <a:latin typeface="Fira Code" panose="020B0809050000020004" pitchFamily="49" charset="0"/>
              </a:rPr>
              <a:t>即</a:t>
            </a:r>
            <a:r>
              <a:rPr lang="en-US" altLang="zh-CN" b="0" dirty="0">
                <a:solidFill>
                  <a:srgbClr val="0070C0"/>
                </a:solidFill>
                <a:effectLst/>
                <a:latin typeface="Fira Code" panose="020B0809050000020004" pitchFamily="49" charset="0"/>
              </a:rPr>
              <a:t>[</a:t>
            </a:r>
            <a:r>
              <a:rPr lang="en-US" altLang="zh-CN" b="0" dirty="0" err="1">
                <a:solidFill>
                  <a:srgbClr val="0070C0"/>
                </a:solidFill>
                <a:effectLst/>
                <a:latin typeface="Fira Code" panose="020B0809050000020004" pitchFamily="49" charset="0"/>
              </a:rPr>
              <a:t>st</a:t>
            </a:r>
            <a:r>
              <a:rPr lang="en-US" altLang="zh-CN" b="0" dirty="0">
                <a:solidFill>
                  <a:srgbClr val="0070C0"/>
                </a:solidFill>
                <a:effectLst/>
                <a:latin typeface="Fira Code" panose="020B0809050000020004" pitchFamily="49" charset="0"/>
              </a:rPr>
              <a:t>]</a:t>
            </a:r>
            <a:r>
              <a:rPr lang="zh-CN" altLang="en-US" b="0" dirty="0">
                <a:effectLst/>
                <a:latin typeface="Fira Code" panose="020B0809050000020004" pitchFamily="49" charset="0"/>
              </a:rPr>
              <a:t>、</a:t>
            </a:r>
            <a:r>
              <a:rPr lang="en-US" altLang="zh-CN" b="0" dirty="0">
                <a:solidFill>
                  <a:srgbClr val="0070C0"/>
                </a:solidFill>
                <a:effectLst/>
                <a:latin typeface="Fira Code" panose="020B0809050000020004" pitchFamily="49" charset="0"/>
              </a:rPr>
              <a:t>[</a:t>
            </a:r>
            <a:r>
              <a:rPr lang="en-US" altLang="zh-CN" b="0" dirty="0" err="1">
                <a:solidFill>
                  <a:srgbClr val="0070C0"/>
                </a:solidFill>
                <a:effectLst/>
                <a:latin typeface="Fira Code" panose="020B0809050000020004" pitchFamily="49" charset="0"/>
              </a:rPr>
              <a:t>stbr</a:t>
            </a:r>
            <a:r>
              <a:rPr lang="en-US" altLang="zh-CN" b="0" dirty="0">
                <a:solidFill>
                  <a:srgbClr val="0070C0"/>
                </a:solidFill>
                <a:effectLst/>
                <a:latin typeface="Fira Code" panose="020B0809050000020004" pitchFamily="49" charset="0"/>
              </a:rPr>
              <a:t>]</a:t>
            </a:r>
            <a:r>
              <a:rPr lang="zh-CN" altLang="en-US" b="0" dirty="0">
                <a:effectLst/>
                <a:latin typeface="Fira Code" panose="020B0809050000020004" pitchFamily="49" charset="0"/>
              </a:rPr>
              <a:t>和</a:t>
            </a:r>
            <a:r>
              <a:rPr lang="en-US" altLang="zh-CN" b="0" dirty="0">
                <a:solidFill>
                  <a:srgbClr val="0070C0"/>
                </a:solidFill>
                <a:effectLst/>
                <a:latin typeface="Fira Code" panose="020B0809050000020004" pitchFamily="49" charset="0"/>
              </a:rPr>
              <a:t>[tr]</a:t>
            </a:r>
            <a:r>
              <a:rPr lang="en-US" altLang="zh-CN" b="0" dirty="0">
                <a:effectLst/>
                <a:latin typeface="Fira Code" panose="020B0809050000020004" pitchFamily="49" charset="0"/>
              </a:rPr>
              <a:t>)</a:t>
            </a:r>
            <a:r>
              <a:rPr lang="zh-CN" altLang="en-US" b="0" dirty="0">
                <a:effectLst/>
                <a:latin typeface="Fira Code" panose="020B0809050000020004" pitchFamily="49" charset="0"/>
              </a:rPr>
              <a:t>。为了评估这些标准在实际中的使用情况，让</a:t>
            </a:r>
            <a:r>
              <a:rPr lang="en-US" altLang="zh-CN" b="0" dirty="0" err="1">
                <a:effectLst/>
                <a:latin typeface="Fira Code" panose="020B0809050000020004" pitchFamily="49" charset="0"/>
              </a:rPr>
              <a:t>classfuzz</a:t>
            </a:r>
            <a:r>
              <a:rPr lang="zh-CN" altLang="en-US" b="0" dirty="0">
                <a:effectLst/>
                <a:latin typeface="Fira Code" panose="020B0809050000020004" pitchFamily="49" charset="0"/>
              </a:rPr>
              <a:t>分别采用这些标准</a:t>
            </a:r>
            <a:r>
              <a:rPr lang="zh-CN" altLang="en-US" dirty="0">
                <a:latin typeface="Fira Code" panose="020B0809050000020004" pitchFamily="49" charset="0"/>
              </a:rPr>
              <a:t>，分别</a:t>
            </a:r>
            <a:r>
              <a:rPr lang="zh-CN" altLang="en-US" b="0" dirty="0">
                <a:effectLst/>
                <a:latin typeface="Fira Code" panose="020B0809050000020004" pitchFamily="49" charset="0"/>
              </a:rPr>
              <a:t>标记为</a:t>
            </a:r>
            <a:r>
              <a:rPr lang="en-US" altLang="zh-CN" b="0" dirty="0" err="1">
                <a:solidFill>
                  <a:srgbClr val="0070C0"/>
                </a:solidFill>
                <a:effectLst/>
                <a:latin typeface="Fira Code" panose="020B0809050000020004" pitchFamily="49" charset="0"/>
              </a:rPr>
              <a:t>classfuzz</a:t>
            </a:r>
            <a:r>
              <a:rPr lang="en-US" altLang="zh-CN" b="0" dirty="0">
                <a:solidFill>
                  <a:srgbClr val="0070C0"/>
                </a:solidFill>
                <a:effectLst/>
                <a:latin typeface="Fira Code" panose="020B0809050000020004" pitchFamily="49" charset="0"/>
              </a:rPr>
              <a:t>[</a:t>
            </a:r>
            <a:r>
              <a:rPr lang="en-US" altLang="zh-CN" b="0" dirty="0" err="1">
                <a:solidFill>
                  <a:srgbClr val="0070C0"/>
                </a:solidFill>
                <a:effectLst/>
                <a:latin typeface="Fira Code" panose="020B0809050000020004" pitchFamily="49" charset="0"/>
              </a:rPr>
              <a:t>st</a:t>
            </a:r>
            <a:r>
              <a:rPr lang="en-US" altLang="zh-CN" b="0" dirty="0">
                <a:solidFill>
                  <a:srgbClr val="0070C0"/>
                </a:solidFill>
                <a:effectLst/>
                <a:latin typeface="Fira Code" panose="020B0809050000020004" pitchFamily="49" charset="0"/>
              </a:rPr>
              <a:t>]</a:t>
            </a:r>
            <a:r>
              <a:rPr lang="zh-CN" altLang="en-US" b="0" dirty="0">
                <a:effectLst/>
                <a:latin typeface="Fira Code" panose="020B0809050000020004" pitchFamily="49" charset="0"/>
              </a:rPr>
              <a:t>，</a:t>
            </a:r>
            <a:r>
              <a:rPr lang="en-US" altLang="zh-CN" b="0" dirty="0" err="1">
                <a:solidFill>
                  <a:srgbClr val="0070C0"/>
                </a:solidFill>
                <a:effectLst/>
                <a:latin typeface="Fira Code" panose="020B0809050000020004" pitchFamily="49" charset="0"/>
              </a:rPr>
              <a:t>classfuzz</a:t>
            </a:r>
            <a:r>
              <a:rPr lang="en-US" altLang="zh-CN" b="0" dirty="0">
                <a:solidFill>
                  <a:srgbClr val="0070C0"/>
                </a:solidFill>
                <a:effectLst/>
                <a:latin typeface="Fira Code" panose="020B0809050000020004" pitchFamily="49" charset="0"/>
              </a:rPr>
              <a:t>[</a:t>
            </a:r>
            <a:r>
              <a:rPr lang="en-US" altLang="zh-CN" b="0" dirty="0" err="1">
                <a:solidFill>
                  <a:srgbClr val="0070C0"/>
                </a:solidFill>
                <a:effectLst/>
                <a:latin typeface="Fira Code" panose="020B0809050000020004" pitchFamily="49" charset="0"/>
              </a:rPr>
              <a:t>stbr</a:t>
            </a:r>
            <a:r>
              <a:rPr lang="en-US" altLang="zh-CN" b="0" dirty="0">
                <a:solidFill>
                  <a:srgbClr val="0070C0"/>
                </a:solidFill>
                <a:effectLst/>
                <a:latin typeface="Fira Code" panose="020B0809050000020004" pitchFamily="49" charset="0"/>
              </a:rPr>
              <a:t>]</a:t>
            </a:r>
            <a:r>
              <a:rPr lang="zh-CN" altLang="en-US" b="0" dirty="0">
                <a:effectLst/>
                <a:latin typeface="Fira Code" panose="020B0809050000020004" pitchFamily="49" charset="0"/>
              </a:rPr>
              <a:t>和</a:t>
            </a:r>
            <a:r>
              <a:rPr lang="en-US" altLang="zh-CN" b="0" dirty="0" err="1">
                <a:solidFill>
                  <a:srgbClr val="0070C0"/>
                </a:solidFill>
                <a:effectLst/>
                <a:latin typeface="Fira Code" panose="020B0809050000020004" pitchFamily="49" charset="0"/>
              </a:rPr>
              <a:t>classfuzz</a:t>
            </a:r>
            <a:r>
              <a:rPr lang="en-US" altLang="zh-CN" b="0" dirty="0">
                <a:solidFill>
                  <a:srgbClr val="0070C0"/>
                </a:solidFill>
                <a:effectLst/>
                <a:latin typeface="Fira Code" panose="020B0809050000020004" pitchFamily="49" charset="0"/>
              </a:rPr>
              <a:t>[tr]</a:t>
            </a:r>
            <a:r>
              <a:rPr lang="zh-CN" altLang="en-US" b="0" dirty="0">
                <a:effectLst/>
                <a:latin typeface="Fira Code" panose="020B0809050000020004" pitchFamily="49" charset="0"/>
              </a:rPr>
              <a:t>。</a:t>
            </a:r>
          </a:p>
          <a:p>
            <a:r>
              <a:rPr lang="zh-CN" altLang="en-US" b="0" dirty="0">
                <a:effectLst/>
                <a:latin typeface="Fira Code" panose="020B0809050000020004" pitchFamily="49" charset="0"/>
              </a:rPr>
              <a:t>没有任何开源的模糊测试工具可以直接与</a:t>
            </a:r>
            <a:r>
              <a:rPr lang="en-US" altLang="zh-CN" b="0" dirty="0" err="1">
                <a:effectLst/>
                <a:latin typeface="Fira Code" panose="020B0809050000020004" pitchFamily="49" charset="0"/>
              </a:rPr>
              <a:t>classfuzz</a:t>
            </a:r>
            <a:r>
              <a:rPr lang="zh-CN" altLang="en-US" b="0" dirty="0">
                <a:effectLst/>
                <a:latin typeface="Fira Code" panose="020B0809050000020004" pitchFamily="49" charset="0"/>
              </a:rPr>
              <a:t>进行比较</a:t>
            </a:r>
            <a:endParaRPr lang="en-US" altLang="zh-CN" dirty="0">
              <a:latin typeface="Fira Code" panose="020B0809050000020004" pitchFamily="49" charset="0"/>
            </a:endParaRPr>
          </a:p>
          <a:p>
            <a:r>
              <a:rPr lang="zh-CN" altLang="en-US" b="0" dirty="0">
                <a:effectLst/>
                <a:latin typeface="Fira Code" panose="020B0809050000020004" pitchFamily="49" charset="0"/>
              </a:rPr>
              <a:t>将</a:t>
            </a:r>
            <a:r>
              <a:rPr lang="en-US" altLang="zh-CN" b="0" dirty="0" err="1">
                <a:effectLst/>
                <a:latin typeface="Fira Code" panose="020B0809050000020004" pitchFamily="49" charset="0"/>
              </a:rPr>
              <a:t>classfuzz</a:t>
            </a:r>
            <a:r>
              <a:rPr lang="zh-CN" altLang="en-US" b="0" dirty="0">
                <a:effectLst/>
                <a:latin typeface="Fira Code" panose="020B0809050000020004" pitchFamily="49" charset="0"/>
              </a:rPr>
              <a:t>与我们设计的其他三种算法进行对比评估，以证明</a:t>
            </a:r>
            <a:r>
              <a:rPr lang="en-US" altLang="zh-CN" b="0" dirty="0" err="1">
                <a:effectLst/>
                <a:latin typeface="Fira Code" panose="020B0809050000020004" pitchFamily="49" charset="0"/>
              </a:rPr>
              <a:t>classfuzz</a:t>
            </a:r>
            <a:r>
              <a:rPr lang="zh-CN" altLang="en-US" b="0" dirty="0">
                <a:effectLst/>
                <a:latin typeface="Fira Code" panose="020B0809050000020004" pitchFamily="49" charset="0"/>
              </a:rPr>
              <a:t>的能力。</a:t>
            </a:r>
          </a:p>
          <a:p>
            <a:pPr lvl="1"/>
            <a:r>
              <a:rPr lang="en-US" altLang="zh-CN" b="0" dirty="0" err="1">
                <a:solidFill>
                  <a:srgbClr val="00B050"/>
                </a:solidFill>
                <a:effectLst/>
                <a:latin typeface="Fira Code" panose="020B0809050000020004" pitchFamily="49" charset="0"/>
              </a:rPr>
              <a:t>Randfuzz</a:t>
            </a:r>
            <a:r>
              <a:rPr lang="zh-CN" altLang="en-US" b="0" dirty="0">
                <a:effectLst/>
                <a:latin typeface="Fira Code" panose="020B0809050000020004" pitchFamily="49" charset="0"/>
              </a:rPr>
              <a:t>：它随机更改种子类文件；</a:t>
            </a:r>
          </a:p>
          <a:p>
            <a:pPr lvl="1"/>
            <a:r>
              <a:rPr lang="en-US" altLang="zh-CN" b="0" dirty="0" err="1">
                <a:solidFill>
                  <a:srgbClr val="00B050"/>
                </a:solidFill>
                <a:effectLst/>
                <a:latin typeface="Fira Code" panose="020B0809050000020004" pitchFamily="49" charset="0"/>
              </a:rPr>
              <a:t>Greedyfuzz</a:t>
            </a:r>
            <a:r>
              <a:rPr lang="zh-CN" altLang="en-US" b="0" dirty="0">
                <a:effectLst/>
                <a:latin typeface="Fira Code" panose="020B0809050000020004" pitchFamily="49" charset="0"/>
              </a:rPr>
              <a:t>：这是一个贪婪的变异算法。</a:t>
            </a:r>
            <a:r>
              <a:rPr lang="en-US" altLang="zh-CN" b="0" dirty="0" err="1">
                <a:effectLst/>
                <a:latin typeface="Fira Code" panose="020B0809050000020004" pitchFamily="49" charset="0"/>
              </a:rPr>
              <a:t>Greedyfuzz</a:t>
            </a:r>
            <a:r>
              <a:rPr lang="zh-CN" altLang="en-US" b="0" dirty="0">
                <a:effectLst/>
                <a:latin typeface="Fira Code" panose="020B0809050000020004" pitchFamily="49" charset="0"/>
              </a:rPr>
              <a:t>测量测试套件的累积覆盖率，并且只接受导致代码覆盖率增加的突变体</a:t>
            </a:r>
            <a:r>
              <a:rPr lang="en-US" altLang="zh-CN" b="0" dirty="0">
                <a:effectLst/>
                <a:latin typeface="Fira Code" panose="020B0809050000020004" pitchFamily="49" charset="0"/>
              </a:rPr>
              <a:t>;</a:t>
            </a:r>
          </a:p>
          <a:p>
            <a:pPr lvl="1"/>
            <a:r>
              <a:rPr lang="en-US" altLang="zh-CN" b="0" dirty="0" err="1">
                <a:solidFill>
                  <a:srgbClr val="00B050"/>
                </a:solidFill>
                <a:effectLst/>
                <a:latin typeface="Fira Code" panose="020B0809050000020004" pitchFamily="49" charset="0"/>
              </a:rPr>
              <a:t>Uniquefuzz</a:t>
            </a:r>
            <a:r>
              <a:rPr lang="zh-CN" altLang="en-US" b="0" dirty="0">
                <a:effectLst/>
                <a:latin typeface="Fira Code" panose="020B0809050000020004" pitchFamily="49" charset="0"/>
              </a:rPr>
              <a:t>：与</a:t>
            </a:r>
            <a:r>
              <a:rPr lang="en-US" altLang="zh-CN" b="0" dirty="0" err="1">
                <a:effectLst/>
                <a:latin typeface="Fira Code" panose="020B0809050000020004" pitchFamily="49" charset="0"/>
              </a:rPr>
              <a:t>classfuzz</a:t>
            </a:r>
            <a:r>
              <a:rPr lang="zh-CN" altLang="en-US" b="0" dirty="0">
                <a:effectLst/>
                <a:latin typeface="Fira Code" panose="020B0809050000020004" pitchFamily="49" charset="0"/>
              </a:rPr>
              <a:t>相似，</a:t>
            </a:r>
            <a:r>
              <a:rPr lang="en-US" altLang="zh-CN" b="0" dirty="0" err="1">
                <a:effectLst/>
                <a:latin typeface="Fira Code" panose="020B0809050000020004" pitchFamily="49" charset="0"/>
              </a:rPr>
              <a:t>uniquefuzz</a:t>
            </a:r>
            <a:r>
              <a:rPr lang="zh-CN" altLang="en-US" b="0" dirty="0">
                <a:effectLst/>
                <a:latin typeface="Fira Code" panose="020B0809050000020004" pitchFamily="49" charset="0"/>
              </a:rPr>
              <a:t>仅在测试套件具有唯一性时才接受突变体。 它与</a:t>
            </a:r>
            <a:r>
              <a:rPr lang="en-US" altLang="zh-CN" b="0" dirty="0" err="1">
                <a:effectLst/>
                <a:latin typeface="Fira Code" panose="020B0809050000020004" pitchFamily="49" charset="0"/>
              </a:rPr>
              <a:t>classfuzz</a:t>
            </a:r>
            <a:r>
              <a:rPr lang="zh-CN" altLang="en-US" b="0" dirty="0">
                <a:effectLst/>
                <a:latin typeface="Fira Code" panose="020B0809050000020004" pitchFamily="49" charset="0"/>
              </a:rPr>
              <a:t>的不同之处在于，它是随机选择</a:t>
            </a:r>
            <a:r>
              <a:rPr lang="en-US" altLang="zh-CN" b="0" dirty="0">
                <a:effectLst/>
                <a:latin typeface="Fira Code" panose="020B0809050000020004" pitchFamily="49" charset="0"/>
              </a:rPr>
              <a:t>mutator</a:t>
            </a:r>
            <a:r>
              <a:rPr lang="zh-CN" altLang="en-US" b="0" dirty="0">
                <a:effectLst/>
                <a:latin typeface="Fira Code" panose="020B0809050000020004" pitchFamily="49" charset="0"/>
              </a:rPr>
              <a:t>的。 在评估中，</a:t>
            </a:r>
            <a:r>
              <a:rPr lang="en-US" altLang="zh-CN" b="0" dirty="0" err="1">
                <a:effectLst/>
                <a:latin typeface="Fira Code" panose="020B0809050000020004" pitchFamily="49" charset="0"/>
              </a:rPr>
              <a:t>uniquefuzz</a:t>
            </a:r>
            <a:r>
              <a:rPr lang="zh-CN" altLang="en-US" b="0" dirty="0">
                <a:effectLst/>
                <a:latin typeface="Fira Code" panose="020B0809050000020004" pitchFamily="49" charset="0"/>
              </a:rPr>
              <a:t>仅将</a:t>
            </a:r>
            <a:r>
              <a:rPr lang="en-US" altLang="zh-CN" b="0" dirty="0">
                <a:solidFill>
                  <a:srgbClr val="0070C0"/>
                </a:solidFill>
                <a:effectLst/>
                <a:latin typeface="Fira Code" panose="020B0809050000020004" pitchFamily="49" charset="0"/>
              </a:rPr>
              <a:t>[</a:t>
            </a:r>
            <a:r>
              <a:rPr lang="en-US" altLang="zh-CN" b="0" dirty="0" err="1">
                <a:solidFill>
                  <a:srgbClr val="0070C0"/>
                </a:solidFill>
                <a:effectLst/>
                <a:latin typeface="Fira Code" panose="020B0809050000020004" pitchFamily="49" charset="0"/>
              </a:rPr>
              <a:t>stbr</a:t>
            </a:r>
            <a:r>
              <a:rPr lang="en-US" altLang="zh-CN" b="0" dirty="0">
                <a:solidFill>
                  <a:srgbClr val="0070C0"/>
                </a:solidFill>
                <a:effectLst/>
                <a:latin typeface="Fira Code" panose="020B0809050000020004" pitchFamily="49" charset="0"/>
              </a:rPr>
              <a:t>]</a:t>
            </a:r>
            <a:r>
              <a:rPr lang="zh-CN" altLang="en-US" b="0" dirty="0">
                <a:effectLst/>
                <a:latin typeface="Fira Code" panose="020B0809050000020004" pitchFamily="49" charset="0"/>
              </a:rPr>
              <a:t>作为其唯一性标准。</a:t>
            </a:r>
          </a:p>
        </p:txBody>
      </p:sp>
      <p:pic>
        <p:nvPicPr>
          <p:cNvPr id="5" name="图片 4">
            <a:extLst>
              <a:ext uri="{FF2B5EF4-FFF2-40B4-BE49-F238E27FC236}">
                <a16:creationId xmlns:a16="http://schemas.microsoft.com/office/drawing/2014/main" id="{5866A58D-833C-4725-B15B-78C1E25D5B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0200" y="66676"/>
            <a:ext cx="2971800" cy="1009650"/>
          </a:xfrm>
          <a:prstGeom prst="rect">
            <a:avLst/>
          </a:prstGeom>
        </p:spPr>
      </p:pic>
    </p:spTree>
    <p:extLst>
      <p:ext uri="{BB962C8B-B14F-4D97-AF65-F5344CB8AC3E}">
        <p14:creationId xmlns:p14="http://schemas.microsoft.com/office/powerpoint/2010/main" val="142546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52D359-394A-406B-B4A5-F0838E1B874C}"/>
              </a:ext>
            </a:extLst>
          </p:cNvPr>
          <p:cNvSpPr>
            <a:spLocks noGrp="1"/>
          </p:cNvSpPr>
          <p:nvPr>
            <p:ph type="title"/>
          </p:nvPr>
        </p:nvSpPr>
        <p:spPr/>
        <p:txBody>
          <a:bodyPr/>
          <a:lstStyle/>
          <a:p>
            <a:r>
              <a:rPr lang="zh-CN" altLang="en-US" dirty="0"/>
              <a:t>评估指标</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D7B7C59-5A3E-451A-BD1C-A9F1E4AACEF1}"/>
                  </a:ext>
                </a:extLst>
              </p:cNvPr>
              <p:cNvSpPr>
                <a:spLocks noGrp="1"/>
              </p:cNvSpPr>
              <p:nvPr>
                <p:ph idx="1"/>
              </p:nvPr>
            </p:nvSpPr>
            <p:spPr/>
            <p:txBody>
              <a:bodyPr>
                <a:normAutofit lnSpcReduction="10000"/>
              </a:bodyPr>
              <a:lstStyle/>
              <a:p>
                <a:pPr marL="0" indent="0">
                  <a:buNone/>
                </a:pPr>
                <a:r>
                  <a:rPr lang="zh-CN" altLang="en-US" b="0" dirty="0">
                    <a:solidFill>
                      <a:schemeClr val="tx1"/>
                    </a:solidFill>
                    <a:effectLst/>
                    <a:latin typeface="Fira Code" panose="020B0809050000020004" pitchFamily="49" charset="0"/>
                  </a:rPr>
                  <a:t>将每种算法运行了三天</a:t>
                </a:r>
                <a:endParaRPr lang="en-US" altLang="zh-CN" b="0" dirty="0">
                  <a:solidFill>
                    <a:schemeClr val="tx1"/>
                  </a:solidFill>
                  <a:effectLst/>
                  <a:latin typeface="Fira Code" panose="020B0809050000020004" pitchFamily="49" charset="0"/>
                </a:endParaRPr>
              </a:p>
              <a:p>
                <a:r>
                  <a:rPr lang="en-US" altLang="zh-CN" b="0" dirty="0">
                    <a:solidFill>
                      <a:srgbClr val="00B050"/>
                    </a:solidFill>
                    <a:effectLst/>
                    <a:latin typeface="Fira Code" panose="020B0809050000020004" pitchFamily="49" charset="0"/>
                  </a:rPr>
                  <a:t>#Iterations</a:t>
                </a:r>
                <a:r>
                  <a:rPr lang="zh-CN" altLang="en-US" b="0" dirty="0">
                    <a:solidFill>
                      <a:schemeClr val="tx1"/>
                    </a:solidFill>
                    <a:effectLst/>
                    <a:latin typeface="Fira Code" panose="020B0809050000020004" pitchFamily="49" charset="0"/>
                  </a:rPr>
                  <a:t>：类文件变异迭代次数</a:t>
                </a:r>
                <a:endParaRPr lang="en-US" altLang="zh-CN" dirty="0">
                  <a:solidFill>
                    <a:schemeClr val="tx1"/>
                  </a:solidFill>
                  <a:latin typeface="Fira Code" panose="020B0809050000020004" pitchFamily="49" charset="0"/>
                </a:endParaRPr>
              </a:p>
              <a:p>
                <a:r>
                  <a:rPr lang="en-US" altLang="zh-CN" b="0" dirty="0" err="1">
                    <a:solidFill>
                      <a:srgbClr val="00B050"/>
                    </a:solidFill>
                    <a:effectLst/>
                    <a:latin typeface="Fira Code" panose="020B0809050000020004" pitchFamily="49" charset="0"/>
                  </a:rPr>
                  <a:t>GenClasses</a:t>
                </a:r>
                <a:r>
                  <a:rPr lang="zh-CN" altLang="en-US" b="0" dirty="0">
                    <a:solidFill>
                      <a:schemeClr val="tx1"/>
                    </a:solidFill>
                    <a:effectLst/>
                    <a:latin typeface="Fira Code" panose="020B0809050000020004" pitchFamily="49" charset="0"/>
                  </a:rPr>
                  <a:t>：变异生成的类文件大小</a:t>
                </a:r>
                <a:endParaRPr lang="en-US" altLang="zh-CN" dirty="0">
                  <a:solidFill>
                    <a:schemeClr val="tx1"/>
                  </a:solidFill>
                  <a:latin typeface="Fira Code" panose="020B0809050000020004" pitchFamily="49" charset="0"/>
                </a:endParaRPr>
              </a:p>
              <a:p>
                <a:r>
                  <a:rPr lang="en-US" altLang="zh-CN" b="0" dirty="0" err="1">
                    <a:solidFill>
                      <a:srgbClr val="00B050"/>
                    </a:solidFill>
                    <a:effectLst/>
                    <a:latin typeface="Fira Code" panose="020B0809050000020004" pitchFamily="49" charset="0"/>
                  </a:rPr>
                  <a:t>TestClasses</a:t>
                </a:r>
                <a:r>
                  <a:rPr lang="zh-CN" altLang="en-US" dirty="0">
                    <a:solidFill>
                      <a:schemeClr val="tx1"/>
                    </a:solidFill>
                    <a:latin typeface="Fira Code" panose="020B0809050000020004" pitchFamily="49" charset="0"/>
                  </a:rPr>
                  <a:t>：</a:t>
                </a:r>
                <a:r>
                  <a:rPr lang="en-US" altLang="zh-CN" b="0" dirty="0">
                    <a:solidFill>
                      <a:schemeClr val="tx1"/>
                    </a:solidFill>
                    <a:effectLst/>
                    <a:latin typeface="Consolas" panose="020B0609020204030204" pitchFamily="49" charset="0"/>
                  </a:rPr>
                  <a:t>JVM</a:t>
                </a:r>
                <a:r>
                  <a:rPr lang="zh-CN" altLang="en-US" b="0" dirty="0">
                    <a:solidFill>
                      <a:schemeClr val="tx1"/>
                    </a:solidFill>
                    <a:effectLst/>
                    <a:latin typeface="Consolas" panose="020B0609020204030204" pitchFamily="49" charset="0"/>
                  </a:rPr>
                  <a:t>测试选择的类文件</a:t>
                </a:r>
                <a:r>
                  <a:rPr lang="zh-CN" altLang="en-US" b="0" dirty="0">
                    <a:solidFill>
                      <a:schemeClr val="tx1"/>
                    </a:solidFill>
                    <a:effectLst/>
                    <a:latin typeface="Fira Code" panose="020B0809050000020004" pitchFamily="49" charset="0"/>
                  </a:rPr>
                  <a:t>的大小。 </a:t>
                </a:r>
                <a:endParaRPr lang="en-US" altLang="zh-CN" b="0" dirty="0">
                  <a:solidFill>
                    <a:schemeClr val="tx1"/>
                  </a:solidFill>
                  <a:effectLst/>
                  <a:latin typeface="Fira Code" panose="020B0809050000020004" pitchFamily="49" charset="0"/>
                </a:endParaRPr>
              </a:p>
              <a:p>
                <a:r>
                  <a:rPr lang="zh-CN" altLang="en-US" b="0" dirty="0">
                    <a:solidFill>
                      <a:srgbClr val="00B050"/>
                    </a:solidFill>
                    <a:effectLst/>
                    <a:latin typeface="Fira Code" panose="020B0809050000020004" pitchFamily="49" charset="0"/>
                  </a:rPr>
                  <a:t>算法</a:t>
                </a:r>
                <a:r>
                  <a:rPr lang="en-US" altLang="zh-CN" b="0" dirty="0">
                    <a:solidFill>
                      <a:srgbClr val="00B050"/>
                    </a:solidFill>
                    <a:effectLst/>
                    <a:latin typeface="Fira Code" panose="020B0809050000020004" pitchFamily="49" charset="0"/>
                  </a:rPr>
                  <a:t>X</a:t>
                </a:r>
                <a:r>
                  <a:rPr lang="zh-CN" altLang="en-US" b="0" dirty="0">
                    <a:solidFill>
                      <a:srgbClr val="00B050"/>
                    </a:solidFill>
                    <a:effectLst/>
                    <a:latin typeface="Fira Code" panose="020B0809050000020004" pitchFamily="49" charset="0"/>
                  </a:rPr>
                  <a:t>的成功率</a:t>
                </a:r>
                <a:r>
                  <a:rPr lang="zh-CN" altLang="en-US" b="0" dirty="0">
                    <a:solidFill>
                      <a:schemeClr val="tx1"/>
                    </a:solidFill>
                    <a:effectLst/>
                    <a:latin typeface="Fira Code" panose="020B0809050000020004" pitchFamily="49" charset="0"/>
                  </a:rPr>
                  <a:t>：</a:t>
                </a:r>
                <a14:m>
                  <m:oMath xmlns:m="http://schemas.openxmlformats.org/officeDocument/2006/math">
                    <m:r>
                      <a:rPr lang="en-US" altLang="zh-CN" b="0" i="1" smtClean="0">
                        <a:solidFill>
                          <a:schemeClr val="tx1"/>
                        </a:solidFill>
                        <a:effectLst/>
                        <a:latin typeface="Cambria Math" panose="02040503050406030204" pitchFamily="18" charset="0"/>
                      </a:rPr>
                      <m:t>𝑠𝑢𝑐𝑐</m:t>
                    </m:r>
                    <m:d>
                      <m:dPr>
                        <m:ctrlPr>
                          <a:rPr lang="en-US" altLang="zh-CN" b="0" i="1" smtClean="0">
                            <a:solidFill>
                              <a:schemeClr val="tx1"/>
                            </a:solidFill>
                            <a:effectLst/>
                            <a:latin typeface="Cambria Math" panose="02040503050406030204" pitchFamily="18" charset="0"/>
                          </a:rPr>
                        </m:ctrlPr>
                      </m:dPr>
                      <m:e>
                        <m:r>
                          <a:rPr lang="en-US" altLang="zh-CN" b="0" i="1" smtClean="0">
                            <a:solidFill>
                              <a:schemeClr val="tx1"/>
                            </a:solidFill>
                            <a:effectLst/>
                            <a:latin typeface="Cambria Math" panose="02040503050406030204" pitchFamily="18" charset="0"/>
                          </a:rPr>
                          <m:t>𝑋</m:t>
                        </m:r>
                      </m:e>
                    </m:d>
                    <m:r>
                      <a:rPr lang="en-US" altLang="zh-CN" b="0" i="1" smtClean="0">
                        <a:solidFill>
                          <a:schemeClr val="tx1"/>
                        </a:solidFill>
                        <a:effectLst/>
                        <a:latin typeface="Cambria Math" panose="02040503050406030204" pitchFamily="18" charset="0"/>
                      </a:rPr>
                      <m:t>=</m:t>
                    </m:r>
                    <m:f>
                      <m:fPr>
                        <m:ctrlPr>
                          <a:rPr lang="en-US" altLang="zh-CN" b="0" i="1" smtClean="0">
                            <a:solidFill>
                              <a:schemeClr val="tx1"/>
                            </a:solidFill>
                            <a:effectLst/>
                            <a:latin typeface="Cambria Math" panose="02040503050406030204" pitchFamily="18" charset="0"/>
                          </a:rPr>
                        </m:ctrlPr>
                      </m:fPr>
                      <m:num>
                        <m:r>
                          <a:rPr lang="en-US" altLang="zh-CN" b="0" i="1" smtClean="0">
                            <a:solidFill>
                              <a:schemeClr val="tx1"/>
                            </a:solidFill>
                            <a:effectLst/>
                            <a:latin typeface="Cambria Math" panose="02040503050406030204" pitchFamily="18" charset="0"/>
                          </a:rPr>
                          <m:t>|</m:t>
                        </m:r>
                        <m:r>
                          <a:rPr lang="en-US" altLang="zh-CN" b="0" i="1" smtClean="0">
                            <a:solidFill>
                              <a:schemeClr val="tx1"/>
                            </a:solidFill>
                            <a:effectLst/>
                            <a:latin typeface="Cambria Math" panose="02040503050406030204" pitchFamily="18" charset="0"/>
                          </a:rPr>
                          <m:t>𝑇𝑒𝑠𝑡𝐶𝑙𝑎𝑠𝑠𝑒𝑠</m:t>
                        </m:r>
                        <m:r>
                          <a:rPr lang="en-US" altLang="zh-CN" b="0" i="1" smtClean="0">
                            <a:solidFill>
                              <a:schemeClr val="tx1"/>
                            </a:solidFill>
                            <a:effectLst/>
                            <a:latin typeface="Cambria Math" panose="02040503050406030204" pitchFamily="18" charset="0"/>
                          </a:rPr>
                          <m:t>|</m:t>
                        </m:r>
                      </m:num>
                      <m:den>
                        <m:r>
                          <a:rPr lang="en-US" altLang="zh-CN" b="0" i="1" smtClean="0">
                            <a:solidFill>
                              <a:schemeClr val="tx1"/>
                            </a:solidFill>
                            <a:effectLst/>
                            <a:latin typeface="Cambria Math" panose="02040503050406030204" pitchFamily="18" charset="0"/>
                          </a:rPr>
                          <m:t>#</m:t>
                        </m:r>
                        <m:r>
                          <a:rPr lang="en-US" altLang="zh-CN" b="0" i="1" smtClean="0">
                            <a:solidFill>
                              <a:schemeClr val="tx1"/>
                            </a:solidFill>
                            <a:effectLst/>
                            <a:latin typeface="Cambria Math" panose="02040503050406030204" pitchFamily="18" charset="0"/>
                          </a:rPr>
                          <m:t>𝐼𝑡𝑒𝑟𝑎𝑡𝑖𝑜𝑛𝑠</m:t>
                        </m:r>
                      </m:den>
                    </m:f>
                    <m:r>
                      <a:rPr lang="en-US" altLang="zh-CN" b="0" i="1" smtClean="0">
                        <a:solidFill>
                          <a:schemeClr val="tx1"/>
                        </a:solidFill>
                        <a:effectLst/>
                        <a:latin typeface="Cambria Math" panose="02040503050406030204" pitchFamily="18" charset="0"/>
                        <a:ea typeface="Cambria Math" panose="02040503050406030204" pitchFamily="18" charset="0"/>
                      </a:rPr>
                      <m:t>×100%</m:t>
                    </m:r>
                  </m:oMath>
                </a14:m>
                <a:endParaRPr lang="en-US" altLang="zh-CN" b="0" dirty="0">
                  <a:solidFill>
                    <a:schemeClr val="tx1"/>
                  </a:solidFill>
                  <a:effectLst/>
                  <a:latin typeface="Fira Code" panose="020B0809050000020004" pitchFamily="49" charset="0"/>
                </a:endParaRPr>
              </a:p>
              <a:p>
                <a:r>
                  <a:rPr lang="en-US" altLang="zh-CN" b="0" dirty="0">
                    <a:solidFill>
                      <a:srgbClr val="00B050"/>
                    </a:solidFill>
                    <a:effectLst/>
                    <a:latin typeface="Consolas" panose="020B0609020204030204" pitchFamily="49" charset="0"/>
                  </a:rPr>
                  <a:t>Discrepancies</a:t>
                </a:r>
                <a:r>
                  <a:rPr lang="zh-CN" altLang="en-US" b="0" dirty="0">
                    <a:solidFill>
                      <a:schemeClr val="tx1"/>
                    </a:solidFill>
                    <a:effectLst/>
                    <a:latin typeface="Consolas" panose="020B0609020204030204" pitchFamily="49" charset="0"/>
                  </a:rPr>
                  <a:t>：触发</a:t>
                </a:r>
                <a:r>
                  <a:rPr lang="en-US" altLang="zh-CN" b="0" dirty="0">
                    <a:solidFill>
                      <a:schemeClr val="tx1"/>
                    </a:solidFill>
                    <a:effectLst/>
                    <a:latin typeface="Consolas" panose="020B0609020204030204" pitchFamily="49" charset="0"/>
                  </a:rPr>
                  <a:t>JVM</a:t>
                </a:r>
                <a:r>
                  <a:rPr lang="zh-CN" altLang="en-US" b="0" dirty="0">
                    <a:solidFill>
                      <a:schemeClr val="tx1"/>
                    </a:solidFill>
                    <a:effectLst/>
                    <a:latin typeface="Consolas" panose="020B0609020204030204" pitchFamily="49" charset="0"/>
                  </a:rPr>
                  <a:t>差异的类文件</a:t>
                </a:r>
              </a:p>
              <a:p>
                <a:r>
                  <a:rPr lang="zh-CN" altLang="en-US" b="0" dirty="0">
                    <a:solidFill>
                      <a:srgbClr val="00B050"/>
                    </a:solidFill>
                    <a:effectLst/>
                    <a:latin typeface="Fira Code" panose="020B0809050000020004" pitchFamily="49" charset="0"/>
                  </a:rPr>
                  <a:t>差异率</a:t>
                </a:r>
                <a:r>
                  <a:rPr lang="zh-CN" altLang="en-US" dirty="0">
                    <a:solidFill>
                      <a:schemeClr val="tx1"/>
                    </a:solidFill>
                    <a:latin typeface="Fira Code" panose="020B0809050000020004" pitchFamily="49" charset="0"/>
                  </a:rPr>
                  <a:t>：</a:t>
                </a:r>
                <a14:m>
                  <m:oMath xmlns:m="http://schemas.openxmlformats.org/officeDocument/2006/math">
                    <m:r>
                      <a:rPr lang="en-US" altLang="zh-CN" b="0" i="1" smtClean="0">
                        <a:solidFill>
                          <a:schemeClr val="tx1"/>
                        </a:solidFill>
                        <a:latin typeface="Cambria Math" panose="02040503050406030204" pitchFamily="18" charset="0"/>
                      </a:rPr>
                      <m:t>𝑑𝑖𝑓𝑓</m:t>
                    </m:r>
                    <m:r>
                      <a:rPr lang="en-US" altLang="zh-CN" b="0" i="1" smtClean="0">
                        <a:solidFill>
                          <a:schemeClr val="tx1"/>
                        </a:solidFill>
                        <a:latin typeface="Cambria Math" panose="02040503050406030204" pitchFamily="18" charset="0"/>
                      </a:rPr>
                      <m:t>=</m:t>
                    </m:r>
                    <m:f>
                      <m:fPr>
                        <m:ctrlPr>
                          <a:rPr lang="en-US" altLang="zh-CN" b="0" i="1" smtClean="0">
                            <a:solidFill>
                              <a:schemeClr val="tx1"/>
                            </a:solidFill>
                            <a:latin typeface="Cambria Math" panose="02040503050406030204" pitchFamily="18" charset="0"/>
                          </a:rPr>
                        </m:ctrlPr>
                      </m:fPr>
                      <m:num>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𝐷𝑖𝑠𝑐𝑟𝑒𝑝𝑎𝑛𝑐𝑖𝑒𝑠</m:t>
                        </m:r>
                        <m:r>
                          <a:rPr lang="en-US" altLang="zh-CN" b="0" i="1" smtClean="0">
                            <a:solidFill>
                              <a:schemeClr val="tx1"/>
                            </a:solidFill>
                            <a:latin typeface="Cambria Math" panose="02040503050406030204" pitchFamily="18" charset="0"/>
                          </a:rPr>
                          <m:t>|</m:t>
                        </m:r>
                      </m:num>
                      <m:den>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𝐶𝑙𝑎𝑠𝑠𝑒𝑠</m:t>
                        </m:r>
                        <m:r>
                          <a:rPr lang="en-US" altLang="zh-CN" b="0" i="1" smtClean="0">
                            <a:solidFill>
                              <a:schemeClr val="tx1"/>
                            </a:solidFill>
                            <a:latin typeface="Cambria Math" panose="02040503050406030204" pitchFamily="18" charset="0"/>
                          </a:rPr>
                          <m:t>|</m:t>
                        </m:r>
                      </m:den>
                    </m:f>
                    <m:r>
                      <a:rPr lang="en-US" altLang="zh-CN" i="1">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100%</m:t>
                    </m:r>
                  </m:oMath>
                </a14:m>
                <a:endParaRPr lang="en-US" altLang="zh-CN" b="0" dirty="0">
                  <a:solidFill>
                    <a:schemeClr val="tx1"/>
                  </a:solidFill>
                  <a:effectLst/>
                  <a:latin typeface="Fira Code" panose="020B0809050000020004" pitchFamily="49" charset="0"/>
                </a:endParaRPr>
              </a:p>
              <a:p>
                <a:r>
                  <a:rPr lang="en-US" altLang="zh-CN" b="0" dirty="0">
                    <a:solidFill>
                      <a:srgbClr val="00B050"/>
                    </a:solidFill>
                    <a:effectLst/>
                    <a:latin typeface="Fira Code" panose="020B0809050000020004" pitchFamily="49" charset="0"/>
                  </a:rPr>
                  <a:t>|</a:t>
                </a:r>
                <a:r>
                  <a:rPr lang="en-US" altLang="zh-CN" b="0" dirty="0" err="1">
                    <a:solidFill>
                      <a:srgbClr val="00B050"/>
                    </a:solidFill>
                    <a:effectLst/>
                    <a:latin typeface="Fira Code" panose="020B0809050000020004" pitchFamily="49" charset="0"/>
                  </a:rPr>
                  <a:t>Distinct_Discrepancies</a:t>
                </a:r>
                <a:r>
                  <a:rPr lang="en-US" altLang="zh-CN" b="0" dirty="0">
                    <a:solidFill>
                      <a:srgbClr val="00B050"/>
                    </a:solidFill>
                    <a:effectLst/>
                    <a:latin typeface="Fira Code" panose="020B0809050000020004" pitchFamily="49" charset="0"/>
                  </a:rPr>
                  <a:t>|</a:t>
                </a:r>
                <a:r>
                  <a:rPr lang="zh-CN" altLang="en-US" b="0" dirty="0">
                    <a:solidFill>
                      <a:schemeClr val="tx1"/>
                    </a:solidFill>
                    <a:effectLst/>
                    <a:latin typeface="Fira Code" panose="020B0809050000020004" pitchFamily="49" charset="0"/>
                  </a:rPr>
                  <a:t>：揭示不同差异类文件的数量</a:t>
                </a:r>
              </a:p>
            </p:txBody>
          </p:sp>
        </mc:Choice>
        <mc:Fallback xmlns="">
          <p:sp>
            <p:nvSpPr>
              <p:cNvPr id="3" name="内容占位符 2">
                <a:extLst>
                  <a:ext uri="{FF2B5EF4-FFF2-40B4-BE49-F238E27FC236}">
                    <a16:creationId xmlns:a16="http://schemas.microsoft.com/office/drawing/2014/main" id="{7D7B7C59-5A3E-451A-BD1C-A9F1E4AACEF1}"/>
                  </a:ext>
                </a:extLst>
              </p:cNvPr>
              <p:cNvSpPr>
                <a:spLocks noGrp="1" noRot="1" noChangeAspect="1" noMove="1" noResize="1" noEditPoints="1" noAdjustHandles="1" noChangeArrowheads="1" noChangeShapeType="1" noTextEdit="1"/>
              </p:cNvSpPr>
              <p:nvPr>
                <p:ph idx="1"/>
              </p:nvPr>
            </p:nvSpPr>
            <p:spPr>
              <a:blipFill>
                <a:blip r:embed="rId2"/>
                <a:stretch>
                  <a:fillRect l="-1217" t="-322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BB588E2E-6AC6-4B9D-AFF5-58C10D875C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0200" y="66676"/>
            <a:ext cx="2971800" cy="1009650"/>
          </a:xfrm>
          <a:prstGeom prst="rect">
            <a:avLst/>
          </a:prstGeom>
        </p:spPr>
      </p:pic>
    </p:spTree>
    <p:extLst>
      <p:ext uri="{BB962C8B-B14F-4D97-AF65-F5344CB8AC3E}">
        <p14:creationId xmlns:p14="http://schemas.microsoft.com/office/powerpoint/2010/main" val="2980175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93FB1D-CD3E-46FB-9CCE-029DBDC970EC}"/>
              </a:ext>
            </a:extLst>
          </p:cNvPr>
          <p:cNvSpPr>
            <a:spLocks noGrp="1"/>
          </p:cNvSpPr>
          <p:nvPr>
            <p:ph type="title"/>
          </p:nvPr>
        </p:nvSpPr>
        <p:spPr/>
        <p:txBody>
          <a:bodyPr/>
          <a:lstStyle/>
          <a:p>
            <a:r>
              <a:rPr lang="zh-CN" altLang="en-US" dirty="0"/>
              <a:t>类文件生成结果</a:t>
            </a:r>
            <a:r>
              <a:rPr lang="en-US" altLang="zh-CN" dirty="0"/>
              <a:t>——</a:t>
            </a:r>
            <a:r>
              <a:rPr lang="zh-CN" altLang="en-US" dirty="0"/>
              <a:t>代表性类文件</a:t>
            </a:r>
          </a:p>
        </p:txBody>
      </p:sp>
      <p:pic>
        <p:nvPicPr>
          <p:cNvPr id="4" name="图片 3">
            <a:extLst>
              <a:ext uri="{FF2B5EF4-FFF2-40B4-BE49-F238E27FC236}">
                <a16:creationId xmlns:a16="http://schemas.microsoft.com/office/drawing/2014/main" id="{5FC252C1-7CCB-472F-BD63-18D752E9A4C1}"/>
              </a:ext>
            </a:extLst>
          </p:cNvPr>
          <p:cNvPicPr>
            <a:picLocks noChangeAspect="1"/>
          </p:cNvPicPr>
          <p:nvPr/>
        </p:nvPicPr>
        <p:blipFill>
          <a:blip r:embed="rId3"/>
          <a:stretch>
            <a:fillRect/>
          </a:stretch>
        </p:blipFill>
        <p:spPr>
          <a:xfrm>
            <a:off x="532918" y="2648627"/>
            <a:ext cx="11126164" cy="2705334"/>
          </a:xfrm>
          <a:prstGeom prst="rect">
            <a:avLst/>
          </a:prstGeom>
        </p:spPr>
      </p:pic>
      <p:pic>
        <p:nvPicPr>
          <p:cNvPr id="3" name="图片 2">
            <a:extLst>
              <a:ext uri="{FF2B5EF4-FFF2-40B4-BE49-F238E27FC236}">
                <a16:creationId xmlns:a16="http://schemas.microsoft.com/office/drawing/2014/main" id="{3466FAEE-0CAC-4882-A879-96090826DA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20200" y="66676"/>
            <a:ext cx="2971800" cy="1009650"/>
          </a:xfrm>
          <a:prstGeom prst="rect">
            <a:avLst/>
          </a:prstGeom>
        </p:spPr>
      </p:pic>
    </p:spTree>
    <p:extLst>
      <p:ext uri="{BB962C8B-B14F-4D97-AF65-F5344CB8AC3E}">
        <p14:creationId xmlns:p14="http://schemas.microsoft.com/office/powerpoint/2010/main" val="3966398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9D2E34-2480-45A0-825E-F1EC1E0FFDC8}"/>
              </a:ext>
            </a:extLst>
          </p:cNvPr>
          <p:cNvSpPr>
            <a:spLocks noGrp="1"/>
          </p:cNvSpPr>
          <p:nvPr>
            <p:ph type="title"/>
          </p:nvPr>
        </p:nvSpPr>
        <p:spPr/>
        <p:txBody>
          <a:bodyPr/>
          <a:lstStyle/>
          <a:p>
            <a:r>
              <a:rPr lang="zh-CN" altLang="en-US" dirty="0"/>
              <a:t>类文件生成结果</a:t>
            </a:r>
            <a:r>
              <a:rPr lang="en-US" altLang="zh-CN" dirty="0"/>
              <a:t>——mutator</a:t>
            </a:r>
            <a:r>
              <a:rPr lang="zh-CN" altLang="en-US" dirty="0"/>
              <a:t>选择</a:t>
            </a:r>
          </a:p>
        </p:txBody>
      </p:sp>
      <p:pic>
        <p:nvPicPr>
          <p:cNvPr id="4" name="图片 3">
            <a:extLst>
              <a:ext uri="{FF2B5EF4-FFF2-40B4-BE49-F238E27FC236}">
                <a16:creationId xmlns:a16="http://schemas.microsoft.com/office/drawing/2014/main" id="{3A777820-5770-4393-87CD-70F65783289F}"/>
              </a:ext>
            </a:extLst>
          </p:cNvPr>
          <p:cNvPicPr>
            <a:picLocks noChangeAspect="1"/>
          </p:cNvPicPr>
          <p:nvPr/>
        </p:nvPicPr>
        <p:blipFill>
          <a:blip r:embed="rId3"/>
          <a:stretch>
            <a:fillRect/>
          </a:stretch>
        </p:blipFill>
        <p:spPr>
          <a:xfrm>
            <a:off x="1875690" y="1690688"/>
            <a:ext cx="8440620" cy="2159713"/>
          </a:xfrm>
          <a:prstGeom prst="rect">
            <a:avLst/>
          </a:prstGeom>
        </p:spPr>
      </p:pic>
      <p:pic>
        <p:nvPicPr>
          <p:cNvPr id="6" name="图片 5">
            <a:extLst>
              <a:ext uri="{FF2B5EF4-FFF2-40B4-BE49-F238E27FC236}">
                <a16:creationId xmlns:a16="http://schemas.microsoft.com/office/drawing/2014/main" id="{D402690C-6FAB-4C9E-A27E-C7C1D582A754}"/>
              </a:ext>
            </a:extLst>
          </p:cNvPr>
          <p:cNvPicPr>
            <a:picLocks noChangeAspect="1"/>
          </p:cNvPicPr>
          <p:nvPr/>
        </p:nvPicPr>
        <p:blipFill>
          <a:blip r:embed="rId4"/>
          <a:stretch>
            <a:fillRect/>
          </a:stretch>
        </p:blipFill>
        <p:spPr>
          <a:xfrm>
            <a:off x="1126792" y="3948752"/>
            <a:ext cx="9938415" cy="2758523"/>
          </a:xfrm>
          <a:prstGeom prst="rect">
            <a:avLst/>
          </a:prstGeom>
        </p:spPr>
      </p:pic>
      <p:pic>
        <p:nvPicPr>
          <p:cNvPr id="3" name="图片 2">
            <a:extLst>
              <a:ext uri="{FF2B5EF4-FFF2-40B4-BE49-F238E27FC236}">
                <a16:creationId xmlns:a16="http://schemas.microsoft.com/office/drawing/2014/main" id="{9428C4D9-EA62-4DCB-865C-3B3B9625A4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20200" y="66676"/>
            <a:ext cx="2971800" cy="1009650"/>
          </a:xfrm>
          <a:prstGeom prst="rect">
            <a:avLst/>
          </a:prstGeom>
        </p:spPr>
      </p:pic>
    </p:spTree>
    <p:extLst>
      <p:ext uri="{BB962C8B-B14F-4D97-AF65-F5344CB8AC3E}">
        <p14:creationId xmlns:p14="http://schemas.microsoft.com/office/powerpoint/2010/main" val="1394427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F490D3-6640-4178-AF61-A9AA221BA155}"/>
              </a:ext>
            </a:extLst>
          </p:cNvPr>
          <p:cNvSpPr>
            <a:spLocks noGrp="1"/>
          </p:cNvSpPr>
          <p:nvPr>
            <p:ph type="title"/>
          </p:nvPr>
        </p:nvSpPr>
        <p:spPr/>
        <p:txBody>
          <a:bodyPr/>
          <a:lstStyle/>
          <a:p>
            <a:r>
              <a:rPr lang="en-US" altLang="zh-CN" dirty="0"/>
              <a:t>JVM</a:t>
            </a:r>
            <a:r>
              <a:rPr lang="zh-CN" altLang="en-US" dirty="0"/>
              <a:t>比较</a:t>
            </a:r>
          </a:p>
        </p:txBody>
      </p:sp>
      <p:sp>
        <p:nvSpPr>
          <p:cNvPr id="3" name="内容占位符 2">
            <a:extLst>
              <a:ext uri="{FF2B5EF4-FFF2-40B4-BE49-F238E27FC236}">
                <a16:creationId xmlns:a16="http://schemas.microsoft.com/office/drawing/2014/main" id="{F5B553CE-E156-4413-819F-8495C5B4DC96}"/>
              </a:ext>
            </a:extLst>
          </p:cNvPr>
          <p:cNvSpPr>
            <a:spLocks noGrp="1"/>
          </p:cNvSpPr>
          <p:nvPr>
            <p:ph idx="1"/>
          </p:nvPr>
        </p:nvSpPr>
        <p:spPr/>
        <p:txBody>
          <a:bodyPr/>
          <a:lstStyle/>
          <a:p>
            <a:pPr marL="0" indent="0">
              <a:buNone/>
            </a:pPr>
            <a:r>
              <a:rPr lang="zh-CN" altLang="en-US" b="0" dirty="0">
                <a:effectLst/>
                <a:latin typeface="Fira Code" panose="020B0809050000020004" pitchFamily="49" charset="0"/>
              </a:rPr>
              <a:t>使用</a:t>
            </a:r>
            <a:r>
              <a:rPr lang="en-US" altLang="zh-CN" b="0" dirty="0" err="1">
                <a:solidFill>
                  <a:srgbClr val="0070C0"/>
                </a:solidFill>
                <a:effectLst/>
                <a:latin typeface="Fira Code" panose="020B0809050000020004" pitchFamily="49" charset="0"/>
              </a:rPr>
              <a:t>classfuzz</a:t>
            </a:r>
            <a:r>
              <a:rPr lang="en-US" altLang="zh-CN" b="0" dirty="0">
                <a:solidFill>
                  <a:srgbClr val="0070C0"/>
                </a:solidFill>
                <a:effectLst/>
                <a:latin typeface="Fira Code" panose="020B0809050000020004" pitchFamily="49" charset="0"/>
              </a:rPr>
              <a:t>[</a:t>
            </a:r>
            <a:r>
              <a:rPr lang="en-US" altLang="zh-CN" b="0" dirty="0" err="1">
                <a:solidFill>
                  <a:srgbClr val="0070C0"/>
                </a:solidFill>
                <a:effectLst/>
                <a:latin typeface="Fira Code" panose="020B0809050000020004" pitchFamily="49" charset="0"/>
              </a:rPr>
              <a:t>stbr</a:t>
            </a:r>
            <a:r>
              <a:rPr lang="en-US" altLang="zh-CN" b="0" dirty="0">
                <a:solidFill>
                  <a:srgbClr val="0070C0"/>
                </a:solidFill>
                <a:effectLst/>
                <a:latin typeface="Fira Code" panose="020B0809050000020004" pitchFamily="49" charset="0"/>
              </a:rPr>
              <a:t>]</a:t>
            </a:r>
            <a:r>
              <a:rPr lang="zh-CN" altLang="en-US" dirty="0">
                <a:latin typeface="Fira Code" panose="020B0809050000020004" pitchFamily="49" charset="0"/>
              </a:rPr>
              <a:t>生成的</a:t>
            </a:r>
            <a:r>
              <a:rPr lang="en-US" altLang="zh-CN" b="0" dirty="0">
                <a:effectLst/>
                <a:latin typeface="Fira Code" panose="020B0809050000020004" pitchFamily="49" charset="0"/>
              </a:rPr>
              <a:t>898</a:t>
            </a:r>
            <a:r>
              <a:rPr lang="zh-CN" altLang="en-US" b="0" dirty="0">
                <a:effectLst/>
                <a:latin typeface="Fira Code" panose="020B0809050000020004" pitchFamily="49" charset="0"/>
              </a:rPr>
              <a:t>测试类文件对</a:t>
            </a:r>
            <a:r>
              <a:rPr lang="en-US" altLang="zh-CN" dirty="0">
                <a:latin typeface="Fira Code" panose="020B0809050000020004" pitchFamily="49" charset="0"/>
              </a:rPr>
              <a:t>JVM</a:t>
            </a:r>
            <a:r>
              <a:rPr lang="zh-CN" altLang="en-US" dirty="0">
                <a:latin typeface="Fira Code" panose="020B0809050000020004" pitchFamily="49" charset="0"/>
              </a:rPr>
              <a:t>实现</a:t>
            </a:r>
            <a:r>
              <a:rPr lang="zh-CN" altLang="en-US" b="0" dirty="0">
                <a:effectLst/>
                <a:latin typeface="Fira Code" panose="020B0809050000020004" pitchFamily="49" charset="0"/>
              </a:rPr>
              <a:t>进行差异测试</a:t>
            </a:r>
            <a:r>
              <a:rPr lang="zh-CN" altLang="en-US" dirty="0">
                <a:latin typeface="Fira Code" panose="020B0809050000020004" pitchFamily="49" charset="0"/>
              </a:rPr>
              <a:t>：</a:t>
            </a:r>
            <a:r>
              <a:rPr lang="en-US" altLang="zh-CN" b="0" dirty="0">
                <a:effectLst/>
                <a:latin typeface="Fira Code" panose="020B0809050000020004" pitchFamily="49" charset="0"/>
              </a:rPr>
              <a:t>127</a:t>
            </a:r>
            <a:r>
              <a:rPr lang="zh-CN" altLang="en-US" b="0" dirty="0">
                <a:effectLst/>
                <a:latin typeface="Fira Code" panose="020B0809050000020004" pitchFamily="49" charset="0"/>
              </a:rPr>
              <a:t>、</a:t>
            </a:r>
            <a:r>
              <a:rPr lang="en-US" altLang="zh-CN" b="0" dirty="0">
                <a:effectLst/>
                <a:latin typeface="Fira Code" panose="020B0809050000020004" pitchFamily="49" charset="0"/>
              </a:rPr>
              <a:t>127</a:t>
            </a:r>
            <a:r>
              <a:rPr lang="zh-CN" altLang="en-US" b="0" dirty="0">
                <a:effectLst/>
                <a:latin typeface="Fira Code" panose="020B0809050000020004" pitchFamily="49" charset="0"/>
              </a:rPr>
              <a:t>、</a:t>
            </a:r>
            <a:r>
              <a:rPr lang="en-US" altLang="zh-CN" b="0" dirty="0">
                <a:effectLst/>
                <a:latin typeface="Fira Code" panose="020B0809050000020004" pitchFamily="49" charset="0"/>
              </a:rPr>
              <a:t>125</a:t>
            </a:r>
            <a:r>
              <a:rPr lang="zh-CN" altLang="en-US" b="0" dirty="0">
                <a:effectLst/>
                <a:latin typeface="Fira Code" panose="020B0809050000020004" pitchFamily="49" charset="0"/>
              </a:rPr>
              <a:t>、</a:t>
            </a:r>
            <a:r>
              <a:rPr lang="en-US" altLang="zh-CN" b="0" dirty="0">
                <a:effectLst/>
                <a:latin typeface="Fira Code" panose="020B0809050000020004" pitchFamily="49" charset="0"/>
              </a:rPr>
              <a:t>123</a:t>
            </a:r>
            <a:r>
              <a:rPr lang="zh-CN" altLang="en-US" b="0" dirty="0">
                <a:effectLst/>
                <a:latin typeface="Fira Code" panose="020B0809050000020004" pitchFamily="49" charset="0"/>
              </a:rPr>
              <a:t>和</a:t>
            </a:r>
            <a:r>
              <a:rPr lang="en-US" altLang="zh-CN" b="0" dirty="0">
                <a:effectLst/>
                <a:latin typeface="Fira Code" panose="020B0809050000020004" pitchFamily="49" charset="0"/>
              </a:rPr>
              <a:t>145</a:t>
            </a:r>
            <a:r>
              <a:rPr lang="zh-CN" altLang="en-US" b="0" dirty="0">
                <a:effectLst/>
                <a:latin typeface="Fira Code" panose="020B0809050000020004" pitchFamily="49" charset="0"/>
              </a:rPr>
              <a:t>类文件分别可在</a:t>
            </a:r>
            <a:r>
              <a:rPr lang="en-US" altLang="zh-CN" b="0" dirty="0">
                <a:effectLst/>
                <a:latin typeface="Fira Code" panose="020B0809050000020004" pitchFamily="49" charset="0"/>
              </a:rPr>
              <a:t>3</a:t>
            </a:r>
            <a:r>
              <a:rPr lang="zh-CN" altLang="en-US" b="0" dirty="0">
                <a:effectLst/>
                <a:latin typeface="Fira Code" panose="020B0809050000020004" pitchFamily="49" charset="0"/>
              </a:rPr>
              <a:t>个</a:t>
            </a:r>
            <a:r>
              <a:rPr lang="en-US" altLang="zh-CN" b="0" dirty="0" err="1">
                <a:effectLst/>
                <a:latin typeface="Fira Code" panose="020B0809050000020004" pitchFamily="49" charset="0"/>
              </a:rPr>
              <a:t>HotSpot</a:t>
            </a:r>
            <a:r>
              <a:rPr lang="zh-CN" altLang="en-US" b="0" dirty="0">
                <a:effectLst/>
                <a:latin typeface="Fira Code" panose="020B0809050000020004" pitchFamily="49" charset="0"/>
              </a:rPr>
              <a:t>版本</a:t>
            </a:r>
            <a:r>
              <a:rPr lang="en-US" altLang="zh-CN" b="0" dirty="0">
                <a:effectLst/>
                <a:latin typeface="Fira Code" panose="020B0809050000020004" pitchFamily="49" charset="0"/>
              </a:rPr>
              <a:t>J9</a:t>
            </a:r>
            <a:r>
              <a:rPr lang="zh-CN" altLang="en-US" b="0" dirty="0">
                <a:effectLst/>
                <a:latin typeface="Fira Code" panose="020B0809050000020004" pitchFamily="49" charset="0"/>
              </a:rPr>
              <a:t>和</a:t>
            </a:r>
            <a:r>
              <a:rPr lang="en-US" altLang="zh-CN" b="0" dirty="0">
                <a:effectLst/>
                <a:latin typeface="Fira Code" panose="020B0809050000020004" pitchFamily="49" charset="0"/>
              </a:rPr>
              <a:t>GIJ</a:t>
            </a:r>
            <a:r>
              <a:rPr lang="zh-CN" altLang="en-US" b="0" dirty="0">
                <a:effectLst/>
                <a:latin typeface="Fira Code" panose="020B0809050000020004" pitchFamily="49" charset="0"/>
              </a:rPr>
              <a:t>上运行。</a:t>
            </a:r>
            <a:r>
              <a:rPr lang="en-US" altLang="zh-CN" b="0" dirty="0">
                <a:effectLst/>
                <a:latin typeface="Fira Code" panose="020B0809050000020004" pitchFamily="49" charset="0"/>
              </a:rPr>
              <a:t>J9</a:t>
            </a:r>
            <a:r>
              <a:rPr lang="zh-CN" altLang="en-US" b="0" dirty="0">
                <a:effectLst/>
                <a:latin typeface="Fira Code" panose="020B0809050000020004" pitchFamily="49" charset="0"/>
              </a:rPr>
              <a:t>拒绝最多的类文件，而</a:t>
            </a:r>
            <a:r>
              <a:rPr lang="en-US" altLang="zh-CN" b="0" dirty="0">
                <a:effectLst/>
                <a:latin typeface="Fira Code" panose="020B0809050000020004" pitchFamily="49" charset="0"/>
              </a:rPr>
              <a:t>GIJ</a:t>
            </a:r>
            <a:r>
              <a:rPr lang="zh-CN" altLang="en-US" b="0" dirty="0">
                <a:effectLst/>
                <a:latin typeface="Fira Code" panose="020B0809050000020004" pitchFamily="49" charset="0"/>
              </a:rPr>
              <a:t>拒绝最少的类文件。在</a:t>
            </a:r>
            <a:r>
              <a:rPr lang="en-US" altLang="zh-CN" b="0" dirty="0">
                <a:effectLst/>
                <a:latin typeface="Fira Code" panose="020B0809050000020004" pitchFamily="49" charset="0"/>
              </a:rPr>
              <a:t>JVM</a:t>
            </a:r>
            <a:r>
              <a:rPr lang="zh-CN" altLang="en-US" b="0" dirty="0">
                <a:effectLst/>
                <a:latin typeface="Fira Code" panose="020B0809050000020004" pitchFamily="49" charset="0"/>
              </a:rPr>
              <a:t>中，</a:t>
            </a:r>
            <a:r>
              <a:rPr lang="en-US" altLang="zh-CN" b="0" dirty="0">
                <a:effectLst/>
                <a:latin typeface="Fira Code" panose="020B0809050000020004" pitchFamily="49" charset="0"/>
              </a:rPr>
              <a:t>GIJ</a:t>
            </a:r>
            <a:r>
              <a:rPr lang="zh-CN" altLang="en-US" b="0" dirty="0">
                <a:effectLst/>
                <a:latin typeface="Fira Code" panose="020B0809050000020004" pitchFamily="49" charset="0"/>
              </a:rPr>
              <a:t>是最宽容的，并且接受更多的无效类文件。</a:t>
            </a:r>
          </a:p>
          <a:p>
            <a:endParaRPr lang="zh-CN" altLang="en-US" dirty="0"/>
          </a:p>
        </p:txBody>
      </p:sp>
      <p:pic>
        <p:nvPicPr>
          <p:cNvPr id="4" name="图片 3">
            <a:extLst>
              <a:ext uri="{FF2B5EF4-FFF2-40B4-BE49-F238E27FC236}">
                <a16:creationId xmlns:a16="http://schemas.microsoft.com/office/drawing/2014/main" id="{46BDF02B-137B-4B72-9EF7-9F9E0B59808C}"/>
              </a:ext>
            </a:extLst>
          </p:cNvPr>
          <p:cNvPicPr>
            <a:picLocks noChangeAspect="1"/>
          </p:cNvPicPr>
          <p:nvPr/>
        </p:nvPicPr>
        <p:blipFill>
          <a:blip r:embed="rId2"/>
          <a:stretch>
            <a:fillRect/>
          </a:stretch>
        </p:blipFill>
        <p:spPr>
          <a:xfrm>
            <a:off x="517676" y="3858174"/>
            <a:ext cx="11156647" cy="2057578"/>
          </a:xfrm>
          <a:prstGeom prst="rect">
            <a:avLst/>
          </a:prstGeom>
        </p:spPr>
      </p:pic>
      <p:pic>
        <p:nvPicPr>
          <p:cNvPr id="6" name="图片 5">
            <a:extLst>
              <a:ext uri="{FF2B5EF4-FFF2-40B4-BE49-F238E27FC236}">
                <a16:creationId xmlns:a16="http://schemas.microsoft.com/office/drawing/2014/main" id="{8A5CBA2C-1AB7-4A31-8FDF-0D72EBBD9E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0200" y="66676"/>
            <a:ext cx="2971800" cy="1009650"/>
          </a:xfrm>
          <a:prstGeom prst="rect">
            <a:avLst/>
          </a:prstGeom>
        </p:spPr>
      </p:pic>
    </p:spTree>
    <p:extLst>
      <p:ext uri="{BB962C8B-B14F-4D97-AF65-F5344CB8AC3E}">
        <p14:creationId xmlns:p14="http://schemas.microsoft.com/office/powerpoint/2010/main" val="262144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812BB6F-6298-4A0B-9639-4D39692DFCF9}"/>
              </a:ext>
            </a:extLst>
          </p:cNvPr>
          <p:cNvSpPr>
            <a:spLocks noGrp="1"/>
          </p:cNvSpPr>
          <p:nvPr>
            <p:ph type="ctrTitle"/>
          </p:nvPr>
        </p:nvSpPr>
        <p:spPr/>
        <p:txBody>
          <a:bodyPr/>
          <a:lstStyle/>
          <a:p>
            <a:r>
              <a:rPr lang="en-US" altLang="zh-CN" dirty="0"/>
              <a:t>Thanks for watching</a:t>
            </a:r>
            <a:endParaRPr lang="zh-CN" altLang="en-US" dirty="0"/>
          </a:p>
        </p:txBody>
      </p:sp>
      <p:sp>
        <p:nvSpPr>
          <p:cNvPr id="5" name="副标题 4">
            <a:extLst>
              <a:ext uri="{FF2B5EF4-FFF2-40B4-BE49-F238E27FC236}">
                <a16:creationId xmlns:a16="http://schemas.microsoft.com/office/drawing/2014/main" id="{13F7B95B-7A9A-46FD-BDBA-7DF92B2F19C8}"/>
              </a:ext>
            </a:extLst>
          </p:cNvPr>
          <p:cNvSpPr>
            <a:spLocks noGrp="1"/>
          </p:cNvSpPr>
          <p:nvPr>
            <p:ph type="subTitle" idx="1"/>
          </p:nvPr>
        </p:nvSpPr>
        <p:spPr/>
        <p:txBody>
          <a:bodyPr/>
          <a:lstStyle/>
          <a:p>
            <a:endParaRPr lang="zh-CN" altLang="en-US"/>
          </a:p>
        </p:txBody>
      </p:sp>
      <p:pic>
        <p:nvPicPr>
          <p:cNvPr id="2" name="图片 1">
            <a:extLst>
              <a:ext uri="{FF2B5EF4-FFF2-40B4-BE49-F238E27FC236}">
                <a16:creationId xmlns:a16="http://schemas.microsoft.com/office/drawing/2014/main" id="{C3E06BD1-BC77-468E-B12F-C22608B87C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0200" y="66676"/>
            <a:ext cx="2971800" cy="1009650"/>
          </a:xfrm>
          <a:prstGeom prst="rect">
            <a:avLst/>
          </a:prstGeom>
        </p:spPr>
      </p:pic>
    </p:spTree>
    <p:extLst>
      <p:ext uri="{BB962C8B-B14F-4D97-AF65-F5344CB8AC3E}">
        <p14:creationId xmlns:p14="http://schemas.microsoft.com/office/powerpoint/2010/main" val="3938461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249E31-62E4-4CF5-9AB9-687DEC00C25F}"/>
              </a:ext>
            </a:extLst>
          </p:cNvPr>
          <p:cNvSpPr>
            <a:spLocks noGrp="1"/>
          </p:cNvSpPr>
          <p:nvPr>
            <p:ph type="title"/>
          </p:nvPr>
        </p:nvSpPr>
        <p:spPr/>
        <p:txBody>
          <a:bodyPr/>
          <a:lstStyle/>
          <a:p>
            <a:r>
              <a:rPr lang="en-US" altLang="zh-CN" dirty="0"/>
              <a:t>JVM</a:t>
            </a:r>
            <a:r>
              <a:rPr lang="zh-CN" altLang="en-US" dirty="0"/>
              <a:t>背景</a:t>
            </a:r>
          </a:p>
        </p:txBody>
      </p:sp>
      <p:sp>
        <p:nvSpPr>
          <p:cNvPr id="3" name="内容占位符 2">
            <a:extLst>
              <a:ext uri="{FF2B5EF4-FFF2-40B4-BE49-F238E27FC236}">
                <a16:creationId xmlns:a16="http://schemas.microsoft.com/office/drawing/2014/main" id="{919BF64B-1F2F-43D2-A40F-D62A49B73E4A}"/>
              </a:ext>
            </a:extLst>
          </p:cNvPr>
          <p:cNvSpPr>
            <a:spLocks noGrp="1"/>
          </p:cNvSpPr>
          <p:nvPr>
            <p:ph idx="1"/>
          </p:nvPr>
        </p:nvSpPr>
        <p:spPr/>
        <p:txBody>
          <a:bodyPr>
            <a:normAutofit/>
          </a:bodyPr>
          <a:lstStyle/>
          <a:p>
            <a:r>
              <a:rPr lang="en-US" altLang="zh-CN" b="0" dirty="0">
                <a:effectLst/>
                <a:latin typeface="Fira Code" panose="020B0809050000020004" pitchFamily="49" charset="0"/>
              </a:rPr>
              <a:t>Java</a:t>
            </a:r>
            <a:r>
              <a:rPr lang="zh-CN" altLang="en-US" b="0" dirty="0">
                <a:effectLst/>
                <a:latin typeface="Fira Code" panose="020B0809050000020004" pitchFamily="49" charset="0"/>
              </a:rPr>
              <a:t>虚拟机（</a:t>
            </a:r>
            <a:r>
              <a:rPr lang="en-US" altLang="zh-CN" b="0" dirty="0">
                <a:effectLst/>
                <a:latin typeface="Fira Code" panose="020B0809050000020004" pitchFamily="49" charset="0"/>
              </a:rPr>
              <a:t>JVM</a:t>
            </a:r>
            <a:r>
              <a:rPr lang="zh-CN" altLang="en-US" b="0" dirty="0">
                <a:effectLst/>
                <a:latin typeface="Fira Code" panose="020B0809050000020004" pitchFamily="49" charset="0"/>
              </a:rPr>
              <a:t>）是一种成熟的</a:t>
            </a:r>
            <a:r>
              <a:rPr lang="en-US" altLang="zh-CN" b="0" dirty="0">
                <a:effectLst/>
                <a:latin typeface="Fira Code" panose="020B0809050000020004" pitchFamily="49" charset="0"/>
              </a:rPr>
              <a:t>Java</a:t>
            </a:r>
            <a:r>
              <a:rPr lang="zh-CN" altLang="en-US" b="0" dirty="0">
                <a:effectLst/>
                <a:latin typeface="Fira Code" panose="020B0809050000020004" pitchFamily="49" charset="0"/>
              </a:rPr>
              <a:t>技术。</a:t>
            </a:r>
            <a:endParaRPr lang="en-US" altLang="zh-CN" b="0" dirty="0">
              <a:effectLst/>
              <a:latin typeface="Fira Code" panose="020B0809050000020004" pitchFamily="49" charset="0"/>
            </a:endParaRPr>
          </a:p>
          <a:p>
            <a:r>
              <a:rPr lang="en-US" altLang="zh-CN" b="0" dirty="0">
                <a:effectLst/>
                <a:latin typeface="Fira Code" panose="020B0809050000020004" pitchFamily="49" charset="0"/>
              </a:rPr>
              <a:t>JVM</a:t>
            </a:r>
            <a:r>
              <a:rPr lang="zh-CN" altLang="en-US" b="0" dirty="0">
                <a:effectLst/>
                <a:latin typeface="Fira Code" panose="020B0809050000020004" pitchFamily="49" charset="0"/>
              </a:rPr>
              <a:t>负责以相同的方式在任何平台上</a:t>
            </a:r>
            <a:r>
              <a:rPr lang="zh-CN" altLang="en-US" b="0" dirty="0">
                <a:solidFill>
                  <a:srgbClr val="0070C0"/>
                </a:solidFill>
                <a:effectLst/>
                <a:latin typeface="Fira Code" panose="020B0809050000020004" pitchFamily="49" charset="0"/>
              </a:rPr>
              <a:t>加载</a:t>
            </a:r>
            <a:r>
              <a:rPr lang="zh-CN" altLang="en-US" b="0" dirty="0">
                <a:effectLst/>
                <a:latin typeface="Fira Code" panose="020B0809050000020004" pitchFamily="49" charset="0"/>
              </a:rPr>
              <a:t>，</a:t>
            </a:r>
            <a:r>
              <a:rPr lang="zh-CN" altLang="en-US" b="0" dirty="0">
                <a:solidFill>
                  <a:srgbClr val="0070C0"/>
                </a:solidFill>
                <a:effectLst/>
                <a:latin typeface="Fira Code" panose="020B0809050000020004" pitchFamily="49" charset="0"/>
              </a:rPr>
              <a:t>链接</a:t>
            </a:r>
            <a:r>
              <a:rPr lang="zh-CN" altLang="en-US" b="0" dirty="0">
                <a:effectLst/>
                <a:latin typeface="Fira Code" panose="020B0809050000020004" pitchFamily="49" charset="0"/>
              </a:rPr>
              <a:t>和</a:t>
            </a:r>
            <a:r>
              <a:rPr lang="zh-CN" altLang="en-US" b="0" dirty="0">
                <a:solidFill>
                  <a:srgbClr val="0070C0"/>
                </a:solidFill>
                <a:effectLst/>
                <a:latin typeface="Fira Code" panose="020B0809050000020004" pitchFamily="49" charset="0"/>
              </a:rPr>
              <a:t>执行</a:t>
            </a:r>
            <a:r>
              <a:rPr lang="en-US" altLang="zh-CN" b="0" dirty="0">
                <a:effectLst/>
                <a:latin typeface="Fira Code" panose="020B0809050000020004" pitchFamily="49" charset="0"/>
              </a:rPr>
              <a:t>Java</a:t>
            </a:r>
            <a:r>
              <a:rPr lang="zh-CN" altLang="en-US" b="0" dirty="0">
                <a:effectLst/>
                <a:latin typeface="Fira Code" panose="020B0809050000020004" pitchFamily="49" charset="0"/>
              </a:rPr>
              <a:t>类文件（</a:t>
            </a:r>
            <a:r>
              <a:rPr lang="en-US" altLang="zh-CN" b="0" dirty="0">
                <a:solidFill>
                  <a:srgbClr val="0070C0"/>
                </a:solidFill>
                <a:effectLst/>
                <a:latin typeface="Fira Code" panose="020B0809050000020004" pitchFamily="49" charset="0"/>
              </a:rPr>
              <a:t>.class</a:t>
            </a:r>
            <a:r>
              <a:rPr lang="zh-CN" altLang="en-US" b="0" dirty="0">
                <a:effectLst/>
                <a:latin typeface="Fira Code" panose="020B0809050000020004" pitchFamily="49" charset="0"/>
              </a:rPr>
              <a:t>）。</a:t>
            </a:r>
            <a:endParaRPr lang="en-US" altLang="zh-CN" b="0" dirty="0">
              <a:effectLst/>
              <a:latin typeface="Fira Code" panose="020B0809050000020004" pitchFamily="49" charset="0"/>
            </a:endParaRPr>
          </a:p>
          <a:p>
            <a:r>
              <a:rPr lang="en-US" altLang="zh-CN" b="0" dirty="0">
                <a:effectLst/>
                <a:latin typeface="Fira Code" panose="020B0809050000020004" pitchFamily="49" charset="0"/>
              </a:rPr>
              <a:t>Oracle</a:t>
            </a:r>
            <a:r>
              <a:rPr lang="zh-CN" altLang="en-US" b="0" dirty="0">
                <a:effectLst/>
                <a:latin typeface="Fira Code" panose="020B0809050000020004" pitchFamily="49" charset="0"/>
              </a:rPr>
              <a:t>的</a:t>
            </a:r>
            <a:r>
              <a:rPr lang="en-US" altLang="zh-CN" b="0" dirty="0" err="1">
                <a:effectLst/>
                <a:latin typeface="Fira Code" panose="020B0809050000020004" pitchFamily="49" charset="0"/>
              </a:rPr>
              <a:t>HotSpot</a:t>
            </a:r>
            <a:r>
              <a:rPr lang="zh-CN" altLang="en-US" b="0" dirty="0">
                <a:effectLst/>
                <a:latin typeface="Fira Code" panose="020B0809050000020004" pitchFamily="49" charset="0"/>
              </a:rPr>
              <a:t>，</a:t>
            </a:r>
            <a:r>
              <a:rPr lang="en-US" altLang="zh-CN" b="0" dirty="0">
                <a:effectLst/>
                <a:latin typeface="Fira Code" panose="020B0809050000020004" pitchFamily="49" charset="0"/>
              </a:rPr>
              <a:t>IBM</a:t>
            </a:r>
            <a:r>
              <a:rPr lang="zh-CN" altLang="en-US" b="0" dirty="0">
                <a:effectLst/>
                <a:latin typeface="Fira Code" panose="020B0809050000020004" pitchFamily="49" charset="0"/>
              </a:rPr>
              <a:t>的</a:t>
            </a:r>
            <a:r>
              <a:rPr lang="en-US" altLang="zh-CN" b="0" dirty="0">
                <a:effectLst/>
                <a:latin typeface="Fira Code" panose="020B0809050000020004" pitchFamily="49" charset="0"/>
              </a:rPr>
              <a:t>J9</a:t>
            </a:r>
            <a:r>
              <a:rPr lang="zh-CN" altLang="en-US" b="0" dirty="0">
                <a:effectLst/>
                <a:latin typeface="Fira Code" panose="020B0809050000020004" pitchFamily="49" charset="0"/>
              </a:rPr>
              <a:t>，</a:t>
            </a:r>
            <a:r>
              <a:rPr lang="en-US" altLang="zh-CN" b="0" dirty="0" err="1">
                <a:effectLst/>
                <a:latin typeface="Fira Code" panose="020B0809050000020004" pitchFamily="49" charset="0"/>
              </a:rPr>
              <a:t>Jikes</a:t>
            </a:r>
            <a:r>
              <a:rPr lang="en-US" altLang="zh-CN" b="0" dirty="0">
                <a:effectLst/>
                <a:latin typeface="Fira Code" panose="020B0809050000020004" pitchFamily="49" charset="0"/>
              </a:rPr>
              <a:t> RVM</a:t>
            </a:r>
            <a:r>
              <a:rPr lang="zh-CN" altLang="en-US" b="0" dirty="0">
                <a:effectLst/>
                <a:latin typeface="Fira Code" panose="020B0809050000020004" pitchFamily="49" charset="0"/>
              </a:rPr>
              <a:t>，</a:t>
            </a:r>
            <a:r>
              <a:rPr lang="en-US" altLang="zh-CN" b="0" dirty="0">
                <a:effectLst/>
                <a:latin typeface="Fira Code" panose="020B0809050000020004" pitchFamily="49" charset="0"/>
              </a:rPr>
              <a:t>Azul</a:t>
            </a:r>
            <a:r>
              <a:rPr lang="zh-CN" altLang="en-US" b="0" dirty="0">
                <a:effectLst/>
                <a:latin typeface="Fira Code" panose="020B0809050000020004" pitchFamily="49" charset="0"/>
              </a:rPr>
              <a:t>的</a:t>
            </a:r>
            <a:r>
              <a:rPr lang="en-US" altLang="zh-CN" b="0" dirty="0">
                <a:effectLst/>
                <a:latin typeface="Fira Code" panose="020B0809050000020004" pitchFamily="49" charset="0"/>
              </a:rPr>
              <a:t>Zulu</a:t>
            </a:r>
            <a:r>
              <a:rPr lang="zh-CN" altLang="en-US" b="0" dirty="0">
                <a:effectLst/>
                <a:latin typeface="Fira Code" panose="020B0809050000020004" pitchFamily="49" charset="0"/>
              </a:rPr>
              <a:t>和</a:t>
            </a:r>
            <a:r>
              <a:rPr lang="en-US" altLang="zh-CN" b="0" dirty="0">
                <a:effectLst/>
                <a:latin typeface="Fira Code" panose="020B0809050000020004" pitchFamily="49" charset="0"/>
              </a:rPr>
              <a:t>GNU</a:t>
            </a:r>
            <a:r>
              <a:rPr lang="zh-CN" altLang="en-US" b="0" dirty="0">
                <a:effectLst/>
                <a:latin typeface="Fira Code" panose="020B0809050000020004" pitchFamily="49" charset="0"/>
              </a:rPr>
              <a:t>的</a:t>
            </a:r>
            <a:r>
              <a:rPr lang="en-US" altLang="zh-CN" b="0" dirty="0">
                <a:effectLst/>
                <a:latin typeface="Fira Code" panose="020B0809050000020004" pitchFamily="49" charset="0"/>
              </a:rPr>
              <a:t>GIJ</a:t>
            </a:r>
            <a:r>
              <a:rPr lang="zh-CN" altLang="en-US" b="0" dirty="0">
                <a:effectLst/>
                <a:latin typeface="Fira Code" panose="020B0809050000020004" pitchFamily="49" charset="0"/>
              </a:rPr>
              <a:t>等各种</a:t>
            </a:r>
            <a:r>
              <a:rPr lang="en-US" altLang="zh-CN" b="0" dirty="0">
                <a:effectLst/>
                <a:latin typeface="Fira Code" panose="020B0809050000020004" pitchFamily="49" charset="0"/>
              </a:rPr>
              <a:t>JVM</a:t>
            </a:r>
            <a:r>
              <a:rPr lang="zh-CN" altLang="en-US" b="0" dirty="0">
                <a:effectLst/>
                <a:latin typeface="Fira Code" panose="020B0809050000020004" pitchFamily="49" charset="0"/>
              </a:rPr>
              <a:t>实现都仍在不断发展。他们采用不同的实现技术（例如即时编译，提前编译和解释），并适应不同的操作系统和</a:t>
            </a:r>
            <a:r>
              <a:rPr lang="en-US" altLang="zh-CN" b="0" dirty="0">
                <a:effectLst/>
                <a:latin typeface="Fira Code" panose="020B0809050000020004" pitchFamily="49" charset="0"/>
              </a:rPr>
              <a:t>CPU</a:t>
            </a:r>
            <a:r>
              <a:rPr lang="zh-CN" altLang="en-US" b="0" dirty="0">
                <a:effectLst/>
                <a:latin typeface="Fira Code" panose="020B0809050000020004" pitchFamily="49" charset="0"/>
              </a:rPr>
              <a:t>体系结构。为了确保它们的兼容性，它们必须一致地实现单个</a:t>
            </a:r>
            <a:r>
              <a:rPr lang="en-US" altLang="zh-CN" b="0" dirty="0">
                <a:effectLst/>
                <a:latin typeface="Fira Code" panose="020B0809050000020004" pitchFamily="49" charset="0"/>
              </a:rPr>
              <a:t>JVM</a:t>
            </a:r>
            <a:r>
              <a:rPr lang="zh-CN" altLang="en-US" b="0" dirty="0">
                <a:effectLst/>
                <a:latin typeface="Fira Code" panose="020B0809050000020004" pitchFamily="49" charset="0"/>
              </a:rPr>
              <a:t>规范。</a:t>
            </a:r>
          </a:p>
          <a:p>
            <a:endParaRPr lang="zh-CN" altLang="en-US" b="0" dirty="0">
              <a:solidFill>
                <a:srgbClr val="000000"/>
              </a:solidFill>
              <a:effectLst/>
              <a:latin typeface="Fira Code" panose="020B0809050000020004" pitchFamily="49" charset="0"/>
            </a:endParaRPr>
          </a:p>
          <a:p>
            <a:pPr marL="0" indent="0">
              <a:buNone/>
            </a:pPr>
            <a:endParaRPr lang="zh-CN" altLang="en-US" dirty="0"/>
          </a:p>
        </p:txBody>
      </p:sp>
      <p:pic>
        <p:nvPicPr>
          <p:cNvPr id="5" name="图片 4">
            <a:extLst>
              <a:ext uri="{FF2B5EF4-FFF2-40B4-BE49-F238E27FC236}">
                <a16:creationId xmlns:a16="http://schemas.microsoft.com/office/drawing/2014/main" id="{C4142ACB-B325-4BE5-83ED-DDEAF4370E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0200" y="66676"/>
            <a:ext cx="2971800" cy="1009650"/>
          </a:xfrm>
          <a:prstGeom prst="rect">
            <a:avLst/>
          </a:prstGeom>
        </p:spPr>
      </p:pic>
    </p:spTree>
    <p:extLst>
      <p:ext uri="{BB962C8B-B14F-4D97-AF65-F5344CB8AC3E}">
        <p14:creationId xmlns:p14="http://schemas.microsoft.com/office/powerpoint/2010/main" val="1954185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2178B9-A659-46EA-85FA-3BCFFFB7E7D4}"/>
              </a:ext>
            </a:extLst>
          </p:cNvPr>
          <p:cNvSpPr>
            <a:spLocks noGrp="1"/>
          </p:cNvSpPr>
          <p:nvPr>
            <p:ph type="title"/>
          </p:nvPr>
        </p:nvSpPr>
        <p:spPr/>
        <p:txBody>
          <a:bodyPr/>
          <a:lstStyle/>
          <a:p>
            <a:r>
              <a:rPr lang="en-US" altLang="zh-CN" dirty="0"/>
              <a:t>JVM</a:t>
            </a:r>
            <a:r>
              <a:rPr lang="zh-CN" altLang="en-US" dirty="0"/>
              <a:t>的差异（</a:t>
            </a:r>
            <a:r>
              <a:rPr lang="en-US" altLang="zh-CN" dirty="0"/>
              <a:t>discrepancy</a:t>
            </a:r>
            <a:r>
              <a:rPr lang="zh-CN" altLang="en-US" dirty="0"/>
              <a:t>）</a:t>
            </a:r>
            <a:r>
              <a:rPr lang="en-US" altLang="zh-CN" b="0" i="1" dirty="0">
                <a:solidFill>
                  <a:srgbClr val="D4D4D4"/>
                </a:solidFill>
                <a:effectLst/>
                <a:latin typeface="Fira Code" panose="020B0809050000020004" pitchFamily="49" charset="0"/>
              </a:rPr>
              <a:t> </a:t>
            </a:r>
            <a:endParaRPr lang="zh-CN" altLang="en-US" dirty="0"/>
          </a:p>
        </p:txBody>
      </p:sp>
      <p:sp>
        <p:nvSpPr>
          <p:cNvPr id="3" name="内容占位符 2">
            <a:extLst>
              <a:ext uri="{FF2B5EF4-FFF2-40B4-BE49-F238E27FC236}">
                <a16:creationId xmlns:a16="http://schemas.microsoft.com/office/drawing/2014/main" id="{AF934FC6-41AD-4820-9E5D-FCEB7DB96539}"/>
              </a:ext>
            </a:extLst>
          </p:cNvPr>
          <p:cNvSpPr>
            <a:spLocks noGrp="1"/>
          </p:cNvSpPr>
          <p:nvPr>
            <p:ph idx="1"/>
          </p:nvPr>
        </p:nvSpPr>
        <p:spPr/>
        <p:txBody>
          <a:bodyPr/>
          <a:lstStyle/>
          <a:p>
            <a:pPr marL="0" indent="0">
              <a:buNone/>
            </a:pPr>
            <a:r>
              <a:rPr lang="zh-CN" altLang="en-US" b="0" dirty="0">
                <a:effectLst/>
                <a:latin typeface="Fira Code" panose="020B0809050000020004" pitchFamily="49" charset="0"/>
              </a:rPr>
              <a:t>现实情况是，没有两个</a:t>
            </a:r>
            <a:r>
              <a:rPr lang="en-US" altLang="zh-CN" b="0" dirty="0">
                <a:effectLst/>
                <a:latin typeface="Fira Code" panose="020B0809050000020004" pitchFamily="49" charset="0"/>
              </a:rPr>
              <a:t>JVM</a:t>
            </a:r>
            <a:r>
              <a:rPr lang="zh-CN" altLang="en-US" b="0" dirty="0">
                <a:effectLst/>
                <a:latin typeface="Fira Code" panose="020B0809050000020004" pitchFamily="49" charset="0"/>
              </a:rPr>
              <a:t>完全相同，并且在遇到极端情况或无效的类文件时它们可能表现出差异：</a:t>
            </a:r>
            <a:r>
              <a:rPr lang="en-US" altLang="zh-CN" b="0" dirty="0">
                <a:effectLst/>
                <a:latin typeface="Fira Code" panose="020B0809050000020004" pitchFamily="49" charset="0"/>
              </a:rPr>
              <a:t>Java</a:t>
            </a:r>
            <a:r>
              <a:rPr lang="zh-CN" altLang="en-US" b="0" dirty="0">
                <a:effectLst/>
                <a:latin typeface="Fira Code" panose="020B0809050000020004" pitchFamily="49" charset="0"/>
              </a:rPr>
              <a:t>类可以在某些</a:t>
            </a:r>
            <a:r>
              <a:rPr lang="en-US" altLang="zh-CN" b="0" dirty="0">
                <a:effectLst/>
                <a:latin typeface="Fira Code" panose="020B0809050000020004" pitchFamily="49" charset="0"/>
              </a:rPr>
              <a:t>JVM</a:t>
            </a:r>
            <a:r>
              <a:rPr lang="zh-CN" altLang="en-US" b="0" dirty="0">
                <a:effectLst/>
                <a:latin typeface="Fira Code" panose="020B0809050000020004" pitchFamily="49" charset="0"/>
              </a:rPr>
              <a:t>上运行，但不能在其他</a:t>
            </a:r>
            <a:r>
              <a:rPr lang="en-US" altLang="zh-CN" b="0" dirty="0">
                <a:effectLst/>
                <a:latin typeface="Fira Code" panose="020B0809050000020004" pitchFamily="49" charset="0"/>
              </a:rPr>
              <a:t>JVM</a:t>
            </a:r>
            <a:r>
              <a:rPr lang="zh-CN" altLang="en-US" b="0" dirty="0">
                <a:effectLst/>
                <a:latin typeface="Fira Code" panose="020B0809050000020004" pitchFamily="49" charset="0"/>
              </a:rPr>
              <a:t>上运行，应用程序在某些</a:t>
            </a:r>
            <a:r>
              <a:rPr lang="en-US" altLang="zh-CN" b="0" dirty="0">
                <a:effectLst/>
                <a:latin typeface="Fira Code" panose="020B0809050000020004" pitchFamily="49" charset="0"/>
              </a:rPr>
              <a:t>JVM</a:t>
            </a:r>
            <a:r>
              <a:rPr lang="zh-CN" altLang="en-US" b="0" dirty="0">
                <a:effectLst/>
                <a:latin typeface="Fira Code" panose="020B0809050000020004" pitchFamily="49" charset="0"/>
              </a:rPr>
              <a:t>上运行时可能会受到攻击，或者</a:t>
            </a:r>
            <a:r>
              <a:rPr lang="en-US" altLang="zh-CN" b="0" dirty="0">
                <a:effectLst/>
                <a:latin typeface="Fira Code" panose="020B0809050000020004" pitchFamily="49" charset="0"/>
              </a:rPr>
              <a:t>JVM</a:t>
            </a:r>
            <a:r>
              <a:rPr lang="zh-CN" altLang="en-US" b="0" dirty="0">
                <a:effectLst/>
                <a:latin typeface="Fira Code" panose="020B0809050000020004" pitchFamily="49" charset="0"/>
              </a:rPr>
              <a:t>本身可能在运行时崩溃。</a:t>
            </a:r>
          </a:p>
          <a:p>
            <a:endParaRPr lang="zh-CN" altLang="en-US" dirty="0"/>
          </a:p>
        </p:txBody>
      </p:sp>
      <p:pic>
        <p:nvPicPr>
          <p:cNvPr id="5" name="图片 4">
            <a:extLst>
              <a:ext uri="{FF2B5EF4-FFF2-40B4-BE49-F238E27FC236}">
                <a16:creationId xmlns:a16="http://schemas.microsoft.com/office/drawing/2014/main" id="{23285F2B-CF26-441D-AA05-F3C3DD3168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0200" y="66676"/>
            <a:ext cx="2971800" cy="1009650"/>
          </a:xfrm>
          <a:prstGeom prst="rect">
            <a:avLst/>
          </a:prstGeom>
        </p:spPr>
      </p:pic>
    </p:spTree>
    <p:extLst>
      <p:ext uri="{BB962C8B-B14F-4D97-AF65-F5344CB8AC3E}">
        <p14:creationId xmlns:p14="http://schemas.microsoft.com/office/powerpoint/2010/main" val="1142192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993ED5-4EC5-45D4-B2F1-B07C309DDCE5}"/>
              </a:ext>
            </a:extLst>
          </p:cNvPr>
          <p:cNvSpPr>
            <a:spLocks noGrp="1"/>
          </p:cNvSpPr>
          <p:nvPr>
            <p:ph type="title"/>
          </p:nvPr>
        </p:nvSpPr>
        <p:spPr/>
        <p:txBody>
          <a:bodyPr/>
          <a:lstStyle/>
          <a:p>
            <a:r>
              <a:rPr lang="en-US" altLang="zh-CN" dirty="0"/>
              <a:t>JVM</a:t>
            </a:r>
            <a:r>
              <a:rPr lang="zh-CN" altLang="en-US" dirty="0"/>
              <a:t>差异</a:t>
            </a:r>
            <a:r>
              <a:rPr lang="en-US" altLang="zh-CN" dirty="0"/>
              <a:t>——1.JVM</a:t>
            </a:r>
            <a:r>
              <a:rPr lang="zh-CN" altLang="en-US" dirty="0"/>
              <a:t>缺陷（</a:t>
            </a:r>
            <a:r>
              <a:rPr lang="en-US" altLang="zh-CN" dirty="0"/>
              <a:t>defect</a:t>
            </a:r>
            <a:r>
              <a:rPr lang="zh-CN" altLang="en-US" dirty="0"/>
              <a:t>）</a:t>
            </a:r>
          </a:p>
        </p:txBody>
      </p:sp>
      <p:sp>
        <p:nvSpPr>
          <p:cNvPr id="3" name="内容占位符 2">
            <a:extLst>
              <a:ext uri="{FF2B5EF4-FFF2-40B4-BE49-F238E27FC236}">
                <a16:creationId xmlns:a16="http://schemas.microsoft.com/office/drawing/2014/main" id="{37A31647-9C66-4E1A-ADF7-7F0E5EEADB66}"/>
              </a:ext>
            </a:extLst>
          </p:cNvPr>
          <p:cNvSpPr>
            <a:spLocks noGrp="1"/>
          </p:cNvSpPr>
          <p:nvPr>
            <p:ph idx="1"/>
          </p:nvPr>
        </p:nvSpPr>
        <p:spPr/>
        <p:txBody>
          <a:bodyPr/>
          <a:lstStyle/>
          <a:p>
            <a:r>
              <a:rPr lang="zh-CN" altLang="en-US" b="0" dirty="0">
                <a:effectLst/>
                <a:latin typeface="Fira Code" panose="020B0809050000020004" pitchFamily="49" charset="0"/>
              </a:rPr>
              <a:t>开发人员在开发各自的</a:t>
            </a:r>
            <a:r>
              <a:rPr lang="en-US" altLang="zh-CN" b="0" dirty="0">
                <a:effectLst/>
                <a:latin typeface="Fira Code" panose="020B0809050000020004" pitchFamily="49" charset="0"/>
              </a:rPr>
              <a:t>JVM</a:t>
            </a:r>
            <a:r>
              <a:rPr lang="zh-CN" altLang="en-US" b="0" dirty="0">
                <a:effectLst/>
                <a:latin typeface="Fira Code" panose="020B0809050000020004" pitchFamily="49" charset="0"/>
              </a:rPr>
              <a:t>时可能不会犯相同的错误，因此它们之间的行为可能会有所不同。</a:t>
            </a:r>
            <a:endParaRPr lang="en-US" altLang="zh-CN" b="0" dirty="0">
              <a:effectLst/>
              <a:latin typeface="Fira Code" panose="020B0809050000020004" pitchFamily="49" charset="0"/>
            </a:endParaRPr>
          </a:p>
          <a:p>
            <a:r>
              <a:rPr lang="zh-CN" altLang="en-US" b="0" dirty="0">
                <a:effectLst/>
                <a:latin typeface="Fira Code" panose="020B0809050000020004" pitchFamily="49" charset="0"/>
              </a:rPr>
              <a:t>我们将</a:t>
            </a:r>
            <a:r>
              <a:rPr lang="en-US" altLang="zh-CN" b="0" dirty="0">
                <a:effectLst/>
                <a:latin typeface="Fira Code" panose="020B0809050000020004" pitchFamily="49" charset="0"/>
              </a:rPr>
              <a:t>JVM</a:t>
            </a:r>
            <a:r>
              <a:rPr lang="zh-CN" altLang="en-US" b="0" dirty="0">
                <a:effectLst/>
                <a:latin typeface="Fira Code" panose="020B0809050000020004" pitchFamily="49" charset="0"/>
              </a:rPr>
              <a:t>实现中的任何编程错误（例如，空指针）或将实现与</a:t>
            </a:r>
            <a:r>
              <a:rPr lang="en-US" altLang="zh-CN" b="0" dirty="0">
                <a:effectLst/>
                <a:latin typeface="Fira Code" panose="020B0809050000020004" pitchFamily="49" charset="0"/>
              </a:rPr>
              <a:t>JVM</a:t>
            </a:r>
            <a:r>
              <a:rPr lang="zh-CN" altLang="en-US" b="0" dirty="0">
                <a:effectLst/>
                <a:latin typeface="Fira Code" panose="020B0809050000020004" pitchFamily="49" charset="0"/>
              </a:rPr>
              <a:t>规范的任何一致性冲突都视为</a:t>
            </a:r>
            <a:r>
              <a:rPr lang="en-US" altLang="zh-CN" b="0" i="1" dirty="0">
                <a:solidFill>
                  <a:schemeClr val="accent1"/>
                </a:solidFill>
                <a:effectLst/>
                <a:latin typeface="Fira Code" panose="020B0809050000020004" pitchFamily="49" charset="0"/>
              </a:rPr>
              <a:t>JVM</a:t>
            </a:r>
            <a:r>
              <a:rPr lang="zh-CN" altLang="en-US" b="0" i="1" dirty="0">
                <a:solidFill>
                  <a:schemeClr val="accent1"/>
                </a:solidFill>
                <a:effectLst/>
                <a:latin typeface="Fira Code" panose="020B0809050000020004" pitchFamily="49" charset="0"/>
              </a:rPr>
              <a:t>缺陷</a:t>
            </a:r>
            <a:r>
              <a:rPr lang="zh-CN" altLang="en-US" b="0" dirty="0">
                <a:effectLst/>
                <a:latin typeface="Fira Code" panose="020B0809050000020004" pitchFamily="49" charset="0"/>
              </a:rPr>
              <a:t>。</a:t>
            </a:r>
            <a:endParaRPr lang="en-US" altLang="zh-CN" b="0" dirty="0">
              <a:effectLst/>
              <a:latin typeface="Fira Code" panose="020B0809050000020004" pitchFamily="49" charset="0"/>
            </a:endParaRPr>
          </a:p>
          <a:p>
            <a:r>
              <a:rPr lang="en-US" altLang="zh-CN" b="0" dirty="0">
                <a:effectLst/>
                <a:latin typeface="Fira Code" panose="020B0809050000020004" pitchFamily="49" charset="0"/>
              </a:rPr>
              <a:t>JVM</a:t>
            </a:r>
            <a:r>
              <a:rPr lang="zh-CN" altLang="en-US" b="0" dirty="0">
                <a:effectLst/>
                <a:latin typeface="Fira Code" panose="020B0809050000020004" pitchFamily="49" charset="0"/>
              </a:rPr>
              <a:t>具有</a:t>
            </a:r>
            <a:r>
              <a:rPr lang="en-US" altLang="zh-CN" b="0" dirty="0">
                <a:effectLst/>
                <a:latin typeface="Fira Code" panose="020B0809050000020004" pitchFamily="49" charset="0"/>
              </a:rPr>
              <a:t>590</a:t>
            </a:r>
            <a:r>
              <a:rPr lang="zh-CN" altLang="en-US" b="0" dirty="0">
                <a:effectLst/>
                <a:latin typeface="Fira Code" panose="020B0809050000020004" pitchFamily="49" charset="0"/>
              </a:rPr>
              <a:t>页的规范，该规范很全面，但仍然可能含糊不清。</a:t>
            </a:r>
            <a:endParaRPr lang="en-US" altLang="zh-CN" b="0" dirty="0">
              <a:effectLst/>
              <a:latin typeface="Fira Code" panose="020B0809050000020004" pitchFamily="49" charset="0"/>
            </a:endParaRPr>
          </a:p>
          <a:p>
            <a:r>
              <a:rPr lang="en-US" altLang="zh-CN" b="0" dirty="0">
                <a:effectLst/>
                <a:latin typeface="Fira Code" panose="020B0809050000020004" pitchFamily="49" charset="0"/>
              </a:rPr>
              <a:t>JVM</a:t>
            </a:r>
            <a:r>
              <a:rPr lang="zh-CN" altLang="en-US" b="0" dirty="0">
                <a:effectLst/>
                <a:latin typeface="Fira Code" panose="020B0809050000020004" pitchFamily="49" charset="0"/>
              </a:rPr>
              <a:t>实现也可能很复杂。 例如，</a:t>
            </a:r>
            <a:r>
              <a:rPr lang="en-US" altLang="zh-CN" b="0" dirty="0" err="1">
                <a:effectLst/>
                <a:latin typeface="Fira Code" panose="020B0809050000020004" pitchFamily="49" charset="0"/>
              </a:rPr>
              <a:t>HotSpot</a:t>
            </a:r>
            <a:r>
              <a:rPr lang="zh-CN" altLang="en-US" b="0" dirty="0">
                <a:effectLst/>
                <a:latin typeface="Fira Code" panose="020B0809050000020004" pitchFamily="49" charset="0"/>
              </a:rPr>
              <a:t>有超过</a:t>
            </a:r>
            <a:r>
              <a:rPr lang="en-US" altLang="zh-CN" b="0" dirty="0">
                <a:effectLst/>
                <a:latin typeface="Fira Code" panose="020B0809050000020004" pitchFamily="49" charset="0"/>
              </a:rPr>
              <a:t>25</a:t>
            </a:r>
            <a:r>
              <a:rPr lang="zh-CN" altLang="en-US" b="0" dirty="0">
                <a:effectLst/>
                <a:latin typeface="Fira Code" panose="020B0809050000020004" pitchFamily="49" charset="0"/>
              </a:rPr>
              <a:t>万行代码。 因此，很难有一个严格符合</a:t>
            </a:r>
            <a:r>
              <a:rPr lang="en-US" altLang="zh-CN" b="0" dirty="0">
                <a:effectLst/>
                <a:latin typeface="Fira Code" panose="020B0809050000020004" pitchFamily="49" charset="0"/>
              </a:rPr>
              <a:t>JVM</a:t>
            </a:r>
            <a:r>
              <a:rPr lang="zh-CN" altLang="en-US" b="0" dirty="0">
                <a:effectLst/>
                <a:latin typeface="Fira Code" panose="020B0809050000020004" pitchFamily="49" charset="0"/>
              </a:rPr>
              <a:t>规范的</a:t>
            </a:r>
            <a:r>
              <a:rPr lang="en-US" altLang="zh-CN" b="0" dirty="0">
                <a:effectLst/>
                <a:latin typeface="Fira Code" panose="020B0809050000020004" pitchFamily="49" charset="0"/>
              </a:rPr>
              <a:t>JVM</a:t>
            </a:r>
            <a:r>
              <a:rPr lang="zh-CN" altLang="en-US" b="0" dirty="0">
                <a:effectLst/>
                <a:latin typeface="Fira Code" panose="020B0809050000020004" pitchFamily="49" charset="0"/>
              </a:rPr>
              <a:t>实现。</a:t>
            </a:r>
          </a:p>
          <a:p>
            <a:endParaRPr lang="zh-CN" altLang="en-US" b="0" dirty="0">
              <a:solidFill>
                <a:srgbClr val="D4D4D4"/>
              </a:solidFill>
              <a:effectLst/>
              <a:latin typeface="Fira Code" panose="020B0809050000020004" pitchFamily="49" charset="0"/>
            </a:endParaRPr>
          </a:p>
          <a:p>
            <a:endParaRPr lang="zh-CN" altLang="en-US" b="0" dirty="0">
              <a:solidFill>
                <a:srgbClr val="D4D4D4"/>
              </a:solidFill>
              <a:effectLst/>
              <a:latin typeface="Fira Code" panose="020B0809050000020004" pitchFamily="49" charset="0"/>
            </a:endParaRPr>
          </a:p>
          <a:p>
            <a:endParaRPr lang="zh-CN" altLang="en-US" dirty="0"/>
          </a:p>
        </p:txBody>
      </p:sp>
      <p:pic>
        <p:nvPicPr>
          <p:cNvPr id="5" name="图片 4">
            <a:extLst>
              <a:ext uri="{FF2B5EF4-FFF2-40B4-BE49-F238E27FC236}">
                <a16:creationId xmlns:a16="http://schemas.microsoft.com/office/drawing/2014/main" id="{BBFCE24A-3771-456C-ACB7-0961B8514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0200" y="66676"/>
            <a:ext cx="2971800" cy="1009650"/>
          </a:xfrm>
          <a:prstGeom prst="rect">
            <a:avLst/>
          </a:prstGeom>
        </p:spPr>
      </p:pic>
    </p:spTree>
    <p:extLst>
      <p:ext uri="{BB962C8B-B14F-4D97-AF65-F5344CB8AC3E}">
        <p14:creationId xmlns:p14="http://schemas.microsoft.com/office/powerpoint/2010/main" val="2639243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DA40A3-E4C0-4A15-85E4-82D7E11F2BF8}"/>
              </a:ext>
            </a:extLst>
          </p:cNvPr>
          <p:cNvSpPr>
            <a:spLocks noGrp="1"/>
          </p:cNvSpPr>
          <p:nvPr>
            <p:ph type="title"/>
          </p:nvPr>
        </p:nvSpPr>
        <p:spPr/>
        <p:txBody>
          <a:bodyPr/>
          <a:lstStyle/>
          <a:p>
            <a:r>
              <a:rPr lang="en-US" altLang="zh-CN" dirty="0"/>
              <a:t>JVM</a:t>
            </a:r>
            <a:r>
              <a:rPr lang="zh-CN" altLang="en-US" dirty="0"/>
              <a:t>差异</a:t>
            </a:r>
            <a:r>
              <a:rPr lang="en-US" altLang="zh-CN" dirty="0"/>
              <a:t>——2.</a:t>
            </a:r>
            <a:r>
              <a:rPr lang="zh-CN" altLang="en-US" dirty="0"/>
              <a:t>兼容性问题</a:t>
            </a:r>
          </a:p>
        </p:txBody>
      </p:sp>
      <p:sp>
        <p:nvSpPr>
          <p:cNvPr id="3" name="内容占位符 2">
            <a:extLst>
              <a:ext uri="{FF2B5EF4-FFF2-40B4-BE49-F238E27FC236}">
                <a16:creationId xmlns:a16="http://schemas.microsoft.com/office/drawing/2014/main" id="{CCAD3044-DAF7-433C-8A09-3FE01A29B619}"/>
              </a:ext>
            </a:extLst>
          </p:cNvPr>
          <p:cNvSpPr>
            <a:spLocks noGrp="1"/>
          </p:cNvSpPr>
          <p:nvPr>
            <p:ph idx="1"/>
          </p:nvPr>
        </p:nvSpPr>
        <p:spPr/>
        <p:txBody>
          <a:bodyPr/>
          <a:lstStyle/>
          <a:p>
            <a:r>
              <a:rPr lang="en-US" altLang="zh-CN" b="0" dirty="0">
                <a:effectLst/>
                <a:latin typeface="Fira Code" panose="020B0809050000020004" pitchFamily="49" charset="0"/>
              </a:rPr>
              <a:t>JVM</a:t>
            </a:r>
            <a:r>
              <a:rPr lang="zh-CN" altLang="en-US" b="0" dirty="0">
                <a:effectLst/>
                <a:latin typeface="Fira Code" panose="020B0809050000020004" pitchFamily="49" charset="0"/>
              </a:rPr>
              <a:t>实现之间存在兼容性问题。</a:t>
            </a:r>
            <a:r>
              <a:rPr lang="en-US" altLang="zh-CN" b="0" dirty="0">
                <a:effectLst/>
                <a:latin typeface="Fira Code" panose="020B0809050000020004" pitchFamily="49" charset="0"/>
              </a:rPr>
              <a:t>Java</a:t>
            </a:r>
            <a:r>
              <a:rPr lang="zh-CN" altLang="en-US" b="0" dirty="0">
                <a:effectLst/>
                <a:latin typeface="Fira Code" panose="020B0809050000020004" pitchFamily="49" charset="0"/>
              </a:rPr>
              <a:t>应用程序，</a:t>
            </a:r>
            <a:r>
              <a:rPr lang="en-US" altLang="zh-CN" b="0" dirty="0">
                <a:effectLst/>
                <a:latin typeface="Fira Code" panose="020B0809050000020004" pitchFamily="49" charset="0"/>
              </a:rPr>
              <a:t>JVM</a:t>
            </a:r>
            <a:r>
              <a:rPr lang="zh-CN" altLang="en-US" b="0" dirty="0">
                <a:effectLst/>
                <a:latin typeface="Fira Code" panose="020B0809050000020004" pitchFamily="49" charset="0"/>
              </a:rPr>
              <a:t>实现，</a:t>
            </a:r>
            <a:r>
              <a:rPr lang="en-US" altLang="zh-CN" b="0" dirty="0">
                <a:effectLst/>
                <a:latin typeface="Fira Code" panose="020B0809050000020004" pitchFamily="49" charset="0"/>
              </a:rPr>
              <a:t>Java</a:t>
            </a:r>
            <a:r>
              <a:rPr lang="zh-CN" altLang="en-US" b="0" dirty="0">
                <a:effectLst/>
                <a:latin typeface="Fira Code" panose="020B0809050000020004" pitchFamily="49" charset="0"/>
              </a:rPr>
              <a:t>运行时环境（</a:t>
            </a:r>
            <a:r>
              <a:rPr lang="en-US" altLang="zh-CN" b="0" dirty="0">
                <a:effectLst/>
                <a:latin typeface="Fira Code" panose="020B0809050000020004" pitchFamily="49" charset="0"/>
              </a:rPr>
              <a:t>JRE</a:t>
            </a:r>
            <a:r>
              <a:rPr lang="zh-CN" altLang="en-US" b="0" dirty="0">
                <a:effectLst/>
                <a:latin typeface="Fira Code" panose="020B0809050000020004" pitchFamily="49" charset="0"/>
              </a:rPr>
              <a:t>）和平台之间也存在不匹配的情况。</a:t>
            </a:r>
          </a:p>
          <a:p>
            <a:r>
              <a:rPr lang="zh-CN" altLang="en-US" b="0" dirty="0">
                <a:effectLst/>
                <a:latin typeface="Fira Code" panose="020B0809050000020004" pitchFamily="49" charset="0"/>
              </a:rPr>
              <a:t>例如，在</a:t>
            </a:r>
            <a:r>
              <a:rPr lang="en-US" altLang="zh-CN" b="0" dirty="0">
                <a:effectLst/>
                <a:latin typeface="Fira Code" panose="020B0809050000020004" pitchFamily="49" charset="0"/>
              </a:rPr>
              <a:t>Java 8</a:t>
            </a:r>
            <a:r>
              <a:rPr lang="zh-CN" altLang="en-US" b="0" dirty="0">
                <a:effectLst/>
                <a:latin typeface="Fira Code" panose="020B0809050000020004" pitchFamily="49" charset="0"/>
              </a:rPr>
              <a:t>的</a:t>
            </a:r>
            <a:r>
              <a:rPr lang="en-US" altLang="zh-CN" b="0" dirty="0" err="1">
                <a:effectLst/>
                <a:latin typeface="Fira Code" panose="020B0809050000020004" pitchFamily="49" charset="0"/>
              </a:rPr>
              <a:t>HotSpot</a:t>
            </a:r>
            <a:r>
              <a:rPr lang="zh-CN" altLang="en-US" b="0" dirty="0">
                <a:effectLst/>
                <a:latin typeface="Fira Code" panose="020B0809050000020004" pitchFamily="49" charset="0"/>
              </a:rPr>
              <a:t>版本上运行</a:t>
            </a:r>
            <a:r>
              <a:rPr lang="en-US" altLang="zh-CN" b="0" dirty="0">
                <a:effectLst/>
                <a:latin typeface="Fira Code" panose="020B0809050000020004" pitchFamily="49" charset="0"/>
              </a:rPr>
              <a:t>JRE7</a:t>
            </a:r>
            <a:r>
              <a:rPr lang="zh-CN" altLang="en-US" b="0" dirty="0">
                <a:effectLst/>
                <a:latin typeface="Fira Code" panose="020B0809050000020004" pitchFamily="49" charset="0"/>
              </a:rPr>
              <a:t>的库，类</a:t>
            </a:r>
            <a:r>
              <a:rPr lang="en-US" altLang="zh-CN" b="0" dirty="0" err="1">
                <a:solidFill>
                  <a:srgbClr val="0070C0"/>
                </a:solidFill>
                <a:effectLst/>
                <a:latin typeface="Fira Code" panose="020B0809050000020004" pitchFamily="49" charset="0"/>
              </a:rPr>
              <a:t>sun.beans.editors.EnumEditor</a:t>
            </a:r>
            <a:r>
              <a:rPr lang="zh-CN" altLang="en-US" b="0" dirty="0">
                <a:effectLst/>
                <a:latin typeface="Fira Code" panose="020B0809050000020004" pitchFamily="49" charset="0"/>
              </a:rPr>
              <a:t>可以</a:t>
            </a:r>
            <a:r>
              <a:rPr lang="en-US" altLang="zh-CN" b="0" dirty="0" err="1">
                <a:solidFill>
                  <a:srgbClr val="0070C0"/>
                </a:solidFill>
                <a:effectLst/>
                <a:latin typeface="Fira Code" panose="020B0809050000020004" pitchFamily="49" charset="0"/>
              </a:rPr>
              <a:t>VerifyError</a:t>
            </a:r>
            <a:r>
              <a:rPr lang="zh-CN" altLang="en-US" dirty="0">
                <a:latin typeface="Fira Code" panose="020B0809050000020004" pitchFamily="49" charset="0"/>
              </a:rPr>
              <a:t>异常</a:t>
            </a:r>
            <a:r>
              <a:rPr lang="zh-CN" altLang="en-US" b="0" dirty="0">
                <a:effectLst/>
                <a:latin typeface="Fira Code" panose="020B0809050000020004" pitchFamily="49" charset="0"/>
              </a:rPr>
              <a:t>，因为其超类</a:t>
            </a:r>
            <a:r>
              <a:rPr lang="en-US" altLang="zh-CN" b="0" dirty="0" err="1">
                <a:solidFill>
                  <a:srgbClr val="0070C0"/>
                </a:solidFill>
                <a:effectLst/>
                <a:latin typeface="Fira Code" panose="020B0809050000020004" pitchFamily="49" charset="0"/>
              </a:rPr>
              <a:t>com.sun.beans.editors.EnumEditor</a:t>
            </a:r>
            <a:r>
              <a:rPr lang="zh-CN" altLang="en-US" b="0" dirty="0">
                <a:effectLst/>
                <a:latin typeface="Fira Code" panose="020B0809050000020004" pitchFamily="49" charset="0"/>
              </a:rPr>
              <a:t>被声明为</a:t>
            </a:r>
            <a:r>
              <a:rPr lang="en-US" altLang="zh-CN" b="0" dirty="0">
                <a:solidFill>
                  <a:srgbClr val="0070C0"/>
                </a:solidFill>
                <a:effectLst/>
                <a:latin typeface="Fira Code" panose="020B0809050000020004" pitchFamily="49" charset="0"/>
              </a:rPr>
              <a:t>final</a:t>
            </a:r>
            <a:r>
              <a:rPr lang="zh-CN" altLang="en-US" b="0" dirty="0">
                <a:effectLst/>
                <a:latin typeface="Fira Code" panose="020B0809050000020004" pitchFamily="49" charset="0"/>
              </a:rPr>
              <a:t>，因此在</a:t>
            </a:r>
            <a:r>
              <a:rPr lang="en-US" altLang="zh-CN" b="0" dirty="0">
                <a:effectLst/>
                <a:latin typeface="Fira Code" panose="020B0809050000020004" pitchFamily="49" charset="0"/>
              </a:rPr>
              <a:t>JRE8</a:t>
            </a:r>
            <a:r>
              <a:rPr lang="zh-CN" altLang="en-US" b="0" dirty="0">
                <a:effectLst/>
                <a:latin typeface="Fira Code" panose="020B0809050000020004" pitchFamily="49" charset="0"/>
              </a:rPr>
              <a:t>中不可子类化。</a:t>
            </a:r>
          </a:p>
          <a:p>
            <a:endParaRPr lang="zh-CN" altLang="en-US" b="0" dirty="0">
              <a:effectLst/>
              <a:latin typeface="Fira Code" panose="020B0809050000020004" pitchFamily="49" charset="0"/>
            </a:endParaRPr>
          </a:p>
        </p:txBody>
      </p:sp>
      <p:pic>
        <p:nvPicPr>
          <p:cNvPr id="5" name="图片 4">
            <a:extLst>
              <a:ext uri="{FF2B5EF4-FFF2-40B4-BE49-F238E27FC236}">
                <a16:creationId xmlns:a16="http://schemas.microsoft.com/office/drawing/2014/main" id="{9A60A9C4-0D33-453C-B0B1-32FF335389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0200" y="66676"/>
            <a:ext cx="2971800" cy="1009650"/>
          </a:xfrm>
          <a:prstGeom prst="rect">
            <a:avLst/>
          </a:prstGeom>
        </p:spPr>
      </p:pic>
    </p:spTree>
    <p:extLst>
      <p:ext uri="{BB962C8B-B14F-4D97-AF65-F5344CB8AC3E}">
        <p14:creationId xmlns:p14="http://schemas.microsoft.com/office/powerpoint/2010/main" val="2081398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BC9A39-A679-44E8-8B20-E531129C3845}"/>
              </a:ext>
            </a:extLst>
          </p:cNvPr>
          <p:cNvSpPr>
            <a:spLocks noGrp="1"/>
          </p:cNvSpPr>
          <p:nvPr>
            <p:ph type="title"/>
          </p:nvPr>
        </p:nvSpPr>
        <p:spPr/>
        <p:txBody>
          <a:bodyPr/>
          <a:lstStyle/>
          <a:p>
            <a:r>
              <a:rPr lang="en-US" altLang="zh-CN" dirty="0"/>
              <a:t>JVM</a:t>
            </a:r>
            <a:r>
              <a:rPr lang="zh-CN" altLang="en-US" dirty="0"/>
              <a:t>差异和缺陷的形式化描述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4559E6F-DFB4-4B01-9BA0-2A19362662E6}"/>
                  </a:ext>
                </a:extLst>
              </p:cNvPr>
              <p:cNvSpPr>
                <a:spLocks noGrp="1"/>
              </p:cNvSpPr>
              <p:nvPr>
                <p:ph idx="1"/>
              </p:nvPr>
            </p:nvSpPr>
            <p:spPr/>
            <p:txBody>
              <a:bodyPr>
                <a:normAutofit fontScale="92500"/>
              </a:bodyPr>
              <a:lstStyle/>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𝑗𝑣𝑚</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𝑐</m:t>
                          </m:r>
                          <m:r>
                            <a:rPr lang="en-US" altLang="zh-CN" b="0" i="1" smtClean="0">
                              <a:latin typeface="Cambria Math" panose="02040503050406030204" pitchFamily="18" charset="0"/>
                            </a:rPr>
                            <m:t>, </m:t>
                          </m:r>
                          <m:r>
                            <a:rPr lang="en-US" altLang="zh-CN" b="0" i="1" smtClean="0">
                              <a:latin typeface="Cambria Math" panose="02040503050406030204" pitchFamily="18" charset="0"/>
                            </a:rPr>
                            <m:t>𝑖</m:t>
                          </m:r>
                        </m:e>
                      </m:d>
                    </m:oMath>
                  </m:oMathPara>
                </a14:m>
                <a:endParaRPr lang="en-US" altLang="zh-CN" b="0" dirty="0"/>
              </a:p>
              <a:p>
                <a:pPr marL="0" indent="0">
                  <a:buNone/>
                </a:pPr>
                <a:r>
                  <a:rPr lang="zh-CN" altLang="en-US" b="0" dirty="0">
                    <a:effectLst/>
                    <a:latin typeface="Fira Code" panose="020B0809050000020004" pitchFamily="49" charset="0"/>
                  </a:rPr>
                  <a:t>其中</a:t>
                </a:r>
                <a:r>
                  <a:rPr lang="en-US" altLang="zh-CN" b="0" dirty="0" err="1">
                    <a:solidFill>
                      <a:srgbClr val="0070C0"/>
                    </a:solidFill>
                    <a:effectLst/>
                    <a:latin typeface="Fira Code" panose="020B0809050000020004" pitchFamily="49" charset="0"/>
                  </a:rPr>
                  <a:t>jvm</a:t>
                </a:r>
                <a:r>
                  <a:rPr lang="zh-CN" altLang="en-US" b="0" dirty="0">
                    <a:effectLst/>
                    <a:latin typeface="Fira Code" panose="020B0809050000020004" pitchFamily="49" charset="0"/>
                  </a:rPr>
                  <a:t>是一个</a:t>
                </a:r>
                <a:r>
                  <a:rPr lang="en-US" altLang="zh-CN" b="0" dirty="0">
                    <a:effectLst/>
                    <a:latin typeface="Fira Code" panose="020B0809050000020004" pitchFamily="49" charset="0"/>
                  </a:rPr>
                  <a:t>JVM</a:t>
                </a:r>
                <a:r>
                  <a:rPr lang="zh-CN" altLang="en-US" b="0" dirty="0">
                    <a:effectLst/>
                    <a:latin typeface="Fira Code" panose="020B0809050000020004" pitchFamily="49" charset="0"/>
                  </a:rPr>
                  <a:t>的实现，</a:t>
                </a:r>
                <a:r>
                  <a:rPr lang="en-US" altLang="zh-CN" b="0" dirty="0">
                    <a:solidFill>
                      <a:srgbClr val="0070C0"/>
                    </a:solidFill>
                    <a:effectLst/>
                    <a:latin typeface="Fira Code" panose="020B0809050000020004" pitchFamily="49" charset="0"/>
                  </a:rPr>
                  <a:t>e</a:t>
                </a:r>
                <a:r>
                  <a:rPr lang="zh-CN" altLang="en-US" b="0" dirty="0">
                    <a:effectLst/>
                    <a:latin typeface="Fira Code" panose="020B0809050000020004" pitchFamily="49" charset="0"/>
                  </a:rPr>
                  <a:t>是执行相关的环境（包括</a:t>
                </a:r>
                <a:r>
                  <a:rPr lang="en-US" altLang="zh-CN" b="0" dirty="0" err="1">
                    <a:solidFill>
                      <a:srgbClr val="0070C0"/>
                    </a:solidFill>
                    <a:effectLst/>
                    <a:latin typeface="Fira Code" panose="020B0809050000020004" pitchFamily="49" charset="0"/>
                  </a:rPr>
                  <a:t>jvm</a:t>
                </a:r>
                <a:r>
                  <a:rPr lang="zh-CN" altLang="en-US" b="0" dirty="0">
                    <a:effectLst/>
                    <a:latin typeface="Fira Code" panose="020B0809050000020004" pitchFamily="49" charset="0"/>
                  </a:rPr>
                  <a:t>所依赖的</a:t>
                </a:r>
                <a:r>
                  <a:rPr lang="en-US" altLang="zh-CN" b="0" dirty="0">
                    <a:effectLst/>
                    <a:latin typeface="Fira Code" panose="020B0809050000020004" pitchFamily="49" charset="0"/>
                  </a:rPr>
                  <a:t>JRE</a:t>
                </a:r>
                <a:r>
                  <a:rPr lang="zh-CN" altLang="en-US" b="0" dirty="0">
                    <a:effectLst/>
                    <a:latin typeface="Fira Code" panose="020B0809050000020004" pitchFamily="49" charset="0"/>
                  </a:rPr>
                  <a:t>库和加载的类和资源），</a:t>
                </a:r>
                <a:r>
                  <a:rPr lang="en-US" altLang="zh-CN" b="0" dirty="0">
                    <a:solidFill>
                      <a:srgbClr val="0070C0"/>
                    </a:solidFill>
                    <a:effectLst/>
                    <a:latin typeface="Fira Code" panose="020B0809050000020004" pitchFamily="49" charset="0"/>
                  </a:rPr>
                  <a:t>c</a:t>
                </a:r>
                <a:r>
                  <a:rPr lang="zh-CN" altLang="en-US" b="0" dirty="0">
                    <a:effectLst/>
                    <a:latin typeface="Fira Code" panose="020B0809050000020004" pitchFamily="49" charset="0"/>
                  </a:rPr>
                  <a:t>和</a:t>
                </a:r>
                <a:r>
                  <a:rPr lang="en-US" altLang="zh-CN" b="0" dirty="0" err="1">
                    <a:solidFill>
                      <a:srgbClr val="0070C0"/>
                    </a:solidFill>
                    <a:effectLst/>
                    <a:latin typeface="Fira Code" panose="020B0809050000020004" pitchFamily="49" charset="0"/>
                  </a:rPr>
                  <a:t>i</a:t>
                </a:r>
                <a:r>
                  <a:rPr lang="zh-CN" altLang="en-US" b="0" dirty="0">
                    <a:effectLst/>
                    <a:latin typeface="Fira Code" panose="020B0809050000020004" pitchFamily="49" charset="0"/>
                  </a:rPr>
                  <a:t>分别是运行在</a:t>
                </a:r>
                <a:r>
                  <a:rPr lang="en-US" altLang="zh-CN" b="0" dirty="0" err="1">
                    <a:solidFill>
                      <a:srgbClr val="0070C0"/>
                    </a:solidFill>
                    <a:effectLst/>
                    <a:latin typeface="Fira Code" panose="020B0809050000020004" pitchFamily="49" charset="0"/>
                  </a:rPr>
                  <a:t>jvm</a:t>
                </a:r>
                <a:r>
                  <a:rPr lang="zh-CN" altLang="en-US" b="0" dirty="0">
                    <a:effectLst/>
                    <a:latin typeface="Fira Code" panose="020B0809050000020004" pitchFamily="49" charset="0"/>
                  </a:rPr>
                  <a:t>上的类和输入，</a:t>
                </a:r>
                <a:r>
                  <a:rPr lang="en-US" altLang="zh-CN" b="0" dirty="0">
                    <a:solidFill>
                      <a:srgbClr val="0070C0"/>
                    </a:solidFill>
                    <a:effectLst/>
                    <a:latin typeface="Fira Code" panose="020B0809050000020004" pitchFamily="49" charset="0"/>
                  </a:rPr>
                  <a:t>r</a:t>
                </a:r>
                <a:r>
                  <a:rPr lang="zh-CN" altLang="en-US" b="0" dirty="0">
                    <a:effectLst/>
                    <a:latin typeface="Fira Code" panose="020B0809050000020004" pitchFamily="49" charset="0"/>
                  </a:rPr>
                  <a:t>是</a:t>
                </a:r>
                <a:r>
                  <a:rPr lang="en-US" altLang="zh-CN" b="0" dirty="0" err="1">
                    <a:solidFill>
                      <a:srgbClr val="0070C0"/>
                    </a:solidFill>
                    <a:effectLst/>
                    <a:latin typeface="Fira Code" panose="020B0809050000020004" pitchFamily="49" charset="0"/>
                  </a:rPr>
                  <a:t>jvm</a:t>
                </a:r>
                <a:r>
                  <a:rPr lang="zh-CN" altLang="en-US" b="0" dirty="0">
                    <a:effectLst/>
                    <a:latin typeface="Fira Code" panose="020B0809050000020004" pitchFamily="49" charset="0"/>
                  </a:rPr>
                  <a:t>报告的可观察行为（即输出或错误）。</a:t>
                </a:r>
                <a:endParaRPr lang="en-US" altLang="zh-CN" b="0" dirty="0">
                  <a:effectLst/>
                  <a:latin typeface="Fira Code" panose="020B0809050000020004" pitchFamily="49" charset="0"/>
                </a:endParaRPr>
              </a:p>
              <a:p>
                <a:pPr marL="0" indent="0">
                  <a:buNone/>
                </a:pPr>
                <a:endParaRPr lang="zh-CN" altLang="en-US" b="0" dirty="0">
                  <a:effectLst/>
                  <a:latin typeface="Fira Code" panose="020B0809050000020004" pitchFamily="49" charset="0"/>
                </a:endParaRPr>
              </a:p>
              <a:p>
                <a:r>
                  <a:rPr lang="en-US" altLang="zh-CN" dirty="0">
                    <a:solidFill>
                      <a:srgbClr val="0070C0"/>
                    </a:solidFill>
                  </a:rPr>
                  <a:t>JVM</a:t>
                </a:r>
                <a:r>
                  <a:rPr lang="zh-CN" altLang="en-US" dirty="0">
                    <a:solidFill>
                      <a:srgbClr val="0070C0"/>
                    </a:solidFill>
                  </a:rPr>
                  <a:t>差异</a:t>
                </a:r>
                <a:r>
                  <a:rPr lang="zh-CN" altLang="en-US" dirty="0"/>
                  <a:t>：</a:t>
                </a:r>
                <a:r>
                  <a:rPr lang="en-US" altLang="zh-CN" b="0"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𝑗𝑣𝑚</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𝑐</m:t>
                        </m:r>
                        <m:r>
                          <a:rPr lang="en-US" altLang="zh-CN" b="0" i="1" smtClean="0">
                            <a:latin typeface="Cambria Math" panose="02040503050406030204" pitchFamily="18" charset="0"/>
                          </a:rPr>
                          <m:t>, </m:t>
                        </m:r>
                        <m:r>
                          <a:rPr lang="en-US" altLang="zh-CN" b="0" i="1" smtClean="0">
                            <a:latin typeface="Cambria Math" panose="02040503050406030204" pitchFamily="18" charset="0"/>
                          </a:rPr>
                          <m:t>𝑖</m:t>
                        </m:r>
                      </m:e>
                    </m:d>
                    <m:r>
                      <a:rPr lang="zh-CN" altLang="en-US" i="1">
                        <a:latin typeface="Cambria Math" panose="02040503050406030204" pitchFamily="18" charset="0"/>
                      </a:rPr>
                      <m:t>和</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𝑗𝑣𝑚</m:t>
                        </m:r>
                      </m:e>
                      <m:sub>
                        <m:r>
                          <a:rPr lang="en-US" altLang="zh-CN" b="0" i="1" smtClean="0">
                            <a:latin typeface="Cambria Math" panose="02040503050406030204" pitchFamily="18" charset="0"/>
                          </a:rPr>
                          <m:t>2</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𝑐</m:t>
                        </m:r>
                        <m:r>
                          <a:rPr lang="en-US" altLang="zh-CN" b="0" i="1" smtClean="0">
                            <a:latin typeface="Cambria Math" panose="02040503050406030204" pitchFamily="18" charset="0"/>
                          </a:rPr>
                          <m:t>, </m:t>
                        </m:r>
                        <m:r>
                          <a:rPr lang="en-US" altLang="zh-CN" b="0" i="1" smtClean="0">
                            <a:latin typeface="Cambria Math" panose="02040503050406030204" pitchFamily="18" charset="0"/>
                          </a:rPr>
                          <m:t>𝑖</m:t>
                        </m:r>
                      </m:e>
                    </m:d>
                  </m:oMath>
                </a14:m>
                <a:r>
                  <a:rPr lang="zh-CN" altLang="en-US" dirty="0"/>
                  <a:t>。当</a:t>
                </a:r>
                <a:r>
                  <a:rPr lang="en-US" altLang="zh-CN" dirty="0"/>
                  <a:t>r1</a:t>
                </a:r>
                <a:r>
                  <a:rPr lang="zh-CN" altLang="en-US" dirty="0"/>
                  <a:t>和</a:t>
                </a:r>
                <a:r>
                  <a:rPr lang="en-US" altLang="zh-CN" dirty="0"/>
                  <a:t>r2</a:t>
                </a:r>
                <a:r>
                  <a:rPr lang="zh-CN" altLang="en-US" dirty="0"/>
                  <a:t>明显不同就会出现</a:t>
                </a:r>
                <a:r>
                  <a:rPr lang="en-US" altLang="zh-CN" dirty="0"/>
                  <a:t>JVM</a:t>
                </a:r>
                <a:r>
                  <a:rPr lang="zh-CN" altLang="en-US" dirty="0"/>
                  <a:t>差异，即</a:t>
                </a:r>
                <a:r>
                  <a:rPr lang="en-US" altLang="zh-CN" dirty="0"/>
                  <a:t>r1</a:t>
                </a:r>
                <a:r>
                  <a:rPr lang="zh-CN" altLang="en-US" dirty="0"/>
                  <a:t>和</a:t>
                </a:r>
                <a:r>
                  <a:rPr lang="en-US" altLang="zh-CN" dirty="0"/>
                  <a:t>r2</a:t>
                </a:r>
                <a:r>
                  <a:rPr lang="zh-CN" altLang="en-US" dirty="0"/>
                  <a:t>具有不同的输出或错误时。</a:t>
                </a:r>
                <a:endParaRPr lang="en-US" altLang="zh-CN" dirty="0"/>
              </a:p>
              <a:p>
                <a:r>
                  <a:rPr lang="en-US" altLang="zh-CN" dirty="0">
                    <a:solidFill>
                      <a:srgbClr val="0070C0"/>
                    </a:solidFill>
                  </a:rPr>
                  <a:t>JVM</a:t>
                </a:r>
                <a:r>
                  <a:rPr lang="zh-CN" altLang="en-US" dirty="0">
                    <a:solidFill>
                      <a:srgbClr val="0070C0"/>
                    </a:solidFill>
                  </a:rPr>
                  <a:t>缺陷</a:t>
                </a:r>
                <a:r>
                  <a:rPr lang="zh-CN" altLang="en-US" dirty="0"/>
                  <a:t>：</a:t>
                </a:r>
                <a14:m>
                  <m:oMath xmlns:m="http://schemas.openxmlformats.org/officeDocument/2006/math">
                    <m:r>
                      <m:rPr>
                        <m:sty m:val="p"/>
                      </m:rPr>
                      <a:rPr lang="en-US" altLang="zh-CN" b="0" i="1" dirty="0">
                        <a:latin typeface="Cambria Math" panose="02040503050406030204" pitchFamily="18" charset="0"/>
                      </a:rPr>
                      <m:t>V</m:t>
                    </m:r>
                    <m:r>
                      <m:rPr>
                        <m:sty m:val="p"/>
                      </m:rPr>
                      <a:rPr lang="en-US" altLang="zh-CN" i="1" dirty="0" smtClean="0">
                        <a:latin typeface="Cambria Math" panose="02040503050406030204" pitchFamily="18" charset="0"/>
                      </a:rPr>
                      <m:t>M</m:t>
                    </m:r>
                    <m:r>
                      <a:rPr lang="zh-CN" altLang="en-US" i="1" dirty="0">
                        <a:latin typeface="Cambria Math" panose="02040503050406030204" pitchFamily="18" charset="0"/>
                      </a:rPr>
                      <m:t>差异是</m:t>
                    </m:r>
                    <m:r>
                      <a:rPr lang="zh-CN" altLang="en-US" i="1" dirty="0" smtClean="0">
                        <a:latin typeface="Cambria Math" panose="02040503050406030204" pitchFamily="18" charset="0"/>
                      </a:rPr>
                      <m:t>给定</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𝑗𝑣𝑚</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𝑐</m:t>
                        </m:r>
                        <m:r>
                          <a:rPr lang="en-US" altLang="zh-CN" b="0" i="1" smtClean="0">
                            <a:latin typeface="Cambria Math" panose="02040503050406030204" pitchFamily="18" charset="0"/>
                          </a:rPr>
                          <m:t>, </m:t>
                        </m:r>
                        <m:r>
                          <a:rPr lang="en-US" altLang="zh-CN" b="0" i="1" smtClean="0">
                            <a:latin typeface="Cambria Math" panose="02040503050406030204" pitchFamily="18" charset="0"/>
                          </a:rPr>
                          <m:t>𝑖</m:t>
                        </m:r>
                      </m:e>
                    </m:d>
                    <m:r>
                      <a:rPr lang="zh-CN" altLang="en-US" i="1">
                        <a:latin typeface="Cambria Math" panose="02040503050406030204" pitchFamily="18" charset="0"/>
                      </a:rPr>
                      <m:t>和</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𝑗𝑣𝑚</m:t>
                        </m:r>
                      </m:e>
                      <m:sub>
                        <m:r>
                          <a:rPr lang="en-US" altLang="zh-CN" b="0" i="1" smtClean="0">
                            <a:latin typeface="Cambria Math" panose="02040503050406030204" pitchFamily="18" charset="0"/>
                          </a:rPr>
                          <m:t>2</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𝑐</m:t>
                        </m:r>
                        <m:r>
                          <a:rPr lang="en-US" altLang="zh-CN" b="0" i="1" smtClean="0">
                            <a:latin typeface="Cambria Math" panose="02040503050406030204" pitchFamily="18" charset="0"/>
                          </a:rPr>
                          <m:t>, </m:t>
                        </m:r>
                        <m:r>
                          <a:rPr lang="en-US" altLang="zh-CN" b="0" i="1" smtClean="0">
                            <a:latin typeface="Cambria Math" panose="02040503050406030204" pitchFamily="18" charset="0"/>
                          </a:rPr>
                          <m:t>𝑖</m:t>
                        </m:r>
                      </m:e>
                    </m:d>
                  </m:oMath>
                </a14:m>
                <a:r>
                  <a:rPr lang="zh-CN" altLang="en-US" dirty="0"/>
                  <a:t>。当</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𝑗𝑣𝑚</m:t>
                        </m:r>
                      </m:e>
                      <m:sub>
                        <m:r>
                          <a:rPr lang="en-US" altLang="zh-CN" i="1">
                            <a:latin typeface="Cambria Math" panose="02040503050406030204" pitchFamily="18" charset="0"/>
                          </a:rPr>
                          <m:t>1</m:t>
                        </m:r>
                      </m:sub>
                    </m:sSub>
                  </m:oMath>
                </a14:m>
                <a:r>
                  <a:rPr lang="zh-CN" altLang="en-US" dirty="0"/>
                  <a:t>和</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𝑗𝑣𝑚</m:t>
                        </m:r>
                      </m:e>
                      <m:sub>
                        <m:r>
                          <a:rPr lang="en-US" altLang="zh-CN" b="0" i="1" smtClean="0">
                            <a:latin typeface="Cambria Math" panose="02040503050406030204" pitchFamily="18" charset="0"/>
                          </a:rPr>
                          <m:t>2</m:t>
                        </m:r>
                      </m:sub>
                    </m:sSub>
                  </m:oMath>
                </a14:m>
                <a:r>
                  <a:rPr lang="zh-CN" altLang="en-US" dirty="0"/>
                  <a:t>相对于同一环境运行时（即</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2</m:t>
                        </m:r>
                      </m:sub>
                    </m:sSub>
                  </m:oMath>
                </a14:m>
                <a:r>
                  <a:rPr lang="zh-CN" altLang="en-US" dirty="0"/>
                  <a:t>），我们将</a:t>
                </a:r>
                <a:r>
                  <a:rPr lang="en-US" altLang="zh-CN" dirty="0"/>
                  <a:t>JVM</a:t>
                </a:r>
                <a:r>
                  <a:rPr lang="zh-CN" altLang="en-US" dirty="0"/>
                  <a:t>差异称为</a:t>
                </a:r>
                <a:r>
                  <a:rPr lang="en-US" altLang="zh-CN" dirty="0"/>
                  <a:t>JVM</a:t>
                </a:r>
                <a:r>
                  <a:rPr lang="zh-CN" altLang="en-US" dirty="0"/>
                  <a:t>缺陷。</a:t>
                </a:r>
                <a:endParaRPr lang="zh-CN" altLang="en-US" b="0" dirty="0">
                  <a:solidFill>
                    <a:srgbClr val="D4D4D4"/>
                  </a:solidFill>
                  <a:effectLst/>
                  <a:latin typeface="Fira Code" panose="020B0809050000020004" pitchFamily="49" charset="0"/>
                </a:endParaRPr>
              </a:p>
              <a:p>
                <a:pPr marL="0" indent="0">
                  <a:buNone/>
                </a:pPr>
                <a:endParaRPr lang="zh-CN" altLang="en-US"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54559E6F-DFB4-4B01-9BA0-2A19362662E6}"/>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A8092DB2-420E-4A75-96A3-F12D099AB9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0200" y="66676"/>
            <a:ext cx="2971800" cy="1009650"/>
          </a:xfrm>
          <a:prstGeom prst="rect">
            <a:avLst/>
          </a:prstGeom>
        </p:spPr>
      </p:pic>
    </p:spTree>
    <p:extLst>
      <p:ext uri="{BB962C8B-B14F-4D97-AF65-F5344CB8AC3E}">
        <p14:creationId xmlns:p14="http://schemas.microsoft.com/office/powerpoint/2010/main" val="2267912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AD8C4F-150C-4151-8B53-9983C7A8217B}"/>
              </a:ext>
            </a:extLst>
          </p:cNvPr>
          <p:cNvSpPr>
            <a:spLocks noGrp="1"/>
          </p:cNvSpPr>
          <p:nvPr>
            <p:ph type="title"/>
          </p:nvPr>
        </p:nvSpPr>
        <p:spPr/>
        <p:txBody>
          <a:bodyPr/>
          <a:lstStyle/>
          <a:p>
            <a:r>
              <a:rPr lang="en-US" altLang="zh-CN" dirty="0"/>
              <a:t>JVM</a:t>
            </a:r>
            <a:r>
              <a:rPr lang="zh-CN" altLang="en-US" dirty="0"/>
              <a:t>差分测试的挑战</a:t>
            </a:r>
          </a:p>
        </p:txBody>
      </p:sp>
      <p:sp>
        <p:nvSpPr>
          <p:cNvPr id="3" name="内容占位符 2">
            <a:extLst>
              <a:ext uri="{FF2B5EF4-FFF2-40B4-BE49-F238E27FC236}">
                <a16:creationId xmlns:a16="http://schemas.microsoft.com/office/drawing/2014/main" id="{1B228C9D-CCFB-4DAD-AE1E-69951A9B4987}"/>
              </a:ext>
            </a:extLst>
          </p:cNvPr>
          <p:cNvSpPr>
            <a:spLocks noGrp="1"/>
          </p:cNvSpPr>
          <p:nvPr>
            <p:ph idx="1"/>
          </p:nvPr>
        </p:nvSpPr>
        <p:spPr/>
        <p:txBody>
          <a:bodyPr>
            <a:normAutofit/>
          </a:bodyPr>
          <a:lstStyle/>
          <a:p>
            <a:r>
              <a:rPr lang="zh-CN" altLang="en-US" b="0" dirty="0">
                <a:effectLst/>
                <a:latin typeface="Fira Code" panose="020B0809050000020004" pitchFamily="49" charset="0"/>
              </a:rPr>
              <a:t>挑战</a:t>
            </a:r>
            <a:r>
              <a:rPr lang="en-US" altLang="zh-CN" b="0" dirty="0">
                <a:effectLst/>
                <a:latin typeface="Fira Code" panose="020B0809050000020004" pitchFamily="49" charset="0"/>
              </a:rPr>
              <a:t>1</a:t>
            </a:r>
            <a:r>
              <a:rPr lang="zh-CN" altLang="en-US" b="0" dirty="0">
                <a:effectLst/>
                <a:latin typeface="Fira Code" panose="020B0809050000020004" pitchFamily="49" charset="0"/>
              </a:rPr>
              <a:t>：</a:t>
            </a:r>
            <a:r>
              <a:rPr lang="zh-CN" altLang="en-US" b="0" i="1" dirty="0">
                <a:solidFill>
                  <a:srgbClr val="0070C0"/>
                </a:solidFill>
                <a:effectLst/>
                <a:latin typeface="Fira Code" panose="020B0809050000020004" pitchFamily="49" charset="0"/>
              </a:rPr>
              <a:t>需要为差异</a:t>
            </a:r>
            <a:r>
              <a:rPr lang="en-US" altLang="zh-CN" b="0" i="1" dirty="0">
                <a:solidFill>
                  <a:srgbClr val="0070C0"/>
                </a:solidFill>
                <a:effectLst/>
                <a:latin typeface="Fira Code" panose="020B0809050000020004" pitchFamily="49" charset="0"/>
              </a:rPr>
              <a:t>JVM</a:t>
            </a:r>
            <a:r>
              <a:rPr lang="zh-CN" altLang="en-US" b="0" i="1" dirty="0">
                <a:solidFill>
                  <a:srgbClr val="0070C0"/>
                </a:solidFill>
                <a:effectLst/>
                <a:latin typeface="Fira Code" panose="020B0809050000020004" pitchFamily="49" charset="0"/>
              </a:rPr>
              <a:t>测试专门构建类文件。</a:t>
            </a:r>
            <a:r>
              <a:rPr lang="zh-CN" altLang="en-US" b="0" dirty="0">
                <a:effectLst/>
                <a:latin typeface="Fira Code" panose="020B0809050000020004" pitchFamily="49" charset="0"/>
              </a:rPr>
              <a:t>由于类文件可以包含复杂的句法和语义约束，因此测试工程师必须花大力气来设计测试以及结果的验证。</a:t>
            </a:r>
            <a:endParaRPr lang="en-US" altLang="zh-CN" b="0" dirty="0">
              <a:effectLst/>
              <a:latin typeface="Fira Code" panose="020B0809050000020004" pitchFamily="49" charset="0"/>
            </a:endParaRPr>
          </a:p>
          <a:p>
            <a:pPr lvl="1"/>
            <a:r>
              <a:rPr lang="en-US" altLang="zh-CN" dirty="0">
                <a:solidFill>
                  <a:srgbClr val="00B050"/>
                </a:solidFill>
                <a:latin typeface="Fira Code" panose="020B0809050000020004" pitchFamily="49" charset="0"/>
              </a:rPr>
              <a:t>JVM</a:t>
            </a:r>
            <a:r>
              <a:rPr lang="zh-CN" altLang="en-US" dirty="0">
                <a:solidFill>
                  <a:srgbClr val="00B050"/>
                </a:solidFill>
                <a:latin typeface="Fira Code" panose="020B0809050000020004" pitchFamily="49" charset="0"/>
              </a:rPr>
              <a:t>测试应用</a:t>
            </a:r>
            <a:r>
              <a:rPr lang="zh-CN" altLang="en-US" dirty="0">
                <a:latin typeface="Fira Code" panose="020B0809050000020004" pitchFamily="49" charset="0"/>
              </a:rPr>
              <a:t>：</a:t>
            </a:r>
            <a:r>
              <a:rPr lang="zh-CN" altLang="en-US" b="0" dirty="0">
                <a:effectLst/>
                <a:latin typeface="Fira Code" panose="020B0809050000020004" pitchFamily="49" charset="0"/>
              </a:rPr>
              <a:t>不足以测试</a:t>
            </a:r>
            <a:r>
              <a:rPr lang="en-US" altLang="zh-CN" b="0" dirty="0">
                <a:effectLst/>
                <a:latin typeface="Fira Code" panose="020B0809050000020004" pitchFamily="49" charset="0"/>
              </a:rPr>
              <a:t>JVM</a:t>
            </a:r>
            <a:r>
              <a:rPr lang="zh-CN" altLang="en-US" b="0" dirty="0">
                <a:effectLst/>
                <a:latin typeface="Fira Code" panose="020B0809050000020004" pitchFamily="49" charset="0"/>
              </a:rPr>
              <a:t>的所有方面</a:t>
            </a:r>
            <a:endParaRPr lang="en-US" altLang="zh-CN" b="0" dirty="0">
              <a:effectLst/>
              <a:latin typeface="Fira Code" panose="020B0809050000020004" pitchFamily="49" charset="0"/>
            </a:endParaRPr>
          </a:p>
          <a:p>
            <a:pPr lvl="1"/>
            <a:r>
              <a:rPr lang="zh-CN" altLang="en-US" dirty="0">
                <a:solidFill>
                  <a:srgbClr val="00B050"/>
                </a:solidFill>
                <a:latin typeface="Fira Code" panose="020B0809050000020004" pitchFamily="49" charset="0"/>
              </a:rPr>
              <a:t>二进制模糊测试</a:t>
            </a:r>
            <a:r>
              <a:rPr lang="zh-CN" altLang="en-US" dirty="0">
                <a:latin typeface="Fira Code" panose="020B0809050000020004" pitchFamily="49" charset="0"/>
              </a:rPr>
              <a:t>：盲目更改种子类，导致冗余测试，很少触发</a:t>
            </a:r>
            <a:r>
              <a:rPr lang="en-US" altLang="zh-CN" dirty="0">
                <a:latin typeface="Fira Code" panose="020B0809050000020004" pitchFamily="49" charset="0"/>
              </a:rPr>
              <a:t>JVM</a:t>
            </a:r>
            <a:r>
              <a:rPr lang="zh-CN" altLang="en-US" dirty="0">
                <a:latin typeface="Fira Code" panose="020B0809050000020004" pitchFamily="49" charset="0"/>
              </a:rPr>
              <a:t>差异</a:t>
            </a:r>
            <a:endParaRPr lang="en-US" altLang="zh-CN" dirty="0">
              <a:latin typeface="Fira Code" panose="020B0809050000020004" pitchFamily="49" charset="0"/>
            </a:endParaRPr>
          </a:p>
          <a:p>
            <a:r>
              <a:rPr lang="zh-CN" altLang="en-US" b="0" dirty="0">
                <a:effectLst/>
                <a:latin typeface="Fira Code" panose="020B0809050000020004" pitchFamily="49" charset="0"/>
              </a:rPr>
              <a:t>挑战</a:t>
            </a:r>
            <a:r>
              <a:rPr lang="en-US" altLang="zh-CN" b="0" dirty="0">
                <a:effectLst/>
                <a:latin typeface="Fira Code" panose="020B0809050000020004" pitchFamily="49" charset="0"/>
              </a:rPr>
              <a:t>2</a:t>
            </a:r>
            <a:r>
              <a:rPr lang="zh-CN" altLang="en-US" b="0" dirty="0">
                <a:effectLst/>
                <a:latin typeface="Fira Code" panose="020B0809050000020004" pitchFamily="49" charset="0"/>
              </a:rPr>
              <a:t>：</a:t>
            </a:r>
            <a:r>
              <a:rPr lang="en-US" altLang="zh-CN" b="0" i="1" dirty="0">
                <a:solidFill>
                  <a:srgbClr val="0070C0"/>
                </a:solidFill>
                <a:effectLst/>
                <a:latin typeface="Fira Code" panose="020B0809050000020004" pitchFamily="49" charset="0"/>
              </a:rPr>
              <a:t>JVM</a:t>
            </a:r>
            <a:r>
              <a:rPr lang="zh-CN" altLang="en-US" b="0" i="1" dirty="0">
                <a:solidFill>
                  <a:srgbClr val="0070C0"/>
                </a:solidFill>
                <a:effectLst/>
                <a:latin typeface="Fira Code" panose="020B0809050000020004" pitchFamily="49" charset="0"/>
              </a:rPr>
              <a:t>差异很常见，但主要只涉及兼容性问题，而不是实际缺陷。</a:t>
            </a:r>
            <a:r>
              <a:rPr lang="zh-CN" altLang="en-US" b="0" dirty="0">
                <a:effectLst/>
                <a:latin typeface="Fira Code" panose="020B0809050000020004" pitchFamily="49" charset="0"/>
              </a:rPr>
              <a:t>可以通过针对特定环境强制执行</a:t>
            </a:r>
            <a:r>
              <a:rPr lang="en-US" altLang="zh-CN" b="0" dirty="0">
                <a:effectLst/>
                <a:latin typeface="Fira Code" panose="020B0809050000020004" pitchFamily="49" charset="0"/>
              </a:rPr>
              <a:t>JVM</a:t>
            </a:r>
            <a:r>
              <a:rPr lang="zh-CN" altLang="en-US" b="0" dirty="0">
                <a:effectLst/>
                <a:latin typeface="Fira Code" panose="020B0809050000020004" pitchFamily="49" charset="0"/>
              </a:rPr>
              <a:t>来消除它们（通过升级</a:t>
            </a:r>
            <a:r>
              <a:rPr lang="en-US" altLang="zh-CN" b="0" dirty="0">
                <a:effectLst/>
                <a:latin typeface="Fira Code" panose="020B0809050000020004" pitchFamily="49" charset="0"/>
              </a:rPr>
              <a:t>/</a:t>
            </a:r>
            <a:r>
              <a:rPr lang="zh-CN" altLang="en-US" b="0" dirty="0">
                <a:effectLst/>
                <a:latin typeface="Fira Code" panose="020B0809050000020004" pitchFamily="49" charset="0"/>
              </a:rPr>
              <a:t>降级</a:t>
            </a:r>
            <a:r>
              <a:rPr lang="en-US" altLang="zh-CN" b="0" dirty="0">
                <a:effectLst/>
                <a:latin typeface="Fira Code" panose="020B0809050000020004" pitchFamily="49" charset="0"/>
              </a:rPr>
              <a:t>JRE</a:t>
            </a:r>
            <a:r>
              <a:rPr lang="zh-CN" altLang="en-US" b="0" dirty="0">
                <a:effectLst/>
                <a:latin typeface="Fira Code" panose="020B0809050000020004" pitchFamily="49" charset="0"/>
              </a:rPr>
              <a:t>库或为</a:t>
            </a:r>
            <a:r>
              <a:rPr lang="en-US" altLang="zh-CN" b="0" dirty="0">
                <a:effectLst/>
                <a:latin typeface="Fira Code" panose="020B0809050000020004" pitchFamily="49" charset="0"/>
              </a:rPr>
              <a:t>JVM</a:t>
            </a:r>
            <a:r>
              <a:rPr lang="zh-CN" altLang="en-US" b="0" dirty="0">
                <a:effectLst/>
                <a:latin typeface="Fira Code" panose="020B0809050000020004" pitchFamily="49" charset="0"/>
              </a:rPr>
              <a:t>重置</a:t>
            </a:r>
            <a:r>
              <a:rPr lang="en-US" altLang="zh-CN" b="0" dirty="0">
                <a:effectLst/>
                <a:latin typeface="Fira Code" panose="020B0809050000020004" pitchFamily="49" charset="0"/>
              </a:rPr>
              <a:t>CLASSPATH</a:t>
            </a:r>
            <a:r>
              <a:rPr lang="zh-CN" altLang="en-US" b="0" dirty="0">
                <a:effectLst/>
                <a:latin typeface="Fira Code" panose="020B0809050000020004" pitchFamily="49" charset="0"/>
              </a:rPr>
              <a:t>环境变量），而不是自行修复</a:t>
            </a:r>
            <a:r>
              <a:rPr lang="en-US" altLang="zh-CN" b="0" dirty="0">
                <a:effectLst/>
                <a:latin typeface="Fira Code" panose="020B0809050000020004" pitchFamily="49" charset="0"/>
              </a:rPr>
              <a:t>JVM</a:t>
            </a:r>
            <a:r>
              <a:rPr lang="zh-CN" altLang="en-US" b="0" dirty="0">
                <a:effectLst/>
                <a:latin typeface="Fira Code" panose="020B0809050000020004" pitchFamily="49" charset="0"/>
              </a:rPr>
              <a:t>。</a:t>
            </a:r>
          </a:p>
          <a:p>
            <a:endParaRPr lang="en-US" altLang="zh-CN" dirty="0">
              <a:solidFill>
                <a:srgbClr val="0070C0"/>
              </a:solidFill>
              <a:latin typeface="Fira Code" panose="020B0809050000020004" pitchFamily="49" charset="0"/>
            </a:endParaRPr>
          </a:p>
          <a:p>
            <a:endParaRPr lang="zh-CN" altLang="en-US" dirty="0"/>
          </a:p>
        </p:txBody>
      </p:sp>
      <p:pic>
        <p:nvPicPr>
          <p:cNvPr id="5" name="图片 4">
            <a:extLst>
              <a:ext uri="{FF2B5EF4-FFF2-40B4-BE49-F238E27FC236}">
                <a16:creationId xmlns:a16="http://schemas.microsoft.com/office/drawing/2014/main" id="{830F1A44-044D-4BED-9542-824A647587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0200" y="66676"/>
            <a:ext cx="2971800" cy="1009650"/>
          </a:xfrm>
          <a:prstGeom prst="rect">
            <a:avLst/>
          </a:prstGeom>
        </p:spPr>
      </p:pic>
    </p:spTree>
    <p:extLst>
      <p:ext uri="{BB962C8B-B14F-4D97-AF65-F5344CB8AC3E}">
        <p14:creationId xmlns:p14="http://schemas.microsoft.com/office/powerpoint/2010/main" val="1998854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5805C0-24EC-4D76-8AB5-667FE2BE0A06}"/>
              </a:ext>
            </a:extLst>
          </p:cNvPr>
          <p:cNvSpPr>
            <a:spLocks noGrp="1"/>
          </p:cNvSpPr>
          <p:nvPr>
            <p:ph type="title"/>
          </p:nvPr>
        </p:nvSpPr>
        <p:spPr/>
        <p:txBody>
          <a:bodyPr/>
          <a:lstStyle/>
          <a:p>
            <a:r>
              <a:rPr lang="en-US" altLang="zh-CN" dirty="0" err="1"/>
              <a:t>classfuzz</a:t>
            </a:r>
            <a:endParaRPr lang="zh-CN" altLang="en-US" dirty="0"/>
          </a:p>
        </p:txBody>
      </p:sp>
      <p:sp>
        <p:nvSpPr>
          <p:cNvPr id="3" name="内容占位符 2">
            <a:extLst>
              <a:ext uri="{FF2B5EF4-FFF2-40B4-BE49-F238E27FC236}">
                <a16:creationId xmlns:a16="http://schemas.microsoft.com/office/drawing/2014/main" id="{6B01907E-93AE-4B95-B02E-A05C2F83146F}"/>
              </a:ext>
            </a:extLst>
          </p:cNvPr>
          <p:cNvSpPr>
            <a:spLocks noGrp="1"/>
          </p:cNvSpPr>
          <p:nvPr>
            <p:ph idx="1"/>
          </p:nvPr>
        </p:nvSpPr>
        <p:spPr/>
        <p:txBody>
          <a:bodyPr>
            <a:normAutofit/>
          </a:bodyPr>
          <a:lstStyle/>
          <a:p>
            <a:r>
              <a:rPr lang="en-US" altLang="zh-CN" b="0" i="1" dirty="0" err="1">
                <a:solidFill>
                  <a:srgbClr val="0070C0"/>
                </a:solidFill>
                <a:effectLst/>
                <a:latin typeface="Fira Code" panose="020B0809050000020004" pitchFamily="49" charset="0"/>
              </a:rPr>
              <a:t>classfuzz</a:t>
            </a:r>
            <a:r>
              <a:rPr lang="zh-CN" altLang="en-US" b="0" dirty="0">
                <a:effectLst/>
                <a:latin typeface="Fira Code" panose="020B0809050000020004" pitchFamily="49" charset="0"/>
              </a:rPr>
              <a:t>是一种</a:t>
            </a:r>
            <a:r>
              <a:rPr lang="zh-CN" altLang="en-US" b="0" i="1" dirty="0">
                <a:solidFill>
                  <a:srgbClr val="0070C0"/>
                </a:solidFill>
                <a:effectLst/>
                <a:latin typeface="Fira Code" panose="020B0809050000020004" pitchFamily="49" charset="0"/>
              </a:rPr>
              <a:t>覆盖率导向的模糊测试方法</a:t>
            </a:r>
            <a:r>
              <a:rPr lang="zh-CN" altLang="en-US" b="0" dirty="0">
                <a:effectLst/>
                <a:latin typeface="Fira Code" panose="020B0809050000020004" pitchFamily="49" charset="0"/>
              </a:rPr>
              <a:t>，重点是为</a:t>
            </a:r>
            <a:r>
              <a:rPr lang="en-US" altLang="zh-CN" b="0" dirty="0">
                <a:effectLst/>
                <a:latin typeface="Fira Code" panose="020B0809050000020004" pitchFamily="49" charset="0"/>
              </a:rPr>
              <a:t>JVM</a:t>
            </a:r>
            <a:r>
              <a:rPr lang="zh-CN" altLang="en-US" b="0" dirty="0">
                <a:effectLst/>
                <a:latin typeface="Fira Code" panose="020B0809050000020004" pitchFamily="49" charset="0"/>
              </a:rPr>
              <a:t>的启动过程的差异测试构建</a:t>
            </a:r>
            <a:r>
              <a:rPr lang="zh-CN" altLang="en-US" b="0" i="1" dirty="0">
                <a:solidFill>
                  <a:srgbClr val="0070C0"/>
                </a:solidFill>
                <a:effectLst/>
                <a:latin typeface="Fira Code" panose="020B0809050000020004" pitchFamily="49" charset="0"/>
              </a:rPr>
              <a:t>代表性</a:t>
            </a:r>
            <a:r>
              <a:rPr lang="zh-CN" altLang="en-US" b="0" dirty="0">
                <a:effectLst/>
                <a:latin typeface="Fira Code" panose="020B0809050000020004" pitchFamily="49" charset="0"/>
              </a:rPr>
              <a:t>的类文件。</a:t>
            </a:r>
          </a:p>
          <a:p>
            <a:endParaRPr lang="en-US" altLang="zh-CN" dirty="0">
              <a:solidFill>
                <a:srgbClr val="000000"/>
              </a:solidFill>
              <a:latin typeface="Fira Code" panose="020B0809050000020004" pitchFamily="49" charset="0"/>
            </a:endParaRPr>
          </a:p>
          <a:p>
            <a:pPr marL="514350" indent="-514350">
              <a:buFont typeface="+mj-lt"/>
              <a:buAutoNum type="arabicPeriod"/>
            </a:pPr>
            <a:r>
              <a:rPr lang="en-US" altLang="zh-CN" b="0" dirty="0">
                <a:solidFill>
                  <a:srgbClr val="0070C0"/>
                </a:solidFill>
                <a:effectLst/>
                <a:latin typeface="Fira Code" panose="020B0809050000020004" pitchFamily="49" charset="0"/>
              </a:rPr>
              <a:t>Mutators</a:t>
            </a:r>
            <a:r>
              <a:rPr lang="zh-CN" altLang="en-US" b="0" dirty="0">
                <a:solidFill>
                  <a:srgbClr val="0070C0"/>
                </a:solidFill>
                <a:effectLst/>
                <a:latin typeface="Fira Code" panose="020B0809050000020004" pitchFamily="49" charset="0"/>
              </a:rPr>
              <a:t>选择</a:t>
            </a:r>
            <a:endParaRPr lang="en-US" altLang="zh-CN" b="0" dirty="0">
              <a:solidFill>
                <a:srgbClr val="0070C0"/>
              </a:solidFill>
              <a:effectLst/>
              <a:latin typeface="Fira Code" panose="020B0809050000020004" pitchFamily="49" charset="0"/>
            </a:endParaRPr>
          </a:p>
          <a:p>
            <a:pPr lvl="1"/>
            <a:r>
              <a:rPr lang="en-US" altLang="zh-CN" dirty="0">
                <a:latin typeface="Fira Code" panose="020B0809050000020004" pitchFamily="49" charset="0"/>
              </a:rPr>
              <a:t>m</a:t>
            </a:r>
            <a:r>
              <a:rPr lang="en-US" altLang="zh-CN" b="0" dirty="0">
                <a:effectLst/>
                <a:latin typeface="Fira Code" panose="020B0809050000020004" pitchFamily="49" charset="0"/>
              </a:rPr>
              <a:t>utators</a:t>
            </a:r>
            <a:r>
              <a:rPr lang="zh-CN" altLang="en-US" b="0" dirty="0">
                <a:effectLst/>
                <a:latin typeface="Fira Code" panose="020B0809050000020004" pitchFamily="49" charset="0"/>
              </a:rPr>
              <a:t>：</a:t>
            </a:r>
            <a:r>
              <a:rPr lang="zh-CN" altLang="en-US" b="0" dirty="0">
                <a:solidFill>
                  <a:srgbClr val="000000"/>
                </a:solidFill>
                <a:effectLst/>
                <a:latin typeface="Fira Code" panose="020B0809050000020004" pitchFamily="49" charset="0"/>
              </a:rPr>
              <a:t>对种子类文件进行突变</a:t>
            </a:r>
            <a:endParaRPr lang="en-US" altLang="zh-CN" b="0" dirty="0">
              <a:effectLst/>
              <a:latin typeface="Fira Code" panose="020B0809050000020004" pitchFamily="49" charset="0"/>
            </a:endParaRPr>
          </a:p>
          <a:p>
            <a:pPr lvl="1"/>
            <a:r>
              <a:rPr lang="en-US" altLang="zh-CN" b="0" dirty="0">
                <a:solidFill>
                  <a:srgbClr val="000000"/>
                </a:solidFill>
                <a:effectLst/>
                <a:latin typeface="Fira Code" panose="020B0809050000020004" pitchFamily="49" charset="0"/>
              </a:rPr>
              <a:t>MCMC</a:t>
            </a:r>
            <a:r>
              <a:rPr lang="zh-CN" altLang="en-US" b="0" dirty="0">
                <a:solidFill>
                  <a:srgbClr val="000000"/>
                </a:solidFill>
                <a:effectLst/>
                <a:latin typeface="Fira Code" panose="020B0809050000020004" pitchFamily="49" charset="0"/>
              </a:rPr>
              <a:t>采样：指导变量选择</a:t>
            </a:r>
            <a:endParaRPr lang="en-US" altLang="zh-CN" b="0" dirty="0">
              <a:solidFill>
                <a:srgbClr val="0070C0"/>
              </a:solidFill>
              <a:effectLst/>
              <a:latin typeface="Fira Code" panose="020B0809050000020004" pitchFamily="49" charset="0"/>
            </a:endParaRPr>
          </a:p>
          <a:p>
            <a:pPr marL="514350" indent="-514350">
              <a:buFont typeface="+mj-lt"/>
              <a:buAutoNum type="arabicPeriod"/>
            </a:pPr>
            <a:r>
              <a:rPr lang="zh-CN" altLang="en-US" b="0" dirty="0">
                <a:solidFill>
                  <a:srgbClr val="0070C0"/>
                </a:solidFill>
                <a:effectLst/>
                <a:latin typeface="Fira Code" panose="020B0809050000020004" pitchFamily="49" charset="0"/>
              </a:rPr>
              <a:t>接受代表性类文件</a:t>
            </a:r>
            <a:endParaRPr lang="en-US" altLang="zh-CN" b="0" dirty="0">
              <a:solidFill>
                <a:srgbClr val="0070C0"/>
              </a:solidFill>
              <a:effectLst/>
              <a:latin typeface="Fira Code" panose="020B0809050000020004" pitchFamily="49" charset="0"/>
            </a:endParaRPr>
          </a:p>
          <a:p>
            <a:pPr lvl="1"/>
            <a:r>
              <a:rPr lang="zh-CN" altLang="en-US" b="0" dirty="0">
                <a:solidFill>
                  <a:srgbClr val="000000"/>
                </a:solidFill>
                <a:effectLst/>
                <a:latin typeface="Fira Code" panose="020B0809050000020004" pitchFamily="49" charset="0"/>
              </a:rPr>
              <a:t>在参考</a:t>
            </a:r>
            <a:r>
              <a:rPr lang="en-US" altLang="zh-CN" b="0" dirty="0">
                <a:solidFill>
                  <a:srgbClr val="000000"/>
                </a:solidFill>
                <a:effectLst/>
                <a:latin typeface="Fira Code" panose="020B0809050000020004" pitchFamily="49" charset="0"/>
              </a:rPr>
              <a:t>JVM</a:t>
            </a:r>
            <a:r>
              <a:rPr lang="zh-CN" altLang="en-US" b="0" dirty="0">
                <a:solidFill>
                  <a:srgbClr val="000000"/>
                </a:solidFill>
                <a:effectLst/>
                <a:latin typeface="Fira Code" panose="020B0809050000020004" pitchFamily="49" charset="0"/>
              </a:rPr>
              <a:t>实现上执行变体</a:t>
            </a:r>
            <a:endParaRPr lang="en-US" altLang="zh-CN" dirty="0">
              <a:solidFill>
                <a:srgbClr val="000000"/>
              </a:solidFill>
              <a:latin typeface="Fira Code" panose="020B0809050000020004" pitchFamily="49" charset="0"/>
            </a:endParaRPr>
          </a:p>
          <a:p>
            <a:pPr lvl="1"/>
            <a:r>
              <a:rPr lang="zh-CN" altLang="en-US" b="0" dirty="0">
                <a:solidFill>
                  <a:srgbClr val="000000"/>
                </a:solidFill>
                <a:effectLst/>
                <a:latin typeface="Fira Code" panose="020B0809050000020004" pitchFamily="49" charset="0"/>
              </a:rPr>
              <a:t>代表性→覆盖唯一性</a:t>
            </a:r>
            <a:endParaRPr lang="en-US" altLang="zh-CN" dirty="0">
              <a:solidFill>
                <a:srgbClr val="000000"/>
              </a:solidFill>
              <a:latin typeface="Fira Code" panose="020B0809050000020004" pitchFamily="49" charset="0"/>
            </a:endParaRPr>
          </a:p>
          <a:p>
            <a:pPr lvl="1"/>
            <a:endParaRPr lang="zh-CN" altLang="en-US" b="0" dirty="0">
              <a:effectLst/>
              <a:latin typeface="Fira Code" panose="020B0809050000020004" pitchFamily="49" charset="0"/>
            </a:endParaRPr>
          </a:p>
          <a:p>
            <a:pPr marL="0" indent="0">
              <a:buNone/>
            </a:pPr>
            <a:endParaRPr lang="en-US" altLang="zh-CN" b="0" dirty="0">
              <a:solidFill>
                <a:srgbClr val="000000"/>
              </a:solidFill>
              <a:effectLst/>
              <a:latin typeface="Fira Code" panose="020B0809050000020004" pitchFamily="49" charset="0"/>
            </a:endParaRPr>
          </a:p>
        </p:txBody>
      </p:sp>
      <p:pic>
        <p:nvPicPr>
          <p:cNvPr id="5" name="图片 4">
            <a:extLst>
              <a:ext uri="{FF2B5EF4-FFF2-40B4-BE49-F238E27FC236}">
                <a16:creationId xmlns:a16="http://schemas.microsoft.com/office/drawing/2014/main" id="{CAAA629F-6B10-4122-B9C7-1C4F4119EDD7}"/>
              </a:ext>
            </a:extLst>
          </p:cNvPr>
          <p:cNvPicPr>
            <a:picLocks noChangeAspect="1"/>
          </p:cNvPicPr>
          <p:nvPr/>
        </p:nvPicPr>
        <p:blipFill>
          <a:blip r:embed="rId2"/>
          <a:stretch>
            <a:fillRect/>
          </a:stretch>
        </p:blipFill>
        <p:spPr>
          <a:xfrm>
            <a:off x="6760263" y="2818046"/>
            <a:ext cx="4593537" cy="3674829"/>
          </a:xfrm>
          <a:prstGeom prst="rect">
            <a:avLst/>
          </a:prstGeom>
        </p:spPr>
      </p:pic>
      <p:pic>
        <p:nvPicPr>
          <p:cNvPr id="4" name="图片 3">
            <a:extLst>
              <a:ext uri="{FF2B5EF4-FFF2-40B4-BE49-F238E27FC236}">
                <a16:creationId xmlns:a16="http://schemas.microsoft.com/office/drawing/2014/main" id="{D4091A93-38C8-4ED1-AC4D-33D5A1A45C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0200" y="66676"/>
            <a:ext cx="2971800" cy="1009650"/>
          </a:xfrm>
          <a:prstGeom prst="rect">
            <a:avLst/>
          </a:prstGeom>
        </p:spPr>
      </p:pic>
    </p:spTree>
    <p:extLst>
      <p:ext uri="{BB962C8B-B14F-4D97-AF65-F5344CB8AC3E}">
        <p14:creationId xmlns:p14="http://schemas.microsoft.com/office/powerpoint/2010/main" val="19786886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1489</TotalTime>
  <Words>2576</Words>
  <Application>Microsoft Office PowerPoint</Application>
  <PresentationFormat>宽屏</PresentationFormat>
  <Paragraphs>127</Paragraphs>
  <Slides>25</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Fira Code</vt:lpstr>
      <vt:lpstr>Roboto</vt:lpstr>
      <vt:lpstr>等线</vt:lpstr>
      <vt:lpstr>等线 Light</vt:lpstr>
      <vt:lpstr>Arial</vt:lpstr>
      <vt:lpstr>Cambria Math</vt:lpstr>
      <vt:lpstr>Consolas</vt:lpstr>
      <vt:lpstr>Office 主题​​</vt:lpstr>
      <vt:lpstr>Coverage-Directed Differential Testing of JVM Implementations</vt:lpstr>
      <vt:lpstr>研究背景与挑战</vt:lpstr>
      <vt:lpstr>JVM背景</vt:lpstr>
      <vt:lpstr>JVM的差异（discrepancy） </vt:lpstr>
      <vt:lpstr>JVM差异——1.JVM缺陷（defect）</vt:lpstr>
      <vt:lpstr>JVM差异——2.兼容性问题</vt:lpstr>
      <vt:lpstr>JVM差异和缺陷的形式化描述</vt:lpstr>
      <vt:lpstr>JVM差分测试的挑战</vt:lpstr>
      <vt:lpstr>classfuzz</vt:lpstr>
      <vt:lpstr>方法介绍</vt:lpstr>
      <vt:lpstr>类文件格式和JVM启动过程</vt:lpstr>
      <vt:lpstr>变异类文件</vt:lpstr>
      <vt:lpstr>Mutators选择</vt:lpstr>
      <vt:lpstr>Mutators选择</vt:lpstr>
      <vt:lpstr>接受代表性类文件</vt:lpstr>
      <vt:lpstr>算法讲解</vt:lpstr>
      <vt:lpstr>差分测试JVM</vt:lpstr>
      <vt:lpstr>评估方法及其结果</vt:lpstr>
      <vt:lpstr>准备</vt:lpstr>
      <vt:lpstr>评估方法</vt:lpstr>
      <vt:lpstr>评估指标</vt:lpstr>
      <vt:lpstr>类文件生成结果——代表性类文件</vt:lpstr>
      <vt:lpstr>类文件生成结果——mutator选择</vt:lpstr>
      <vt:lpstr>JVM比较</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邹 鑫</dc:creator>
  <cp:lastModifiedBy>邹 鑫</cp:lastModifiedBy>
  <cp:revision>116</cp:revision>
  <dcterms:created xsi:type="dcterms:W3CDTF">2020-11-06T11:40:06Z</dcterms:created>
  <dcterms:modified xsi:type="dcterms:W3CDTF">2020-11-08T04:20:44Z</dcterms:modified>
</cp:coreProperties>
</file>