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2"/>
    <p:sldId id="430" r:id="rId3"/>
    <p:sldId id="492" r:id="rId4"/>
    <p:sldId id="493" r:id="rId5"/>
    <p:sldId id="482" r:id="rId6"/>
    <p:sldId id="501" r:id="rId7"/>
    <p:sldId id="491" r:id="rId8"/>
    <p:sldId id="495" r:id="rId9"/>
    <p:sldId id="496" r:id="rId10"/>
    <p:sldId id="497" r:id="rId11"/>
    <p:sldId id="498" r:id="rId12"/>
    <p:sldId id="499" r:id="rId13"/>
    <p:sldId id="502" r:id="rId14"/>
    <p:sldId id="500" r:id="rId15"/>
    <p:sldId id="470" r:id="rId16"/>
    <p:sldId id="471"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BF3FA"/>
    <a:srgbClr val="4BA600"/>
    <a:srgbClr val="4EAF00"/>
    <a:srgbClr val="28ACC6"/>
    <a:srgbClr val="4B0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342" y="42"/>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8BFA0A-517C-4183-878B-43AB3AEFEA2C}" type="datetimeFigureOut">
              <a:rPr lang="zh-CN" altLang="en-US" smtClean="0"/>
              <a:t>2020/11/15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73AFE-499E-4F84-8254-4A931C6DC88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1092639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1092639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1092639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1092639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714543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714543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领域特定语言</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714543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 </a:t>
            </a:r>
            <a:endParaRPr lang="en-US" altLang="zh-CN" sz="1100" dirty="0"/>
          </a:p>
          <a:p>
            <a:r>
              <a:rPr lang="en-US" altLang="zh-CN" dirty="0"/>
              <a:t>CWP(Classes Weighted Probability, </a:t>
            </a:r>
            <a:endParaRPr lang="en-US" altLang="zh-CN" sz="1100" dirty="0"/>
          </a:p>
          <a:p>
            <a:r>
              <a:rPr lang="en-US" altLang="zh-CN" dirty="0"/>
              <a:t>RWP(</a:t>
            </a:r>
            <a:r>
              <a:rPr lang="en-US" altLang="zh-CN" dirty="0" err="1"/>
              <a:t>Refactorings</a:t>
            </a:r>
            <a:r>
              <a:rPr lang="en-US" altLang="zh-CN" dirty="0"/>
              <a:t> Weighted Probability), </a:t>
            </a:r>
            <a:endParaRPr lang="en-US" altLang="zh-CN" sz="1100" dirty="0"/>
          </a:p>
          <a:p>
            <a:r>
              <a:rPr lang="en-US" altLang="zh-CN" dirty="0"/>
              <a:t>RS(Reference Solution)]</a:t>
            </a:r>
            <a:endParaRPr lang="en-US" altLang="zh-CN" sz="1100" dirty="0">
              <a:latin typeface="Times New Roman" panose="02020603050405020304" pitchFamily="18" charset="0"/>
              <a:cs typeface="Times New Roman" panose="02020603050405020304" pitchFamily="18" charset="0"/>
            </a:endParaRPr>
          </a:p>
          <a:p>
            <a:endParaRPr lang="en-US" altLang="zh-CN" dirty="0"/>
          </a:p>
        </p:txBody>
      </p:sp>
    </p:spTree>
    <p:extLst>
      <p:ext uri="{BB962C8B-B14F-4D97-AF65-F5344CB8AC3E}">
        <p14:creationId xmlns:p14="http://schemas.microsoft.com/office/powerpoint/2010/main" val="2714543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109263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27F4A3F-7AB1-431B-8D60-38BBB1534D71}" type="datetime1">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78D20-5A28-4767-9CCF-550E293B08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DB9BC5-86D6-4F48-9465-7A27F46AF1CB}" type="datetime1">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78D20-5A28-4767-9CCF-550E293B08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86C766-B2C0-4DCD-A67B-9EB054E3FC3E}" type="datetime1">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78D20-5A28-4767-9CCF-550E293B08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33B726-F63B-4CAE-AF96-2F020F9649FA}" type="datetime1">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78D20-5A28-4767-9CCF-550E293B08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3D65DFD-EE0E-44D6-BAE0-9BCF04177EC6}" type="datetime1">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78D20-5A28-4767-9CCF-550E293B08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DAB486-2AEB-4948-A724-42C6CCE49A51}" type="datetime1">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578D20-5A28-4767-9CCF-550E293B08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45F3430-FEC2-4D65-90EB-9BA5F43C27C3}" type="datetime1">
              <a:rPr lang="zh-CN" altLang="en-US" smtClean="0"/>
              <a:t>2020/11/15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578D20-5A28-4767-9CCF-550E293B08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73FC815-F351-412A-9959-A4A58AA9516E}" type="datetime1">
              <a:rPr lang="zh-CN" altLang="en-US" smtClean="0"/>
              <a:t>2020/11/15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578D20-5A28-4767-9CCF-550E293B08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2FC6E3-1E4B-45DC-9A78-AF1D41DBA01D}" type="datetime1">
              <a:rPr lang="zh-CN" altLang="en-US" smtClean="0"/>
              <a:t>2020/11/15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578D20-5A28-4767-9CCF-550E293B08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ACFC745-BF68-4272-A4F2-205F94773742}" type="datetime1">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578D20-5A28-4767-9CCF-550E293B08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712AAA1-C1EB-49C9-91C9-5461035AFFAC}" type="datetime1">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578D20-5A28-4767-9CCF-550E293B08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6F7EA-42F6-405A-9B22-BB4D7C62F9F5}" type="datetime1">
              <a:rPr lang="zh-CN" altLang="en-US" smtClean="0"/>
              <a:t>2020/11/15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578D20-5A28-4767-9CCF-550E293B08B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mc:Choice>
    <mc:Fallback xmlns="">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103755" y="4842875"/>
            <a:ext cx="8560435" cy="746125"/>
          </a:xfrm>
        </p:spPr>
        <p:txBody>
          <a:bodyPr/>
          <a:lstStyle/>
          <a:p>
            <a:r>
              <a:rPr lang="en-US" altLang="zh-CN" dirty="0">
                <a:latin typeface="Calibri" panose="020F0502020204030204" pitchFamily="34" charset="0"/>
                <a:cs typeface="Calibri" panose="020F0502020204030204" pitchFamily="34" charset="0"/>
              </a:rPr>
              <a:t>Reporter: Guo Yalin</a:t>
            </a:r>
          </a:p>
        </p:txBody>
      </p:sp>
      <p:pic>
        <p:nvPicPr>
          <p:cNvPr id="7"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008" y="176234"/>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0379" y="136229"/>
            <a:ext cx="860108" cy="86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a:spLocks noGrp="1"/>
          </p:cNvSpPr>
          <p:nvPr/>
        </p:nvSpPr>
        <p:spPr>
          <a:xfrm>
            <a:off x="1524000" y="2247265"/>
            <a:ext cx="9144000" cy="114808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0066FF"/>
                </a:solidFill>
                <a:latin typeface="+mj-lt"/>
                <a:ea typeface="+mj-ea"/>
                <a:cs typeface="+mj-cs"/>
              </a:defRPr>
            </a:lvl1pPr>
            <a:lvl2pPr algn="l" rtl="0" eaLnBrk="0" fontAlgn="base" hangingPunct="0">
              <a:spcBef>
                <a:spcPct val="0"/>
              </a:spcBef>
              <a:spcAft>
                <a:spcPct val="0"/>
              </a:spcAft>
              <a:defRPr sz="3200" b="1">
                <a:solidFill>
                  <a:schemeClr val="bg1"/>
                </a:solidFill>
                <a:latin typeface="Gill Sans MT" panose="020B0502020104020203" pitchFamily="34" charset="0"/>
              </a:defRPr>
            </a:lvl2pPr>
            <a:lvl3pPr algn="l" rtl="0" eaLnBrk="0" fontAlgn="base" hangingPunct="0">
              <a:spcBef>
                <a:spcPct val="0"/>
              </a:spcBef>
              <a:spcAft>
                <a:spcPct val="0"/>
              </a:spcAft>
              <a:defRPr sz="3200" b="1">
                <a:solidFill>
                  <a:schemeClr val="bg1"/>
                </a:solidFill>
                <a:latin typeface="Gill Sans MT" panose="020B0502020104020203" pitchFamily="34" charset="0"/>
              </a:defRPr>
            </a:lvl3pPr>
            <a:lvl4pPr algn="l" rtl="0" eaLnBrk="0" fontAlgn="base" hangingPunct="0">
              <a:spcBef>
                <a:spcPct val="0"/>
              </a:spcBef>
              <a:spcAft>
                <a:spcPct val="0"/>
              </a:spcAft>
              <a:defRPr sz="3200" b="1">
                <a:solidFill>
                  <a:schemeClr val="bg1"/>
                </a:solidFill>
                <a:latin typeface="Gill Sans MT" panose="020B0502020104020203" pitchFamily="34" charset="0"/>
              </a:defRPr>
            </a:lvl4pPr>
            <a:lvl5pPr algn="l" rtl="0" eaLnBrk="0" fontAlgn="base" hangingPunct="0">
              <a:spcBef>
                <a:spcPct val="0"/>
              </a:spcBef>
              <a:spcAft>
                <a:spcPct val="0"/>
              </a:spcAft>
              <a:defRPr sz="3200" b="1">
                <a:solidFill>
                  <a:schemeClr val="bg1"/>
                </a:solidFill>
                <a:latin typeface="Gill Sans MT" panose="020B0502020104020203"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a:lstStyle>
          <a:p>
            <a:r>
              <a:rPr lang="en-US" altLang="zh-CN" sz="3200" kern="1200" noProof="0" dirty="0">
                <a:ln>
                  <a:solidFill>
                    <a:sysClr val="windowText" lastClr="000000">
                      <a:lumMod val="75000"/>
                      <a:lumOff val="25000"/>
                      <a:alpha val="10000"/>
                    </a:sysClr>
                  </a:solidFill>
                </a:ln>
                <a:solidFill>
                  <a:schemeClr val="tx1"/>
                </a:solidFill>
                <a:effectLst/>
                <a:uLnTx/>
                <a:uFillTx/>
                <a:latin typeface="Times New Roman" panose="02020603050405020304" pitchFamily="18" charset="0"/>
                <a:cs typeface="Times New Roman" panose="02020603050405020304" pitchFamily="18" charset="0"/>
                <a:sym typeface="+mn-ea"/>
              </a:rPr>
              <a:t>Reducing Interactive Refactoring Effort via Clustering-Based</a:t>
            </a:r>
            <a:r>
              <a:rPr lang="en-US" altLang="zh-CN" sz="3200" dirty="0">
                <a:ln>
                  <a:solidFill>
                    <a:sysClr val="windowText" lastClr="000000">
                      <a:lumMod val="75000"/>
                      <a:lumOff val="25000"/>
                      <a:alpha val="10000"/>
                    </a:sysClr>
                  </a:solidFill>
                </a:ln>
                <a:solidFill>
                  <a:schemeClr val="tx1"/>
                </a:solidFill>
                <a:latin typeface="Times New Roman" panose="02020603050405020304" pitchFamily="18" charset="0"/>
                <a:cs typeface="Times New Roman" panose="02020603050405020304" pitchFamily="18" charset="0"/>
                <a:sym typeface="+mn-ea"/>
              </a:rPr>
              <a:t> </a:t>
            </a:r>
            <a:r>
              <a:rPr lang="en-US" altLang="zh-CN" sz="3200" kern="1200" noProof="0" dirty="0">
                <a:ln>
                  <a:solidFill>
                    <a:sysClr val="windowText" lastClr="000000">
                      <a:lumMod val="75000"/>
                      <a:lumOff val="25000"/>
                      <a:alpha val="10000"/>
                    </a:sysClr>
                  </a:solidFill>
                </a:ln>
                <a:solidFill>
                  <a:schemeClr val="tx1"/>
                </a:solidFill>
                <a:effectLst/>
                <a:uLnTx/>
                <a:uFillTx/>
                <a:latin typeface="Times New Roman" panose="02020603050405020304" pitchFamily="18" charset="0"/>
                <a:cs typeface="Times New Roman" panose="02020603050405020304" pitchFamily="18" charset="0"/>
                <a:sym typeface="+mn-ea"/>
              </a:rPr>
              <a:t>Multi-objective Search</a:t>
            </a:r>
          </a:p>
          <a:p>
            <a:pPr>
              <a:lnSpc>
                <a:spcPct val="150000"/>
              </a:lnSpc>
            </a:pPr>
            <a:r>
              <a:rPr lang="en-US" altLang="zh-CN" sz="3200" dirty="0">
                <a:ln>
                  <a:solidFill>
                    <a:sysClr val="windowText" lastClr="000000">
                      <a:lumMod val="75000"/>
                      <a:lumOff val="25000"/>
                      <a:alpha val="10000"/>
                    </a:sysClr>
                  </a:solidFill>
                </a:ln>
                <a:solidFill>
                  <a:schemeClr val="tx1"/>
                </a:solidFill>
                <a:latin typeface="Times New Roman" panose="02020603050405020304" pitchFamily="18" charset="0"/>
                <a:cs typeface="Times New Roman" panose="02020603050405020304" pitchFamily="18" charset="0"/>
                <a:sym typeface="+mn-ea"/>
              </a:rPr>
              <a:t>               - </a:t>
            </a:r>
            <a:r>
              <a:rPr lang="en-US" altLang="zh-CN" sz="3200" kern="1200" noProof="0" dirty="0">
                <a:ln>
                  <a:solidFill>
                    <a:sysClr val="windowText" lastClr="000000">
                      <a:lumMod val="75000"/>
                      <a:lumOff val="25000"/>
                      <a:alpha val="10000"/>
                    </a:sysClr>
                  </a:solidFill>
                </a:ln>
                <a:solidFill>
                  <a:schemeClr val="tx1"/>
                </a:solidFill>
                <a:effectLst/>
                <a:uLnTx/>
                <a:uFillTx/>
                <a:latin typeface="Times New Roman" panose="02020603050405020304" pitchFamily="18" charset="0"/>
                <a:cs typeface="Times New Roman" panose="02020603050405020304" pitchFamily="18" charset="0"/>
                <a:sym typeface="+mn-ea"/>
              </a:rPr>
              <a:t>2018</a:t>
            </a:r>
            <a:r>
              <a:rPr lang="zh-CN" altLang="en-US" sz="3200" kern="1200" noProof="0" dirty="0">
                <a:ln>
                  <a:solidFill>
                    <a:sysClr val="windowText" lastClr="000000">
                      <a:lumMod val="75000"/>
                      <a:lumOff val="25000"/>
                      <a:alpha val="10000"/>
                    </a:sysClr>
                  </a:solid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sz="3200" kern="1200" noProof="0" dirty="0">
                <a:ln>
                  <a:solidFill>
                    <a:sysClr val="windowText" lastClr="000000">
                      <a:lumMod val="75000"/>
                      <a:lumOff val="25000"/>
                      <a:alpha val="10000"/>
                    </a:sysClr>
                  </a:solidFill>
                </a:ln>
                <a:solidFill>
                  <a:schemeClr val="tx1"/>
                </a:solidFill>
                <a:effectLst/>
                <a:uLnTx/>
                <a:uFillTx/>
                <a:latin typeface="Times New Roman" panose="02020603050405020304" pitchFamily="18" charset="0"/>
                <a:cs typeface="Times New Roman" panose="02020603050405020304" pitchFamily="18" charset="0"/>
                <a:sym typeface="+mn-ea"/>
              </a:rPr>
              <a:t>ASE</a:t>
            </a:r>
          </a:p>
        </p:txBody>
      </p:sp>
      <p:cxnSp>
        <p:nvCxnSpPr>
          <p:cNvPr id="9" name="Straight Connector 5"/>
          <p:cNvCxnSpPr/>
          <p:nvPr/>
        </p:nvCxnSpPr>
        <p:spPr>
          <a:xfrm>
            <a:off x="2628830" y="3789000"/>
            <a:ext cx="66869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9879" y="0"/>
            <a:ext cx="11452335" cy="780356"/>
            <a:chOff x="399879" y="0"/>
            <a:chExt cx="11452335" cy="780356"/>
          </a:xfrm>
        </p:grpSpPr>
        <p:sp>
          <p:nvSpPr>
            <p:cNvPr id="2" name="矩形 1"/>
            <p:cNvSpPr/>
            <p:nvPr/>
          </p:nvSpPr>
          <p:spPr>
            <a:xfrm>
              <a:off x="399879" y="252095"/>
              <a:ext cx="9747885" cy="521970"/>
            </a:xfrm>
            <a:prstGeom prst="rect">
              <a:avLst/>
            </a:prstGeom>
            <a:noFill/>
            <a:ln>
              <a:noFill/>
            </a:ln>
          </p:spPr>
          <p:txBody>
            <a:bodyPr wrap="square" rtlCol="0" anchor="t">
              <a:spAutoFit/>
            </a:bodyPr>
            <a:lstStyle/>
            <a:p>
              <a:pPr indent="0">
                <a:buFontTx/>
                <a:buNone/>
              </a:pPr>
              <a:r>
                <a:rPr lang="en-US" altLang="zh-CN" sz="2800" b="1" dirty="0">
                  <a:latin typeface="Times New Roman" panose="02020603050405020304" pitchFamily="18" charset="0"/>
                  <a:cs typeface="Times New Roman" panose="02020603050405020304" pitchFamily="18" charset="0"/>
                  <a:sym typeface="+mn-ea"/>
                </a:rPr>
                <a:t>Research Question</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灯片编号占位符 10"/>
          <p:cNvSpPr>
            <a:spLocks noGrp="1"/>
          </p:cNvSpPr>
          <p:nvPr>
            <p:ph type="sldNum" sz="quarter" idx="12"/>
          </p:nvPr>
        </p:nvSpPr>
        <p:spPr/>
        <p:txBody>
          <a:bodyPr/>
          <a:lstStyle/>
          <a:p>
            <a:fld id="{66578D20-5A28-4767-9CCF-550E293B08B9}" type="slidenum">
              <a:rPr lang="zh-CN" altLang="en-US" smtClean="0"/>
              <a:t>10</a:t>
            </a:fld>
            <a:endParaRPr lang="zh-CN" altLang="en-US"/>
          </a:p>
        </p:txBody>
      </p:sp>
      <p:sp>
        <p:nvSpPr>
          <p:cNvPr id="3" name="文本框 2"/>
          <p:cNvSpPr txBox="1"/>
          <p:nvPr/>
        </p:nvSpPr>
        <p:spPr>
          <a:xfrm>
            <a:off x="400050" y="1150620"/>
            <a:ext cx="10954385" cy="2377574"/>
          </a:xfrm>
          <a:prstGeom prst="rect">
            <a:avLst/>
          </a:prstGeom>
          <a:noFill/>
        </p:spPr>
        <p:txBody>
          <a:bodyPr wrap="square" rtlCol="0">
            <a:spAutoFit/>
          </a:bodyPr>
          <a:lstStyle/>
          <a:p>
            <a:pPr marL="285750" indent="-285750" algn="l">
              <a:buFont typeface="Wingdings" panose="05000000000000000000" charset="0"/>
              <a:buChar char="Ø"/>
            </a:pPr>
            <a:r>
              <a:rPr lang="zh-CN" altLang="en-US" b="1" dirty="0">
                <a:latin typeface="Times New Roman" panose="02020603050405020304" pitchFamily="18" charset="0"/>
                <a:cs typeface="Times New Roman" panose="02020603050405020304" pitchFamily="18" charset="0"/>
              </a:rPr>
              <a:t>RQ1. </a:t>
            </a:r>
            <a:r>
              <a:rPr lang="en-US" altLang="zh-CN" b="1" dirty="0" err="1">
                <a:latin typeface="Times New Roman" panose="02020603050405020304" pitchFamily="18" charset="0"/>
                <a:cs typeface="Times New Roman" panose="02020603050405020304" pitchFamily="18" charset="0"/>
              </a:rPr>
              <a:t>Refactorings</a:t>
            </a:r>
            <a:r>
              <a:rPr lang="en-US" altLang="zh-CN" b="1" dirty="0">
                <a:latin typeface="Times New Roman" panose="02020603050405020304" pitchFamily="18" charset="0"/>
                <a:cs typeface="Times New Roman" panose="02020603050405020304" pitchFamily="18" charset="0"/>
              </a:rPr>
              <a:t> relevance. </a:t>
            </a:r>
          </a:p>
          <a:p>
            <a:pPr marL="285750" indent="-285750" algn="l">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To what extent can our approach make meaningful recommendations compared to existing refactoring techniques?</a:t>
            </a:r>
          </a:p>
          <a:p>
            <a:pPr marL="285750" indent="-285750" algn="l">
              <a:buFont typeface="Wingdings" panose="05000000000000000000" pitchFamily="2" charset="2"/>
              <a:buChar char="p"/>
            </a:pPr>
            <a:endParaRPr lang="en-US" altLang="zh-CN" b="1" dirty="0">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Ø"/>
            </a:pPr>
            <a:r>
              <a:rPr lang="zh-CN" altLang="en-US" b="1" dirty="0">
                <a:latin typeface="Times New Roman" panose="02020603050405020304" pitchFamily="18" charset="0"/>
                <a:cs typeface="Times New Roman" panose="02020603050405020304" pitchFamily="18" charset="0"/>
              </a:rPr>
              <a:t>RQ2.</a:t>
            </a:r>
            <a:r>
              <a:rPr lang="en-US" altLang="zh-CN" b="1" dirty="0">
                <a:latin typeface="Times New Roman" panose="02020603050405020304" pitchFamily="18" charset="0"/>
                <a:cs typeface="Times New Roman" panose="02020603050405020304" pitchFamily="18" charset="0"/>
              </a:rPr>
              <a:t> Interactive clustering relevance. </a:t>
            </a:r>
          </a:p>
          <a:p>
            <a:pPr marL="285750" indent="-285750" algn="l">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To what extent can our clustering-based approach efficiently reduce the interaction effort?.</a:t>
            </a:r>
          </a:p>
          <a:p>
            <a:pPr algn="just">
              <a:lnSpc>
                <a:spcPct val="125000"/>
              </a:lnSpc>
              <a:spcBef>
                <a:spcPts val="0"/>
              </a:spcBef>
              <a:spcAft>
                <a:spcPts val="0"/>
              </a:spcAft>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RQ3.</a:t>
            </a:r>
            <a:r>
              <a:rPr lang="en-US" altLang="zh-CN" sz="1800" b="1" dirty="0">
                <a:solidFill>
                  <a:srgbClr val="000000"/>
                </a:solidFill>
                <a:effectLst/>
                <a:latin typeface="LinLibertineTB"/>
              </a:rPr>
              <a:t> Impact. </a:t>
            </a:r>
          </a:p>
          <a:p>
            <a:pPr marL="285750" indent="-285750">
              <a:buFont typeface="Wingdings" panose="05000000000000000000" pitchFamily="2" charset="2"/>
              <a:buChar char="p"/>
            </a:pPr>
            <a:r>
              <a:rPr lang="en-US" altLang="zh-CN" sz="1800" dirty="0">
                <a:solidFill>
                  <a:srgbClr val="000000"/>
                </a:solidFill>
                <a:effectLst/>
                <a:latin typeface="LinLibertineT"/>
              </a:rPr>
              <a:t>How do programmers evaluate the </a:t>
            </a:r>
            <a:r>
              <a:rPr lang="en-US" altLang="zh-CN" sz="1800" b="1" dirty="0">
                <a:solidFill>
                  <a:srgbClr val="000000"/>
                </a:solidFill>
                <a:effectLst/>
                <a:latin typeface="LinLibertineTB"/>
              </a:rPr>
              <a:t>usefulness of our tool </a:t>
            </a:r>
            <a:r>
              <a:rPr lang="en-US" altLang="zh-CN" sz="1800" dirty="0">
                <a:solidFill>
                  <a:srgbClr val="000000"/>
                </a:solidFill>
                <a:effectLst/>
                <a:latin typeface="LinLibertineT"/>
              </a:rPr>
              <a:t>(questionnaire)? </a:t>
            </a:r>
            <a:endParaRPr lang="en-US" altLang="zh-CN" b="1" dirty="0">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9696" y="3764247"/>
            <a:ext cx="2709779" cy="2709779"/>
          </a:xfrm>
          <a:prstGeom prst="rect">
            <a:avLst/>
          </a:prstGeom>
        </p:spPr>
      </p:pic>
    </p:spTree>
    <p:extLst>
      <p:ext uri="{BB962C8B-B14F-4D97-AF65-F5344CB8AC3E}">
        <p14:creationId xmlns:p14="http://schemas.microsoft.com/office/powerpoint/2010/main" val="292525096"/>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strVal val="#ppt_w*0.70"/>
                                          </p:val>
                                        </p:tav>
                                        <p:tav tm="100000">
                                          <p:val>
                                            <p:strVal val="#ppt_w"/>
                                          </p:val>
                                        </p:tav>
                                      </p:tavLst>
                                    </p:anim>
                                    <p:anim calcmode="lin" valueType="num">
                                      <p:cBhvr>
                                        <p:cTn id="8" dur="1000" fill="hold"/>
                                        <p:tgtEl>
                                          <p:spTgt spid="18"/>
                                        </p:tgtEl>
                                        <p:attrNameLst>
                                          <p:attrName>ppt_h</p:attrName>
                                        </p:attrNameLst>
                                      </p:cBhvr>
                                      <p:tavLst>
                                        <p:tav tm="0">
                                          <p:val>
                                            <p:strVal val="#ppt_h"/>
                                          </p:val>
                                        </p:tav>
                                        <p:tav tm="100000">
                                          <p:val>
                                            <p:strVal val="#ppt_h"/>
                                          </p:val>
                                        </p:tav>
                                      </p:tavLst>
                                    </p:anim>
                                    <p:animEffect transition="in" filter="fade">
                                      <p:cBhvr>
                                        <p:cTn id="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9879" y="0"/>
            <a:ext cx="11452335" cy="780356"/>
            <a:chOff x="399879" y="0"/>
            <a:chExt cx="11452335" cy="780356"/>
          </a:xfrm>
        </p:grpSpPr>
        <p:sp>
          <p:nvSpPr>
            <p:cNvPr id="2" name="矩形 1"/>
            <p:cNvSpPr/>
            <p:nvPr/>
          </p:nvSpPr>
          <p:spPr>
            <a:xfrm>
              <a:off x="399879" y="252095"/>
              <a:ext cx="9747885" cy="521970"/>
            </a:xfrm>
            <a:prstGeom prst="rect">
              <a:avLst/>
            </a:prstGeom>
            <a:noFill/>
            <a:ln>
              <a:noFill/>
            </a:ln>
          </p:spPr>
          <p:txBody>
            <a:bodyPr wrap="square" rtlCol="0" anchor="t">
              <a:spAutoFit/>
            </a:bodyPr>
            <a:lstStyle/>
            <a:p>
              <a:pPr indent="0">
                <a:buFontTx/>
                <a:buNone/>
              </a:pPr>
              <a:r>
                <a:rPr lang="en-US" altLang="zh-CN" sz="2800" b="1" dirty="0">
                  <a:latin typeface="Times New Roman" panose="02020603050405020304" pitchFamily="18" charset="0"/>
                  <a:cs typeface="Times New Roman" panose="02020603050405020304" pitchFamily="18" charset="0"/>
                  <a:sym typeface="+mn-ea"/>
                </a:rPr>
                <a:t>Research Results</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灯片编号占位符 10"/>
          <p:cNvSpPr>
            <a:spLocks noGrp="1"/>
          </p:cNvSpPr>
          <p:nvPr>
            <p:ph type="sldNum" sz="quarter" idx="12"/>
          </p:nvPr>
        </p:nvSpPr>
        <p:spPr/>
        <p:txBody>
          <a:bodyPr/>
          <a:lstStyle/>
          <a:p>
            <a:fld id="{66578D20-5A28-4767-9CCF-550E293B08B9}" type="slidenum">
              <a:rPr lang="zh-CN" altLang="en-US" smtClean="0"/>
              <a:t>11</a:t>
            </a:fld>
            <a:endParaRPr lang="zh-CN" altLang="en-US"/>
          </a:p>
        </p:txBody>
      </p:sp>
      <p:sp>
        <p:nvSpPr>
          <p:cNvPr id="3" name="文本框 2"/>
          <p:cNvSpPr txBox="1"/>
          <p:nvPr/>
        </p:nvSpPr>
        <p:spPr>
          <a:xfrm>
            <a:off x="400050" y="1150620"/>
            <a:ext cx="10954385" cy="923330"/>
          </a:xfrm>
          <a:prstGeom prst="rect">
            <a:avLst/>
          </a:prstGeom>
          <a:noFill/>
        </p:spPr>
        <p:txBody>
          <a:bodyPr wrap="square" rtlCol="0">
            <a:spAutoFit/>
          </a:bodyPr>
          <a:lstStyle/>
          <a:p>
            <a:pPr marL="285750" indent="-285750" algn="l">
              <a:buFont typeface="Wingdings" panose="05000000000000000000" charset="0"/>
              <a:buChar char="Ø"/>
            </a:pPr>
            <a:r>
              <a:rPr lang="en-US" altLang="zh-CN" b="1" dirty="0">
                <a:latin typeface="Times New Roman" panose="02020603050405020304" pitchFamily="18" charset="0"/>
                <a:cs typeface="Times New Roman" panose="02020603050405020304" pitchFamily="18" charset="0"/>
              </a:rPr>
              <a:t>Results for RQ1: </a:t>
            </a:r>
            <a:r>
              <a:rPr lang="en-US" altLang="zh-CN" b="1" dirty="0" err="1">
                <a:latin typeface="Times New Roman" panose="02020603050405020304" pitchFamily="18" charset="0"/>
                <a:cs typeface="Times New Roman" panose="02020603050405020304" pitchFamily="18" charset="0"/>
              </a:rPr>
              <a:t>Refactorings</a:t>
            </a:r>
            <a:r>
              <a:rPr lang="en-US" altLang="zh-CN" b="1" dirty="0">
                <a:latin typeface="Times New Roman" panose="02020603050405020304" pitchFamily="18" charset="0"/>
                <a:cs typeface="Times New Roman" panose="02020603050405020304" pitchFamily="18" charset="0"/>
              </a:rPr>
              <a:t> relevance. </a:t>
            </a:r>
          </a:p>
          <a:p>
            <a:pPr marL="285750" indent="-285750" algn="l">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14 active programmers to identify and manually evaluate the relevance of the best </a:t>
            </a:r>
            <a:r>
              <a:rPr lang="en-US" altLang="zh-CN" dirty="0" err="1">
                <a:latin typeface="Times New Roman" panose="02020603050405020304" pitchFamily="18" charset="0"/>
                <a:cs typeface="Times New Roman" panose="02020603050405020304" pitchFamily="18" charset="0"/>
              </a:rPr>
              <a:t>refactorings</a:t>
            </a:r>
            <a:r>
              <a:rPr lang="en-US" altLang="zh-CN" dirty="0">
                <a:latin typeface="Times New Roman" panose="02020603050405020304" pitchFamily="18" charset="0"/>
                <a:cs typeface="Times New Roman" panose="02020603050405020304" pitchFamily="18" charset="0"/>
              </a:rPr>
              <a:t> sequence that they found using four tools.</a:t>
            </a:r>
          </a:p>
        </p:txBody>
      </p:sp>
      <p:pic>
        <p:nvPicPr>
          <p:cNvPr id="6" name="图片 5">
            <a:extLst>
              <a:ext uri="{FF2B5EF4-FFF2-40B4-BE49-F238E27FC236}">
                <a16:creationId xmlns:a16="http://schemas.microsoft.com/office/drawing/2014/main" id="{299E173D-6197-4A89-8F33-5F756954175F}"/>
              </a:ext>
            </a:extLst>
          </p:cNvPr>
          <p:cNvPicPr>
            <a:picLocks noChangeAspect="1"/>
          </p:cNvPicPr>
          <p:nvPr/>
        </p:nvPicPr>
        <p:blipFill>
          <a:blip r:embed="rId4"/>
          <a:stretch>
            <a:fillRect/>
          </a:stretch>
        </p:blipFill>
        <p:spPr>
          <a:xfrm>
            <a:off x="1776000" y="2097925"/>
            <a:ext cx="8143895" cy="4499075"/>
          </a:xfrm>
          <a:prstGeom prst="rect">
            <a:avLst/>
          </a:prstGeom>
        </p:spPr>
      </p:pic>
    </p:spTree>
    <p:extLst>
      <p:ext uri="{BB962C8B-B14F-4D97-AF65-F5344CB8AC3E}">
        <p14:creationId xmlns:p14="http://schemas.microsoft.com/office/powerpoint/2010/main" val="768983644"/>
      </p:ext>
    </p:extLst>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9879" y="0"/>
            <a:ext cx="11452335" cy="780356"/>
            <a:chOff x="399879" y="0"/>
            <a:chExt cx="11452335" cy="780356"/>
          </a:xfrm>
        </p:grpSpPr>
        <p:sp>
          <p:nvSpPr>
            <p:cNvPr id="2" name="矩形 1"/>
            <p:cNvSpPr/>
            <p:nvPr/>
          </p:nvSpPr>
          <p:spPr>
            <a:xfrm>
              <a:off x="399879" y="252095"/>
              <a:ext cx="9747885" cy="521970"/>
            </a:xfrm>
            <a:prstGeom prst="rect">
              <a:avLst/>
            </a:prstGeom>
            <a:noFill/>
            <a:ln>
              <a:noFill/>
            </a:ln>
          </p:spPr>
          <p:txBody>
            <a:bodyPr wrap="square" rtlCol="0" anchor="t">
              <a:spAutoFit/>
            </a:bodyPr>
            <a:lstStyle/>
            <a:p>
              <a:pPr indent="0">
                <a:buFontTx/>
                <a:buNone/>
              </a:pPr>
              <a:r>
                <a:rPr lang="en-US" altLang="zh-CN" sz="2800" b="1" dirty="0">
                  <a:latin typeface="Times New Roman" panose="02020603050405020304" pitchFamily="18" charset="0"/>
                  <a:cs typeface="Times New Roman" panose="02020603050405020304" pitchFamily="18" charset="0"/>
                  <a:sym typeface="+mn-ea"/>
                </a:rPr>
                <a:t>Research Results</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灯片编号占位符 10"/>
          <p:cNvSpPr>
            <a:spLocks noGrp="1"/>
          </p:cNvSpPr>
          <p:nvPr>
            <p:ph type="sldNum" sz="quarter" idx="12"/>
          </p:nvPr>
        </p:nvSpPr>
        <p:spPr/>
        <p:txBody>
          <a:bodyPr/>
          <a:lstStyle/>
          <a:p>
            <a:fld id="{66578D20-5A28-4767-9CCF-550E293B08B9}" type="slidenum">
              <a:rPr lang="zh-CN" altLang="en-US" smtClean="0"/>
              <a:t>12</a:t>
            </a:fld>
            <a:endParaRPr lang="zh-CN" altLang="en-US"/>
          </a:p>
        </p:txBody>
      </p:sp>
      <p:sp>
        <p:nvSpPr>
          <p:cNvPr id="3" name="文本框 2"/>
          <p:cNvSpPr txBox="1"/>
          <p:nvPr/>
        </p:nvSpPr>
        <p:spPr>
          <a:xfrm>
            <a:off x="400050" y="1150620"/>
            <a:ext cx="10954385" cy="646331"/>
          </a:xfrm>
          <a:prstGeom prst="rect">
            <a:avLst/>
          </a:prstGeom>
          <a:noFill/>
        </p:spPr>
        <p:txBody>
          <a:bodyPr wrap="square" rtlCol="0">
            <a:spAutoFit/>
          </a:bodyPr>
          <a:lstStyle/>
          <a:p>
            <a:pPr marL="285750" indent="-285750" algn="l">
              <a:buFont typeface="Wingdings" panose="05000000000000000000" charset="0"/>
              <a:buChar char="Ø"/>
            </a:pPr>
            <a:r>
              <a:rPr lang="en-US" altLang="zh-CN" b="1" dirty="0">
                <a:latin typeface="Times New Roman" panose="02020603050405020304" pitchFamily="18" charset="0"/>
                <a:cs typeface="Times New Roman" panose="02020603050405020304" pitchFamily="18" charset="0"/>
              </a:rPr>
              <a:t>Results for RQ2: Interactive clustering relevance.</a:t>
            </a:r>
          </a:p>
          <a:p>
            <a:pPr marL="285750" indent="-285750" algn="l">
              <a:buFont typeface="Wingdings" panose="05000000000000000000" charset="0"/>
              <a:buChar char="Ø"/>
            </a:pPr>
            <a:r>
              <a:rPr lang="en-US" altLang="zh-CN" dirty="0">
                <a:latin typeface="Times New Roman" panose="02020603050405020304" pitchFamily="18" charset="0"/>
                <a:cs typeface="Times New Roman" panose="02020603050405020304" pitchFamily="18" charset="0"/>
              </a:rPr>
              <a:t>To what extent can our approach make meaningful recommendations compared to existing refactoring techniques?</a:t>
            </a:r>
          </a:p>
        </p:txBody>
      </p:sp>
      <p:pic>
        <p:nvPicPr>
          <p:cNvPr id="10" name="图片 9">
            <a:extLst>
              <a:ext uri="{FF2B5EF4-FFF2-40B4-BE49-F238E27FC236}">
                <a16:creationId xmlns:a16="http://schemas.microsoft.com/office/drawing/2014/main" id="{4671E4F7-A52E-47D2-9F42-974674B98A73}"/>
              </a:ext>
            </a:extLst>
          </p:cNvPr>
          <p:cNvPicPr>
            <a:picLocks noChangeAspect="1"/>
          </p:cNvPicPr>
          <p:nvPr/>
        </p:nvPicPr>
        <p:blipFill>
          <a:blip r:embed="rId4"/>
          <a:stretch>
            <a:fillRect/>
          </a:stretch>
        </p:blipFill>
        <p:spPr>
          <a:xfrm>
            <a:off x="2784001" y="2436667"/>
            <a:ext cx="6879024" cy="3853648"/>
          </a:xfrm>
          <a:prstGeom prst="rect">
            <a:avLst/>
          </a:prstGeom>
        </p:spPr>
      </p:pic>
      <p:sp>
        <p:nvSpPr>
          <p:cNvPr id="8" name="矩形 7">
            <a:extLst>
              <a:ext uri="{FF2B5EF4-FFF2-40B4-BE49-F238E27FC236}">
                <a16:creationId xmlns:a16="http://schemas.microsoft.com/office/drawing/2014/main" id="{F216ECFD-E524-490E-8E84-20EAA68D035D}"/>
              </a:ext>
            </a:extLst>
          </p:cNvPr>
          <p:cNvSpPr/>
          <p:nvPr/>
        </p:nvSpPr>
        <p:spPr>
          <a:xfrm>
            <a:off x="3360000" y="5805000"/>
            <a:ext cx="5112000" cy="216000"/>
          </a:xfrm>
          <a:prstGeom prst="rect">
            <a:avLst/>
          </a:prstGeom>
          <a:solidFill>
            <a:schemeClr val="bg1"/>
          </a:solidFill>
          <a:ln w="38100">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965349941"/>
      </p:ext>
    </p:extLst>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9879" y="0"/>
            <a:ext cx="11452335" cy="780356"/>
            <a:chOff x="399879" y="0"/>
            <a:chExt cx="11452335" cy="780356"/>
          </a:xfrm>
        </p:grpSpPr>
        <p:sp>
          <p:nvSpPr>
            <p:cNvPr id="2" name="矩形 1"/>
            <p:cNvSpPr/>
            <p:nvPr/>
          </p:nvSpPr>
          <p:spPr>
            <a:xfrm>
              <a:off x="399879" y="252095"/>
              <a:ext cx="9747885" cy="521970"/>
            </a:xfrm>
            <a:prstGeom prst="rect">
              <a:avLst/>
            </a:prstGeom>
            <a:noFill/>
            <a:ln>
              <a:noFill/>
            </a:ln>
          </p:spPr>
          <p:txBody>
            <a:bodyPr wrap="square" rtlCol="0" anchor="t">
              <a:spAutoFit/>
            </a:bodyPr>
            <a:lstStyle/>
            <a:p>
              <a:pPr indent="0">
                <a:buFontTx/>
                <a:buNone/>
              </a:pPr>
              <a:r>
                <a:rPr lang="en-US" altLang="zh-CN" sz="2800" b="1" dirty="0">
                  <a:latin typeface="Times New Roman" panose="02020603050405020304" pitchFamily="18" charset="0"/>
                  <a:cs typeface="Times New Roman" panose="02020603050405020304" pitchFamily="18" charset="0"/>
                  <a:sym typeface="+mn-ea"/>
                </a:rPr>
                <a:t>Research Results</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灯片编号占位符 10"/>
          <p:cNvSpPr>
            <a:spLocks noGrp="1"/>
          </p:cNvSpPr>
          <p:nvPr>
            <p:ph type="sldNum" sz="quarter" idx="12"/>
          </p:nvPr>
        </p:nvSpPr>
        <p:spPr/>
        <p:txBody>
          <a:bodyPr/>
          <a:lstStyle/>
          <a:p>
            <a:fld id="{66578D20-5A28-4767-9CCF-550E293B08B9}" type="slidenum">
              <a:rPr lang="zh-CN" altLang="en-US" smtClean="0"/>
              <a:t>13</a:t>
            </a:fld>
            <a:endParaRPr lang="zh-CN" altLang="en-US"/>
          </a:p>
        </p:txBody>
      </p:sp>
      <p:sp>
        <p:nvSpPr>
          <p:cNvPr id="3" name="文本框 2"/>
          <p:cNvSpPr txBox="1"/>
          <p:nvPr/>
        </p:nvSpPr>
        <p:spPr>
          <a:xfrm>
            <a:off x="400050" y="1150620"/>
            <a:ext cx="10954385" cy="646331"/>
          </a:xfrm>
          <a:prstGeom prst="rect">
            <a:avLst/>
          </a:prstGeom>
          <a:noFill/>
        </p:spPr>
        <p:txBody>
          <a:bodyPr wrap="square" rtlCol="0">
            <a:spAutoFit/>
          </a:bodyPr>
          <a:lstStyle/>
          <a:p>
            <a:pPr marL="285750" indent="-285750" algn="l">
              <a:buFont typeface="Wingdings" panose="05000000000000000000" charset="0"/>
              <a:buChar char="Ø"/>
            </a:pPr>
            <a:r>
              <a:rPr lang="en-US" altLang="zh-CN" b="1" dirty="0">
                <a:latin typeface="Times New Roman" panose="02020603050405020304" pitchFamily="18" charset="0"/>
                <a:cs typeface="Times New Roman" panose="02020603050405020304" pitchFamily="18" charset="0"/>
              </a:rPr>
              <a:t>Results for RQ2: Interactive clustering relevance.</a:t>
            </a:r>
          </a:p>
          <a:p>
            <a:pPr marL="285750" indent="-285750" algn="l">
              <a:buFont typeface="Wingdings" panose="05000000000000000000" charset="0"/>
              <a:buChar char="Ø"/>
            </a:pPr>
            <a:r>
              <a:rPr lang="en-US" altLang="zh-CN" dirty="0">
                <a:latin typeface="Times New Roman" panose="02020603050405020304" pitchFamily="18" charset="0"/>
                <a:cs typeface="Times New Roman" panose="02020603050405020304" pitchFamily="18" charset="0"/>
              </a:rPr>
              <a:t>To what extent can our approach make meaningful recommendations compared to existing refactoring techniques?</a:t>
            </a:r>
          </a:p>
        </p:txBody>
      </p:sp>
      <p:pic>
        <p:nvPicPr>
          <p:cNvPr id="5" name="图片 4">
            <a:extLst>
              <a:ext uri="{FF2B5EF4-FFF2-40B4-BE49-F238E27FC236}">
                <a16:creationId xmlns:a16="http://schemas.microsoft.com/office/drawing/2014/main" id="{EEDF7825-B5DA-44F9-9CD2-57EB1EE30512}"/>
              </a:ext>
            </a:extLst>
          </p:cNvPr>
          <p:cNvPicPr>
            <a:picLocks noChangeAspect="1"/>
          </p:cNvPicPr>
          <p:nvPr/>
        </p:nvPicPr>
        <p:blipFill>
          <a:blip r:embed="rId4"/>
          <a:stretch>
            <a:fillRect/>
          </a:stretch>
        </p:blipFill>
        <p:spPr>
          <a:xfrm>
            <a:off x="739712" y="1922403"/>
            <a:ext cx="10036288" cy="4593983"/>
          </a:xfrm>
          <a:prstGeom prst="rect">
            <a:avLst/>
          </a:prstGeom>
        </p:spPr>
      </p:pic>
    </p:spTree>
    <p:extLst>
      <p:ext uri="{BB962C8B-B14F-4D97-AF65-F5344CB8AC3E}">
        <p14:creationId xmlns:p14="http://schemas.microsoft.com/office/powerpoint/2010/main" val="3967945335"/>
      </p:ext>
    </p:extLst>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9879" y="0"/>
            <a:ext cx="11452335" cy="780356"/>
            <a:chOff x="399879" y="0"/>
            <a:chExt cx="11452335" cy="780356"/>
          </a:xfrm>
        </p:grpSpPr>
        <p:sp>
          <p:nvSpPr>
            <p:cNvPr id="2" name="矩形 1"/>
            <p:cNvSpPr/>
            <p:nvPr/>
          </p:nvSpPr>
          <p:spPr>
            <a:xfrm>
              <a:off x="399879" y="252095"/>
              <a:ext cx="9747885" cy="521970"/>
            </a:xfrm>
            <a:prstGeom prst="rect">
              <a:avLst/>
            </a:prstGeom>
            <a:noFill/>
            <a:ln>
              <a:noFill/>
            </a:ln>
          </p:spPr>
          <p:txBody>
            <a:bodyPr wrap="square" rtlCol="0" anchor="t">
              <a:spAutoFit/>
            </a:bodyPr>
            <a:lstStyle/>
            <a:p>
              <a:pPr indent="0">
                <a:buFontTx/>
                <a:buNone/>
              </a:pPr>
              <a:r>
                <a:rPr lang="en-US" altLang="zh-CN" sz="2800" b="1" dirty="0">
                  <a:latin typeface="Times New Roman" panose="02020603050405020304" pitchFamily="18" charset="0"/>
                  <a:cs typeface="Times New Roman" panose="02020603050405020304" pitchFamily="18" charset="0"/>
                  <a:sym typeface="+mn-ea"/>
                </a:rPr>
                <a:t>Research Results</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灯片编号占位符 10"/>
          <p:cNvSpPr>
            <a:spLocks noGrp="1"/>
          </p:cNvSpPr>
          <p:nvPr>
            <p:ph type="sldNum" sz="quarter" idx="12"/>
          </p:nvPr>
        </p:nvSpPr>
        <p:spPr/>
        <p:txBody>
          <a:bodyPr/>
          <a:lstStyle/>
          <a:p>
            <a:fld id="{66578D20-5A28-4767-9CCF-550E293B08B9}" type="slidenum">
              <a:rPr lang="zh-CN" altLang="en-US" smtClean="0"/>
              <a:t>14</a:t>
            </a:fld>
            <a:endParaRPr lang="zh-CN" altLang="en-US"/>
          </a:p>
        </p:txBody>
      </p:sp>
      <p:sp>
        <p:nvSpPr>
          <p:cNvPr id="3" name="文本框 2"/>
          <p:cNvSpPr txBox="1"/>
          <p:nvPr/>
        </p:nvSpPr>
        <p:spPr>
          <a:xfrm>
            <a:off x="400050" y="1150620"/>
            <a:ext cx="10954385" cy="646331"/>
          </a:xfrm>
          <a:prstGeom prst="rect">
            <a:avLst/>
          </a:prstGeom>
          <a:noFill/>
        </p:spPr>
        <p:txBody>
          <a:bodyPr wrap="square" rtlCol="0">
            <a:spAutoFit/>
          </a:bodyPr>
          <a:lstStyle/>
          <a:p>
            <a:pPr marL="285750" indent="-285750" algn="l">
              <a:buFont typeface="Wingdings" panose="05000000000000000000" charset="0"/>
              <a:buChar char="Ø"/>
            </a:pPr>
            <a:r>
              <a:rPr lang="en-US" altLang="zh-CN" sz="1800" b="1" dirty="0">
                <a:solidFill>
                  <a:srgbClr val="000000"/>
                </a:solidFill>
                <a:effectLst/>
                <a:latin typeface="LinLibertineTB"/>
              </a:rPr>
              <a:t>Results for RQ3: Impact.</a:t>
            </a:r>
          </a:p>
          <a:p>
            <a:pPr marL="285750" indent="-285750" algn="l">
              <a:buFont typeface="Wingdings" panose="05000000000000000000" charset="0"/>
              <a:buChar char="Ø"/>
            </a:pPr>
            <a:r>
              <a:rPr lang="en-US" altLang="zh-CN" dirty="0">
                <a:latin typeface="Times New Roman" panose="02020603050405020304" pitchFamily="18" charset="0"/>
                <a:cs typeface="Times New Roman" panose="02020603050405020304" pitchFamily="18" charset="0"/>
              </a:rPr>
              <a:t>To what extent can our approach make meaningful recommendations compared to existing refactoring techniques?</a:t>
            </a:r>
          </a:p>
        </p:txBody>
      </p:sp>
      <p:sp>
        <p:nvSpPr>
          <p:cNvPr id="9" name="文本框 8">
            <a:extLst>
              <a:ext uri="{FF2B5EF4-FFF2-40B4-BE49-F238E27FC236}">
                <a16:creationId xmlns:a16="http://schemas.microsoft.com/office/drawing/2014/main" id="{6EAAD30B-2BAD-4F66-9CD8-343B5CAD2D78}"/>
              </a:ext>
            </a:extLst>
          </p:cNvPr>
          <p:cNvSpPr txBox="1"/>
          <p:nvPr/>
        </p:nvSpPr>
        <p:spPr>
          <a:xfrm>
            <a:off x="1128000" y="2138695"/>
            <a:ext cx="8013643" cy="2308324"/>
          </a:xfrm>
          <a:prstGeom prst="rect">
            <a:avLst/>
          </a:prstGeom>
          <a:noFill/>
        </p:spPr>
        <p:txBody>
          <a:bodyPr wrap="square">
            <a:spAutoFit/>
          </a:bodyPr>
          <a:lstStyle/>
          <a:p>
            <a:pPr marL="285750" indent="-285750">
              <a:buFont typeface="Wingdings" panose="05000000000000000000" pitchFamily="2" charset="2"/>
              <a:buChar char="p"/>
            </a:pPr>
            <a:r>
              <a:rPr lang="en-US" altLang="zh-CN" dirty="0"/>
              <a:t>Refactoring with clustering reduces the time of the analysis of the objectives. It keeps the similar type of classes or patterns in the same cluster and dissimilar patterns in another cluster." </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All the participants found as well our tool helpful for both floss refactoring, to maintain a good quality design and also for root canal refactoring to fix some quality issues such as code smells.</a:t>
            </a:r>
            <a:br>
              <a:rPr lang="en-US" altLang="zh-CN" dirty="0"/>
            </a:br>
            <a:endParaRPr lang="zh-CN" altLang="en-US" dirty="0"/>
          </a:p>
        </p:txBody>
      </p:sp>
    </p:spTree>
    <p:extLst>
      <p:ext uri="{BB962C8B-B14F-4D97-AF65-F5344CB8AC3E}">
        <p14:creationId xmlns:p14="http://schemas.microsoft.com/office/powerpoint/2010/main" val="1712310382"/>
      </p:ext>
    </p:extLst>
  </p:cSld>
  <p:clrMapOvr>
    <a:masterClrMapping/>
  </p:clrMapOvr>
  <p:transition>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9879" y="0"/>
            <a:ext cx="11452335" cy="780356"/>
            <a:chOff x="399879" y="0"/>
            <a:chExt cx="11452335" cy="780356"/>
          </a:xfrm>
        </p:grpSpPr>
        <p:sp>
          <p:nvSpPr>
            <p:cNvPr id="2" name="矩形 1"/>
            <p:cNvSpPr/>
            <p:nvPr/>
          </p:nvSpPr>
          <p:spPr>
            <a:xfrm>
              <a:off x="399879" y="252095"/>
              <a:ext cx="9747885" cy="521970"/>
            </a:xfrm>
            <a:prstGeom prst="rect">
              <a:avLst/>
            </a:prstGeom>
            <a:noFill/>
            <a:ln>
              <a:noFill/>
            </a:ln>
          </p:spPr>
          <p:txBody>
            <a:bodyPr wrap="square" rtlCol="0" anchor="t">
              <a:spAutoFit/>
            </a:bodyPr>
            <a:lstStyle/>
            <a:p>
              <a:pPr indent="0">
                <a:buFontTx/>
                <a:buNone/>
              </a:pPr>
              <a:r>
                <a:rPr lang="en-US" altLang="zh-CN" sz="2800" b="1" dirty="0">
                  <a:latin typeface="Times New Roman" panose="02020603050405020304" pitchFamily="18" charset="0"/>
                  <a:cs typeface="Times New Roman" panose="02020603050405020304" pitchFamily="18" charset="0"/>
                  <a:sym typeface="+mn-ea"/>
                </a:rPr>
                <a:t>Future Work</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灯片编号占位符 10"/>
          <p:cNvSpPr>
            <a:spLocks noGrp="1"/>
          </p:cNvSpPr>
          <p:nvPr>
            <p:ph type="sldNum" sz="quarter" idx="12"/>
          </p:nvPr>
        </p:nvSpPr>
        <p:spPr/>
        <p:txBody>
          <a:bodyPr/>
          <a:lstStyle/>
          <a:p>
            <a:fld id="{66578D20-5A28-4767-9CCF-550E293B08B9}" type="slidenum">
              <a:rPr lang="zh-CN" altLang="en-US" smtClean="0"/>
              <a:t>15</a:t>
            </a:fld>
            <a:endParaRPr lang="zh-CN" altLang="en-US"/>
          </a:p>
        </p:txBody>
      </p:sp>
      <p:sp>
        <p:nvSpPr>
          <p:cNvPr id="3" name="文本框 2"/>
          <p:cNvSpPr txBox="1"/>
          <p:nvPr/>
        </p:nvSpPr>
        <p:spPr>
          <a:xfrm>
            <a:off x="4296000" y="2133000"/>
            <a:ext cx="7231790" cy="2539670"/>
          </a:xfrm>
          <a:prstGeom prst="rect">
            <a:avLst/>
          </a:prstGeom>
          <a:noFill/>
        </p:spPr>
        <p:txBody>
          <a:bodyPr wrap="square" rtlCol="0" anchor="t">
            <a:spAutoFit/>
          </a:bodyPr>
          <a:lstStyle/>
          <a:p>
            <a:pPr marL="292100" marR="13335" indent="-285750" algn="just">
              <a:lnSpc>
                <a:spcPct val="105000"/>
              </a:lnSpc>
              <a:spcAft>
                <a:spcPts val="1135"/>
              </a:spcAft>
              <a:buFont typeface="Wingdings" panose="05000000000000000000" pitchFamily="2" charset="2"/>
              <a:buChar char="u"/>
            </a:pPr>
            <a:r>
              <a:rPr lang="en-US" altLang="zh-CN" sz="1800" kern="100" dirty="0">
                <a:solidFill>
                  <a:srgbClr val="000000"/>
                </a:solidFill>
                <a:effectLst/>
                <a:latin typeface="Calibri" panose="020F0502020204030204" pitchFamily="34" charset="0"/>
                <a:ea typeface="Calibri" panose="020F0502020204030204" pitchFamily="34" charset="0"/>
              </a:rPr>
              <a:t>we only focused on the recommendation of </a:t>
            </a:r>
            <a:r>
              <a:rPr lang="en-US" altLang="zh-CN" sz="1800" kern="100" dirty="0" err="1">
                <a:solidFill>
                  <a:srgbClr val="000000"/>
                </a:solidFill>
                <a:effectLst/>
                <a:latin typeface="Calibri" panose="020F0502020204030204" pitchFamily="34" charset="0"/>
                <a:ea typeface="Calibri" panose="020F0502020204030204" pitchFamily="34" charset="0"/>
              </a:rPr>
              <a:t>refactorings</a:t>
            </a:r>
            <a:r>
              <a:rPr lang="en-US" altLang="zh-CN" sz="1800" kern="100" dirty="0">
                <a:solidFill>
                  <a:srgbClr val="000000"/>
                </a:solidFill>
                <a:effectLst/>
                <a:latin typeface="Calibri" panose="020F0502020204030204" pitchFamily="34" charset="0"/>
                <a:ea typeface="Calibri" panose="020F0502020204030204" pitchFamily="34" charset="0"/>
              </a:rPr>
              <a:t>. </a:t>
            </a:r>
          </a:p>
          <a:p>
            <a:pPr marL="292100" marR="13335" indent="-285750" algn="just">
              <a:lnSpc>
                <a:spcPct val="105000"/>
              </a:lnSpc>
              <a:spcAft>
                <a:spcPts val="1135"/>
              </a:spcAft>
              <a:buFont typeface="Wingdings" panose="05000000000000000000" pitchFamily="2" charset="2"/>
              <a:buChar char="u"/>
            </a:pPr>
            <a:r>
              <a:rPr lang="en-US" altLang="zh-CN" sz="1800" kern="100" dirty="0">
                <a:solidFill>
                  <a:srgbClr val="000000"/>
                </a:solidFill>
                <a:effectLst/>
                <a:latin typeface="Calibri" panose="020F0502020204030204" pitchFamily="34" charset="0"/>
                <a:ea typeface="Calibri" panose="020F0502020204030204" pitchFamily="34" charset="0"/>
              </a:rPr>
              <a:t>We plan to extend the interactive clustering-based approach to others related software maintenance problems .</a:t>
            </a:r>
          </a:p>
          <a:p>
            <a:pPr marL="292100" marR="13335" indent="-285750" algn="just">
              <a:lnSpc>
                <a:spcPct val="105000"/>
              </a:lnSpc>
              <a:spcAft>
                <a:spcPts val="1135"/>
              </a:spcAft>
              <a:buFont typeface="Wingdings" panose="05000000000000000000" pitchFamily="2" charset="2"/>
              <a:buChar char="u"/>
            </a:pPr>
            <a:r>
              <a:rPr lang="en-US" altLang="zh-CN" sz="1800" kern="100" dirty="0">
                <a:solidFill>
                  <a:srgbClr val="000000"/>
                </a:solidFill>
                <a:effectLst/>
                <a:latin typeface="Calibri" panose="020F0502020204030204" pitchFamily="34" charset="0"/>
                <a:ea typeface="Calibri" panose="020F0502020204030204" pitchFamily="34" charset="0"/>
              </a:rPr>
              <a:t>such as </a:t>
            </a:r>
            <a:r>
              <a:rPr lang="en-US" altLang="zh-CN" sz="1800" kern="100" dirty="0">
                <a:solidFill>
                  <a:schemeClr val="accent1">
                    <a:lumMod val="50000"/>
                  </a:schemeClr>
                </a:solidFill>
                <a:effectLst/>
                <a:latin typeface="Calibri" panose="020F0502020204030204" pitchFamily="34" charset="0"/>
                <a:ea typeface="Calibri" panose="020F0502020204030204" pitchFamily="34" charset="0"/>
              </a:rPr>
              <a:t>regression testing </a:t>
            </a:r>
            <a:r>
              <a:rPr lang="en-US" altLang="zh-CN" sz="1800" kern="100" dirty="0">
                <a:solidFill>
                  <a:srgbClr val="000000"/>
                </a:solidFill>
                <a:effectLst/>
                <a:latin typeface="Calibri" panose="020F0502020204030204" pitchFamily="34" charset="0"/>
                <a:ea typeface="Calibri" panose="020F0502020204030204" pitchFamily="34" charset="0"/>
              </a:rPr>
              <a:t>and </a:t>
            </a:r>
            <a:r>
              <a:rPr lang="en-US" altLang="zh-CN" sz="1800" kern="100" dirty="0">
                <a:solidFill>
                  <a:schemeClr val="accent1">
                    <a:lumMod val="50000"/>
                  </a:schemeClr>
                </a:solidFill>
                <a:effectLst/>
                <a:latin typeface="Calibri" panose="020F0502020204030204" pitchFamily="34" charset="0"/>
                <a:ea typeface="Calibri" panose="020F0502020204030204" pitchFamily="34" charset="0"/>
              </a:rPr>
              <a:t>bugs localization</a:t>
            </a:r>
            <a:r>
              <a:rPr lang="en-US" altLang="zh-CN" sz="1800" kern="100" dirty="0">
                <a:solidFill>
                  <a:srgbClr val="000000"/>
                </a:solidFill>
                <a:effectLst/>
                <a:latin typeface="Calibri" panose="020F0502020204030204" pitchFamily="34" charset="0"/>
                <a:ea typeface="Calibri" panose="020F0502020204030204" pitchFamily="34" charset="0"/>
              </a:rPr>
              <a:t>. </a:t>
            </a:r>
          </a:p>
          <a:p>
            <a:pPr marL="292100" marR="13335" indent="-285750" algn="just">
              <a:lnSpc>
                <a:spcPct val="105000"/>
              </a:lnSpc>
              <a:spcAft>
                <a:spcPts val="1135"/>
              </a:spcAft>
              <a:buFont typeface="Wingdings" panose="05000000000000000000" pitchFamily="2" charset="2"/>
              <a:buChar char="u"/>
            </a:pPr>
            <a:r>
              <a:rPr lang="en-US" altLang="zh-CN" sz="1800" kern="100" dirty="0">
                <a:solidFill>
                  <a:srgbClr val="000000"/>
                </a:solidFill>
                <a:effectLst/>
                <a:latin typeface="Calibri" panose="020F0502020204030204" pitchFamily="34" charset="0"/>
                <a:ea typeface="Calibri" panose="020F0502020204030204" pitchFamily="34" charset="0"/>
              </a:rPr>
              <a:t>We will also work on making the refactoring recommendations more </a:t>
            </a:r>
            <a:r>
              <a:rPr lang="en-US" altLang="zh-CN" sz="1800" kern="100" dirty="0">
                <a:solidFill>
                  <a:schemeClr val="accent1">
                    <a:lumMod val="50000"/>
                  </a:schemeClr>
                </a:solidFill>
                <a:effectLst/>
                <a:latin typeface="Calibri" panose="020F0502020204030204" pitchFamily="34" charset="0"/>
                <a:ea typeface="Calibri" panose="020F0502020204030204" pitchFamily="34" charset="0"/>
              </a:rPr>
              <a:t>personalized</a:t>
            </a:r>
            <a:r>
              <a:rPr lang="en-US" altLang="zh-CN" sz="1800" kern="100" dirty="0">
                <a:solidFill>
                  <a:srgbClr val="000000"/>
                </a:solidFill>
                <a:effectLst/>
                <a:latin typeface="Calibri" panose="020F0502020204030204" pitchFamily="34" charset="0"/>
                <a:ea typeface="Calibri" panose="020F0502020204030204" pitchFamily="34" charset="0"/>
              </a:rPr>
              <a:t> based on the profile of programmers by learning </a:t>
            </a:r>
            <a:r>
              <a:rPr lang="en-US" altLang="zh-CN" sz="1800" kern="100" dirty="0">
                <a:solidFill>
                  <a:schemeClr val="accent1">
                    <a:lumMod val="50000"/>
                  </a:schemeClr>
                </a:solidFill>
                <a:effectLst/>
                <a:latin typeface="Calibri" panose="020F0502020204030204" pitchFamily="34" charset="0"/>
                <a:ea typeface="Calibri" panose="020F0502020204030204" pitchFamily="34" charset="0"/>
              </a:rPr>
              <a:t>their preferences</a:t>
            </a:r>
            <a:r>
              <a:rPr lang="en-US" altLang="zh-CN" sz="1800" kern="100" dirty="0">
                <a:solidFill>
                  <a:srgbClr val="000000"/>
                </a:solidFill>
                <a:effectLst/>
                <a:latin typeface="Calibri" panose="020F0502020204030204" pitchFamily="34" charset="0"/>
                <a:ea typeface="Calibri" panose="020F0502020204030204" pitchFamily="34" charset="0"/>
              </a:rPr>
              <a:t>.</a:t>
            </a: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pic>
        <p:nvPicPr>
          <p:cNvPr id="5" name="图片 4">
            <a:extLst>
              <a:ext uri="{FF2B5EF4-FFF2-40B4-BE49-F238E27FC236}">
                <a16:creationId xmlns:a16="http://schemas.microsoft.com/office/drawing/2014/main" id="{4C4C90E2-BD6B-4674-90DA-4FD45BF3713E}"/>
              </a:ext>
            </a:extLst>
          </p:cNvPr>
          <p:cNvPicPr>
            <a:picLocks noChangeAspect="1"/>
          </p:cNvPicPr>
          <p:nvPr/>
        </p:nvPicPr>
        <p:blipFill>
          <a:blip r:embed="rId4"/>
          <a:stretch>
            <a:fillRect/>
          </a:stretch>
        </p:blipFill>
        <p:spPr>
          <a:xfrm>
            <a:off x="192000" y="2385680"/>
            <a:ext cx="3888000" cy="18573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u"/>
      </p:transition>
    </mc:Choice>
    <mc:Fallback xmlns="">
      <p:transition spd="slow">
        <p:cover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5482590"/>
            <a:ext cx="9144000" cy="920750"/>
          </a:xfrm>
        </p:spPr>
        <p:txBody>
          <a:bodyPr>
            <a:noAutofit/>
          </a:bodyPr>
          <a:lstStyle/>
          <a:p>
            <a:r>
              <a:rPr lang="en-US" altLang="zh-CN" sz="2000" dirty="0">
                <a:latin typeface="Times New Roman" panose="02020603050405020304" pitchFamily="18" charset="0"/>
                <a:cs typeface="Times New Roman" panose="02020603050405020304" pitchFamily="18" charset="0"/>
              </a:rPr>
              <a:t>Guo Yalin</a:t>
            </a:r>
          </a:p>
          <a:p>
            <a:r>
              <a:rPr lang="en-US" altLang="zh-CN" sz="2000" dirty="0">
                <a:latin typeface="Times New Roman" panose="02020603050405020304" pitchFamily="18" charset="0"/>
                <a:cs typeface="Times New Roman" panose="02020603050405020304" pitchFamily="18" charset="0"/>
              </a:rPr>
              <a:t>2020.11</a:t>
            </a:r>
          </a:p>
        </p:txBody>
      </p:sp>
      <p:pic>
        <p:nvPicPr>
          <p:cNvPr id="7"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3" y="-7281"/>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24719" y="-7281"/>
            <a:ext cx="860108" cy="86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5"/>
          <a:srcRect l="8661" t="4876" r="8452" b="358"/>
          <a:stretch>
            <a:fillRect/>
          </a:stretch>
        </p:blipFill>
        <p:spPr>
          <a:xfrm>
            <a:off x="4424045" y="1701165"/>
            <a:ext cx="3312160" cy="302387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9879" y="0"/>
            <a:ext cx="11452335" cy="780356"/>
            <a:chOff x="399879" y="0"/>
            <a:chExt cx="11452335" cy="780356"/>
          </a:xfrm>
        </p:grpSpPr>
        <p:sp>
          <p:nvSpPr>
            <p:cNvPr id="2" name="矩形 1"/>
            <p:cNvSpPr/>
            <p:nvPr/>
          </p:nvSpPr>
          <p:spPr>
            <a:xfrm>
              <a:off x="399879" y="252095"/>
              <a:ext cx="9747885" cy="521970"/>
            </a:xfrm>
            <a:prstGeom prst="rect">
              <a:avLst/>
            </a:prstGeom>
            <a:noFill/>
            <a:ln>
              <a:noFill/>
            </a:ln>
          </p:spPr>
          <p:txBody>
            <a:bodyPr wrap="square" rtlCol="0" anchor="t">
              <a:spAutoFit/>
            </a:bodyPr>
            <a:lstStyle/>
            <a:p>
              <a:pPr indent="0">
                <a:buFontTx/>
                <a:buNone/>
              </a:pPr>
              <a:r>
                <a:rPr lang="en-US" altLang="zh-CN" sz="2800" b="1" dirty="0">
                  <a:latin typeface="Times New Roman" panose="02020603050405020304" pitchFamily="18" charset="0"/>
                  <a:cs typeface="Times New Roman" panose="02020603050405020304" pitchFamily="18" charset="0"/>
                  <a:sym typeface="+mn-ea"/>
                </a:rPr>
                <a:t>Background</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灯片编号占位符 10"/>
          <p:cNvSpPr>
            <a:spLocks noGrp="1"/>
          </p:cNvSpPr>
          <p:nvPr>
            <p:ph type="sldNum" sz="quarter" idx="12"/>
          </p:nvPr>
        </p:nvSpPr>
        <p:spPr>
          <a:xfrm>
            <a:off x="8544560" y="6356350"/>
            <a:ext cx="2743200" cy="365125"/>
          </a:xfrm>
        </p:spPr>
        <p:txBody>
          <a:bodyPr/>
          <a:lstStyle/>
          <a:p>
            <a:fld id="{66578D20-5A28-4767-9CCF-550E293B08B9}" type="slidenum">
              <a:rPr lang="zh-CN" altLang="en-US" smtClean="0"/>
              <a:t>2</a:t>
            </a:fld>
            <a:endParaRPr lang="zh-CN" altLang="en-US"/>
          </a:p>
        </p:txBody>
      </p:sp>
      <p:sp>
        <p:nvSpPr>
          <p:cNvPr id="5" name="文本框 4"/>
          <p:cNvSpPr txBox="1"/>
          <p:nvPr/>
        </p:nvSpPr>
        <p:spPr>
          <a:xfrm>
            <a:off x="4354195" y="621000"/>
            <a:ext cx="7113270" cy="3385542"/>
          </a:xfrm>
          <a:prstGeom prst="rect">
            <a:avLst/>
          </a:prstGeom>
          <a:noFill/>
        </p:spPr>
        <p:txBody>
          <a:bodyPr wrap="square" rtlCol="0" anchor="t">
            <a:spAutoFit/>
          </a:bodyPr>
          <a:lstStyle/>
          <a:p>
            <a:pPr algn="just"/>
            <a:endParaRPr lang="en-US" altLang="zh-CN" sz="2000" dirty="0">
              <a:latin typeface="Times New Roman" panose="02020603050405020304" pitchFamily="18" charset="0"/>
              <a:cs typeface="Times New Roman" panose="02020603050405020304" pitchFamily="18" charset="0"/>
              <a:sym typeface="+mn-ea"/>
            </a:endParaRPr>
          </a:p>
          <a:p>
            <a:pPr marL="514350" indent="-514350" algn="just">
              <a:buFont typeface="+mj-lt"/>
              <a:buAutoNum type="romanUcPeriod"/>
            </a:pPr>
            <a:r>
              <a:rPr lang="en-US" altLang="zh-CN" b="1" dirty="0">
                <a:solidFill>
                  <a:schemeClr val="accent1">
                    <a:lumMod val="50000"/>
                  </a:schemeClr>
                </a:solidFill>
              </a:rPr>
              <a:t>Refactoring is defined as :</a:t>
            </a:r>
            <a:r>
              <a:rPr lang="en-US" altLang="zh-CN" sz="2000" dirty="0">
                <a:latin typeface="Times New Roman" panose="02020603050405020304" pitchFamily="18" charset="0"/>
                <a:cs typeface="Times New Roman" panose="02020603050405020304" pitchFamily="18" charset="0"/>
                <a:sym typeface="+mn-ea"/>
              </a:rPr>
              <a:t>A change made to the internal structure of software to make it easier to understand and cheaper to modify without changing its observable behavior.(</a:t>
            </a:r>
            <a:r>
              <a:rPr lang="en-US" altLang="zh-CN" dirty="0"/>
              <a:t>Fowler 2018)</a:t>
            </a:r>
            <a:endParaRPr lang="en-US" altLang="zh-CN" sz="2000" dirty="0">
              <a:latin typeface="Times New Roman" panose="02020603050405020304" pitchFamily="18" charset="0"/>
              <a:cs typeface="Times New Roman" panose="02020603050405020304" pitchFamily="18" charset="0"/>
              <a:sym typeface="+mn-ea"/>
            </a:endParaRPr>
          </a:p>
          <a:p>
            <a:pPr marL="514350" indent="-514350" algn="just">
              <a:buFont typeface="+mj-lt"/>
              <a:buAutoNum type="romanUcPeriod"/>
            </a:pPr>
            <a:r>
              <a:rPr lang="en-US" altLang="zh-CN" sz="2000" dirty="0">
                <a:latin typeface="Times New Roman" panose="02020603050405020304" pitchFamily="18" charset="0"/>
                <a:cs typeface="Times New Roman" panose="02020603050405020304" pitchFamily="18" charset="0"/>
                <a:sym typeface="+mn-ea"/>
              </a:rPr>
              <a:t>Many studies report that software maintenance activities consume up to </a:t>
            </a:r>
            <a:r>
              <a:rPr lang="en-US" altLang="zh-CN" sz="2000" dirty="0">
                <a:solidFill>
                  <a:srgbClr val="C00000"/>
                </a:solidFill>
                <a:latin typeface="Times New Roman" panose="02020603050405020304" pitchFamily="18" charset="0"/>
                <a:cs typeface="Times New Roman" panose="02020603050405020304" pitchFamily="18" charset="0"/>
                <a:sym typeface="+mn-ea"/>
              </a:rPr>
              <a:t>90 % </a:t>
            </a:r>
            <a:r>
              <a:rPr lang="en-US" altLang="zh-CN" sz="2000" dirty="0">
                <a:latin typeface="Times New Roman" panose="02020603050405020304" pitchFamily="18" charset="0"/>
                <a:cs typeface="Times New Roman" panose="02020603050405020304" pitchFamily="18" charset="0"/>
                <a:sym typeface="+mn-ea"/>
              </a:rPr>
              <a:t>of the total cost of a typical software project.</a:t>
            </a:r>
          </a:p>
          <a:p>
            <a:pPr marL="514350" indent="-514350" algn="just">
              <a:buFont typeface="+mj-lt"/>
              <a:buAutoNum type="romanUcPeriod"/>
            </a:pPr>
            <a:r>
              <a:rPr lang="en-US" altLang="zh-CN" dirty="0">
                <a:latin typeface="Times New Roman" panose="02020603050405020304" pitchFamily="18" charset="0"/>
                <a:cs typeface="Times New Roman" panose="02020603050405020304" pitchFamily="18" charset="0"/>
                <a:sym typeface="+mn-ea"/>
              </a:rPr>
              <a:t>Search based software refactoring (</a:t>
            </a:r>
            <a:r>
              <a:rPr lang="en-US" altLang="zh-CN" dirty="0">
                <a:solidFill>
                  <a:schemeClr val="accent1">
                    <a:lumMod val="50000"/>
                  </a:schemeClr>
                </a:solidFill>
                <a:latin typeface="Times New Roman" panose="02020603050405020304" pitchFamily="18" charset="0"/>
                <a:cs typeface="Times New Roman" panose="02020603050405020304" pitchFamily="18" charset="0"/>
                <a:sym typeface="+mn-ea"/>
              </a:rPr>
              <a:t>SBSR</a:t>
            </a:r>
            <a:r>
              <a:rPr lang="en-US" altLang="zh-CN" dirty="0">
                <a:latin typeface="Times New Roman" panose="02020603050405020304" pitchFamily="18" charset="0"/>
                <a:cs typeface="Times New Roman" panose="02020603050405020304" pitchFamily="18" charset="0"/>
                <a:sym typeface="+mn-ea"/>
              </a:rPr>
              <a:t>) is used to improve the quality and maintainability of software by using search based optimization algorithms to find the right refactoring sequence</a:t>
            </a:r>
            <a:endParaRPr lang="zh-CN" altLang="en-US" dirty="0">
              <a:latin typeface="Times New Roman" panose="02020603050405020304" pitchFamily="18" charset="0"/>
              <a:cs typeface="Times New Roman" panose="02020603050405020304" pitchFamily="18" charset="0"/>
              <a:sym typeface="+mn-ea"/>
            </a:endParaRPr>
          </a:p>
        </p:txBody>
      </p:sp>
      <p:sp>
        <p:nvSpPr>
          <p:cNvPr id="10" name="文本框 9"/>
          <p:cNvSpPr txBox="1"/>
          <p:nvPr/>
        </p:nvSpPr>
        <p:spPr>
          <a:xfrm>
            <a:off x="615950" y="4174897"/>
            <a:ext cx="9531814" cy="2062103"/>
          </a:xfrm>
          <a:prstGeom prst="rect">
            <a:avLst/>
          </a:prstGeom>
          <a:noFill/>
        </p:spPr>
        <p:txBody>
          <a:bodyPr wrap="square" rtlCol="0" anchor="t">
            <a:spAutoFit/>
          </a:bodyPr>
          <a:lstStyle/>
          <a:p>
            <a:pPr marL="285750" indent="-285750">
              <a:buFont typeface="Wingdings" panose="05000000000000000000" pitchFamily="2" charset="2"/>
              <a:buChar char="Ø"/>
            </a:pPr>
            <a:r>
              <a:rPr lang="en-US" altLang="zh-CN" sz="2000" dirty="0">
                <a:ln>
                  <a:solidFill>
                    <a:sysClr val="windowText" lastClr="000000">
                      <a:lumMod val="75000"/>
                      <a:lumOff val="25000"/>
                      <a:alpha val="10000"/>
                    </a:sysClr>
                  </a:solidFill>
                </a:ln>
                <a:latin typeface="Times New Roman" panose="02020603050405020304" pitchFamily="18" charset="0"/>
                <a:cs typeface="Times New Roman" panose="02020603050405020304" pitchFamily="18" charset="0"/>
                <a:sym typeface="+mn-ea"/>
              </a:rPr>
              <a:t>Refactoring:</a:t>
            </a:r>
            <a:r>
              <a:rPr kumimoji="1" lang="en-US" altLang="zh-CN" sz="2000" dirty="0">
                <a:latin typeface="Times New Roman" panose="02020603050405020304" pitchFamily="18" charset="0"/>
                <a:cs typeface="Times New Roman" panose="02020603050405020304" pitchFamily="18" charset="0"/>
                <a:sym typeface="+mn-ea"/>
              </a:rPr>
              <a:t> </a:t>
            </a:r>
          </a:p>
          <a:p>
            <a:pPr marL="342900" indent="-342900">
              <a:buFont typeface="+mj-lt"/>
              <a:buAutoNum type="arabicPeriod"/>
            </a:pPr>
            <a:r>
              <a:rPr lang="en-US" altLang="zh-CN" dirty="0">
                <a:latin typeface="Times New Roman" panose="02020603050405020304" pitchFamily="18" charset="0"/>
                <a:cs typeface="Times New Roman" panose="02020603050405020304" pitchFamily="18" charset="0"/>
              </a:rPr>
              <a:t>Identify </a:t>
            </a:r>
            <a:r>
              <a:rPr lang="en-US" altLang="zh-CN" dirty="0">
                <a:solidFill>
                  <a:schemeClr val="accent1">
                    <a:lumMod val="50000"/>
                  </a:schemeClr>
                </a:solidFill>
                <a:latin typeface="Times New Roman" panose="02020603050405020304" pitchFamily="18" charset="0"/>
                <a:cs typeface="Times New Roman" panose="02020603050405020304" pitchFamily="18" charset="0"/>
              </a:rPr>
              <a:t>where</a:t>
            </a:r>
            <a:r>
              <a:rPr lang="en-US" altLang="zh-CN" dirty="0">
                <a:latin typeface="Times New Roman" panose="02020603050405020304" pitchFamily="18" charset="0"/>
                <a:cs typeface="Times New Roman" panose="02020603050405020304" pitchFamily="18" charset="0"/>
              </a:rPr>
              <a:t> the software should be refactored.</a:t>
            </a:r>
            <a:endParaRPr lang="zh-CN" altLang="zh-CN" dirty="0">
              <a:latin typeface="Times New Roman" panose="02020603050405020304" pitchFamily="18" charset="0"/>
              <a:cs typeface="Times New Roman" panose="02020603050405020304" pitchFamily="18" charset="0"/>
            </a:endParaRPr>
          </a:p>
          <a:p>
            <a:pPr marL="342900" lvl="0" indent="-342900" fontAlgn="base">
              <a:buFont typeface="+mj-lt"/>
              <a:buAutoNum type="arabicPeriod"/>
            </a:pPr>
            <a:r>
              <a:rPr lang="en-US" altLang="zh-CN" dirty="0">
                <a:latin typeface="Times New Roman" panose="02020603050405020304" pitchFamily="18" charset="0"/>
                <a:cs typeface="Times New Roman" panose="02020603050405020304" pitchFamily="18" charset="0"/>
              </a:rPr>
              <a:t>Determine </a:t>
            </a:r>
            <a:r>
              <a:rPr lang="en-US" altLang="zh-CN" dirty="0">
                <a:solidFill>
                  <a:schemeClr val="accent1">
                    <a:lumMod val="50000"/>
                  </a:schemeClr>
                </a:solidFill>
                <a:latin typeface="Times New Roman" panose="02020603050405020304" pitchFamily="18" charset="0"/>
                <a:cs typeface="Times New Roman" panose="02020603050405020304" pitchFamily="18" charset="0"/>
              </a:rPr>
              <a:t>which</a:t>
            </a:r>
            <a:r>
              <a:rPr lang="en-US" altLang="zh-CN" dirty="0">
                <a:latin typeface="Times New Roman" panose="02020603050405020304" pitchFamily="18" charset="0"/>
                <a:cs typeface="Times New Roman" panose="02020603050405020304" pitchFamily="18" charset="0"/>
              </a:rPr>
              <a:t> refactoring should be applied to the identified places. </a:t>
            </a:r>
          </a:p>
          <a:p>
            <a:pPr marL="342900" lvl="0" indent="-342900" fontAlgn="base">
              <a:buFont typeface="+mj-lt"/>
              <a:buAutoNum type="arabicPeriod"/>
            </a:pPr>
            <a:r>
              <a:rPr lang="en-US" altLang="zh-CN" dirty="0">
                <a:solidFill>
                  <a:schemeClr val="accent1">
                    <a:lumMod val="50000"/>
                  </a:schemeClr>
                </a:solidFill>
                <a:latin typeface="Times New Roman" panose="02020603050405020304" pitchFamily="18" charset="0"/>
                <a:cs typeface="Times New Roman" panose="02020603050405020304" pitchFamily="18" charset="0"/>
              </a:rPr>
              <a:t>Guarantee</a:t>
            </a:r>
            <a:r>
              <a:rPr lang="en-US" altLang="zh-CN" dirty="0">
                <a:latin typeface="Times New Roman" panose="02020603050405020304" pitchFamily="18" charset="0"/>
                <a:cs typeface="Times New Roman" panose="02020603050405020304" pitchFamily="18" charset="0"/>
              </a:rPr>
              <a:t> that the applied refactoring preserves behavior. </a:t>
            </a:r>
          </a:p>
          <a:p>
            <a:pPr marL="342900" lvl="0" indent="-342900" fontAlgn="base">
              <a:buFont typeface="+mj-lt"/>
              <a:buAutoNum type="arabicPeriod"/>
            </a:pPr>
            <a:r>
              <a:rPr lang="en-US" altLang="zh-CN" dirty="0">
                <a:latin typeface="Times New Roman" panose="02020603050405020304" pitchFamily="18" charset="0"/>
                <a:cs typeface="Times New Roman" panose="02020603050405020304" pitchFamily="18" charset="0"/>
              </a:rPr>
              <a:t>Apply the refactoring: the selected refactoring operation is executed.</a:t>
            </a:r>
            <a:endParaRPr lang="zh-CN" altLang="zh-CN" dirty="0">
              <a:latin typeface="Times New Roman" panose="02020603050405020304" pitchFamily="18" charset="0"/>
              <a:cs typeface="Times New Roman" panose="02020603050405020304" pitchFamily="18" charset="0"/>
            </a:endParaRPr>
          </a:p>
          <a:p>
            <a:pPr marL="342900" lvl="0" indent="-342900" fontAlgn="base">
              <a:buFont typeface="+mj-lt"/>
              <a:buAutoNum type="arabicPeriod"/>
            </a:pPr>
            <a:r>
              <a:rPr lang="en-US" altLang="zh-CN" dirty="0">
                <a:solidFill>
                  <a:schemeClr val="accent1">
                    <a:lumMod val="50000"/>
                  </a:schemeClr>
                </a:solidFill>
                <a:latin typeface="Times New Roman" panose="02020603050405020304" pitchFamily="18" charset="0"/>
                <a:cs typeface="Times New Roman" panose="02020603050405020304" pitchFamily="18" charset="0"/>
              </a:rPr>
              <a:t>Assess</a:t>
            </a:r>
            <a:r>
              <a:rPr lang="en-US" altLang="zh-CN" dirty="0">
                <a:latin typeface="Times New Roman" panose="02020603050405020304" pitchFamily="18" charset="0"/>
                <a:cs typeface="Times New Roman" panose="02020603050405020304" pitchFamily="18" charset="0"/>
              </a:rPr>
              <a:t> the effect of refactoring on quality characteristics of the software. </a:t>
            </a:r>
            <a:endParaRPr lang="zh-CN" altLang="zh-CN" dirty="0">
              <a:latin typeface="Times New Roman" panose="02020603050405020304" pitchFamily="18" charset="0"/>
              <a:cs typeface="Times New Roman" panose="02020603050405020304" pitchFamily="18" charset="0"/>
            </a:endParaRPr>
          </a:p>
          <a:p>
            <a:pPr marL="342900" lvl="0" indent="-342900" fontAlgn="base">
              <a:buFont typeface="+mj-lt"/>
              <a:buAutoNum type="arabicPeriod"/>
            </a:pPr>
            <a:r>
              <a:rPr lang="en-US" altLang="zh-CN" dirty="0">
                <a:solidFill>
                  <a:schemeClr val="accent1">
                    <a:lumMod val="50000"/>
                  </a:schemeClr>
                </a:solidFill>
                <a:latin typeface="Times New Roman" panose="02020603050405020304" pitchFamily="18" charset="0"/>
                <a:cs typeface="Times New Roman" panose="02020603050405020304" pitchFamily="18" charset="0"/>
              </a:rPr>
              <a:t>Maintain</a:t>
            </a:r>
            <a:r>
              <a:rPr lang="en-US" altLang="zh-CN" dirty="0">
                <a:latin typeface="Times New Roman" panose="02020603050405020304" pitchFamily="18" charset="0"/>
                <a:cs typeface="Times New Roman" panose="02020603050405020304" pitchFamily="18" charset="0"/>
              </a:rPr>
              <a:t> the consistency between the refactored artifacts and other software artifacts</a:t>
            </a:r>
            <a:endParaRPr lang="zh-CN" altLang="zh-CN"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4"/>
          <a:stretch>
            <a:fillRect/>
          </a:stretch>
        </p:blipFill>
        <p:spPr>
          <a:xfrm>
            <a:off x="1404620" y="1593850"/>
            <a:ext cx="1883380" cy="17221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3" nodeType="clickEffect">
                                  <p:stCondLst>
                                    <p:cond delay="0"/>
                                  </p:stCondLst>
                                  <p:childTnLst>
                                    <p:set>
                                      <p:cBhvr>
                                        <p:cTn id="11" dur="1000" fill="hold">
                                          <p:stCondLst>
                                            <p:cond delay="0"/>
                                          </p:stCondLst>
                                        </p:cTn>
                                        <p:tgtEl>
                                          <p:spTgt spid="10"/>
                                        </p:tgtEl>
                                        <p:attrNameLst>
                                          <p:attrName>style.visibility</p:attrName>
                                        </p:attrNameLst>
                                      </p:cBhvr>
                                      <p:to>
                                        <p:strVal val="visible"/>
                                      </p:to>
                                    </p:set>
                                    <p:animEffect transition="in" filter="strips(downRigh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9879" y="0"/>
            <a:ext cx="11452335" cy="780356"/>
            <a:chOff x="399879" y="0"/>
            <a:chExt cx="11452335" cy="780356"/>
          </a:xfrm>
        </p:grpSpPr>
        <p:sp>
          <p:nvSpPr>
            <p:cNvPr id="2" name="矩形 1"/>
            <p:cNvSpPr/>
            <p:nvPr/>
          </p:nvSpPr>
          <p:spPr>
            <a:xfrm>
              <a:off x="399879" y="252095"/>
              <a:ext cx="9747885" cy="369332"/>
            </a:xfrm>
            <a:prstGeom prst="rect">
              <a:avLst/>
            </a:prstGeom>
            <a:noFill/>
            <a:ln>
              <a:noFill/>
            </a:ln>
          </p:spPr>
          <p:txBody>
            <a:bodyPr wrap="square" rtlCol="0" anchor="t">
              <a:spAutoFit/>
            </a:bodyPr>
            <a:lstStyle/>
            <a:p>
              <a:pPr indent="0">
                <a:buFontTx/>
                <a:buNone/>
              </a:pPr>
              <a:r>
                <a:rPr lang="en-US" altLang="zh-CN" b="1" dirty="0">
                  <a:latin typeface="Times New Roman" panose="02020603050405020304" pitchFamily="18" charset="0"/>
                  <a:cs typeface="Times New Roman" panose="02020603050405020304" pitchFamily="18" charset="0"/>
                  <a:sym typeface="+mn-ea"/>
                </a:rPr>
                <a:t>CLUSTERING-BASED INTERACTIVE MULTI-OBJECTIVE SOFTWARE REFACTORING</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灯片编号占位符 10"/>
          <p:cNvSpPr>
            <a:spLocks noGrp="1"/>
          </p:cNvSpPr>
          <p:nvPr>
            <p:ph type="sldNum" sz="quarter" idx="12"/>
          </p:nvPr>
        </p:nvSpPr>
        <p:spPr/>
        <p:txBody>
          <a:bodyPr/>
          <a:lstStyle/>
          <a:p>
            <a:fld id="{66578D20-5A28-4767-9CCF-550E293B08B9}" type="slidenum">
              <a:rPr lang="zh-CN" altLang="en-US" smtClean="0"/>
              <a:t>3</a:t>
            </a:fld>
            <a:endParaRPr lang="zh-CN" altLang="en-US"/>
          </a:p>
        </p:txBody>
      </p:sp>
      <p:sp>
        <p:nvSpPr>
          <p:cNvPr id="10" name="文本框 9"/>
          <p:cNvSpPr txBox="1"/>
          <p:nvPr/>
        </p:nvSpPr>
        <p:spPr>
          <a:xfrm>
            <a:off x="4826000" y="3106420"/>
            <a:ext cx="2540000" cy="368300"/>
          </a:xfrm>
          <a:prstGeom prst="rect">
            <a:avLst/>
          </a:prstGeom>
          <a:noFill/>
        </p:spPr>
        <p:txBody>
          <a:bodyPr wrap="square" rtlCol="0" anchor="t">
            <a:spAutoFit/>
          </a:bodyPr>
          <a:lstStyle/>
          <a:p>
            <a:endParaRPr lang="zh-CN" altLang="en-US"/>
          </a:p>
        </p:txBody>
      </p:sp>
      <p:sp>
        <p:nvSpPr>
          <p:cNvPr id="14" name="文本框 13">
            <a:extLst>
              <a:ext uri="{FF2B5EF4-FFF2-40B4-BE49-F238E27FC236}">
                <a16:creationId xmlns:a16="http://schemas.microsoft.com/office/drawing/2014/main" id="{EDD359E0-98B2-49DD-BB45-38189CD0EB71}"/>
              </a:ext>
            </a:extLst>
          </p:cNvPr>
          <p:cNvSpPr txBox="1"/>
          <p:nvPr/>
        </p:nvSpPr>
        <p:spPr>
          <a:xfrm>
            <a:off x="264000" y="1344072"/>
            <a:ext cx="2808000" cy="3539430"/>
          </a:xfrm>
          <a:prstGeom prst="rect">
            <a:avLst/>
          </a:prstGeom>
          <a:noFill/>
        </p:spPr>
        <p:txBody>
          <a:bodyPr wrap="square" rtlCol="0" anchor="t">
            <a:spAutoFit/>
          </a:bodyPr>
          <a:lstStyle/>
          <a:p>
            <a:endParaRPr lang="en-US" altLang="zh-CN"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Dataset:</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5 open source projects</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1 industrial system</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14 active developers</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Input:</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Source code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Output:</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Refactored code</a:t>
            </a:r>
          </a:p>
        </p:txBody>
      </p:sp>
      <p:pic>
        <p:nvPicPr>
          <p:cNvPr id="5" name="图片 4">
            <a:extLst>
              <a:ext uri="{FF2B5EF4-FFF2-40B4-BE49-F238E27FC236}">
                <a16:creationId xmlns:a16="http://schemas.microsoft.com/office/drawing/2014/main" id="{340A0889-E948-4005-9DEF-C997B0C1DDE8}"/>
              </a:ext>
            </a:extLst>
          </p:cNvPr>
          <p:cNvPicPr>
            <a:picLocks noChangeAspect="1"/>
          </p:cNvPicPr>
          <p:nvPr/>
        </p:nvPicPr>
        <p:blipFill>
          <a:blip r:embed="rId4"/>
          <a:stretch>
            <a:fillRect/>
          </a:stretch>
        </p:blipFill>
        <p:spPr>
          <a:xfrm>
            <a:off x="4584000" y="1665861"/>
            <a:ext cx="6553768" cy="2895851"/>
          </a:xfrm>
          <a:prstGeom prst="rect">
            <a:avLst/>
          </a:prstGeom>
        </p:spPr>
      </p:pic>
      <p:sp>
        <p:nvSpPr>
          <p:cNvPr id="8" name="矩形 7">
            <a:extLst>
              <a:ext uri="{FF2B5EF4-FFF2-40B4-BE49-F238E27FC236}">
                <a16:creationId xmlns:a16="http://schemas.microsoft.com/office/drawing/2014/main" id="{644C2E1F-FC39-4378-990A-093955C9CEC4}"/>
              </a:ext>
            </a:extLst>
          </p:cNvPr>
          <p:cNvSpPr/>
          <p:nvPr/>
        </p:nvSpPr>
        <p:spPr>
          <a:xfrm>
            <a:off x="5448000" y="3474720"/>
            <a:ext cx="4392000" cy="2422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96548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ppt_x</p:attrName>
                                        </p:attrNameLst>
                                      </p:cBhvr>
                                      <p:tavLst>
                                        <p:tav tm="0">
                                          <p:val>
                                            <p:strVal val="#ppt_x-.2"/>
                                          </p:val>
                                        </p:tav>
                                        <p:tav tm="100000">
                                          <p:val>
                                            <p:strVal val="#ppt_x"/>
                                          </p:val>
                                        </p:tav>
                                      </p:tavLst>
                                    </p:anim>
                                    <p:anim calcmode="lin" valueType="num">
                                      <p:cBhvr>
                                        <p:cTn id="8"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69832" y="0"/>
            <a:ext cx="11452335" cy="780356"/>
            <a:chOff x="399879" y="0"/>
            <a:chExt cx="11452335" cy="780356"/>
          </a:xfrm>
        </p:grpSpPr>
        <p:sp>
          <p:nvSpPr>
            <p:cNvPr id="2" name="矩形 1"/>
            <p:cNvSpPr/>
            <p:nvPr/>
          </p:nvSpPr>
          <p:spPr>
            <a:xfrm>
              <a:off x="399879" y="252095"/>
              <a:ext cx="9747885" cy="369332"/>
            </a:xfrm>
            <a:prstGeom prst="rect">
              <a:avLst/>
            </a:prstGeom>
            <a:noFill/>
            <a:ln>
              <a:noFill/>
            </a:ln>
          </p:spPr>
          <p:txBody>
            <a:bodyPr wrap="square" rtlCol="0" anchor="t">
              <a:spAutoFit/>
            </a:bodyPr>
            <a:lstStyle/>
            <a:p>
              <a:pPr indent="0">
                <a:buFontTx/>
                <a:buNone/>
              </a:pPr>
              <a:r>
                <a:rPr lang="en-US" altLang="zh-CN" b="1" dirty="0">
                  <a:latin typeface="Times New Roman" panose="02020603050405020304" pitchFamily="18" charset="0"/>
                  <a:cs typeface="Times New Roman" panose="02020603050405020304" pitchFamily="18" charset="0"/>
                  <a:sym typeface="+mn-ea"/>
                </a:rPr>
                <a:t>CLUSTERING-BASED INTERACTIVE MULTI-OBJECTIVE SOFTWARE REFACTORING</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灯片编号占位符 10"/>
          <p:cNvSpPr>
            <a:spLocks noGrp="1"/>
          </p:cNvSpPr>
          <p:nvPr>
            <p:ph type="sldNum" sz="quarter" idx="12"/>
          </p:nvPr>
        </p:nvSpPr>
        <p:spPr/>
        <p:txBody>
          <a:bodyPr/>
          <a:lstStyle/>
          <a:p>
            <a:fld id="{66578D20-5A28-4767-9CCF-550E293B08B9}" type="slidenum">
              <a:rPr lang="zh-CN" altLang="en-US" smtClean="0"/>
              <a:t>4</a:t>
            </a:fld>
            <a:endParaRPr lang="zh-CN" altLang="en-US"/>
          </a:p>
        </p:txBody>
      </p:sp>
      <p:sp>
        <p:nvSpPr>
          <p:cNvPr id="10" name="文本框 9"/>
          <p:cNvSpPr txBox="1"/>
          <p:nvPr/>
        </p:nvSpPr>
        <p:spPr>
          <a:xfrm>
            <a:off x="4826000" y="3106420"/>
            <a:ext cx="2540000" cy="368300"/>
          </a:xfrm>
          <a:prstGeom prst="rect">
            <a:avLst/>
          </a:prstGeom>
          <a:noFill/>
        </p:spPr>
        <p:txBody>
          <a:bodyPr wrap="square" rtlCol="0" anchor="t">
            <a:spAutoFit/>
          </a:bodyPr>
          <a:lstStyle/>
          <a:p>
            <a:endParaRPr lang="zh-CN" altLang="en-US"/>
          </a:p>
        </p:txBody>
      </p:sp>
      <p:pic>
        <p:nvPicPr>
          <p:cNvPr id="12" name="Picture 413">
            <a:extLst>
              <a:ext uri="{FF2B5EF4-FFF2-40B4-BE49-F238E27FC236}">
                <a16:creationId xmlns:a16="http://schemas.microsoft.com/office/drawing/2014/main" id="{CD41D6E8-33C3-455C-B04C-409914AE8128}"/>
              </a:ext>
            </a:extLst>
          </p:cNvPr>
          <p:cNvPicPr/>
          <p:nvPr/>
        </p:nvPicPr>
        <p:blipFill>
          <a:blip r:embed="rId4"/>
          <a:stretch>
            <a:fillRect/>
          </a:stretch>
        </p:blipFill>
        <p:spPr>
          <a:xfrm>
            <a:off x="3000000" y="1772999"/>
            <a:ext cx="8852214" cy="4541903"/>
          </a:xfrm>
          <a:prstGeom prst="rect">
            <a:avLst/>
          </a:prstGeom>
        </p:spPr>
      </p:pic>
      <p:sp>
        <p:nvSpPr>
          <p:cNvPr id="14" name="文本框 13">
            <a:extLst>
              <a:ext uri="{FF2B5EF4-FFF2-40B4-BE49-F238E27FC236}">
                <a16:creationId xmlns:a16="http://schemas.microsoft.com/office/drawing/2014/main" id="{EDD359E0-98B2-49DD-BB45-38189CD0EB71}"/>
              </a:ext>
            </a:extLst>
          </p:cNvPr>
          <p:cNvSpPr txBox="1"/>
          <p:nvPr/>
        </p:nvSpPr>
        <p:spPr>
          <a:xfrm>
            <a:off x="264000" y="1670906"/>
            <a:ext cx="2952000" cy="4585871"/>
          </a:xfrm>
          <a:prstGeom prst="rect">
            <a:avLst/>
          </a:prstGeom>
          <a:noFill/>
        </p:spPr>
        <p:txBody>
          <a:bodyPr wrap="square" rtlCol="0" anchor="t">
            <a:spAutoFit/>
          </a:bodyPr>
          <a:lstStyle/>
          <a:p>
            <a:endParaRPr lang="en-US" altLang="zh-CN" dirty="0">
              <a:latin typeface="Times New Roman" panose="02020603050405020304" pitchFamily="18" charset="0"/>
              <a:cs typeface="Times New Roman" panose="02020603050405020304" pitchFamily="18" charset="0"/>
            </a:endParaRPr>
          </a:p>
          <a:p>
            <a:r>
              <a:rPr lang="en-US" altLang="zh-CN" sz="2400" b="1" dirty="0">
                <a:solidFill>
                  <a:schemeClr val="accent1">
                    <a:lumMod val="50000"/>
                  </a:schemeClr>
                </a:solidFill>
              </a:rPr>
              <a:t>Phase 1: </a:t>
            </a:r>
          </a:p>
          <a:p>
            <a:r>
              <a:rPr lang="en-US" altLang="zh-CN" b="1" dirty="0"/>
              <a:t>Multi-Objective Refactoring(NSGA-II)</a:t>
            </a:r>
            <a:endParaRPr lang="zh-CN" altLang="zh-CN" b="1" dirty="0"/>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r>
              <a:rPr lang="en-US" altLang="zh-CN" sz="2400" b="1" dirty="0">
                <a:solidFill>
                  <a:schemeClr val="accent1">
                    <a:lumMod val="50000"/>
                  </a:schemeClr>
                </a:solidFill>
              </a:rPr>
              <a:t>Phase 2: </a:t>
            </a:r>
          </a:p>
          <a:p>
            <a:r>
              <a:rPr lang="en-US" altLang="zh-CN" b="1" dirty="0"/>
              <a:t>Clustering the Pareto Front of Refactoring Solutions</a:t>
            </a:r>
            <a:endParaRPr lang="zh-CN" altLang="zh-CN" b="1" dirty="0"/>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altLang="zh-CN" sz="2400" b="1" dirty="0">
                <a:solidFill>
                  <a:schemeClr val="accent1">
                    <a:lumMod val="50000"/>
                  </a:schemeClr>
                </a:solidFill>
              </a:rPr>
              <a:t>Phase 3: </a:t>
            </a:r>
          </a:p>
          <a:p>
            <a:r>
              <a:rPr lang="en-US" altLang="zh-CN" b="1" dirty="0"/>
              <a:t>Developers Interaction and Preferences Extraction</a:t>
            </a:r>
            <a:endParaRPr lang="zh-CN" altLang="zh-CN" b="1" dirty="0"/>
          </a:p>
        </p:txBody>
      </p:sp>
    </p:spTree>
    <p:extLst>
      <p:ext uri="{BB962C8B-B14F-4D97-AF65-F5344CB8AC3E}">
        <p14:creationId xmlns:p14="http://schemas.microsoft.com/office/powerpoint/2010/main" val="2216715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ppt_x</p:attrName>
                                        </p:attrNameLst>
                                      </p:cBhvr>
                                      <p:tavLst>
                                        <p:tav tm="0">
                                          <p:val>
                                            <p:strVal val="#ppt_x-.2"/>
                                          </p:val>
                                        </p:tav>
                                        <p:tav tm="100000">
                                          <p:val>
                                            <p:strVal val="#ppt_x"/>
                                          </p:val>
                                        </p:tav>
                                      </p:tavLst>
                                    </p:anim>
                                    <p:anim calcmode="lin" valueType="num">
                                      <p:cBhvr>
                                        <p:cTn id="8"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69832" y="0"/>
            <a:ext cx="11452335" cy="780356"/>
            <a:chOff x="399879" y="0"/>
            <a:chExt cx="11452335" cy="780356"/>
          </a:xfrm>
        </p:grpSpPr>
        <p:sp>
          <p:nvSpPr>
            <p:cNvPr id="2" name="矩形 1"/>
            <p:cNvSpPr/>
            <p:nvPr/>
          </p:nvSpPr>
          <p:spPr>
            <a:xfrm>
              <a:off x="399879" y="117000"/>
              <a:ext cx="9747885" cy="646331"/>
            </a:xfrm>
            <a:prstGeom prst="rect">
              <a:avLst/>
            </a:prstGeom>
            <a:noFill/>
            <a:ln>
              <a:noFill/>
            </a:ln>
          </p:spPr>
          <p:txBody>
            <a:bodyPr wrap="square" rtlCol="0" anchor="t">
              <a:spAutoFit/>
            </a:bodyPr>
            <a:lstStyle/>
            <a:p>
              <a:pPr indent="0">
                <a:buFontTx/>
                <a:buNone/>
              </a:pPr>
              <a:r>
                <a:rPr lang="en-US" altLang="zh-CN" sz="3600" b="1" dirty="0">
                  <a:latin typeface="Times New Roman" panose="02020603050405020304" pitchFamily="18" charset="0"/>
                  <a:cs typeface="Times New Roman" panose="02020603050405020304" pitchFamily="18" charset="0"/>
                  <a:sym typeface="+mn-ea"/>
                </a:rPr>
                <a:t>Research Method</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灯片编号占位符 10"/>
          <p:cNvSpPr>
            <a:spLocks noGrp="1"/>
          </p:cNvSpPr>
          <p:nvPr>
            <p:ph type="sldNum" sz="quarter" idx="12"/>
          </p:nvPr>
        </p:nvSpPr>
        <p:spPr/>
        <p:txBody>
          <a:bodyPr/>
          <a:lstStyle/>
          <a:p>
            <a:fld id="{66578D20-5A28-4767-9CCF-550E293B08B9}" type="slidenum">
              <a:rPr lang="zh-CN" altLang="en-US" smtClean="0"/>
              <a:t>5</a:t>
            </a:fld>
            <a:endParaRPr lang="zh-CN" altLang="en-US"/>
          </a:p>
        </p:txBody>
      </p:sp>
      <p:sp>
        <p:nvSpPr>
          <p:cNvPr id="6" name="Rounded Rectangle 5"/>
          <p:cNvSpPr/>
          <p:nvPr/>
        </p:nvSpPr>
        <p:spPr>
          <a:xfrm>
            <a:off x="6860510" y="3389235"/>
            <a:ext cx="3699490" cy="61576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fr-FR" altLang="zh-CN" b="1" dirty="0"/>
              <a:t>Input :</a:t>
            </a:r>
          </a:p>
          <a:p>
            <a:pPr algn="ctr"/>
            <a:r>
              <a:rPr lang="fr-FR" altLang="zh-CN" dirty="0"/>
              <a:t>Population Size (</a:t>
            </a:r>
            <a:r>
              <a:rPr lang="fr-FR" altLang="zh-CN" i="1" dirty="0"/>
              <a:t>N</a:t>
            </a:r>
            <a:r>
              <a:rPr lang="fr-FR" altLang="zh-CN" dirty="0"/>
              <a:t>), Source Code</a:t>
            </a:r>
            <a:endParaRPr lang="en-US" altLang="zh-CN" sz="1600" dirty="0">
              <a:latin typeface="Times New Roman" panose="02020603050405020304" pitchFamily="18" charset="0"/>
              <a:cs typeface="Times New Roman" panose="02020603050405020304" pitchFamily="18" charset="0"/>
            </a:endParaRPr>
          </a:p>
        </p:txBody>
      </p:sp>
      <p:sp>
        <p:nvSpPr>
          <p:cNvPr id="10" name="Rounded Rectangle 5"/>
          <p:cNvSpPr/>
          <p:nvPr/>
        </p:nvSpPr>
        <p:spPr>
          <a:xfrm>
            <a:off x="7032000" y="4509001"/>
            <a:ext cx="3431500" cy="57599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b="1" dirty="0"/>
              <a:t>NSGA-II</a:t>
            </a:r>
            <a:endParaRPr lang="en-US" altLang="zh-CN" sz="1600" dirty="0">
              <a:latin typeface="Times New Roman" panose="02020603050405020304" pitchFamily="18" charset="0"/>
              <a:cs typeface="Times New Roman" panose="02020603050405020304" pitchFamily="18" charset="0"/>
            </a:endParaRPr>
          </a:p>
        </p:txBody>
      </p:sp>
      <p:sp>
        <p:nvSpPr>
          <p:cNvPr id="12" name="Rounded Rectangle 5"/>
          <p:cNvSpPr/>
          <p:nvPr/>
        </p:nvSpPr>
        <p:spPr>
          <a:xfrm>
            <a:off x="6960000" y="5600496"/>
            <a:ext cx="3636813" cy="64770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Output</a:t>
            </a:r>
            <a:r>
              <a:rPr lang="en-US" altLang="zh-CN" sz="1600" dirty="0">
                <a:latin typeface="Times New Roman" panose="02020603050405020304" pitchFamily="18" charset="0"/>
                <a:cs typeface="Times New Roman" panose="02020603050405020304" pitchFamily="18" charset="0"/>
              </a:rPr>
              <a:t>:</a:t>
            </a:r>
          </a:p>
          <a:p>
            <a:pPr algn="ctr"/>
            <a:r>
              <a:rPr lang="en-US" altLang="zh-CN" sz="1600" dirty="0">
                <a:latin typeface="Times New Roman" panose="02020603050405020304" pitchFamily="18" charset="0"/>
                <a:cs typeface="Times New Roman" panose="02020603050405020304" pitchFamily="18" charset="0"/>
              </a:rPr>
              <a:t>Recommended Pareto-optimal Solutions</a:t>
            </a:r>
          </a:p>
        </p:txBody>
      </p:sp>
      <p:cxnSp>
        <p:nvCxnSpPr>
          <p:cNvPr id="13" name="Straight Arrow Connector 12"/>
          <p:cNvCxnSpPr>
            <a:cxnSpLocks/>
            <a:stCxn id="6" idx="2"/>
            <a:endCxn id="10" idx="0"/>
          </p:cNvCxnSpPr>
          <p:nvPr/>
        </p:nvCxnSpPr>
        <p:spPr>
          <a:xfrm>
            <a:off x="8710255" y="4005000"/>
            <a:ext cx="37495" cy="50400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2"/>
          <p:cNvCxnSpPr>
            <a:cxnSpLocks/>
            <a:stCxn id="10" idx="2"/>
            <a:endCxn id="12" idx="0"/>
          </p:cNvCxnSpPr>
          <p:nvPr/>
        </p:nvCxnSpPr>
        <p:spPr>
          <a:xfrm>
            <a:off x="8747750" y="5085000"/>
            <a:ext cx="30657" cy="51549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1886B8EF-0F76-4F58-AF4B-0E9BEB9B6145}"/>
              </a:ext>
            </a:extLst>
          </p:cNvPr>
          <p:cNvSpPr txBox="1"/>
          <p:nvPr/>
        </p:nvSpPr>
        <p:spPr>
          <a:xfrm>
            <a:off x="623999" y="837000"/>
            <a:ext cx="11085833" cy="1138773"/>
          </a:xfrm>
          <a:prstGeom prst="rect">
            <a:avLst/>
          </a:prstGeom>
          <a:noFill/>
        </p:spPr>
        <p:txBody>
          <a:bodyPr wrap="square" rtlCol="0">
            <a:spAutoFit/>
          </a:bodyPr>
          <a:lstStyle/>
          <a:p>
            <a:r>
              <a:rPr lang="en-US" altLang="zh-CN" sz="4000" b="1" dirty="0">
                <a:solidFill>
                  <a:schemeClr val="accent1">
                    <a:lumMod val="50000"/>
                  </a:schemeClr>
                </a:solidFill>
              </a:rPr>
              <a:t>Phase 1: </a:t>
            </a:r>
            <a:r>
              <a:rPr lang="en-US" altLang="zh-CN" sz="3200" b="1" dirty="0"/>
              <a:t>Multi-Objective Refactoring(NSGA-II)</a:t>
            </a:r>
            <a:endParaRPr lang="en-US" altLang="zh-CN" sz="3200" dirty="0">
              <a:solidFill>
                <a:srgbClr val="000000"/>
              </a:solidFill>
              <a:effectLst/>
              <a:latin typeface="LinLibertineT"/>
            </a:endParaRPr>
          </a:p>
          <a:p>
            <a:pPr marL="571500" indent="-571500">
              <a:buFont typeface="Wingdings" panose="05000000000000000000" pitchFamily="2" charset="2"/>
              <a:buChar char="u"/>
            </a:pPr>
            <a:r>
              <a:rPr lang="en-US" altLang="zh-CN" sz="2800" dirty="0">
                <a:solidFill>
                  <a:srgbClr val="000000"/>
                </a:solidFill>
                <a:effectLst/>
                <a:latin typeface="LinLibertineT"/>
              </a:rPr>
              <a:t>Interactive Clustering-based NSGA-II (</a:t>
            </a:r>
            <a:r>
              <a:rPr lang="en-US" altLang="zh-CN" sz="2800" dirty="0">
                <a:solidFill>
                  <a:schemeClr val="accent1">
                    <a:lumMod val="50000"/>
                  </a:schemeClr>
                </a:solidFill>
                <a:effectLst/>
                <a:latin typeface="LinLibertineT"/>
              </a:rPr>
              <a:t>IC-NSGA-II</a:t>
            </a:r>
            <a:r>
              <a:rPr lang="en-US" altLang="zh-CN" sz="2800" dirty="0">
                <a:solidFill>
                  <a:srgbClr val="000000"/>
                </a:solidFill>
                <a:effectLst/>
                <a:latin typeface="LinLibertineT"/>
              </a:rPr>
              <a:t>)</a:t>
            </a:r>
            <a:endParaRPr lang="zh-CN" altLang="en-US" sz="2800" dirty="0"/>
          </a:p>
        </p:txBody>
      </p:sp>
      <p:pic>
        <p:nvPicPr>
          <p:cNvPr id="14" name="图片 13">
            <a:extLst>
              <a:ext uri="{FF2B5EF4-FFF2-40B4-BE49-F238E27FC236}">
                <a16:creationId xmlns:a16="http://schemas.microsoft.com/office/drawing/2014/main" id="{E34ED13F-4F0D-4047-86E6-DC8F2A4CD4DD}"/>
              </a:ext>
            </a:extLst>
          </p:cNvPr>
          <p:cNvPicPr>
            <a:picLocks noChangeAspect="1"/>
          </p:cNvPicPr>
          <p:nvPr/>
        </p:nvPicPr>
        <p:blipFill>
          <a:blip r:embed="rId4"/>
          <a:stretch>
            <a:fillRect/>
          </a:stretch>
        </p:blipFill>
        <p:spPr>
          <a:xfrm>
            <a:off x="695999" y="1997029"/>
            <a:ext cx="3636813" cy="3951970"/>
          </a:xfrm>
          <a:prstGeom prst="rect">
            <a:avLst/>
          </a:prstGeom>
        </p:spPr>
      </p:pic>
      <p:pic>
        <p:nvPicPr>
          <p:cNvPr id="8" name="图片 7">
            <a:extLst>
              <a:ext uri="{FF2B5EF4-FFF2-40B4-BE49-F238E27FC236}">
                <a16:creationId xmlns:a16="http://schemas.microsoft.com/office/drawing/2014/main" id="{59A2F119-5861-4223-98E9-8FA2834E0BB5}"/>
              </a:ext>
            </a:extLst>
          </p:cNvPr>
          <p:cNvPicPr>
            <a:picLocks noChangeAspect="1"/>
          </p:cNvPicPr>
          <p:nvPr/>
        </p:nvPicPr>
        <p:blipFill>
          <a:blip r:embed="rId5"/>
          <a:stretch>
            <a:fillRect/>
          </a:stretch>
        </p:blipFill>
        <p:spPr>
          <a:xfrm>
            <a:off x="6255816" y="1945875"/>
            <a:ext cx="4709568" cy="1135478"/>
          </a:xfrm>
          <a:prstGeom prst="rect">
            <a:avLst/>
          </a:prstGeom>
        </p:spPr>
      </p:pic>
    </p:spTree>
    <p:extLst>
      <p:ext uri="{BB962C8B-B14F-4D97-AF65-F5344CB8AC3E}">
        <p14:creationId xmlns:p14="http://schemas.microsoft.com/office/powerpoint/2010/main" val="223549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69832" y="0"/>
            <a:ext cx="11452335" cy="780356"/>
            <a:chOff x="399879" y="0"/>
            <a:chExt cx="11452335" cy="780356"/>
          </a:xfrm>
        </p:grpSpPr>
        <p:sp>
          <p:nvSpPr>
            <p:cNvPr id="2" name="矩形 1"/>
            <p:cNvSpPr/>
            <p:nvPr/>
          </p:nvSpPr>
          <p:spPr>
            <a:xfrm>
              <a:off x="399879" y="117000"/>
              <a:ext cx="9747885" cy="646331"/>
            </a:xfrm>
            <a:prstGeom prst="rect">
              <a:avLst/>
            </a:prstGeom>
            <a:noFill/>
            <a:ln>
              <a:noFill/>
            </a:ln>
          </p:spPr>
          <p:txBody>
            <a:bodyPr wrap="square" rtlCol="0" anchor="t">
              <a:spAutoFit/>
            </a:bodyPr>
            <a:lstStyle/>
            <a:p>
              <a:pPr indent="0">
                <a:buFontTx/>
                <a:buNone/>
              </a:pPr>
              <a:r>
                <a:rPr lang="en-US" altLang="zh-CN" sz="3600" b="1" dirty="0">
                  <a:latin typeface="Times New Roman" panose="02020603050405020304" pitchFamily="18" charset="0"/>
                  <a:cs typeface="Times New Roman" panose="02020603050405020304" pitchFamily="18" charset="0"/>
                  <a:sym typeface="+mn-ea"/>
                </a:rPr>
                <a:t>Research Method</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灯片编号占位符 10"/>
          <p:cNvSpPr>
            <a:spLocks noGrp="1"/>
          </p:cNvSpPr>
          <p:nvPr>
            <p:ph type="sldNum" sz="quarter" idx="12"/>
          </p:nvPr>
        </p:nvSpPr>
        <p:spPr/>
        <p:txBody>
          <a:bodyPr/>
          <a:lstStyle/>
          <a:p>
            <a:fld id="{66578D20-5A28-4767-9CCF-550E293B08B9}" type="slidenum">
              <a:rPr lang="zh-CN" altLang="en-US" smtClean="0"/>
              <a:t>6</a:t>
            </a:fld>
            <a:endParaRPr lang="zh-CN" altLang="en-US"/>
          </a:p>
        </p:txBody>
      </p:sp>
      <p:sp>
        <p:nvSpPr>
          <p:cNvPr id="6" name="Rounded Rectangle 5"/>
          <p:cNvSpPr/>
          <p:nvPr/>
        </p:nvSpPr>
        <p:spPr>
          <a:xfrm>
            <a:off x="6860510" y="3389235"/>
            <a:ext cx="3699490" cy="61576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fr-FR" altLang="zh-CN" b="1" dirty="0"/>
              <a:t>Input :</a:t>
            </a:r>
          </a:p>
          <a:p>
            <a:pPr algn="ctr"/>
            <a:r>
              <a:rPr lang="fr-FR" altLang="zh-CN" dirty="0"/>
              <a:t>Population Size (</a:t>
            </a:r>
            <a:r>
              <a:rPr lang="fr-FR" altLang="zh-CN" i="1" dirty="0"/>
              <a:t>N</a:t>
            </a:r>
            <a:r>
              <a:rPr lang="fr-FR" altLang="zh-CN" dirty="0"/>
              <a:t>), Source Code</a:t>
            </a:r>
            <a:endParaRPr lang="en-US" altLang="zh-CN" sz="1600" dirty="0">
              <a:latin typeface="Times New Roman" panose="02020603050405020304" pitchFamily="18" charset="0"/>
              <a:cs typeface="Times New Roman" panose="02020603050405020304" pitchFamily="18" charset="0"/>
            </a:endParaRPr>
          </a:p>
        </p:txBody>
      </p:sp>
      <p:sp>
        <p:nvSpPr>
          <p:cNvPr id="10" name="Rounded Rectangle 5"/>
          <p:cNvSpPr/>
          <p:nvPr/>
        </p:nvSpPr>
        <p:spPr>
          <a:xfrm>
            <a:off x="7032000" y="4509001"/>
            <a:ext cx="3431500" cy="57599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b="1" dirty="0"/>
              <a:t>NSGA-II</a:t>
            </a:r>
            <a:endParaRPr lang="en-US" altLang="zh-CN" sz="1600" dirty="0">
              <a:latin typeface="Times New Roman" panose="02020603050405020304" pitchFamily="18" charset="0"/>
              <a:cs typeface="Times New Roman" panose="02020603050405020304" pitchFamily="18" charset="0"/>
            </a:endParaRPr>
          </a:p>
        </p:txBody>
      </p:sp>
      <p:sp>
        <p:nvSpPr>
          <p:cNvPr id="12" name="Rounded Rectangle 5"/>
          <p:cNvSpPr/>
          <p:nvPr/>
        </p:nvSpPr>
        <p:spPr>
          <a:xfrm>
            <a:off x="6960000" y="5600496"/>
            <a:ext cx="3636813" cy="64770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Output</a:t>
            </a:r>
            <a:r>
              <a:rPr lang="en-US" altLang="zh-CN" sz="1600" dirty="0">
                <a:latin typeface="Times New Roman" panose="02020603050405020304" pitchFamily="18" charset="0"/>
                <a:cs typeface="Times New Roman" panose="02020603050405020304" pitchFamily="18" charset="0"/>
              </a:rPr>
              <a:t>:</a:t>
            </a:r>
          </a:p>
          <a:p>
            <a:pPr algn="ctr"/>
            <a:r>
              <a:rPr lang="en-US" altLang="zh-CN" sz="1600" dirty="0">
                <a:latin typeface="Times New Roman" panose="02020603050405020304" pitchFamily="18" charset="0"/>
                <a:cs typeface="Times New Roman" panose="02020603050405020304" pitchFamily="18" charset="0"/>
              </a:rPr>
              <a:t>Recommended Pareto-optimal Solutions</a:t>
            </a:r>
          </a:p>
        </p:txBody>
      </p:sp>
      <p:cxnSp>
        <p:nvCxnSpPr>
          <p:cNvPr id="13" name="Straight Arrow Connector 12"/>
          <p:cNvCxnSpPr>
            <a:cxnSpLocks/>
            <a:stCxn id="6" idx="2"/>
            <a:endCxn id="10" idx="0"/>
          </p:cNvCxnSpPr>
          <p:nvPr/>
        </p:nvCxnSpPr>
        <p:spPr>
          <a:xfrm>
            <a:off x="8710255" y="4005000"/>
            <a:ext cx="37495" cy="50400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2"/>
          <p:cNvCxnSpPr>
            <a:cxnSpLocks/>
            <a:stCxn id="10" idx="2"/>
            <a:endCxn id="12" idx="0"/>
          </p:cNvCxnSpPr>
          <p:nvPr/>
        </p:nvCxnSpPr>
        <p:spPr>
          <a:xfrm>
            <a:off x="8747750" y="5085000"/>
            <a:ext cx="30657" cy="51549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1886B8EF-0F76-4F58-AF4B-0E9BEB9B6145}"/>
              </a:ext>
            </a:extLst>
          </p:cNvPr>
          <p:cNvSpPr txBox="1"/>
          <p:nvPr/>
        </p:nvSpPr>
        <p:spPr>
          <a:xfrm>
            <a:off x="623999" y="837000"/>
            <a:ext cx="11085833" cy="1138773"/>
          </a:xfrm>
          <a:prstGeom prst="rect">
            <a:avLst/>
          </a:prstGeom>
          <a:noFill/>
        </p:spPr>
        <p:txBody>
          <a:bodyPr wrap="square" rtlCol="0">
            <a:spAutoFit/>
          </a:bodyPr>
          <a:lstStyle/>
          <a:p>
            <a:r>
              <a:rPr lang="en-US" altLang="zh-CN" sz="4000" b="1" dirty="0">
                <a:solidFill>
                  <a:schemeClr val="accent1">
                    <a:lumMod val="50000"/>
                  </a:schemeClr>
                </a:solidFill>
              </a:rPr>
              <a:t>Phase 1: </a:t>
            </a:r>
            <a:r>
              <a:rPr lang="en-US" altLang="zh-CN" sz="3200" b="1" dirty="0"/>
              <a:t>Multi-Objective Refactoring(NSGA-II)</a:t>
            </a:r>
            <a:endParaRPr lang="en-US" altLang="zh-CN" sz="3200" dirty="0">
              <a:solidFill>
                <a:srgbClr val="000000"/>
              </a:solidFill>
              <a:effectLst/>
              <a:latin typeface="LinLibertineT"/>
            </a:endParaRPr>
          </a:p>
          <a:p>
            <a:pPr marL="571500" indent="-571500">
              <a:buFont typeface="Wingdings" panose="05000000000000000000" pitchFamily="2" charset="2"/>
              <a:buChar char="u"/>
            </a:pPr>
            <a:r>
              <a:rPr lang="en-US" altLang="zh-CN" sz="2800" dirty="0">
                <a:solidFill>
                  <a:srgbClr val="000000"/>
                </a:solidFill>
                <a:effectLst/>
                <a:latin typeface="LinLibertineT"/>
              </a:rPr>
              <a:t>Interactive Clustering-based NSGA-II (</a:t>
            </a:r>
            <a:r>
              <a:rPr lang="en-US" altLang="zh-CN" sz="2800" dirty="0">
                <a:solidFill>
                  <a:schemeClr val="accent1">
                    <a:lumMod val="50000"/>
                  </a:schemeClr>
                </a:solidFill>
                <a:effectLst/>
                <a:latin typeface="LinLibertineT"/>
              </a:rPr>
              <a:t>IC-NSGA-II</a:t>
            </a:r>
            <a:r>
              <a:rPr lang="en-US" altLang="zh-CN" sz="2800" dirty="0">
                <a:solidFill>
                  <a:srgbClr val="000000"/>
                </a:solidFill>
                <a:effectLst/>
                <a:latin typeface="LinLibertineT"/>
              </a:rPr>
              <a:t>)</a:t>
            </a:r>
            <a:endParaRPr lang="zh-CN" altLang="en-US" sz="2800" dirty="0"/>
          </a:p>
        </p:txBody>
      </p:sp>
      <p:pic>
        <p:nvPicPr>
          <p:cNvPr id="14" name="图片 13">
            <a:extLst>
              <a:ext uri="{FF2B5EF4-FFF2-40B4-BE49-F238E27FC236}">
                <a16:creationId xmlns:a16="http://schemas.microsoft.com/office/drawing/2014/main" id="{E34ED13F-4F0D-4047-86E6-DC8F2A4CD4DD}"/>
              </a:ext>
            </a:extLst>
          </p:cNvPr>
          <p:cNvPicPr>
            <a:picLocks noChangeAspect="1"/>
          </p:cNvPicPr>
          <p:nvPr/>
        </p:nvPicPr>
        <p:blipFill>
          <a:blip r:embed="rId4"/>
          <a:stretch>
            <a:fillRect/>
          </a:stretch>
        </p:blipFill>
        <p:spPr>
          <a:xfrm>
            <a:off x="695999" y="1997029"/>
            <a:ext cx="3636813" cy="3951970"/>
          </a:xfrm>
          <a:prstGeom prst="rect">
            <a:avLst/>
          </a:prstGeom>
        </p:spPr>
      </p:pic>
      <p:pic>
        <p:nvPicPr>
          <p:cNvPr id="3" name="图片 2">
            <a:extLst>
              <a:ext uri="{FF2B5EF4-FFF2-40B4-BE49-F238E27FC236}">
                <a16:creationId xmlns:a16="http://schemas.microsoft.com/office/drawing/2014/main" id="{28239EC6-BE62-4B6D-BE62-A6F2A9CB5001}"/>
              </a:ext>
            </a:extLst>
          </p:cNvPr>
          <p:cNvPicPr>
            <a:picLocks noChangeAspect="1"/>
          </p:cNvPicPr>
          <p:nvPr/>
        </p:nvPicPr>
        <p:blipFill>
          <a:blip r:embed="rId5"/>
          <a:stretch>
            <a:fillRect/>
          </a:stretch>
        </p:blipFill>
        <p:spPr>
          <a:xfrm>
            <a:off x="6528000" y="2061000"/>
            <a:ext cx="4503810" cy="937341"/>
          </a:xfrm>
          <a:prstGeom prst="rect">
            <a:avLst/>
          </a:prstGeom>
        </p:spPr>
      </p:pic>
    </p:spTree>
    <p:extLst>
      <p:ext uri="{BB962C8B-B14F-4D97-AF65-F5344CB8AC3E}">
        <p14:creationId xmlns:p14="http://schemas.microsoft.com/office/powerpoint/2010/main" val="1319696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9879" y="0"/>
            <a:ext cx="11452335" cy="780356"/>
            <a:chOff x="399879" y="0"/>
            <a:chExt cx="11452335" cy="780356"/>
          </a:xfrm>
        </p:grpSpPr>
        <p:sp>
          <p:nvSpPr>
            <p:cNvPr id="2" name="矩形 1"/>
            <p:cNvSpPr/>
            <p:nvPr/>
          </p:nvSpPr>
          <p:spPr>
            <a:xfrm>
              <a:off x="399879" y="252095"/>
              <a:ext cx="9747885" cy="369332"/>
            </a:xfrm>
            <a:prstGeom prst="rect">
              <a:avLst/>
            </a:prstGeom>
            <a:noFill/>
            <a:ln>
              <a:noFill/>
            </a:ln>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mn-ea"/>
                </a:rPr>
                <a:t>CLUSTERING-BASED INTERACTIVE MULTI-OBJECTIVE SOFTWARE REFACTORING</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灯片编号占位符 10"/>
          <p:cNvSpPr>
            <a:spLocks noGrp="1"/>
          </p:cNvSpPr>
          <p:nvPr>
            <p:ph type="sldNum" sz="quarter" idx="12"/>
          </p:nvPr>
        </p:nvSpPr>
        <p:spPr/>
        <p:txBody>
          <a:bodyPr/>
          <a:lstStyle/>
          <a:p>
            <a:fld id="{66578D20-5A28-4767-9CCF-550E293B08B9}" type="slidenum">
              <a:rPr lang="zh-CN" altLang="en-US" smtClean="0"/>
              <a:t>7</a:t>
            </a:fld>
            <a:endParaRPr lang="zh-CN" altLang="en-US"/>
          </a:p>
        </p:txBody>
      </p:sp>
      <p:sp>
        <p:nvSpPr>
          <p:cNvPr id="10" name="文本框 9"/>
          <p:cNvSpPr txBox="1"/>
          <p:nvPr/>
        </p:nvSpPr>
        <p:spPr>
          <a:xfrm>
            <a:off x="4826000" y="3106420"/>
            <a:ext cx="2540000" cy="368300"/>
          </a:xfrm>
          <a:prstGeom prst="rect">
            <a:avLst/>
          </a:prstGeom>
          <a:noFill/>
        </p:spPr>
        <p:txBody>
          <a:bodyPr wrap="square" rtlCol="0" anchor="t">
            <a:spAutoFit/>
          </a:bodyPr>
          <a:lstStyle/>
          <a:p>
            <a:endParaRPr lang="zh-CN" altLang="en-US"/>
          </a:p>
        </p:txBody>
      </p:sp>
      <p:sp>
        <p:nvSpPr>
          <p:cNvPr id="20" name="文本框 19"/>
          <p:cNvSpPr txBox="1"/>
          <p:nvPr/>
        </p:nvSpPr>
        <p:spPr>
          <a:xfrm>
            <a:off x="173355" y="2205000"/>
            <a:ext cx="3529500" cy="3784936"/>
          </a:xfrm>
          <a:prstGeom prst="rect">
            <a:avLst/>
          </a:prstGeom>
          <a:noFill/>
        </p:spPr>
        <p:txBody>
          <a:bodyPr wrap="square" rtlCol="0">
            <a:spAutoFit/>
          </a:bodyPr>
          <a:lstStyle/>
          <a:p>
            <a:pPr marL="400050" indent="-400050" algn="l">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mn-ea"/>
              </a:rPr>
              <a:t>Move Method, </a:t>
            </a:r>
          </a:p>
          <a:p>
            <a:pPr marL="400050" indent="-400050" algn="l">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mn-ea"/>
              </a:rPr>
              <a:t>Move Field, </a:t>
            </a:r>
          </a:p>
          <a:p>
            <a:pPr marL="400050" indent="-400050" algn="l">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mn-ea"/>
              </a:rPr>
              <a:t>Extract Class, </a:t>
            </a:r>
          </a:p>
          <a:p>
            <a:pPr marL="400050" indent="-400050" algn="l">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mn-ea"/>
              </a:rPr>
              <a:t>Encapsulate Field, </a:t>
            </a:r>
          </a:p>
          <a:p>
            <a:pPr marL="400050" indent="-400050" algn="l">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mn-ea"/>
              </a:rPr>
              <a:t>Pull Up Field, </a:t>
            </a:r>
          </a:p>
          <a:p>
            <a:pPr marL="400050" indent="-400050" algn="l">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mn-ea"/>
              </a:rPr>
              <a:t>Pull Up Method, </a:t>
            </a:r>
          </a:p>
          <a:p>
            <a:pPr marL="400050" indent="-400050" algn="l">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mn-ea"/>
              </a:rPr>
              <a:t>Push Down Field, </a:t>
            </a:r>
          </a:p>
          <a:p>
            <a:pPr marL="400050" indent="-400050" algn="l">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mn-ea"/>
              </a:rPr>
              <a:t>Push Down Method, </a:t>
            </a:r>
          </a:p>
          <a:p>
            <a:pPr marL="400050" indent="-400050" algn="l">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mn-ea"/>
              </a:rPr>
              <a:t>Extract </a:t>
            </a:r>
            <a:r>
              <a:rPr lang="en-US" altLang="zh-CN" sz="2400" b="1" dirty="0" err="1">
                <a:latin typeface="Times New Roman" panose="02020603050405020304" pitchFamily="18" charset="0"/>
                <a:cs typeface="Times New Roman" panose="02020603050405020304" pitchFamily="18" charset="0"/>
                <a:sym typeface="+mn-ea"/>
              </a:rPr>
              <a:t>SubClass</a:t>
            </a:r>
            <a:r>
              <a:rPr lang="en-US" altLang="zh-CN" sz="2400" b="1" dirty="0">
                <a:latin typeface="Times New Roman" panose="02020603050405020304" pitchFamily="18" charset="0"/>
                <a:cs typeface="Times New Roman" panose="02020603050405020304" pitchFamily="18" charset="0"/>
                <a:sym typeface="+mn-ea"/>
              </a:rPr>
              <a:t>, </a:t>
            </a:r>
          </a:p>
          <a:p>
            <a:pPr marL="400050" indent="-400050" algn="l">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mn-ea"/>
              </a:rPr>
              <a:t>Extract </a:t>
            </a:r>
            <a:r>
              <a:rPr lang="en-US" altLang="zh-CN" sz="2400" b="1" dirty="0" err="1">
                <a:latin typeface="Times New Roman" panose="02020603050405020304" pitchFamily="18" charset="0"/>
                <a:cs typeface="Times New Roman" panose="02020603050405020304" pitchFamily="18" charset="0"/>
                <a:sym typeface="+mn-ea"/>
              </a:rPr>
              <a:t>SuperClass</a:t>
            </a:r>
            <a:r>
              <a:rPr lang="en-US" altLang="zh-CN" sz="2400" b="1" dirty="0">
                <a:latin typeface="Times New Roman" panose="02020603050405020304" pitchFamily="18" charset="0"/>
                <a:cs typeface="Times New Roman" panose="02020603050405020304" pitchFamily="18" charset="0"/>
                <a:sym typeface="+mn-ea"/>
              </a:rPr>
              <a:t>.</a:t>
            </a:r>
            <a:endParaRPr lang="en-US" altLang="zh-CN" sz="2400" b="1" dirty="0">
              <a:solidFill>
                <a:srgbClr val="FF0000"/>
              </a:solidFill>
              <a:latin typeface="Times New Roman" panose="02020603050405020304" pitchFamily="18" charset="0"/>
              <a:cs typeface="Times New Roman" panose="02020603050405020304" pitchFamily="18" charset="0"/>
              <a:sym typeface="+mn-ea"/>
            </a:endParaRPr>
          </a:p>
        </p:txBody>
      </p:sp>
      <p:cxnSp>
        <p:nvCxnSpPr>
          <p:cNvPr id="24" name="直线连接符 6"/>
          <p:cNvCxnSpPr/>
          <p:nvPr/>
        </p:nvCxnSpPr>
        <p:spPr>
          <a:xfrm flipH="1">
            <a:off x="4080000" y="1098550"/>
            <a:ext cx="5715" cy="5507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文本框 25"/>
          <p:cNvSpPr txBox="1"/>
          <p:nvPr/>
        </p:nvSpPr>
        <p:spPr>
          <a:xfrm>
            <a:off x="-852300" y="1200344"/>
            <a:ext cx="5177790" cy="460375"/>
          </a:xfrm>
          <a:prstGeom prst="rect">
            <a:avLst/>
          </a:prstGeom>
          <a:noFill/>
        </p:spPr>
        <p:txBody>
          <a:bodyPr wrap="square" rtlCol="0" anchor="t">
            <a:spAutoFit/>
          </a:bodyPr>
          <a:lstStyle/>
          <a:p>
            <a:pPr algn="ctr"/>
            <a:r>
              <a:rPr lang="en-US" altLang="zh-CN" sz="2400" b="1" dirty="0">
                <a:sym typeface="+mn-ea"/>
              </a:rPr>
              <a:t>Refactoring types</a:t>
            </a:r>
            <a:endParaRPr lang="zh-CN" altLang="en-US" sz="2400" b="1" dirty="0">
              <a:latin typeface="Times New Roman" panose="02020603050405020304" pitchFamily="18" charset="0"/>
              <a:cs typeface="Times New Roman" panose="02020603050405020304" pitchFamily="18" charset="0"/>
              <a:sym typeface="+mn-ea"/>
            </a:endParaRPr>
          </a:p>
        </p:txBody>
      </p:sp>
      <p:sp>
        <p:nvSpPr>
          <p:cNvPr id="27" name="文本框 26"/>
          <p:cNvSpPr txBox="1"/>
          <p:nvPr/>
        </p:nvSpPr>
        <p:spPr>
          <a:xfrm>
            <a:off x="5160000" y="1068705"/>
            <a:ext cx="5593080" cy="461665"/>
          </a:xfrm>
          <a:prstGeom prst="rect">
            <a:avLst/>
          </a:prstGeom>
          <a:noFill/>
        </p:spPr>
        <p:txBody>
          <a:bodyPr wrap="square" rtlCol="0" anchor="t">
            <a:spAutoFit/>
          </a:bodyPr>
          <a:lstStyle/>
          <a:p>
            <a:r>
              <a:rPr lang="en-US" sz="2400" b="1" dirty="0">
                <a:latin typeface="Times New Roman" panose="02020603050405020304" pitchFamily="18" charset="0"/>
                <a:cs typeface="Times New Roman" panose="02020603050405020304" pitchFamily="18" charset="0"/>
              </a:rPr>
              <a:t>Refactoring Solution Representation</a:t>
            </a:r>
            <a:endParaRPr sz="2400"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4315108" y="2698065"/>
            <a:ext cx="7108036" cy="3046988"/>
          </a:xfrm>
          <a:prstGeom prst="rect">
            <a:avLst/>
          </a:prstGeom>
          <a:noFill/>
        </p:spPr>
        <p:txBody>
          <a:bodyPr wrap="none" rtlCol="0">
            <a:spAutoFit/>
          </a:bodyPr>
          <a:lstStyle/>
          <a:p>
            <a:pPr marL="342900" indent="-342900" algn="l">
              <a:buFont typeface="Wingdings" panose="05000000000000000000" charset="0"/>
              <a:buChar char="Ø"/>
            </a:pPr>
            <a:r>
              <a:rPr lang="en-US" altLang="zh-CN" sz="2400" b="1" dirty="0">
                <a:solidFill>
                  <a:schemeClr val="accent1">
                    <a:lumMod val="50000"/>
                  </a:schemeClr>
                </a:solidFill>
              </a:rPr>
              <a:t>a vector </a:t>
            </a:r>
            <a:r>
              <a:rPr lang="en-US" altLang="zh-CN" sz="2400" b="1" dirty="0"/>
              <a:t>consists of an ordered sequence of</a:t>
            </a:r>
          </a:p>
          <a:p>
            <a:pPr algn="l"/>
            <a:r>
              <a:rPr lang="en-US" altLang="zh-CN" sz="2400" b="1" dirty="0"/>
              <a:t>    multiple refactoring operations.</a:t>
            </a:r>
          </a:p>
          <a:p>
            <a:pPr algn="l"/>
            <a:endParaRPr lang="en-US" altLang="zh-CN" sz="2400" b="1" dirty="0"/>
          </a:p>
          <a:p>
            <a:pPr marL="342900" indent="-342900" algn="l">
              <a:buFont typeface="Wingdings" panose="05000000000000000000" charset="0"/>
              <a:buChar char="Ø"/>
            </a:pPr>
            <a:r>
              <a:rPr lang="en-US" altLang="zh-CN" sz="2400" b="1" dirty="0"/>
              <a:t>Refactoring operations are created or modified</a:t>
            </a:r>
          </a:p>
          <a:p>
            <a:pPr algn="l"/>
            <a:r>
              <a:rPr lang="en-US" altLang="zh-CN" sz="2400" b="1" dirty="0"/>
              <a:t>    randomly during the population initialization </a:t>
            </a:r>
          </a:p>
          <a:p>
            <a:pPr algn="l"/>
            <a:r>
              <a:rPr lang="en-US" altLang="zh-CN" sz="2400" b="1" dirty="0"/>
              <a:t>    or mutation.</a:t>
            </a:r>
          </a:p>
          <a:p>
            <a:pPr algn="l"/>
            <a:endParaRPr lang="en-US" altLang="zh-CN" sz="2400" b="1" dirty="0"/>
          </a:p>
          <a:p>
            <a:pPr marL="342900" indent="-342900" algn="l">
              <a:buFont typeface="Wingdings" panose="05000000000000000000" charset="0"/>
              <a:buChar char="Ø"/>
            </a:pPr>
            <a:r>
              <a:rPr lang="en-US" altLang="zh-CN" sz="2400" b="1" dirty="0"/>
              <a:t>using related </a:t>
            </a:r>
            <a:r>
              <a:rPr lang="en-US" altLang="zh-CN" sz="2400" b="1" dirty="0">
                <a:solidFill>
                  <a:schemeClr val="accent1">
                    <a:lumMod val="50000"/>
                  </a:schemeClr>
                </a:solidFill>
              </a:rPr>
              <a:t>pre- and post-conditions </a:t>
            </a:r>
            <a:endParaRPr lang="en-US" altLang="zh-CN" sz="2200" dirty="0">
              <a:solidFill>
                <a:schemeClr val="accent1">
                  <a:lumMod val="50000"/>
                </a:schemeClr>
              </a:solidFill>
            </a:endParaRPr>
          </a:p>
        </p:txBody>
      </p:sp>
    </p:spTree>
    <p:extLst>
      <p:ext uri="{BB962C8B-B14F-4D97-AF65-F5344CB8AC3E}">
        <p14:creationId xmlns:p14="http://schemas.microsoft.com/office/powerpoint/2010/main" val="9174805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strips(downLeft)">
                                      <p:cBhvr>
                                        <p:cTn id="12" dur="500"/>
                                        <p:tgtEl>
                                          <p:spTgt spid="2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arn(inVertical)">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69832" y="0"/>
            <a:ext cx="11452335" cy="780356"/>
            <a:chOff x="399879" y="0"/>
            <a:chExt cx="11452335" cy="780356"/>
          </a:xfrm>
        </p:grpSpPr>
        <p:sp>
          <p:nvSpPr>
            <p:cNvPr id="2" name="矩形 1"/>
            <p:cNvSpPr/>
            <p:nvPr/>
          </p:nvSpPr>
          <p:spPr>
            <a:xfrm>
              <a:off x="399879" y="117000"/>
              <a:ext cx="9747885" cy="646331"/>
            </a:xfrm>
            <a:prstGeom prst="rect">
              <a:avLst/>
            </a:prstGeom>
            <a:noFill/>
            <a:ln>
              <a:noFill/>
            </a:ln>
          </p:spPr>
          <p:txBody>
            <a:bodyPr wrap="square" rtlCol="0" anchor="t">
              <a:spAutoFit/>
            </a:bodyPr>
            <a:lstStyle/>
            <a:p>
              <a:pPr indent="0">
                <a:buFontTx/>
                <a:buNone/>
              </a:pPr>
              <a:r>
                <a:rPr lang="en-US" altLang="zh-CN" sz="3600" b="1" dirty="0">
                  <a:latin typeface="Times New Roman" panose="02020603050405020304" pitchFamily="18" charset="0"/>
                  <a:cs typeface="Times New Roman" panose="02020603050405020304" pitchFamily="18" charset="0"/>
                  <a:sym typeface="+mn-ea"/>
                </a:rPr>
                <a:t>Research Method</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Rounded Rectangle 5"/>
          <p:cNvSpPr/>
          <p:nvPr/>
        </p:nvSpPr>
        <p:spPr>
          <a:xfrm>
            <a:off x="6888000" y="2083927"/>
            <a:ext cx="3699490" cy="61576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fr-FR" altLang="zh-CN" b="1" dirty="0"/>
              <a:t>Input :</a:t>
            </a:r>
          </a:p>
          <a:p>
            <a:pPr algn="ctr"/>
            <a:r>
              <a:rPr lang="en-US" altLang="zh-CN" dirty="0"/>
              <a:t>Pareto-front solutions (S)</a:t>
            </a:r>
            <a:endParaRPr lang="en-US" altLang="zh-CN" sz="1600" dirty="0">
              <a:latin typeface="Times New Roman" panose="02020603050405020304" pitchFamily="18" charset="0"/>
              <a:cs typeface="Times New Roman" panose="02020603050405020304" pitchFamily="18" charset="0"/>
            </a:endParaRPr>
          </a:p>
        </p:txBody>
      </p:sp>
      <p:sp>
        <p:nvSpPr>
          <p:cNvPr id="10" name="Rounded Rectangle 5"/>
          <p:cNvSpPr/>
          <p:nvPr/>
        </p:nvSpPr>
        <p:spPr>
          <a:xfrm>
            <a:off x="6744000" y="3285000"/>
            <a:ext cx="4032000" cy="57600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t>Calculate best number of clusters-K</a:t>
            </a:r>
            <a:endParaRPr lang="en-US" altLang="zh-CN" sz="1600" dirty="0">
              <a:latin typeface="Times New Roman" panose="02020603050405020304" pitchFamily="18" charset="0"/>
              <a:cs typeface="Times New Roman" panose="02020603050405020304" pitchFamily="18" charset="0"/>
            </a:endParaRPr>
          </a:p>
        </p:txBody>
      </p:sp>
      <p:sp>
        <p:nvSpPr>
          <p:cNvPr id="12" name="Rounded Rectangle 5"/>
          <p:cNvSpPr/>
          <p:nvPr/>
        </p:nvSpPr>
        <p:spPr>
          <a:xfrm>
            <a:off x="6744000" y="5600496"/>
            <a:ext cx="4032000" cy="85250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Output</a:t>
            </a:r>
            <a:r>
              <a:rPr lang="en-US" altLang="zh-CN" sz="1600" dirty="0">
                <a:latin typeface="Times New Roman" panose="02020603050405020304" pitchFamily="18" charset="0"/>
                <a:cs typeface="Times New Roman" panose="02020603050405020304" pitchFamily="18" charset="0"/>
              </a:rPr>
              <a:t>:</a:t>
            </a:r>
          </a:p>
          <a:p>
            <a:pPr algn="ctr"/>
            <a:r>
              <a:rPr lang="en-US" altLang="zh-CN" dirty="0"/>
              <a:t>Labeled solutions (LS), </a:t>
            </a:r>
            <a:endParaRPr lang="en-US" altLang="zh-CN" sz="1600" dirty="0"/>
          </a:p>
          <a:p>
            <a:pPr algn="ctr"/>
            <a:r>
              <a:rPr lang="en-US" altLang="zh-CN" dirty="0"/>
              <a:t>Clusters Representative Solution (CR)</a:t>
            </a:r>
            <a:endParaRPr lang="en-US" altLang="zh-CN" sz="1600" dirty="0">
              <a:latin typeface="Times New Roman" panose="02020603050405020304" pitchFamily="18" charset="0"/>
              <a:cs typeface="Times New Roman" panose="02020603050405020304" pitchFamily="18" charset="0"/>
            </a:endParaRPr>
          </a:p>
        </p:txBody>
      </p:sp>
      <p:cxnSp>
        <p:nvCxnSpPr>
          <p:cNvPr id="13" name="Straight Arrow Connector 12"/>
          <p:cNvCxnSpPr>
            <a:cxnSpLocks/>
            <a:stCxn id="6" idx="2"/>
            <a:endCxn id="10" idx="0"/>
          </p:cNvCxnSpPr>
          <p:nvPr/>
        </p:nvCxnSpPr>
        <p:spPr>
          <a:xfrm>
            <a:off x="8737745" y="2699692"/>
            <a:ext cx="22255" cy="58530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2"/>
          <p:cNvCxnSpPr>
            <a:cxnSpLocks/>
            <a:stCxn id="10" idx="2"/>
            <a:endCxn id="31" idx="0"/>
          </p:cNvCxnSpPr>
          <p:nvPr/>
        </p:nvCxnSpPr>
        <p:spPr>
          <a:xfrm>
            <a:off x="8760000" y="3861000"/>
            <a:ext cx="0" cy="576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1886B8EF-0F76-4F58-AF4B-0E9BEB9B6145}"/>
              </a:ext>
            </a:extLst>
          </p:cNvPr>
          <p:cNvSpPr txBox="1"/>
          <p:nvPr/>
        </p:nvSpPr>
        <p:spPr>
          <a:xfrm>
            <a:off x="623999" y="837000"/>
            <a:ext cx="11085833" cy="1138773"/>
          </a:xfrm>
          <a:prstGeom prst="rect">
            <a:avLst/>
          </a:prstGeom>
          <a:noFill/>
        </p:spPr>
        <p:txBody>
          <a:bodyPr wrap="square" rtlCol="0">
            <a:spAutoFit/>
          </a:bodyPr>
          <a:lstStyle/>
          <a:p>
            <a:r>
              <a:rPr lang="en-US" altLang="zh-CN" sz="4000" b="1" dirty="0">
                <a:solidFill>
                  <a:schemeClr val="accent1">
                    <a:lumMod val="50000"/>
                  </a:schemeClr>
                </a:solidFill>
              </a:rPr>
              <a:t>Phase 2: </a:t>
            </a:r>
            <a:r>
              <a:rPr lang="en-US" altLang="zh-CN" sz="2800" b="1" dirty="0"/>
              <a:t>Clustering the Pareto Front of Refactoring Solutions</a:t>
            </a:r>
            <a:endParaRPr lang="zh-CN" altLang="zh-CN" sz="3200" b="1" dirty="0"/>
          </a:p>
          <a:p>
            <a:pPr marL="571500" indent="-571500">
              <a:buFont typeface="Wingdings" panose="05000000000000000000" pitchFamily="2" charset="2"/>
              <a:buChar char="u"/>
            </a:pPr>
            <a:r>
              <a:rPr lang="en-US" altLang="zh-CN" sz="2800" dirty="0">
                <a:solidFill>
                  <a:srgbClr val="000000"/>
                </a:solidFill>
                <a:effectLst/>
                <a:latin typeface="LinLibertineT"/>
              </a:rPr>
              <a:t>Pareto-front </a:t>
            </a:r>
            <a:r>
              <a:rPr lang="en-US" altLang="zh-CN" sz="2800" dirty="0">
                <a:solidFill>
                  <a:schemeClr val="accent1">
                    <a:lumMod val="50000"/>
                  </a:schemeClr>
                </a:solidFill>
                <a:effectLst/>
                <a:latin typeface="LinLibertineT"/>
              </a:rPr>
              <a:t>Clustering</a:t>
            </a:r>
            <a:endParaRPr lang="zh-CN" altLang="en-US" sz="2800" dirty="0">
              <a:solidFill>
                <a:schemeClr val="accent1">
                  <a:lumMod val="50000"/>
                </a:schemeClr>
              </a:solidFill>
            </a:endParaRPr>
          </a:p>
        </p:txBody>
      </p:sp>
      <p:pic>
        <p:nvPicPr>
          <p:cNvPr id="8" name="图片 7">
            <a:extLst>
              <a:ext uri="{FF2B5EF4-FFF2-40B4-BE49-F238E27FC236}">
                <a16:creationId xmlns:a16="http://schemas.microsoft.com/office/drawing/2014/main" id="{ECFF9999-6A08-4084-ACDF-126430973839}"/>
              </a:ext>
            </a:extLst>
          </p:cNvPr>
          <p:cNvPicPr>
            <a:picLocks noChangeAspect="1"/>
          </p:cNvPicPr>
          <p:nvPr/>
        </p:nvPicPr>
        <p:blipFill>
          <a:blip r:embed="rId4"/>
          <a:stretch>
            <a:fillRect/>
          </a:stretch>
        </p:blipFill>
        <p:spPr>
          <a:xfrm>
            <a:off x="480000" y="1954227"/>
            <a:ext cx="4282902" cy="4786773"/>
          </a:xfrm>
          <a:prstGeom prst="rect">
            <a:avLst/>
          </a:prstGeom>
        </p:spPr>
      </p:pic>
      <p:sp>
        <p:nvSpPr>
          <p:cNvPr id="31" name="Rounded Rectangle 5">
            <a:extLst>
              <a:ext uri="{FF2B5EF4-FFF2-40B4-BE49-F238E27FC236}">
                <a16:creationId xmlns:a16="http://schemas.microsoft.com/office/drawing/2014/main" id="{9450B878-3711-494A-A8BC-B8F658C9FEFD}"/>
              </a:ext>
            </a:extLst>
          </p:cNvPr>
          <p:cNvSpPr/>
          <p:nvPr/>
        </p:nvSpPr>
        <p:spPr>
          <a:xfrm>
            <a:off x="6744000" y="4437000"/>
            <a:ext cx="4032000" cy="57600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 </a:t>
            </a:r>
            <a:r>
              <a:rPr lang="en-US" altLang="zh-CN" dirty="0"/>
              <a:t>GMM Clustering</a:t>
            </a:r>
          </a:p>
          <a:p>
            <a:pPr algn="ctr"/>
            <a:r>
              <a:rPr lang="en-US" altLang="zh-CN" dirty="0">
                <a:solidFill>
                  <a:schemeClr val="accent1">
                    <a:lumMod val="50000"/>
                  </a:schemeClr>
                </a:solidFill>
              </a:rPr>
              <a:t>Find Clusters Representative</a:t>
            </a:r>
            <a:endParaRPr lang="en-US" altLang="zh-CN" sz="1600"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36" name="Straight Arrow Connector 12">
            <a:extLst>
              <a:ext uri="{FF2B5EF4-FFF2-40B4-BE49-F238E27FC236}">
                <a16:creationId xmlns:a16="http://schemas.microsoft.com/office/drawing/2014/main" id="{B37FB20E-5CD6-45B7-B2C0-9FE5D4F98ECF}"/>
              </a:ext>
            </a:extLst>
          </p:cNvPr>
          <p:cNvCxnSpPr>
            <a:cxnSpLocks/>
          </p:cNvCxnSpPr>
          <p:nvPr/>
        </p:nvCxnSpPr>
        <p:spPr>
          <a:xfrm>
            <a:off x="8760000" y="5013000"/>
            <a:ext cx="0" cy="576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80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69832" y="0"/>
            <a:ext cx="11452335" cy="780356"/>
            <a:chOff x="399879" y="0"/>
            <a:chExt cx="11452335" cy="780356"/>
          </a:xfrm>
        </p:grpSpPr>
        <p:sp>
          <p:nvSpPr>
            <p:cNvPr id="2" name="矩形 1"/>
            <p:cNvSpPr/>
            <p:nvPr/>
          </p:nvSpPr>
          <p:spPr>
            <a:xfrm>
              <a:off x="399879" y="117000"/>
              <a:ext cx="9747885" cy="646331"/>
            </a:xfrm>
            <a:prstGeom prst="rect">
              <a:avLst/>
            </a:prstGeom>
            <a:noFill/>
            <a:ln>
              <a:noFill/>
            </a:ln>
          </p:spPr>
          <p:txBody>
            <a:bodyPr wrap="square" rtlCol="0" anchor="t">
              <a:spAutoFit/>
            </a:bodyPr>
            <a:lstStyle/>
            <a:p>
              <a:pPr indent="0">
                <a:buFontTx/>
                <a:buNone/>
              </a:pPr>
              <a:r>
                <a:rPr lang="en-US" altLang="zh-CN" sz="3600" b="1" dirty="0">
                  <a:latin typeface="Times New Roman" panose="02020603050405020304" pitchFamily="18" charset="0"/>
                  <a:cs typeface="Times New Roman" panose="02020603050405020304" pitchFamily="18" charset="0"/>
                  <a:sym typeface="+mn-ea"/>
                </a:rPr>
                <a:t>Research Method</a:t>
              </a:r>
            </a:p>
          </p:txBody>
        </p:sp>
        <p:cxnSp>
          <p:nvCxnSpPr>
            <p:cNvPr id="4" name="直接连接符 3"/>
            <p:cNvCxnSpPr/>
            <p:nvPr/>
          </p:nvCxnSpPr>
          <p:spPr>
            <a:xfrm flipV="1">
              <a:off x="399879" y="738909"/>
              <a:ext cx="11340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359" y="0"/>
              <a:ext cx="2150855" cy="7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灯片编号占位符 10"/>
          <p:cNvSpPr>
            <a:spLocks noGrp="1"/>
          </p:cNvSpPr>
          <p:nvPr>
            <p:ph type="sldNum" sz="quarter" idx="12"/>
          </p:nvPr>
        </p:nvSpPr>
        <p:spPr/>
        <p:txBody>
          <a:bodyPr/>
          <a:lstStyle/>
          <a:p>
            <a:fld id="{66578D20-5A28-4767-9CCF-550E293B08B9}" type="slidenum">
              <a:rPr lang="zh-CN" altLang="en-US" smtClean="0"/>
              <a:t>9</a:t>
            </a:fld>
            <a:endParaRPr lang="zh-CN" altLang="en-US"/>
          </a:p>
        </p:txBody>
      </p:sp>
      <p:sp>
        <p:nvSpPr>
          <p:cNvPr id="6" name="Rounded Rectangle 5"/>
          <p:cNvSpPr/>
          <p:nvPr/>
        </p:nvSpPr>
        <p:spPr>
          <a:xfrm>
            <a:off x="6860510" y="3461235"/>
            <a:ext cx="3699490" cy="61576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fr-FR" altLang="zh-CN" b="1" dirty="0"/>
              <a:t>Input :</a:t>
            </a:r>
          </a:p>
          <a:p>
            <a:pPr algn="ctr"/>
            <a:r>
              <a:rPr lang="en-US" altLang="zh-CN" dirty="0"/>
              <a:t>Labeled solutions (LS) </a:t>
            </a:r>
            <a:endParaRPr lang="en-US" altLang="zh-CN" sz="1600" dirty="0">
              <a:latin typeface="Times New Roman" panose="02020603050405020304" pitchFamily="18" charset="0"/>
              <a:cs typeface="Times New Roman" panose="02020603050405020304" pitchFamily="18" charset="0"/>
            </a:endParaRPr>
          </a:p>
        </p:txBody>
      </p:sp>
      <p:sp>
        <p:nvSpPr>
          <p:cNvPr id="10" name="Rounded Rectangle 5"/>
          <p:cNvSpPr/>
          <p:nvPr/>
        </p:nvSpPr>
        <p:spPr>
          <a:xfrm>
            <a:off x="7032000" y="4437001"/>
            <a:ext cx="3431500" cy="57599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User Interaction and Feedback </a:t>
            </a:r>
            <a:endParaRPr lang="en-US" altLang="zh-CN" sz="1600" dirty="0">
              <a:latin typeface="Times New Roman" panose="02020603050405020304" pitchFamily="18" charset="0"/>
              <a:cs typeface="Times New Roman" panose="02020603050405020304" pitchFamily="18" charset="0"/>
            </a:endParaRPr>
          </a:p>
        </p:txBody>
      </p:sp>
      <p:sp>
        <p:nvSpPr>
          <p:cNvPr id="12" name="Rounded Rectangle 5"/>
          <p:cNvSpPr/>
          <p:nvPr/>
        </p:nvSpPr>
        <p:spPr>
          <a:xfrm>
            <a:off x="7197858" y="5373001"/>
            <a:ext cx="3074142" cy="107999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Output</a:t>
            </a:r>
            <a:r>
              <a:rPr lang="en-US" altLang="zh-CN" sz="1600" dirty="0">
                <a:latin typeface="Times New Roman" panose="02020603050405020304" pitchFamily="18" charset="0"/>
                <a:cs typeface="Times New Roman" panose="02020603050405020304" pitchFamily="18" charset="0"/>
              </a:rPr>
              <a:t>:</a:t>
            </a:r>
          </a:p>
          <a:p>
            <a:pPr algn="ctr"/>
            <a:r>
              <a:rPr lang="en-US" altLang="zh-CN" dirty="0"/>
              <a:t>Preferred Cluster (PC), </a:t>
            </a:r>
            <a:endParaRPr lang="en-US" altLang="zh-CN" sz="1600" dirty="0"/>
          </a:p>
          <a:p>
            <a:pPr algn="ctr"/>
            <a:r>
              <a:rPr lang="en-US" altLang="zh-CN" dirty="0"/>
              <a:t>Preference Parameters</a:t>
            </a:r>
            <a:endParaRPr lang="en-US" altLang="zh-CN" sz="1600" dirty="0">
              <a:latin typeface="Times New Roman" panose="02020603050405020304" pitchFamily="18" charset="0"/>
              <a:cs typeface="Times New Roman" panose="02020603050405020304" pitchFamily="18" charset="0"/>
            </a:endParaRPr>
          </a:p>
        </p:txBody>
      </p:sp>
      <p:cxnSp>
        <p:nvCxnSpPr>
          <p:cNvPr id="13" name="Straight Arrow Connector 12"/>
          <p:cNvCxnSpPr>
            <a:cxnSpLocks/>
            <a:stCxn id="6" idx="2"/>
            <a:endCxn id="10" idx="0"/>
          </p:cNvCxnSpPr>
          <p:nvPr/>
        </p:nvCxnSpPr>
        <p:spPr>
          <a:xfrm>
            <a:off x="8710255" y="4077000"/>
            <a:ext cx="37495" cy="36000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2"/>
          <p:cNvCxnSpPr>
            <a:cxnSpLocks/>
            <a:stCxn id="10" idx="2"/>
            <a:endCxn id="12" idx="0"/>
          </p:cNvCxnSpPr>
          <p:nvPr/>
        </p:nvCxnSpPr>
        <p:spPr>
          <a:xfrm flipH="1">
            <a:off x="8734929" y="5013000"/>
            <a:ext cx="12821" cy="36000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1886B8EF-0F76-4F58-AF4B-0E9BEB9B6145}"/>
              </a:ext>
            </a:extLst>
          </p:cNvPr>
          <p:cNvSpPr txBox="1"/>
          <p:nvPr/>
        </p:nvSpPr>
        <p:spPr>
          <a:xfrm>
            <a:off x="623999" y="837000"/>
            <a:ext cx="11085833" cy="1077218"/>
          </a:xfrm>
          <a:prstGeom prst="rect">
            <a:avLst/>
          </a:prstGeom>
          <a:noFill/>
        </p:spPr>
        <p:txBody>
          <a:bodyPr wrap="square" rtlCol="0">
            <a:spAutoFit/>
          </a:bodyPr>
          <a:lstStyle/>
          <a:p>
            <a:r>
              <a:rPr lang="en-US" altLang="zh-CN" sz="4000" b="1" dirty="0">
                <a:solidFill>
                  <a:schemeClr val="accent1">
                    <a:lumMod val="50000"/>
                  </a:schemeClr>
                </a:solidFill>
              </a:rPr>
              <a:t>Phase 3: </a:t>
            </a:r>
            <a:r>
              <a:rPr lang="en-US" altLang="zh-CN" sz="2800" b="1" dirty="0"/>
              <a:t>Developers Interaction </a:t>
            </a:r>
            <a:r>
              <a:rPr lang="en-US" altLang="zh-CN" sz="2800" b="1" dirty="0" err="1"/>
              <a:t>andPreferences</a:t>
            </a:r>
            <a:r>
              <a:rPr lang="en-US" altLang="zh-CN" sz="2800" b="1" dirty="0"/>
              <a:t> Extraction</a:t>
            </a:r>
            <a:endParaRPr lang="en-US" altLang="zh-CN" sz="2800" dirty="0">
              <a:solidFill>
                <a:srgbClr val="000000"/>
              </a:solidFill>
              <a:effectLst/>
              <a:latin typeface="LinLibertineT"/>
            </a:endParaRPr>
          </a:p>
          <a:p>
            <a:pPr marL="571500" indent="-571500">
              <a:buFont typeface="Wingdings" panose="05000000000000000000" pitchFamily="2" charset="2"/>
              <a:buChar char="u"/>
            </a:pPr>
            <a:r>
              <a:rPr lang="en-US" altLang="zh-CN" sz="2400" dirty="0">
                <a:solidFill>
                  <a:srgbClr val="000000"/>
                </a:solidFill>
                <a:effectLst/>
                <a:latin typeface="LinLibertineT"/>
              </a:rPr>
              <a:t>Interaction and User Preferences </a:t>
            </a:r>
            <a:endParaRPr lang="zh-CN" altLang="en-US" sz="3600" dirty="0"/>
          </a:p>
        </p:txBody>
      </p:sp>
      <p:pic>
        <p:nvPicPr>
          <p:cNvPr id="8" name="图片 7">
            <a:extLst>
              <a:ext uri="{FF2B5EF4-FFF2-40B4-BE49-F238E27FC236}">
                <a16:creationId xmlns:a16="http://schemas.microsoft.com/office/drawing/2014/main" id="{D31240EC-2C04-4789-8123-FCDC06BD8840}"/>
              </a:ext>
            </a:extLst>
          </p:cNvPr>
          <p:cNvPicPr>
            <a:picLocks noChangeAspect="1"/>
          </p:cNvPicPr>
          <p:nvPr/>
        </p:nvPicPr>
        <p:blipFill>
          <a:blip r:embed="rId4"/>
          <a:stretch>
            <a:fillRect/>
          </a:stretch>
        </p:blipFill>
        <p:spPr>
          <a:xfrm>
            <a:off x="840000" y="2044240"/>
            <a:ext cx="4154144" cy="4699747"/>
          </a:xfrm>
          <a:prstGeom prst="rect">
            <a:avLst/>
          </a:prstGeom>
        </p:spPr>
      </p:pic>
      <p:pic>
        <p:nvPicPr>
          <p:cNvPr id="9" name="图片 8">
            <a:extLst>
              <a:ext uri="{FF2B5EF4-FFF2-40B4-BE49-F238E27FC236}">
                <a16:creationId xmlns:a16="http://schemas.microsoft.com/office/drawing/2014/main" id="{A0DB7F5B-E232-4D85-9AD5-716E4ADDE655}"/>
              </a:ext>
            </a:extLst>
          </p:cNvPr>
          <p:cNvPicPr>
            <a:picLocks noChangeAspect="1"/>
          </p:cNvPicPr>
          <p:nvPr/>
        </p:nvPicPr>
        <p:blipFill>
          <a:blip r:embed="rId5"/>
          <a:stretch>
            <a:fillRect/>
          </a:stretch>
        </p:blipFill>
        <p:spPr>
          <a:xfrm>
            <a:off x="6336569" y="1780316"/>
            <a:ext cx="4511431" cy="1432684"/>
          </a:xfrm>
          <a:prstGeom prst="rect">
            <a:avLst/>
          </a:prstGeom>
        </p:spPr>
      </p:pic>
    </p:spTree>
    <p:extLst>
      <p:ext uri="{BB962C8B-B14F-4D97-AF65-F5344CB8AC3E}">
        <p14:creationId xmlns:p14="http://schemas.microsoft.com/office/powerpoint/2010/main" val="1125650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7220cbef-c0e6-47b5-b5cf-0c8a9fa7b8a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7041</TotalTime>
  <Words>765</Words>
  <Application>Microsoft Office PowerPoint</Application>
  <PresentationFormat>宽屏</PresentationFormat>
  <Paragraphs>145</Paragraphs>
  <Slides>16</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LinLibertineT</vt:lpstr>
      <vt:lpstr>LinLibertineTB</vt:lpstr>
      <vt:lpstr>等线</vt:lpstr>
      <vt:lpstr>等线 Light</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松辉</dc:creator>
  <cp:lastModifiedBy>yalin guo</cp:lastModifiedBy>
  <cp:revision>317</cp:revision>
  <dcterms:created xsi:type="dcterms:W3CDTF">2018-06-03T13:58:00Z</dcterms:created>
  <dcterms:modified xsi:type="dcterms:W3CDTF">2020-11-15T02:02:48Z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