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64" r:id="rId6"/>
    <p:sldId id="260" r:id="rId7"/>
    <p:sldId id="262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8" autoAdjust="0"/>
    <p:restoredTop sz="94660"/>
  </p:normalViewPr>
  <p:slideViewPr>
    <p:cSldViewPr>
      <p:cViewPr varScale="1">
        <p:scale>
          <a:sx n="76" d="100"/>
          <a:sy n="76" d="100"/>
        </p:scale>
        <p:origin x="30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Escaleira" userId="003dafab1cd249d2" providerId="LiveId" clId="{83E699C5-E5BC-4315-B15C-F53246389E1B}"/>
    <pc:docChg chg="modSld">
      <pc:chgData name="José Escaleira" userId="003dafab1cd249d2" providerId="LiveId" clId="{83E699C5-E5BC-4315-B15C-F53246389E1B}" dt="2017-11-20T15:33:02.362" v="10"/>
      <pc:docMkLst>
        <pc:docMk/>
      </pc:docMkLst>
      <pc:sldChg chg="modSp">
        <pc:chgData name="José Escaleira" userId="003dafab1cd249d2" providerId="LiveId" clId="{83E699C5-E5BC-4315-B15C-F53246389E1B}" dt="2017-11-20T15:33:02.362" v="10"/>
        <pc:sldMkLst>
          <pc:docMk/>
          <pc:sldMk cId="560429374" sldId="264"/>
        </pc:sldMkLst>
        <pc:graphicFrameChg chg="mod">
          <ac:chgData name="José Escaleira" userId="003dafab1cd249d2" providerId="LiveId" clId="{83E699C5-E5BC-4315-B15C-F53246389E1B}" dt="2017-11-20T15:33:02.362" v="10"/>
          <ac:graphicFrameMkLst>
            <pc:docMk/>
            <pc:sldMk cId="560429374" sldId="264"/>
            <ac:graphicFrameMk id="4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0D6A4-86E8-DF44-9A22-B9C2AB70804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0C9E3F2-F50F-9646-80C2-2D5140B380ED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pt-PT" dirty="0"/>
            <a:t>FORNECEDORES</a:t>
          </a:r>
        </a:p>
      </dgm:t>
    </dgm:pt>
    <dgm:pt modelId="{D1BCA542-C182-014B-ACFD-BC84E1BF210B}" type="parTrans" cxnId="{4923AAEA-AB05-5343-B51C-F6302433A08B}">
      <dgm:prSet/>
      <dgm:spPr/>
      <dgm:t>
        <a:bodyPr/>
        <a:lstStyle/>
        <a:p>
          <a:endParaRPr lang="pt-PT"/>
        </a:p>
      </dgm:t>
    </dgm:pt>
    <dgm:pt modelId="{B989E858-BA31-4B46-BB31-1236F05D6FFD}" type="sibTrans" cxnId="{4923AAEA-AB05-5343-B51C-F6302433A08B}">
      <dgm:prSet/>
      <dgm:spPr>
        <a:solidFill>
          <a:srgbClr val="FFFF00"/>
        </a:solidFill>
      </dgm:spPr>
      <dgm:t>
        <a:bodyPr/>
        <a:lstStyle/>
        <a:p>
          <a:endParaRPr lang="pt-PT"/>
        </a:p>
      </dgm:t>
    </dgm:pt>
    <dgm:pt modelId="{F59F51FD-EB33-4F48-A985-7990519C820E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pt-PT" dirty="0"/>
            <a:t>S.M.M.</a:t>
          </a:r>
        </a:p>
      </dgm:t>
    </dgm:pt>
    <dgm:pt modelId="{16AE8116-EED2-9F47-9421-D1B28F58C376}" type="parTrans" cxnId="{D32D77AF-9E99-C042-8159-C1C491D5ABFB}">
      <dgm:prSet/>
      <dgm:spPr/>
      <dgm:t>
        <a:bodyPr/>
        <a:lstStyle/>
        <a:p>
          <a:endParaRPr lang="pt-PT"/>
        </a:p>
      </dgm:t>
    </dgm:pt>
    <dgm:pt modelId="{7A667947-5483-8049-B1E1-9FCB5CF394E8}" type="sibTrans" cxnId="{D32D77AF-9E99-C042-8159-C1C491D5ABFB}">
      <dgm:prSet/>
      <dgm:spPr>
        <a:solidFill>
          <a:srgbClr val="FFFF00"/>
        </a:solidFill>
      </dgm:spPr>
      <dgm:t>
        <a:bodyPr/>
        <a:lstStyle/>
        <a:p>
          <a:endParaRPr lang="pt-PT"/>
        </a:p>
      </dgm:t>
    </dgm:pt>
    <dgm:pt modelId="{E62156B7-B091-C14A-980E-BD325F99638C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pt-PT" dirty="0"/>
            <a:t>CLIENTES</a:t>
          </a:r>
        </a:p>
      </dgm:t>
    </dgm:pt>
    <dgm:pt modelId="{A0E7E7B9-BEFE-2240-AEE3-444563D1CD2A}" type="parTrans" cxnId="{F1D0393C-A7BE-7E40-BAB8-632696E4F680}">
      <dgm:prSet/>
      <dgm:spPr/>
      <dgm:t>
        <a:bodyPr/>
        <a:lstStyle/>
        <a:p>
          <a:endParaRPr lang="pt-PT"/>
        </a:p>
      </dgm:t>
    </dgm:pt>
    <dgm:pt modelId="{8233A5C4-2122-A945-80F2-59BAAD1D58DE}" type="sibTrans" cxnId="{F1D0393C-A7BE-7E40-BAB8-632696E4F680}">
      <dgm:prSet/>
      <dgm:spPr/>
      <dgm:t>
        <a:bodyPr/>
        <a:lstStyle/>
        <a:p>
          <a:endParaRPr lang="pt-PT"/>
        </a:p>
      </dgm:t>
    </dgm:pt>
    <dgm:pt modelId="{BBDDD78A-703F-470A-952C-6C0DDB738B5A}">
      <dgm:prSet phldrT="[Texto]"/>
      <dgm:spPr/>
      <dgm:t>
        <a:bodyPr/>
        <a:lstStyle/>
        <a:p>
          <a:r>
            <a:rPr lang="pt-PT" dirty="0"/>
            <a:t>Intermediários, Empresas Regionais de receção de resíduos devidamente legalizadas</a:t>
          </a:r>
        </a:p>
      </dgm:t>
    </dgm:pt>
    <dgm:pt modelId="{4273B0EC-1074-4BF6-B103-1E14CE7E193C}" type="parTrans" cxnId="{36C41AB2-7821-408B-AC0F-2236308744B4}">
      <dgm:prSet/>
      <dgm:spPr/>
      <dgm:t>
        <a:bodyPr/>
        <a:lstStyle/>
        <a:p>
          <a:endParaRPr lang="pt-PT"/>
        </a:p>
      </dgm:t>
    </dgm:pt>
    <dgm:pt modelId="{525EEB1A-E486-474F-B2CA-24CA595F369B}" type="sibTrans" cxnId="{36C41AB2-7821-408B-AC0F-2236308744B4}">
      <dgm:prSet/>
      <dgm:spPr/>
      <dgm:t>
        <a:bodyPr/>
        <a:lstStyle/>
        <a:p>
          <a:endParaRPr lang="pt-PT"/>
        </a:p>
      </dgm:t>
    </dgm:pt>
    <dgm:pt modelId="{6E830C57-52C0-4C18-B753-88252907DC34}">
      <dgm:prSet phldrT="[Texto]"/>
      <dgm:spPr/>
      <dgm:t>
        <a:bodyPr/>
        <a:lstStyle/>
        <a:p>
          <a:r>
            <a:rPr lang="pt-PT" dirty="0"/>
            <a:t>Empresas de construção civil</a:t>
          </a:r>
        </a:p>
      </dgm:t>
    </dgm:pt>
    <dgm:pt modelId="{3C2F1C95-71CD-42E1-BC7D-7C941DCE8725}" type="parTrans" cxnId="{83F5045B-069C-4DE3-9621-4B8CF02F2295}">
      <dgm:prSet/>
      <dgm:spPr/>
      <dgm:t>
        <a:bodyPr/>
        <a:lstStyle/>
        <a:p>
          <a:endParaRPr lang="pt-PT"/>
        </a:p>
      </dgm:t>
    </dgm:pt>
    <dgm:pt modelId="{948605CD-268D-4203-953E-B7DA190479F3}" type="sibTrans" cxnId="{83F5045B-069C-4DE3-9621-4B8CF02F2295}">
      <dgm:prSet/>
      <dgm:spPr/>
      <dgm:t>
        <a:bodyPr/>
        <a:lstStyle/>
        <a:p>
          <a:endParaRPr lang="pt-PT"/>
        </a:p>
      </dgm:t>
    </dgm:pt>
    <dgm:pt modelId="{C7F6A5C8-070E-43D7-B686-51D496DB27D3}">
      <dgm:prSet phldrT="[Texto]"/>
      <dgm:spPr/>
      <dgm:t>
        <a:bodyPr/>
        <a:lstStyle/>
        <a:p>
          <a:r>
            <a:rPr lang="pt-PT"/>
            <a:t>Ramo construção metálicas e metalúrgicas</a:t>
          </a:r>
          <a:endParaRPr lang="pt-PT" dirty="0"/>
        </a:p>
      </dgm:t>
    </dgm:pt>
    <dgm:pt modelId="{CB345342-F298-4A1B-BFCC-6A5585575DA4}" type="parTrans" cxnId="{98FF127D-38AF-410B-B76A-7E1D7D137FBD}">
      <dgm:prSet/>
      <dgm:spPr/>
      <dgm:t>
        <a:bodyPr/>
        <a:lstStyle/>
        <a:p>
          <a:endParaRPr lang="pt-PT"/>
        </a:p>
      </dgm:t>
    </dgm:pt>
    <dgm:pt modelId="{381B7445-1879-46FD-AB68-D91A283EA77C}" type="sibTrans" cxnId="{98FF127D-38AF-410B-B76A-7E1D7D137FBD}">
      <dgm:prSet/>
      <dgm:spPr/>
      <dgm:t>
        <a:bodyPr/>
        <a:lstStyle/>
        <a:p>
          <a:endParaRPr lang="pt-PT"/>
        </a:p>
      </dgm:t>
    </dgm:pt>
    <dgm:pt modelId="{AC16370B-5B43-40B5-86E5-D43F93A59F68}">
      <dgm:prSet phldrT="[Texto]"/>
      <dgm:spPr/>
      <dgm:t>
        <a:bodyPr/>
        <a:lstStyle/>
        <a:p>
          <a:r>
            <a:rPr lang="pt-PT" dirty="0"/>
            <a:t>Outros produtores de resíduos indiferenciados</a:t>
          </a:r>
        </a:p>
      </dgm:t>
    </dgm:pt>
    <dgm:pt modelId="{4C7BFC04-9612-4F46-A0DF-14D60D6F8054}" type="parTrans" cxnId="{A5AA4577-8E95-4290-9C69-59E5E1A91C42}">
      <dgm:prSet/>
      <dgm:spPr/>
      <dgm:t>
        <a:bodyPr/>
        <a:lstStyle/>
        <a:p>
          <a:endParaRPr lang="pt-PT"/>
        </a:p>
      </dgm:t>
    </dgm:pt>
    <dgm:pt modelId="{5181710A-E39B-4F5E-BB22-FCF84155CC9C}" type="sibTrans" cxnId="{A5AA4577-8E95-4290-9C69-59E5E1A91C42}">
      <dgm:prSet/>
      <dgm:spPr/>
      <dgm:t>
        <a:bodyPr/>
        <a:lstStyle/>
        <a:p>
          <a:endParaRPr lang="pt-PT"/>
        </a:p>
      </dgm:t>
    </dgm:pt>
    <dgm:pt modelId="{5E9B0392-B225-4F52-9946-7465AFC668F6}">
      <dgm:prSet phldrT="[Texto]"/>
      <dgm:spPr/>
      <dgm:t>
        <a:bodyPr/>
        <a:lstStyle/>
        <a:p>
          <a:r>
            <a:rPr lang="pt-PT" dirty="0"/>
            <a:t>Trituração de resíduos metálicos</a:t>
          </a:r>
        </a:p>
      </dgm:t>
    </dgm:pt>
    <dgm:pt modelId="{B6C061E4-B088-42A3-A0DD-E883FE9FEEC4}" type="parTrans" cxnId="{01A21CD9-6752-4DAB-A051-6A13111305C0}">
      <dgm:prSet/>
      <dgm:spPr/>
      <dgm:t>
        <a:bodyPr/>
        <a:lstStyle/>
        <a:p>
          <a:endParaRPr lang="pt-PT"/>
        </a:p>
      </dgm:t>
    </dgm:pt>
    <dgm:pt modelId="{7B797DE9-FAF3-4456-AC8C-21F4095CB011}" type="sibTrans" cxnId="{01A21CD9-6752-4DAB-A051-6A13111305C0}">
      <dgm:prSet/>
      <dgm:spPr/>
      <dgm:t>
        <a:bodyPr/>
        <a:lstStyle/>
        <a:p>
          <a:endParaRPr lang="pt-PT"/>
        </a:p>
      </dgm:t>
    </dgm:pt>
    <dgm:pt modelId="{D61614A1-0C1F-4556-9C5A-37C47E61AC74}">
      <dgm:prSet phldrT="[Texto]"/>
      <dgm:spPr/>
      <dgm:t>
        <a:bodyPr/>
        <a:lstStyle/>
        <a:p>
          <a:r>
            <a:rPr lang="pt-PT" dirty="0"/>
            <a:t>Fusão de metais através de energia elétrica com sistema de corrente alterna com baixa Poluição e consumo de energia</a:t>
          </a:r>
        </a:p>
      </dgm:t>
    </dgm:pt>
    <dgm:pt modelId="{4B263F6E-12AF-4969-B291-48491D548138}" type="parTrans" cxnId="{89C13B46-E5C2-4707-93F1-7DB052ABE5AF}">
      <dgm:prSet/>
      <dgm:spPr/>
      <dgm:t>
        <a:bodyPr/>
        <a:lstStyle/>
        <a:p>
          <a:endParaRPr lang="pt-PT"/>
        </a:p>
      </dgm:t>
    </dgm:pt>
    <dgm:pt modelId="{539334CE-2E24-4156-ABD1-087C453D1A01}" type="sibTrans" cxnId="{89C13B46-E5C2-4707-93F1-7DB052ABE5AF}">
      <dgm:prSet/>
      <dgm:spPr/>
      <dgm:t>
        <a:bodyPr/>
        <a:lstStyle/>
        <a:p>
          <a:endParaRPr lang="pt-PT"/>
        </a:p>
      </dgm:t>
    </dgm:pt>
    <dgm:pt modelId="{529A6BD8-7D9B-4C8D-974C-9E0A0AC3D3D7}">
      <dgm:prSet phldrT="[Texto]"/>
      <dgm:spPr/>
      <dgm:t>
        <a:bodyPr/>
        <a:lstStyle/>
        <a:p>
          <a:r>
            <a:rPr lang="pt-PT" dirty="0"/>
            <a:t>Empresas de construção civil da RAM</a:t>
          </a:r>
        </a:p>
      </dgm:t>
    </dgm:pt>
    <dgm:pt modelId="{B42A24C3-4DF0-47BE-B4A7-1DB3310CD09A}" type="parTrans" cxnId="{4935F02E-3C29-4C68-ACC3-3A6BB8ECD1D5}">
      <dgm:prSet/>
      <dgm:spPr/>
      <dgm:t>
        <a:bodyPr/>
        <a:lstStyle/>
        <a:p>
          <a:endParaRPr lang="pt-PT"/>
        </a:p>
      </dgm:t>
    </dgm:pt>
    <dgm:pt modelId="{26EBCC55-8BCD-40C9-B4B6-7A5942FB45EB}" type="sibTrans" cxnId="{4935F02E-3C29-4C68-ACC3-3A6BB8ECD1D5}">
      <dgm:prSet/>
      <dgm:spPr/>
      <dgm:t>
        <a:bodyPr/>
        <a:lstStyle/>
        <a:p>
          <a:endParaRPr lang="pt-PT"/>
        </a:p>
      </dgm:t>
    </dgm:pt>
    <dgm:pt modelId="{AE21CB56-D69B-4835-9AF5-96B4488EF952}">
      <dgm:prSet phldrT="[Texto]"/>
      <dgm:spPr/>
      <dgm:t>
        <a:bodyPr/>
        <a:lstStyle/>
        <a:p>
          <a:r>
            <a:rPr lang="pt-PT" dirty="0"/>
            <a:t>Empresas de construções metálicas da RAM</a:t>
          </a:r>
        </a:p>
      </dgm:t>
    </dgm:pt>
    <dgm:pt modelId="{36E7DEA5-F8CD-4585-A92A-8015CBD74039}" type="parTrans" cxnId="{505D0D8D-3A5E-4EA5-B235-7B0AFF5EDC2E}">
      <dgm:prSet/>
      <dgm:spPr/>
      <dgm:t>
        <a:bodyPr/>
        <a:lstStyle/>
        <a:p>
          <a:endParaRPr lang="pt-PT"/>
        </a:p>
      </dgm:t>
    </dgm:pt>
    <dgm:pt modelId="{5317B395-EFC9-4C07-8B57-9602B6C7CDD7}" type="sibTrans" cxnId="{505D0D8D-3A5E-4EA5-B235-7B0AFF5EDC2E}">
      <dgm:prSet/>
      <dgm:spPr/>
      <dgm:t>
        <a:bodyPr/>
        <a:lstStyle/>
        <a:p>
          <a:endParaRPr lang="pt-PT"/>
        </a:p>
      </dgm:t>
    </dgm:pt>
    <dgm:pt modelId="{A0C65F5D-43B3-4F44-98C8-0305F5EA61A1}">
      <dgm:prSet phldrT="[Texto]"/>
      <dgm:spPr/>
      <dgm:t>
        <a:bodyPr/>
        <a:lstStyle/>
        <a:p>
          <a:r>
            <a:rPr lang="pt-PT" dirty="0"/>
            <a:t>Empresas Nacionais e internacionais que consumam Lingotes de Metal para o ramo Elétrico, Automóvel, eletrónico e térmico</a:t>
          </a:r>
        </a:p>
      </dgm:t>
    </dgm:pt>
    <dgm:pt modelId="{E6935CDD-34C6-4E5E-B070-E503AFCB2786}" type="parTrans" cxnId="{56F9EE6D-01AB-4959-A4A8-B50585AA3423}">
      <dgm:prSet/>
      <dgm:spPr/>
      <dgm:t>
        <a:bodyPr/>
        <a:lstStyle/>
        <a:p>
          <a:endParaRPr lang="pt-PT"/>
        </a:p>
      </dgm:t>
    </dgm:pt>
    <dgm:pt modelId="{7EFD184B-0097-45BE-BBE9-CEB5C1CA61F7}" type="sibTrans" cxnId="{56F9EE6D-01AB-4959-A4A8-B50585AA3423}">
      <dgm:prSet/>
      <dgm:spPr/>
      <dgm:t>
        <a:bodyPr/>
        <a:lstStyle/>
        <a:p>
          <a:endParaRPr lang="pt-PT"/>
        </a:p>
      </dgm:t>
    </dgm:pt>
    <dgm:pt modelId="{E26DC1EF-FD35-414E-A660-43948D012D09}" type="pres">
      <dgm:prSet presAssocID="{D560D6A4-86E8-DF44-9A22-B9C2AB708041}" presName="Name0" presStyleCnt="0">
        <dgm:presLayoutVars>
          <dgm:dir/>
          <dgm:resizeHandles val="exact"/>
        </dgm:presLayoutVars>
      </dgm:prSet>
      <dgm:spPr/>
    </dgm:pt>
    <dgm:pt modelId="{0AACB07C-ED4E-8F45-95F1-C1002980D59D}" type="pres">
      <dgm:prSet presAssocID="{E0C9E3F2-F50F-9646-80C2-2D5140B380ED}" presName="node" presStyleLbl="node1" presStyleIdx="0" presStyleCnt="3">
        <dgm:presLayoutVars>
          <dgm:bulletEnabled val="1"/>
        </dgm:presLayoutVars>
      </dgm:prSet>
      <dgm:spPr/>
    </dgm:pt>
    <dgm:pt modelId="{21B50858-3413-3149-843F-C8160057FB4E}" type="pres">
      <dgm:prSet presAssocID="{B989E858-BA31-4B46-BB31-1236F05D6FFD}" presName="sibTrans" presStyleLbl="sibTrans2D1" presStyleIdx="0" presStyleCnt="2" custAng="5400000" custScaleY="190488"/>
      <dgm:spPr>
        <a:prstGeom prst="upDownArrow">
          <a:avLst/>
        </a:prstGeom>
      </dgm:spPr>
    </dgm:pt>
    <dgm:pt modelId="{27216335-9621-9F46-B8F5-8E11ED243A4C}" type="pres">
      <dgm:prSet presAssocID="{B989E858-BA31-4B46-BB31-1236F05D6FFD}" presName="connectorText" presStyleLbl="sibTrans2D1" presStyleIdx="0" presStyleCnt="2"/>
      <dgm:spPr/>
    </dgm:pt>
    <dgm:pt modelId="{04573901-7DD2-DA4A-8F4D-75F7D0F45695}" type="pres">
      <dgm:prSet presAssocID="{F59F51FD-EB33-4F48-A985-7990519C820E}" presName="node" presStyleLbl="node1" presStyleIdx="1" presStyleCnt="3">
        <dgm:presLayoutVars>
          <dgm:bulletEnabled val="1"/>
        </dgm:presLayoutVars>
      </dgm:prSet>
      <dgm:spPr/>
    </dgm:pt>
    <dgm:pt modelId="{802FD73D-BA7B-B844-9C7D-AF0580491B85}" type="pres">
      <dgm:prSet presAssocID="{7A667947-5483-8049-B1E1-9FCB5CF394E8}" presName="sibTrans" presStyleLbl="sibTrans2D1" presStyleIdx="1" presStyleCnt="2" custScaleX="237008" custLinFactNeighborX="-4457" custLinFactNeighborY="-2906"/>
      <dgm:spPr>
        <a:prstGeom prst="leftRightArrow">
          <a:avLst/>
        </a:prstGeom>
      </dgm:spPr>
    </dgm:pt>
    <dgm:pt modelId="{E68E4F80-AE9C-3648-BD57-657A33A42180}" type="pres">
      <dgm:prSet presAssocID="{7A667947-5483-8049-B1E1-9FCB5CF394E8}" presName="connectorText" presStyleLbl="sibTrans2D1" presStyleIdx="1" presStyleCnt="2"/>
      <dgm:spPr/>
    </dgm:pt>
    <dgm:pt modelId="{F207F29C-945C-F748-BCBF-F56D9573C254}" type="pres">
      <dgm:prSet presAssocID="{E62156B7-B091-C14A-980E-BD325F99638C}" presName="node" presStyleLbl="node1" presStyleIdx="2" presStyleCnt="3">
        <dgm:presLayoutVars>
          <dgm:bulletEnabled val="1"/>
        </dgm:presLayoutVars>
      </dgm:prSet>
      <dgm:spPr/>
    </dgm:pt>
  </dgm:ptLst>
  <dgm:cxnLst>
    <dgm:cxn modelId="{475B9506-9615-CF4D-A013-DA41D5C3E071}" type="presOf" srcId="{F59F51FD-EB33-4F48-A985-7990519C820E}" destId="{04573901-7DD2-DA4A-8F4D-75F7D0F45695}" srcOrd="0" destOrd="0" presId="urn:microsoft.com/office/officeart/2005/8/layout/process1"/>
    <dgm:cxn modelId="{52744509-6FAA-A842-8E21-FD2364251A6D}" type="presOf" srcId="{E62156B7-B091-C14A-980E-BD325F99638C}" destId="{F207F29C-945C-F748-BCBF-F56D9573C254}" srcOrd="0" destOrd="0" presId="urn:microsoft.com/office/officeart/2005/8/layout/process1"/>
    <dgm:cxn modelId="{B0B26E1A-5E57-CC41-AB54-208AAD69F81D}" type="presOf" srcId="{D560D6A4-86E8-DF44-9A22-B9C2AB708041}" destId="{E26DC1EF-FD35-414E-A660-43948D012D09}" srcOrd="0" destOrd="0" presId="urn:microsoft.com/office/officeart/2005/8/layout/process1"/>
    <dgm:cxn modelId="{5637711F-873A-4C94-B159-D5A4DB183EBE}" type="presOf" srcId="{6E830C57-52C0-4C18-B753-88252907DC34}" destId="{0AACB07C-ED4E-8F45-95F1-C1002980D59D}" srcOrd="0" destOrd="2" presId="urn:microsoft.com/office/officeart/2005/8/layout/process1"/>
    <dgm:cxn modelId="{4935F02E-3C29-4C68-ACC3-3A6BB8ECD1D5}" srcId="{E62156B7-B091-C14A-980E-BD325F99638C}" destId="{529A6BD8-7D9B-4C8D-974C-9E0A0AC3D3D7}" srcOrd="0" destOrd="0" parTransId="{B42A24C3-4DF0-47BE-B4A7-1DB3310CD09A}" sibTransId="{26EBCC55-8BCD-40C9-B4B6-7A5942FB45EB}"/>
    <dgm:cxn modelId="{F1D0393C-A7BE-7E40-BAB8-632696E4F680}" srcId="{D560D6A4-86E8-DF44-9A22-B9C2AB708041}" destId="{E62156B7-B091-C14A-980E-BD325F99638C}" srcOrd="2" destOrd="0" parTransId="{A0E7E7B9-BEFE-2240-AEE3-444563D1CD2A}" sibTransId="{8233A5C4-2122-A945-80F2-59BAAD1D58DE}"/>
    <dgm:cxn modelId="{B3B3F03C-739A-C147-B07F-0BF38B042821}" type="presOf" srcId="{E0C9E3F2-F50F-9646-80C2-2D5140B380ED}" destId="{0AACB07C-ED4E-8F45-95F1-C1002980D59D}" srcOrd="0" destOrd="0" presId="urn:microsoft.com/office/officeart/2005/8/layout/process1"/>
    <dgm:cxn modelId="{83F5045B-069C-4DE3-9621-4B8CF02F2295}" srcId="{E0C9E3F2-F50F-9646-80C2-2D5140B380ED}" destId="{6E830C57-52C0-4C18-B753-88252907DC34}" srcOrd="1" destOrd="0" parTransId="{3C2F1C95-71CD-42E1-BC7D-7C941DCE8725}" sibTransId="{948605CD-268D-4203-953E-B7DA190479F3}"/>
    <dgm:cxn modelId="{243D635C-EE60-744A-9356-100DA5603810}" type="presOf" srcId="{7A667947-5483-8049-B1E1-9FCB5CF394E8}" destId="{E68E4F80-AE9C-3648-BD57-657A33A42180}" srcOrd="1" destOrd="0" presId="urn:microsoft.com/office/officeart/2005/8/layout/process1"/>
    <dgm:cxn modelId="{93452541-6153-4F34-8A29-B035C61A4FB4}" type="presOf" srcId="{A0C65F5D-43B3-4F44-98C8-0305F5EA61A1}" destId="{F207F29C-945C-F748-BCBF-F56D9573C254}" srcOrd="0" destOrd="3" presId="urn:microsoft.com/office/officeart/2005/8/layout/process1"/>
    <dgm:cxn modelId="{89C13B46-E5C2-4707-93F1-7DB052ABE5AF}" srcId="{F59F51FD-EB33-4F48-A985-7990519C820E}" destId="{D61614A1-0C1F-4556-9C5A-37C47E61AC74}" srcOrd="1" destOrd="0" parTransId="{4B263F6E-12AF-4969-B291-48491D548138}" sibTransId="{539334CE-2E24-4156-ABD1-087C453D1A01}"/>
    <dgm:cxn modelId="{D78E384D-F37D-A646-9CC4-64919E461345}" type="presOf" srcId="{B989E858-BA31-4B46-BB31-1236F05D6FFD}" destId="{21B50858-3413-3149-843F-C8160057FB4E}" srcOrd="0" destOrd="0" presId="urn:microsoft.com/office/officeart/2005/8/layout/process1"/>
    <dgm:cxn modelId="{56F9EE6D-01AB-4959-A4A8-B50585AA3423}" srcId="{E62156B7-B091-C14A-980E-BD325F99638C}" destId="{A0C65F5D-43B3-4F44-98C8-0305F5EA61A1}" srcOrd="2" destOrd="0" parTransId="{E6935CDD-34C6-4E5E-B070-E503AFCB2786}" sibTransId="{7EFD184B-0097-45BE-BBE9-CEB5C1CA61F7}"/>
    <dgm:cxn modelId="{7A26A571-0954-4242-8738-6EA403E4B95B}" type="presOf" srcId="{AE21CB56-D69B-4835-9AF5-96B4488EF952}" destId="{F207F29C-945C-F748-BCBF-F56D9573C254}" srcOrd="0" destOrd="2" presId="urn:microsoft.com/office/officeart/2005/8/layout/process1"/>
    <dgm:cxn modelId="{A5AA4577-8E95-4290-9C69-59E5E1A91C42}" srcId="{E0C9E3F2-F50F-9646-80C2-2D5140B380ED}" destId="{AC16370B-5B43-40B5-86E5-D43F93A59F68}" srcOrd="3" destOrd="0" parTransId="{4C7BFC04-9612-4F46-A0DF-14D60D6F8054}" sibTransId="{5181710A-E39B-4F5E-BB22-FCF84155CC9C}"/>
    <dgm:cxn modelId="{98FF127D-38AF-410B-B76A-7E1D7D137FBD}" srcId="{E0C9E3F2-F50F-9646-80C2-2D5140B380ED}" destId="{C7F6A5C8-070E-43D7-B686-51D496DB27D3}" srcOrd="2" destOrd="0" parTransId="{CB345342-F298-4A1B-BFCC-6A5585575DA4}" sibTransId="{381B7445-1879-46FD-AB68-D91A283EA77C}"/>
    <dgm:cxn modelId="{505D0D8D-3A5E-4EA5-B235-7B0AFF5EDC2E}" srcId="{E62156B7-B091-C14A-980E-BD325F99638C}" destId="{AE21CB56-D69B-4835-9AF5-96B4488EF952}" srcOrd="1" destOrd="0" parTransId="{36E7DEA5-F8CD-4585-A92A-8015CBD74039}" sibTransId="{5317B395-EFC9-4C07-8B57-9602B6C7CDD7}"/>
    <dgm:cxn modelId="{68C70D99-CB48-4B8D-8BE0-C0ABDF3084C3}" type="presOf" srcId="{529A6BD8-7D9B-4C8D-974C-9E0A0AC3D3D7}" destId="{F207F29C-945C-F748-BCBF-F56D9573C254}" srcOrd="0" destOrd="1" presId="urn:microsoft.com/office/officeart/2005/8/layout/process1"/>
    <dgm:cxn modelId="{B95E94AE-C3D8-5647-81C8-9ECEEECABAAE}" type="presOf" srcId="{7A667947-5483-8049-B1E1-9FCB5CF394E8}" destId="{802FD73D-BA7B-B844-9C7D-AF0580491B85}" srcOrd="0" destOrd="0" presId="urn:microsoft.com/office/officeart/2005/8/layout/process1"/>
    <dgm:cxn modelId="{D32D77AF-9E99-C042-8159-C1C491D5ABFB}" srcId="{D560D6A4-86E8-DF44-9A22-B9C2AB708041}" destId="{F59F51FD-EB33-4F48-A985-7990519C820E}" srcOrd="1" destOrd="0" parTransId="{16AE8116-EED2-9F47-9421-D1B28F58C376}" sibTransId="{7A667947-5483-8049-B1E1-9FCB5CF394E8}"/>
    <dgm:cxn modelId="{36C41AB2-7821-408B-AC0F-2236308744B4}" srcId="{E0C9E3F2-F50F-9646-80C2-2D5140B380ED}" destId="{BBDDD78A-703F-470A-952C-6C0DDB738B5A}" srcOrd="0" destOrd="0" parTransId="{4273B0EC-1074-4BF6-B103-1E14CE7E193C}" sibTransId="{525EEB1A-E486-474F-B2CA-24CA595F369B}"/>
    <dgm:cxn modelId="{B1AA62BE-C4BE-4351-9BFE-82B2B3537D64}" type="presOf" srcId="{C7F6A5C8-070E-43D7-B686-51D496DB27D3}" destId="{0AACB07C-ED4E-8F45-95F1-C1002980D59D}" srcOrd="0" destOrd="3" presId="urn:microsoft.com/office/officeart/2005/8/layout/process1"/>
    <dgm:cxn modelId="{10241EC4-51AF-44CE-B7CD-37B194343DFC}" type="presOf" srcId="{AC16370B-5B43-40B5-86E5-D43F93A59F68}" destId="{0AACB07C-ED4E-8F45-95F1-C1002980D59D}" srcOrd="0" destOrd="4" presId="urn:microsoft.com/office/officeart/2005/8/layout/process1"/>
    <dgm:cxn modelId="{C14673CA-BD20-4BFA-BFEB-B7BAA4DA75A2}" type="presOf" srcId="{5E9B0392-B225-4F52-9946-7465AFC668F6}" destId="{04573901-7DD2-DA4A-8F4D-75F7D0F45695}" srcOrd="0" destOrd="1" presId="urn:microsoft.com/office/officeart/2005/8/layout/process1"/>
    <dgm:cxn modelId="{01A21CD9-6752-4DAB-A051-6A13111305C0}" srcId="{F59F51FD-EB33-4F48-A985-7990519C820E}" destId="{5E9B0392-B225-4F52-9946-7465AFC668F6}" srcOrd="0" destOrd="0" parTransId="{B6C061E4-B088-42A3-A0DD-E883FE9FEEC4}" sibTransId="{7B797DE9-FAF3-4456-AC8C-21F4095CB011}"/>
    <dgm:cxn modelId="{1279FEDA-71A6-CE42-A909-981AC15D96E7}" type="presOf" srcId="{B989E858-BA31-4B46-BB31-1236F05D6FFD}" destId="{27216335-9621-9F46-B8F5-8E11ED243A4C}" srcOrd="1" destOrd="0" presId="urn:microsoft.com/office/officeart/2005/8/layout/process1"/>
    <dgm:cxn modelId="{CEA305E6-D40E-40DF-8628-DFA1A6BB0F6D}" type="presOf" srcId="{BBDDD78A-703F-470A-952C-6C0DDB738B5A}" destId="{0AACB07C-ED4E-8F45-95F1-C1002980D59D}" srcOrd="0" destOrd="1" presId="urn:microsoft.com/office/officeart/2005/8/layout/process1"/>
    <dgm:cxn modelId="{2A8C31E7-AA41-4736-9627-D57C5B544F65}" type="presOf" srcId="{D61614A1-0C1F-4556-9C5A-37C47E61AC74}" destId="{04573901-7DD2-DA4A-8F4D-75F7D0F45695}" srcOrd="0" destOrd="2" presId="urn:microsoft.com/office/officeart/2005/8/layout/process1"/>
    <dgm:cxn modelId="{4923AAEA-AB05-5343-B51C-F6302433A08B}" srcId="{D560D6A4-86E8-DF44-9A22-B9C2AB708041}" destId="{E0C9E3F2-F50F-9646-80C2-2D5140B380ED}" srcOrd="0" destOrd="0" parTransId="{D1BCA542-C182-014B-ACFD-BC84E1BF210B}" sibTransId="{B989E858-BA31-4B46-BB31-1236F05D6FFD}"/>
    <dgm:cxn modelId="{31983279-B411-FD48-BF98-9B8CCE61EE60}" type="presParOf" srcId="{E26DC1EF-FD35-414E-A660-43948D012D09}" destId="{0AACB07C-ED4E-8F45-95F1-C1002980D59D}" srcOrd="0" destOrd="0" presId="urn:microsoft.com/office/officeart/2005/8/layout/process1"/>
    <dgm:cxn modelId="{A778A1A6-C81F-2F42-81FF-C4294506AC7B}" type="presParOf" srcId="{E26DC1EF-FD35-414E-A660-43948D012D09}" destId="{21B50858-3413-3149-843F-C8160057FB4E}" srcOrd="1" destOrd="0" presId="urn:microsoft.com/office/officeart/2005/8/layout/process1"/>
    <dgm:cxn modelId="{37F97386-1474-BE4D-8B1A-A86A74F63F5B}" type="presParOf" srcId="{21B50858-3413-3149-843F-C8160057FB4E}" destId="{27216335-9621-9F46-B8F5-8E11ED243A4C}" srcOrd="0" destOrd="0" presId="urn:microsoft.com/office/officeart/2005/8/layout/process1"/>
    <dgm:cxn modelId="{FE4112CA-9484-A44F-AD2A-5293738892CC}" type="presParOf" srcId="{E26DC1EF-FD35-414E-A660-43948D012D09}" destId="{04573901-7DD2-DA4A-8F4D-75F7D0F45695}" srcOrd="2" destOrd="0" presId="urn:microsoft.com/office/officeart/2005/8/layout/process1"/>
    <dgm:cxn modelId="{C9EF3536-2E77-2B4E-BE0F-2DB9505A518D}" type="presParOf" srcId="{E26DC1EF-FD35-414E-A660-43948D012D09}" destId="{802FD73D-BA7B-B844-9C7D-AF0580491B85}" srcOrd="3" destOrd="0" presId="urn:microsoft.com/office/officeart/2005/8/layout/process1"/>
    <dgm:cxn modelId="{64890D1C-AA90-DB48-A830-38AFBE54DD17}" type="presParOf" srcId="{802FD73D-BA7B-B844-9C7D-AF0580491B85}" destId="{E68E4F80-AE9C-3648-BD57-657A33A42180}" srcOrd="0" destOrd="0" presId="urn:microsoft.com/office/officeart/2005/8/layout/process1"/>
    <dgm:cxn modelId="{2EB4D552-85A4-4946-B78B-604B9619EA35}" type="presParOf" srcId="{E26DC1EF-FD35-414E-A660-43948D012D09}" destId="{F207F29C-945C-F748-BCBF-F56D9573C254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CB07C-ED4E-8F45-95F1-C1002980D59D}">
      <dsp:nvSpPr>
        <dsp:cNvPr id="0" name=""/>
        <dsp:cNvSpPr/>
      </dsp:nvSpPr>
      <dsp:spPr>
        <a:xfrm>
          <a:off x="7531" y="316121"/>
          <a:ext cx="2251023" cy="2680124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FORNECEDORES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Intermediários, Empresas Regionais de receção de resíduos devidamente legalizadas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Empresas de construção civil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/>
            <a:t>Ramo construção metálicas e metalúrgicas</a:t>
          </a:r>
          <a:endParaRPr lang="pt-P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Outros produtores de resíduos indiferenciados</a:t>
          </a:r>
        </a:p>
      </dsp:txBody>
      <dsp:txXfrm>
        <a:off x="73461" y="382051"/>
        <a:ext cx="2119163" cy="2548264"/>
      </dsp:txXfrm>
    </dsp:sp>
    <dsp:sp modelId="{21B50858-3413-3149-843F-C8160057FB4E}">
      <dsp:nvSpPr>
        <dsp:cNvPr id="0" name=""/>
        <dsp:cNvSpPr/>
      </dsp:nvSpPr>
      <dsp:spPr>
        <a:xfrm rot="5400000">
          <a:off x="2483657" y="1124480"/>
          <a:ext cx="477216" cy="1063406"/>
        </a:xfrm>
        <a:prstGeom prst="upDownArrow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2555240" y="1265579"/>
        <a:ext cx="334051" cy="638044"/>
      </dsp:txXfrm>
    </dsp:sp>
    <dsp:sp modelId="{04573901-7DD2-DA4A-8F4D-75F7D0F45695}">
      <dsp:nvSpPr>
        <dsp:cNvPr id="0" name=""/>
        <dsp:cNvSpPr/>
      </dsp:nvSpPr>
      <dsp:spPr>
        <a:xfrm>
          <a:off x="3158964" y="316121"/>
          <a:ext cx="2251023" cy="2680124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S.M.M.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Trituração de resíduos metálicos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Fusão de metais através de energia elétrica com sistema de corrente alterna com baixa Poluição e consumo de energia</a:t>
          </a:r>
        </a:p>
      </dsp:txBody>
      <dsp:txXfrm>
        <a:off x="3224894" y="382051"/>
        <a:ext cx="2119163" cy="2548264"/>
      </dsp:txXfrm>
    </dsp:sp>
    <dsp:sp modelId="{802FD73D-BA7B-B844-9C7D-AF0580491B85}">
      <dsp:nvSpPr>
        <dsp:cNvPr id="0" name=""/>
        <dsp:cNvSpPr/>
      </dsp:nvSpPr>
      <dsp:spPr>
        <a:xfrm>
          <a:off x="5286907" y="1360834"/>
          <a:ext cx="1131042" cy="558253"/>
        </a:xfrm>
        <a:prstGeom prst="leftRightArrow">
          <a:avLst/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5286907" y="1472485"/>
        <a:ext cx="963566" cy="334951"/>
      </dsp:txXfrm>
    </dsp:sp>
    <dsp:sp modelId="{F207F29C-945C-F748-BCBF-F56D9573C254}">
      <dsp:nvSpPr>
        <dsp:cNvPr id="0" name=""/>
        <dsp:cNvSpPr/>
      </dsp:nvSpPr>
      <dsp:spPr>
        <a:xfrm>
          <a:off x="6310397" y="316121"/>
          <a:ext cx="2251023" cy="2680124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dirty="0"/>
            <a:t>CLIENTES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Empresas de construção civil da RAM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Empresas de construções metálicas da RAM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Empresas Nacionais e internacionais que consumam Lingotes de Metal para o ramo Elétrico, Automóvel, eletrónico e térmico</a:t>
          </a:r>
        </a:p>
      </dsp:txBody>
      <dsp:txXfrm>
        <a:off x="6376327" y="382051"/>
        <a:ext cx="2119163" cy="2548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FF6BA-E8D9-46E7-ACA1-E35AEB6502FD}" type="datetimeFigureOut">
              <a:rPr lang="pt-PT" smtClean="0"/>
              <a:pPr/>
              <a:t>20/11/2017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FB4E3-A5F0-4546-BB99-398D6B5B51C2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75CD-1BB4-48D2-879A-4295E96EDE90}" type="datetimeFigureOut">
              <a:rPr lang="pt-PT" smtClean="0"/>
              <a:pPr/>
              <a:t>20/11/2017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EC70-5A59-43F7-8993-D08DC94AB1BD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gi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70710"/>
            <a:ext cx="4104456" cy="372017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7824" y="3206814"/>
            <a:ext cx="3152639" cy="1612055"/>
          </a:xfrm>
        </p:spPr>
        <p:txBody>
          <a:bodyPr>
            <a:noAutofit/>
          </a:bodyPr>
          <a:lstStyle/>
          <a:p>
            <a:r>
              <a:rPr lang="es-VE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SMM</a:t>
            </a:r>
            <a:endParaRPr lang="pt-PT" sz="9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02934" y="5990889"/>
            <a:ext cx="7704856" cy="586894"/>
          </a:xfrm>
        </p:spPr>
        <p:txBody>
          <a:bodyPr>
            <a:normAutofit/>
          </a:bodyPr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Reciclar é o nosso </a:t>
            </a:r>
            <a:r>
              <a:rPr lang="pt-PT" b="1" i="1" dirty="0">
                <a:solidFill>
                  <a:schemeClr val="accent1">
                    <a:lumMod val="75000"/>
                  </a:schemeClr>
                </a:solidFill>
              </a:rPr>
              <a:t>compromisso</a:t>
            </a:r>
          </a:p>
        </p:txBody>
      </p:sp>
      <p:sp>
        <p:nvSpPr>
          <p:cNvPr id="6" name="Subtítulo 3"/>
          <p:cNvSpPr txBox="1">
            <a:spLocks/>
          </p:cNvSpPr>
          <p:nvPr/>
        </p:nvSpPr>
        <p:spPr>
          <a:xfrm>
            <a:off x="-180528" y="188640"/>
            <a:ext cx="9143999" cy="1662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6000" b="1" dirty="0">
                <a:solidFill>
                  <a:schemeClr val="tx2">
                    <a:lumMod val="75000"/>
                  </a:schemeClr>
                </a:solidFill>
              </a:rPr>
              <a:t>SIDERÚRGICA MODERNA DA MADEIRA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0" y="6021287"/>
            <a:ext cx="9144000" cy="63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633" y="6192821"/>
            <a:ext cx="658213" cy="596854"/>
          </a:xfrm>
          <a:prstGeom prst="rect">
            <a:avLst/>
          </a:prstGeom>
        </p:spPr>
      </p:pic>
      <p:sp>
        <p:nvSpPr>
          <p:cNvPr id="10" name="Subtítulo 3"/>
          <p:cNvSpPr txBox="1">
            <a:spLocks/>
          </p:cNvSpPr>
          <p:nvPr/>
        </p:nvSpPr>
        <p:spPr>
          <a:xfrm>
            <a:off x="5681" y="6537829"/>
            <a:ext cx="9143999" cy="331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i="1" dirty="0">
                <a:solidFill>
                  <a:schemeClr val="accent1">
                    <a:lumMod val="75000"/>
                  </a:schemeClr>
                </a:solidFill>
              </a:rPr>
              <a:t>Reciclar é o nosso compromisso</a:t>
            </a:r>
          </a:p>
        </p:txBody>
      </p:sp>
      <p:sp>
        <p:nvSpPr>
          <p:cNvPr id="11" name="Subtítulo 3"/>
          <p:cNvSpPr txBox="1">
            <a:spLocks/>
          </p:cNvSpPr>
          <p:nvPr/>
        </p:nvSpPr>
        <p:spPr>
          <a:xfrm>
            <a:off x="-108520" y="6049026"/>
            <a:ext cx="9143999" cy="439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3600" b="1" dirty="0">
                <a:solidFill>
                  <a:schemeClr val="tx2">
                    <a:lumMod val="75000"/>
                  </a:schemeClr>
                </a:solidFill>
              </a:rPr>
              <a:t>Siderúrgica Moderna da Madeira</a:t>
            </a:r>
          </a:p>
        </p:txBody>
      </p:sp>
      <p:sp>
        <p:nvSpPr>
          <p:cNvPr id="12" name="Subtítulo 3"/>
          <p:cNvSpPr txBox="1">
            <a:spLocks/>
          </p:cNvSpPr>
          <p:nvPr/>
        </p:nvSpPr>
        <p:spPr>
          <a:xfrm>
            <a:off x="2447764" y="485441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3600" b="1" dirty="0">
                <a:solidFill>
                  <a:schemeClr val="tx2">
                    <a:lumMod val="75000"/>
                  </a:schemeClr>
                </a:solidFill>
              </a:rPr>
              <a:t>A nossa </a:t>
            </a:r>
            <a:r>
              <a:rPr lang="pt-PT" sz="3600" b="1">
                <a:solidFill>
                  <a:schemeClr val="tx2">
                    <a:lumMod val="75000"/>
                  </a:schemeClr>
                </a:solidFill>
              </a:rPr>
              <a:t>Proposta é</a:t>
            </a:r>
            <a:endParaRPr lang="pt-PT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Subtítulo 3"/>
          <p:cNvSpPr txBox="1">
            <a:spLocks/>
          </p:cNvSpPr>
          <p:nvPr/>
        </p:nvSpPr>
        <p:spPr>
          <a:xfrm>
            <a:off x="0" y="1340768"/>
            <a:ext cx="9138320" cy="331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b="1" i="1" dirty="0">
                <a:solidFill>
                  <a:schemeClr val="accent1">
                    <a:lumMod val="75000"/>
                  </a:schemeClr>
                </a:solidFill>
              </a:rPr>
              <a:t>TRANSFORMAR</a:t>
            </a:r>
            <a:r>
              <a:rPr lang="pt-PT" sz="1600" i="1" dirty="0">
                <a:solidFill>
                  <a:schemeClr val="accent1">
                    <a:lumMod val="75000"/>
                  </a:schemeClr>
                </a:solidFill>
              </a:rPr>
              <a:t> os resíduos de forma a voltarem ao mercado para a sua </a:t>
            </a:r>
            <a:r>
              <a:rPr lang="pt-PT" sz="1600" b="1" i="1" dirty="0">
                <a:solidFill>
                  <a:schemeClr val="accent1">
                    <a:lumMod val="75000"/>
                  </a:schemeClr>
                </a:solidFill>
              </a:rPr>
              <a:t>REUTILIZAÇÃO</a:t>
            </a:r>
            <a:r>
              <a:rPr lang="pt-PT" sz="16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4" name="Imagem 14" descr="images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69" y="2427490"/>
            <a:ext cx="2633590" cy="2489692"/>
          </a:xfrm>
          <a:prstGeom prst="ellips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</p:pic>
      <p:cxnSp>
        <p:nvCxnSpPr>
          <p:cNvPr id="17" name="Elbow Connector 16"/>
          <p:cNvCxnSpPr/>
          <p:nvPr/>
        </p:nvCxnSpPr>
        <p:spPr>
          <a:xfrm>
            <a:off x="4048066" y="3626699"/>
            <a:ext cx="2390462" cy="1090626"/>
          </a:xfrm>
          <a:prstGeom prst="bentConnector3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048066" y="2701101"/>
            <a:ext cx="2390462" cy="925600"/>
          </a:xfrm>
          <a:prstGeom prst="bentConnector3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10" descr="transferir.jp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700409" y="1831549"/>
            <a:ext cx="1620000" cy="1620000"/>
          </a:xfrm>
          <a:prstGeom prst="ellips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pic>
        <p:nvPicPr>
          <p:cNvPr id="22" name="Imagem 12" descr="images (5).jp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44" y="3775763"/>
            <a:ext cx="1620000" cy="1620000"/>
          </a:xfrm>
          <a:prstGeom prst="ellips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1233161" y="4927765"/>
            <a:ext cx="242920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Sucata metálica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98367" y="5376697"/>
            <a:ext cx="242920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Vigas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63278" y="3419030"/>
            <a:ext cx="242920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Lingotes</a:t>
            </a:r>
          </a:p>
        </p:txBody>
      </p:sp>
    </p:spTree>
    <p:extLst>
      <p:ext uri="{BB962C8B-B14F-4D97-AF65-F5344CB8AC3E}">
        <p14:creationId xmlns:p14="http://schemas.microsoft.com/office/powerpoint/2010/main" val="198611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b="1" dirty="0">
                <a:solidFill>
                  <a:srgbClr val="002060"/>
                </a:solidFill>
              </a:rPr>
              <a:t>Problema</a:t>
            </a:r>
            <a:endParaRPr lang="pt-PT" b="1" dirty="0">
              <a:solidFill>
                <a:srgbClr val="002060"/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>
          <a:xfrm>
            <a:off x="598901" y="1413814"/>
            <a:ext cx="8072494" cy="118072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PT" dirty="0"/>
              <a:t>Todos os meses são enviadas para território nacional cerca de 100 Toneladas de resíduos metálicos.</a:t>
            </a:r>
          </a:p>
          <a:p>
            <a:pPr algn="just"/>
            <a:r>
              <a:rPr lang="pt-PT" dirty="0"/>
              <a:t>Os custos de envio são elevados bem como a acomodação de destes resíduos recorrendo à compactação dos mesmos.</a:t>
            </a:r>
          </a:p>
        </p:txBody>
      </p:sp>
      <p:pic>
        <p:nvPicPr>
          <p:cNvPr id="8" name="Marcador de Posição de Conteúdo 7" descr="images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55" y="2853418"/>
            <a:ext cx="2684198" cy="1760597"/>
          </a:xfrm>
        </p:spPr>
      </p:pic>
      <p:sp>
        <p:nvSpPr>
          <p:cNvPr id="9" name="CaixaDeTexto 8"/>
          <p:cNvSpPr txBox="1"/>
          <p:nvPr/>
        </p:nvSpPr>
        <p:spPr>
          <a:xfrm>
            <a:off x="3786182" y="4000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pic>
        <p:nvPicPr>
          <p:cNvPr id="13" name="Imagem 12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265" y="2852373"/>
            <a:ext cx="2643207" cy="1758935"/>
          </a:xfrm>
          <a:prstGeom prst="rect">
            <a:avLst/>
          </a:prstGeom>
        </p:spPr>
      </p:pic>
      <p:pic>
        <p:nvPicPr>
          <p:cNvPr id="15" name="Imagem 14" descr="images (4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852373"/>
            <a:ext cx="2405079" cy="1803810"/>
          </a:xfrm>
          <a:prstGeom prst="rect">
            <a:avLst/>
          </a:prstGeom>
        </p:spPr>
      </p:pic>
      <p:pic>
        <p:nvPicPr>
          <p:cNvPr id="1026" name="Picture 2" descr="Resultado de imagem para contentor open top">
            <a:extLst>
              <a:ext uri="{FF2B5EF4-FFF2-40B4-BE49-F238E27FC236}">
                <a16:creationId xmlns:a16="http://schemas.microsoft.com/office/drawing/2014/main" id="{68EB337E-AB0B-4EB8-BD87-63C74CA5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55" y="4770875"/>
            <a:ext cx="1882421" cy="16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BFAB36D-37CB-482F-B2E6-AFC9E90BF520}"/>
              </a:ext>
            </a:extLst>
          </p:cNvPr>
          <p:cNvSpPr/>
          <p:nvPr/>
        </p:nvSpPr>
        <p:spPr>
          <a:xfrm>
            <a:off x="3059832" y="5373216"/>
            <a:ext cx="1512168" cy="386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5A04FC-7D84-4CEE-B6CF-A935D96A09D7}"/>
              </a:ext>
            </a:extLst>
          </p:cNvPr>
          <p:cNvSpPr txBox="1"/>
          <p:nvPr/>
        </p:nvSpPr>
        <p:spPr>
          <a:xfrm>
            <a:off x="4860032" y="530120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Transporte para LX – 950€ + 10€ de taxa de parqueamento após 7 dias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2"/>
                </a:solidFill>
              </a:rPr>
              <a:t>Solução</a:t>
            </a:r>
          </a:p>
        </p:txBody>
      </p:sp>
      <p:pic>
        <p:nvPicPr>
          <p:cNvPr id="5" name="Imagem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11" y="3143248"/>
            <a:ext cx="2751142" cy="173040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3178763">
            <a:off x="5887739" y="4421586"/>
            <a:ext cx="620484" cy="324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 para baixo 6"/>
          <p:cNvSpPr/>
          <p:nvPr/>
        </p:nvSpPr>
        <p:spPr>
          <a:xfrm rot="2465674">
            <a:off x="2992875" y="4480895"/>
            <a:ext cx="340404" cy="610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 descr="transferi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7" y="4786322"/>
            <a:ext cx="2211830" cy="1643074"/>
          </a:xfrm>
          <a:prstGeom prst="rect">
            <a:avLst/>
          </a:prstGeom>
        </p:spPr>
      </p:pic>
      <p:pic>
        <p:nvPicPr>
          <p:cNvPr id="13" name="Imagem 12" descr="images (5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4857760"/>
            <a:ext cx="2751686" cy="142876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324208"/>
            <a:ext cx="8229600" cy="182879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PT" dirty="0"/>
              <a:t>Com a purificação destes metais, através de um sistema inovador torna-se viável fazer a sua fusão na região.</a:t>
            </a:r>
          </a:p>
          <a:p>
            <a:pPr algn="just"/>
            <a:r>
              <a:rPr lang="pt-PT" dirty="0"/>
              <a:t>Para além da redução de espaço, o valor do metal aumenta.</a:t>
            </a:r>
          </a:p>
          <a:p>
            <a:pPr algn="just"/>
            <a:r>
              <a:rPr lang="pt-PT" dirty="0"/>
              <a:t>Parte dessas matérias primas serão utilizadas na produção de diferentes produtos com várias propostas de valor para as empresas da região.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4816556"/>
              </p:ext>
            </p:extLst>
          </p:nvPr>
        </p:nvGraphicFramePr>
        <p:xfrm>
          <a:off x="293204" y="-171400"/>
          <a:ext cx="8568952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680" y="6021287"/>
            <a:ext cx="9144000" cy="6316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4633" y="6192821"/>
            <a:ext cx="658213" cy="596854"/>
          </a:xfrm>
          <a:prstGeom prst="rect">
            <a:avLst/>
          </a:prstGeom>
        </p:spPr>
      </p:pic>
      <p:sp>
        <p:nvSpPr>
          <p:cNvPr id="10" name="Subtítulo 3"/>
          <p:cNvSpPr txBox="1">
            <a:spLocks/>
          </p:cNvSpPr>
          <p:nvPr/>
        </p:nvSpPr>
        <p:spPr>
          <a:xfrm>
            <a:off x="5681" y="6537829"/>
            <a:ext cx="9143999" cy="331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1600" i="1" dirty="0">
                <a:solidFill>
                  <a:schemeClr val="accent1">
                    <a:lumMod val="75000"/>
                  </a:schemeClr>
                </a:solidFill>
              </a:rPr>
              <a:t>Reciclar é o nosso compromisso</a:t>
            </a:r>
          </a:p>
        </p:txBody>
      </p:sp>
      <p:sp>
        <p:nvSpPr>
          <p:cNvPr id="11" name="Subtítulo 3"/>
          <p:cNvSpPr txBox="1">
            <a:spLocks/>
          </p:cNvSpPr>
          <p:nvPr/>
        </p:nvSpPr>
        <p:spPr>
          <a:xfrm>
            <a:off x="-108520" y="6049026"/>
            <a:ext cx="9143999" cy="439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3600" b="1" dirty="0">
                <a:solidFill>
                  <a:schemeClr val="tx2">
                    <a:lumMod val="75000"/>
                  </a:schemeClr>
                </a:solidFill>
              </a:rPr>
              <a:t>Siderúrgica Moderna da Madeira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226377-79AF-4D28-97A5-73B725F85ACD}"/>
              </a:ext>
            </a:extLst>
          </p:cNvPr>
          <p:cNvSpPr txBox="1"/>
          <p:nvPr/>
        </p:nvSpPr>
        <p:spPr>
          <a:xfrm>
            <a:off x="293204" y="2978796"/>
            <a:ext cx="85396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/>
              <a:t>Como proposta de valor para os </a:t>
            </a:r>
            <a:r>
              <a:rPr lang="pt-PT" sz="1200" b="1" i="1" u="sng" dirty="0"/>
              <a:t>Fornecedores</a:t>
            </a:r>
            <a:r>
              <a:rPr lang="pt-PT" sz="1200" dirty="0"/>
              <a:t> nós rececionamos os resíduos provenientes da sua atividade em conformidade com a legislação regional. Segundo o  enquadramento legal desta atividade esta regulamentada pelo Decreto-Lei nº178/2006 de 05 de Setembro, o qual aprova o regime geral da gestão de resíduos, transpondo para a ordem jurídica interna a Diretiva n.º 2006/12/CE, do Parlamento Europeu e do Conselho, de 5 de Abril, e a Diretiva n.º 91/689/CEE, do Conselho, de 12 de Dezembro, e cuja identificação e classificação de resíduos é dada pela Portaria n.º 209/2004 de 3 de Março.</a:t>
            </a:r>
          </a:p>
          <a:p>
            <a:pPr algn="just"/>
            <a:endParaRPr lang="pt-PT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5E8A14-5E34-465C-9C36-9EA706C68FA9}"/>
              </a:ext>
            </a:extLst>
          </p:cNvPr>
          <p:cNvSpPr txBox="1"/>
          <p:nvPr/>
        </p:nvSpPr>
        <p:spPr>
          <a:xfrm>
            <a:off x="293204" y="4653929"/>
            <a:ext cx="838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algn="just">
              <a:defRPr sz="1200"/>
            </a:lvl1pPr>
          </a:lstStyle>
          <a:p>
            <a:r>
              <a:rPr lang="pt-PT" dirty="0"/>
              <a:t>Como proposta de valor para os </a:t>
            </a:r>
            <a:r>
              <a:rPr lang="pt-PT" b="1" i="1" u="sng" dirty="0"/>
              <a:t>intermediário</a:t>
            </a:r>
            <a:r>
              <a:rPr lang="pt-PT" dirty="0"/>
              <a:t> a SMM Paga o mesmo preço que lhes pagam no mercado nacional, eles acabam por lucrar com redução do custo do transporte, camionagem e processo de enchimento de contentores</a:t>
            </a:r>
          </a:p>
        </p:txBody>
      </p:sp>
    </p:spTree>
    <p:extLst>
      <p:ext uri="{BB962C8B-B14F-4D97-AF65-F5344CB8AC3E}">
        <p14:creationId xmlns:p14="http://schemas.microsoft.com/office/powerpoint/2010/main" val="5604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2"/>
                </a:solidFill>
              </a:rPr>
              <a:t>Modelo de Negócios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20480"/>
          </a:xfrm>
        </p:spPr>
        <p:txBody>
          <a:bodyPr>
            <a:normAutofit fontScale="47500" lnSpcReduction="20000"/>
          </a:bodyPr>
          <a:lstStyle/>
          <a:p>
            <a:r>
              <a:rPr lang="pt-PT" dirty="0"/>
              <a:t>Como exemplo uma empresa que queira enviar um contentor terá de o fazer com o máximo de 24Ton por contentor.</a:t>
            </a:r>
          </a:p>
          <a:p>
            <a:r>
              <a:rPr lang="pt-PT" dirty="0"/>
              <a:t>Atualmente no mercado estão a pagar o ferro a 0.06€, para encher um contentor uma empresa precisa de investir 1440€ +950€ de transporte.</a:t>
            </a:r>
          </a:p>
          <a:p>
            <a:r>
              <a:rPr lang="pt-PT" dirty="0"/>
              <a:t>Ao vender esse ferro a 0.20€ a 0.24€ consoante a qualidade do ferro, pode vir a receber 5.760€, como receita bruta terá o valor de 3.370€</a:t>
            </a:r>
          </a:p>
          <a:p>
            <a:r>
              <a:rPr lang="pt-PT" dirty="0"/>
              <a:t>A SMM pode pagar um valor em que esta empresa um valor em que esta tenha mais rendimento.</a:t>
            </a:r>
          </a:p>
          <a:p>
            <a:r>
              <a:rPr lang="pt-PT" dirty="0"/>
              <a:t>Com o nosso processo de tratamento podemos trabalhar esse ferro e voltar a colocar o metal no mercado para utilização pelas empresa de construção por exemplo em forma de Viga, Banda, Banda L, T , U com dimensões diversas a um preço e com uma qualidade competitiva com capacidade de resposta imediata no mercado.</a:t>
            </a:r>
          </a:p>
          <a:p>
            <a:r>
              <a:rPr lang="pt-PT" dirty="0"/>
              <a:t>Este ferro novo ronda os 900€ a 1500€, consoante o grau de utilização.</a:t>
            </a:r>
          </a:p>
          <a:p>
            <a:r>
              <a:rPr lang="pt-PT" dirty="0"/>
              <a:t>Como podem ver a empresa tem uma margem de 0.24€ a 0.90€ para produzir os ferros mais simples e mais consumidos pela industria da construção civil.</a:t>
            </a:r>
          </a:p>
          <a:p>
            <a:r>
              <a:rPr lang="pt-PT" dirty="0"/>
              <a:t>Mesmo que consigamos produzir toda a sucata de ferro da região, nunca teremos a capacidade de fornecer o mercado de ferro na sua totalidade, mas teremos uma grande fatia do mercado.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tx2"/>
                </a:solidFill>
              </a:rPr>
              <a:t>Próximos passos: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PT" dirty="0"/>
              <a:t>Realizar estudo de viabilidade económico financeiros</a:t>
            </a:r>
          </a:p>
          <a:p>
            <a:pPr algn="just"/>
            <a:r>
              <a:rPr lang="pt-PT" dirty="0"/>
              <a:t>Apresentar os projeto às entidades competentes para aprovação do projeto com a legislação em vigor, onde será descrita toda a operacionalidade produtiva e verificada o impacto ambiental do projeto pelas entidades competentes</a:t>
            </a:r>
          </a:p>
          <a:p>
            <a:pPr algn="just"/>
            <a:r>
              <a:rPr lang="pt-PT" dirty="0"/>
              <a:t> Arranjar investidores para o projeto, com a possibilidade de ser um negocio com auto sustentável mesmo a  curto prazo.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701</Words>
  <Application>Microsoft Office PowerPoint</Application>
  <PresentationFormat>Apresentação no Ecrã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SMM</vt:lpstr>
      <vt:lpstr>Apresentação do PowerPoint</vt:lpstr>
      <vt:lpstr>Problema</vt:lpstr>
      <vt:lpstr>Solução</vt:lpstr>
      <vt:lpstr>Apresentação do PowerPoint</vt:lpstr>
      <vt:lpstr>Modelo de Negócios</vt:lpstr>
      <vt:lpstr>Próximos passos: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SMM</dc:title>
  <dc:creator>Utilizador</dc:creator>
  <cp:lastModifiedBy>José Escaleira</cp:lastModifiedBy>
  <cp:revision>30</cp:revision>
  <dcterms:created xsi:type="dcterms:W3CDTF">2017-11-02T14:48:25Z</dcterms:created>
  <dcterms:modified xsi:type="dcterms:W3CDTF">2017-11-20T15:33:12Z</dcterms:modified>
</cp:coreProperties>
</file>