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25"/>
  </p:notesMasterIdLst>
  <p:sldIdLst>
    <p:sldId id="256" r:id="rId2"/>
    <p:sldId id="258" r:id="rId3"/>
    <p:sldId id="260" r:id="rId4"/>
    <p:sldId id="261" r:id="rId5"/>
    <p:sldId id="262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5" r:id="rId15"/>
    <p:sldId id="276" r:id="rId16"/>
    <p:sldId id="279" r:id="rId17"/>
    <p:sldId id="278" r:id="rId18"/>
    <p:sldId id="280" r:id="rId19"/>
    <p:sldId id="281" r:id="rId20"/>
    <p:sldId id="282" r:id="rId21"/>
    <p:sldId id="284" r:id="rId22"/>
    <p:sldId id="286" r:id="rId23"/>
    <p:sldId id="28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39F1C-D0C6-48AC-AD14-89287FC998E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7A016-7A21-4839-9417-BA03E20B2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67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6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6538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0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8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10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6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6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1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92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A0E975-544F-4D06-BA9A-440624CBB99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39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E975-544F-4D06-BA9A-440624CBB99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1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A0E975-544F-4D06-BA9A-440624CBB99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BC47E6-54C4-41F6-BDFD-4C9EC19BF4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129" y="746073"/>
            <a:ext cx="10058400" cy="3566160"/>
          </a:xfrm>
        </p:spPr>
        <p:txBody>
          <a:bodyPr>
            <a:normAutofit fontScale="90000"/>
          </a:bodyPr>
          <a:lstStyle/>
          <a:p>
            <a:r>
              <a:rPr lang="en-CA" dirty="0"/>
              <a:t>Complex decisions with code</a:t>
            </a:r>
            <a:br>
              <a:rPr lang="en-CA" dirty="0"/>
            </a:br>
            <a:r>
              <a:rPr lang="en-CA" sz="6000" dirty="0"/>
              <a:t>and/or, nested if, </a:t>
            </a:r>
            <a:r>
              <a:rPr lang="en-CA" sz="6000" dirty="0" err="1"/>
              <a:t>elif</a:t>
            </a:r>
            <a:br>
              <a:rPr lang="en-US" sz="60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 Explore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73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134" y="338118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Sometimes we want to do something if either condition is true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9263" y="2943852"/>
            <a:ext cx="6977773" cy="1847089"/>
          </a:xfrm>
        </p:spPr>
        <p:txBody>
          <a:bodyPr/>
          <a:lstStyle/>
          <a:p>
            <a:r>
              <a:rPr lang="en-CA" sz="2000" dirty="0">
                <a:solidFill>
                  <a:schemeClr val="tx1"/>
                </a:solidFill>
              </a:rPr>
              <a:t>If it is Saturday </a:t>
            </a:r>
            <a:r>
              <a:rPr lang="en-CA" sz="8800" b="1" dirty="0">
                <a:solidFill>
                  <a:schemeClr val="tx1"/>
                </a:solidFill>
              </a:rPr>
              <a:t>or</a:t>
            </a:r>
            <a:r>
              <a:rPr lang="en-CA" sz="2000" dirty="0">
                <a:solidFill>
                  <a:schemeClr val="tx1"/>
                </a:solidFill>
              </a:rPr>
              <a:t> Sunday I can sleep in</a:t>
            </a:r>
          </a:p>
          <a:p>
            <a:r>
              <a:rPr lang="en-CA" sz="2000" dirty="0">
                <a:solidFill>
                  <a:schemeClr val="tx1"/>
                </a:solidFill>
              </a:rPr>
              <a:t>If it is raining </a:t>
            </a:r>
            <a:r>
              <a:rPr lang="en-CA" sz="8800" b="1" dirty="0">
                <a:solidFill>
                  <a:schemeClr val="tx1"/>
                </a:solidFill>
              </a:rPr>
              <a:t>or</a:t>
            </a:r>
            <a:r>
              <a:rPr lang="en-CA" sz="2000" dirty="0">
                <a:solidFill>
                  <a:schemeClr val="tx1"/>
                </a:solidFill>
              </a:rPr>
              <a:t> snowing don’t bike to work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74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129" y="1458468"/>
            <a:ext cx="10058400" cy="3566160"/>
          </a:xfrm>
        </p:spPr>
        <p:txBody>
          <a:bodyPr>
            <a:normAutofit fontScale="90000"/>
          </a:bodyPr>
          <a:lstStyle/>
          <a:p>
            <a:r>
              <a:rPr lang="en-CA" dirty="0"/>
              <a:t>When you use “or” you are saying please do the following if either condition is true 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1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016" y="183572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The “or” is evaluated as True if either of the conditions is True.</a:t>
            </a:r>
            <a:endParaRPr lang="en-US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1908311" y="1742015"/>
            <a:ext cx="9953131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#Imagine you have code that ran earlier which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#set these two variables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saturday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sunday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#print statement executes if either condition is true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saturday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sunday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print(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"you can sleep in"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96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3499" y="362588"/>
            <a:ext cx="10058400" cy="1450757"/>
          </a:xfrm>
        </p:spPr>
        <p:txBody>
          <a:bodyPr/>
          <a:lstStyle/>
          <a:p>
            <a:r>
              <a:rPr lang="en-CA" dirty="0"/>
              <a:t>Here are all the possible combinations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1318661" y="2629134"/>
          <a:ext cx="92691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2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800" dirty="0"/>
                        <a:t>First Condition is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Second Condition is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Statement</a:t>
                      </a:r>
                      <a:r>
                        <a:rPr lang="en-CA" sz="2800" baseline="0" dirty="0"/>
                        <a:t> is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/>
                        <a:t>True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True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True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/>
                        <a:t>True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False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True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/>
                        <a:t>False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True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True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/>
                        <a:t>False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False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False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55885" y="1813345"/>
            <a:ext cx="767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firstCondition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secondCondition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:</a:t>
            </a:r>
          </a:p>
        </p:txBody>
      </p:sp>
    </p:spTree>
    <p:extLst>
      <p:ext uri="{BB962C8B-B14F-4D97-AF65-F5344CB8AC3E}">
        <p14:creationId xmlns:p14="http://schemas.microsoft.com/office/powerpoint/2010/main" val="349183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371" y="248764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You can combine multiple “and”/“or” in a single if statement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2422084" y="1863844"/>
            <a:ext cx="9057288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month ==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"Sep"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month ==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"Apr"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month ==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"Jun"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month ==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"Nov"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	print(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"There are 30 days in this month"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81771" y="3577485"/>
            <a:ext cx="879760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favMovie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"Star Wars"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\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and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favBook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"Lord of the 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Rings"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and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favEvent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ComiCon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	print(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"You and I should hang out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33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24792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You can combine “and”/”or” in a single statement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70353" y="2378938"/>
            <a:ext cx="820609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country ==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"CANADA"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pet ==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"MOOSE"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pet ==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"BEAVER"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	print(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 you play hockey too?"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3009900"/>
            <a:ext cx="11525250" cy="366871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Make sure you test all the different combinations</a:t>
            </a:r>
          </a:p>
          <a:p>
            <a:r>
              <a:rPr lang="en-CA" dirty="0"/>
              <a:t>Country = CANADA, Pet = MOOSE</a:t>
            </a:r>
          </a:p>
          <a:p>
            <a:r>
              <a:rPr lang="en-CA" dirty="0"/>
              <a:t>Country = CANADA, Pet = BEAVER</a:t>
            </a:r>
          </a:p>
          <a:p>
            <a:r>
              <a:rPr lang="en-CA" dirty="0"/>
              <a:t>Country = VIETNAM, Pet = MOOSE</a:t>
            </a:r>
          </a:p>
          <a:p>
            <a:r>
              <a:rPr lang="en-CA" dirty="0"/>
              <a:t>Country = VIETNAM, Pet = BEAVER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7531100" y="5092700"/>
            <a:ext cx="3505200" cy="901700"/>
          </a:xfrm>
          <a:prstGeom prst="wedgeRectCallout">
            <a:avLst>
              <a:gd name="adj1" fmla="val -66059"/>
              <a:gd name="adj2" fmla="val 4419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This one doesn’t seem to work the way you would expect!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5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8125" y="297335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CA" dirty="0"/>
              <a:t>There is an order of operations for “and”/”or” </a:t>
            </a:r>
            <a:br>
              <a:rPr lang="en-CA" dirty="0"/>
            </a:br>
            <a:r>
              <a:rPr lang="en-CA" dirty="0"/>
              <a:t>“and” are evaluated first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59740" y="3231834"/>
            <a:ext cx="917409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country ==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"CANADA"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pet ==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MOOSE"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	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pet ==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"BEAVER"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	print(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 you play hockey too?"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937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618" y="299482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Do you remember learning order of operations for math in school?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63962" y="2737790"/>
            <a:ext cx="6153526" cy="1937241"/>
          </a:xfrm>
        </p:spPr>
        <p:txBody>
          <a:bodyPr/>
          <a:lstStyle/>
          <a:p>
            <a:r>
              <a:rPr lang="en-CA" sz="3200" dirty="0">
                <a:solidFill>
                  <a:schemeClr val="tx1"/>
                </a:solidFill>
              </a:rPr>
              <a:t>8+5*2=?</a:t>
            </a:r>
          </a:p>
          <a:p>
            <a:r>
              <a:rPr lang="en-CA" sz="3200" dirty="0">
                <a:solidFill>
                  <a:schemeClr val="tx1"/>
                </a:solidFill>
              </a:rPr>
              <a:t>Multiplication and Division are done before addition and subtraction</a:t>
            </a:r>
          </a:p>
          <a:p>
            <a:r>
              <a:rPr lang="en-CA" sz="3200" dirty="0">
                <a:solidFill>
                  <a:schemeClr val="tx1"/>
                </a:solidFill>
              </a:rPr>
              <a:t>8+5*2 = 18</a:t>
            </a:r>
          </a:p>
        </p:txBody>
      </p:sp>
    </p:spTree>
    <p:extLst>
      <p:ext uri="{BB962C8B-B14F-4D97-AF65-F5344CB8AC3E}">
        <p14:creationId xmlns:p14="http://schemas.microsoft.com/office/powerpoint/2010/main" val="2943589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102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CA" dirty="0"/>
              <a:t>In math, how can you specify that you want to do addition before multiplication?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27601" y="3034005"/>
            <a:ext cx="4080027" cy="958446"/>
          </a:xfrm>
        </p:spPr>
        <p:txBody>
          <a:bodyPr/>
          <a:lstStyle/>
          <a:p>
            <a:r>
              <a:rPr lang="en-CA" sz="3600" dirty="0">
                <a:solidFill>
                  <a:schemeClr val="tx1"/>
                </a:solidFill>
              </a:rPr>
              <a:t>Use parentheses!</a:t>
            </a:r>
          </a:p>
          <a:p>
            <a:r>
              <a:rPr lang="en-CA" sz="3600" dirty="0">
                <a:solidFill>
                  <a:schemeClr val="tx1"/>
                </a:solidFill>
              </a:rPr>
              <a:t>(8+5)*2 = 26</a:t>
            </a:r>
          </a:p>
        </p:txBody>
      </p:sp>
    </p:spTree>
    <p:extLst>
      <p:ext uri="{BB962C8B-B14F-4D97-AF65-F5344CB8AC3E}">
        <p14:creationId xmlns:p14="http://schemas.microsoft.com/office/powerpoint/2010/main" val="366274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986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We can use parentheses to execute “or” before “and”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9514" y="1862435"/>
            <a:ext cx="92724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country == 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"CANADA"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(pet == 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"MOOSE"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pet == 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"BEAVER"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 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	print(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 you play hockey too"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514" y="3746500"/>
            <a:ext cx="106313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When in doubt, just add parentheses whenever you combine and/or in a single if statement.</a:t>
            </a:r>
          </a:p>
          <a:p>
            <a:endParaRPr lang="en-CA" sz="2800" dirty="0"/>
          </a:p>
          <a:p>
            <a:r>
              <a:rPr lang="en-CA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 might be redundant, but it will be easier for someone to read your code and you are less likely to make mistakes.</a:t>
            </a:r>
          </a:p>
        </p:txBody>
      </p:sp>
    </p:spTree>
    <p:extLst>
      <p:ext uri="{BB962C8B-B14F-4D97-AF65-F5344CB8AC3E}">
        <p14:creationId xmlns:p14="http://schemas.microsoft.com/office/powerpoint/2010/main" val="299267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4129" y="338118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Sometimes there are multiple conditions that affect the outcome of a decision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264279" y="1964490"/>
            <a:ext cx="10558100" cy="3869071"/>
          </a:xfrm>
        </p:spPr>
        <p:txBody>
          <a:bodyPr/>
          <a:lstStyle/>
          <a:p>
            <a:r>
              <a:rPr lang="en-CA" sz="3600" dirty="0">
                <a:solidFill>
                  <a:schemeClr val="tx1"/>
                </a:solidFill>
              </a:rPr>
              <a:t>If you are in England say hello, if you are in Germany say </a:t>
            </a:r>
            <a:r>
              <a:rPr lang="en-CA" sz="3600" dirty="0" err="1">
                <a:solidFill>
                  <a:schemeClr val="tx1"/>
                </a:solidFill>
              </a:rPr>
              <a:t>guten</a:t>
            </a:r>
            <a:r>
              <a:rPr lang="en-CA" sz="3600" dirty="0">
                <a:solidFill>
                  <a:schemeClr val="tx1"/>
                </a:solidFill>
              </a:rPr>
              <a:t> tag, if you are in France say bonjour, …</a:t>
            </a:r>
          </a:p>
          <a:p>
            <a:r>
              <a:rPr lang="en-CA" sz="3600" dirty="0">
                <a:solidFill>
                  <a:schemeClr val="tx1"/>
                </a:solidFill>
              </a:rPr>
              <a:t>If you win the lottery and the prize is over a million dollars then retire to a life of luxury</a:t>
            </a:r>
          </a:p>
          <a:p>
            <a:r>
              <a:rPr lang="en-CA" sz="3600" dirty="0">
                <a:solidFill>
                  <a:schemeClr val="tx1"/>
                </a:solidFill>
              </a:rPr>
              <a:t>If it is Monday, check to see if there is fresh coffee. If there is no fresh coffee go to the nearest café 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11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3499" y="376755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CA" dirty="0"/>
              <a:t>Sometimes we have multiple conditions but just using and “and”/”or” may not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43499" y="2505970"/>
            <a:ext cx="9444936" cy="2388001"/>
          </a:xfrm>
        </p:spPr>
        <p:txBody>
          <a:bodyPr/>
          <a:lstStyle/>
          <a:p>
            <a:r>
              <a:rPr lang="en-CA" sz="3200" dirty="0">
                <a:solidFill>
                  <a:schemeClr val="tx1"/>
                </a:solidFill>
              </a:rPr>
              <a:t>How could you handle this in code?</a:t>
            </a:r>
          </a:p>
          <a:p>
            <a:r>
              <a:rPr lang="en-CA" sz="3200" dirty="0">
                <a:solidFill>
                  <a:schemeClr val="tx1"/>
                </a:solidFill>
              </a:rPr>
              <a:t>If it is Monday, go check to see if there is fresh coffee. If there is no fresh coffee go to the nearest café </a:t>
            </a:r>
          </a:p>
          <a:p>
            <a:r>
              <a:rPr lang="en-CA" sz="3200" dirty="0">
                <a:solidFill>
                  <a:schemeClr val="tx1"/>
                </a:solidFill>
              </a:rPr>
              <a:t>In this situation you have to check a condition, if it is true you want to check another condition.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6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0170" y="47673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You can nest if statements inside each other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329232"/>
            <a:ext cx="11525250" cy="440297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2494" y="1329232"/>
            <a:ext cx="11952311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monday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freshCoffee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monday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#you could have code here to check for fresh coffee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# the if statement is nested, so this if statement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# is only executed if the other if statement is 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freshCoffee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print(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"go buy a coffee!"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	print(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 hate Mondays"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"now you can start work"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6761" y="6059658"/>
            <a:ext cx="10218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You have to be VERY careful with how the code is indented, because that determines which code goes with which if statement 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67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Your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22750" y="2023963"/>
            <a:ext cx="10876192" cy="3448990"/>
          </a:xfrm>
        </p:spPr>
        <p:txBody>
          <a:bodyPr/>
          <a:lstStyle/>
          <a:p>
            <a:r>
              <a:rPr lang="en-CA" sz="2800" dirty="0">
                <a:solidFill>
                  <a:schemeClr val="tx1"/>
                </a:solidFill>
              </a:rPr>
              <a:t>Calculate the total to charge for an order from an online store in Canada</a:t>
            </a:r>
          </a:p>
          <a:p>
            <a:r>
              <a:rPr lang="en-CA" sz="2800" dirty="0">
                <a:solidFill>
                  <a:schemeClr val="tx1"/>
                </a:solidFill>
              </a:rPr>
              <a:t>Ask user what country they are from and their order total</a:t>
            </a:r>
          </a:p>
          <a:p>
            <a:r>
              <a:rPr lang="en-CA" sz="2800" dirty="0">
                <a:solidFill>
                  <a:schemeClr val="tx1"/>
                </a:solidFill>
              </a:rPr>
              <a:t>If the user is from Canada, ask which province</a:t>
            </a:r>
          </a:p>
          <a:p>
            <a:r>
              <a:rPr lang="en-CA" sz="2800" dirty="0">
                <a:solidFill>
                  <a:schemeClr val="tx1"/>
                </a:solidFill>
              </a:rPr>
              <a:t>If the order is from outside Canada do not charge any taxes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CA" sz="2800" dirty="0">
                <a:solidFill>
                  <a:schemeClr val="tx1"/>
                </a:solidFill>
              </a:rPr>
              <a:t>If the order was placed in Canada calculate tax based on the province</a:t>
            </a:r>
          </a:p>
          <a:p>
            <a:pPr lvl="1"/>
            <a:r>
              <a:rPr lang="en-CA" sz="2400" dirty="0"/>
              <a:t>Alberta charge .05% General sales Tax (GST)</a:t>
            </a:r>
          </a:p>
          <a:p>
            <a:pPr lvl="1"/>
            <a:r>
              <a:rPr lang="en-CA" sz="2400" dirty="0"/>
              <a:t>Ontario, New Brunswick, Nova Scotia charge .13% Harmonized sales tax</a:t>
            </a:r>
          </a:p>
          <a:p>
            <a:pPr lvl="1"/>
            <a:r>
              <a:rPr lang="en-CA" sz="2400" dirty="0"/>
              <a:t>All other provinces charge .06% provincial sales tax + .05% GST tax</a:t>
            </a:r>
          </a:p>
          <a:p>
            <a:r>
              <a:rPr lang="en-CA" sz="2800" dirty="0">
                <a:solidFill>
                  <a:schemeClr val="tx1"/>
                </a:solidFill>
              </a:rPr>
              <a:t>Tell the user the total with taxes for their order</a:t>
            </a:r>
          </a:p>
        </p:txBody>
      </p:sp>
    </p:spTree>
    <p:extLst>
      <p:ext uri="{BB962C8B-B14F-4D97-AF65-F5344CB8AC3E}">
        <p14:creationId xmlns:p14="http://schemas.microsoft.com/office/powerpoint/2010/main" val="2289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38119"/>
            <a:ext cx="10058400" cy="1450757"/>
          </a:xfrm>
        </p:spPr>
        <p:txBody>
          <a:bodyPr/>
          <a:lstStyle/>
          <a:p>
            <a:r>
              <a:rPr lang="en-CA" dirty="0"/>
              <a:t>Testing your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615440" y="2402942"/>
            <a:ext cx="10464943" cy="1795572"/>
          </a:xfrm>
        </p:spPr>
        <p:txBody>
          <a:bodyPr/>
          <a:lstStyle/>
          <a:p>
            <a:r>
              <a:rPr lang="en-CA" sz="2800" dirty="0">
                <a:solidFill>
                  <a:schemeClr val="tx1"/>
                </a:solidFill>
              </a:rPr>
              <a:t>What do you need to test to ensure your code works correctly?</a:t>
            </a:r>
          </a:p>
          <a:p>
            <a:pPr lvl="1"/>
            <a:r>
              <a:rPr lang="en-CA" sz="2400" dirty="0"/>
              <a:t>Someone who is from outside Canada (no tax)</a:t>
            </a:r>
          </a:p>
          <a:p>
            <a:pPr lvl="1"/>
            <a:r>
              <a:rPr lang="en-CA" sz="2400" dirty="0"/>
              <a:t>Someone from Alberta, Canada (5% tax)</a:t>
            </a:r>
          </a:p>
          <a:p>
            <a:pPr lvl="1"/>
            <a:r>
              <a:rPr lang="en-CA" sz="2400" dirty="0"/>
              <a:t>Someone from Ontario, Canada (13% tax)</a:t>
            </a:r>
          </a:p>
          <a:p>
            <a:pPr lvl="1"/>
            <a:r>
              <a:rPr lang="en-CA" sz="2400" dirty="0"/>
              <a:t>Someone from Canada from a different province (e.g. Quebec) (11% tax)</a:t>
            </a:r>
          </a:p>
        </p:txBody>
      </p:sp>
    </p:spTree>
    <p:extLst>
      <p:ext uri="{BB962C8B-B14F-4D97-AF65-F5344CB8AC3E}">
        <p14:creationId xmlns:p14="http://schemas.microsoft.com/office/powerpoint/2010/main" val="85689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838" y="2656316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CA" dirty="0"/>
              <a:t>If you are in Canada say hello, if you are in Germany say </a:t>
            </a:r>
            <a:r>
              <a:rPr lang="en-CA" dirty="0" err="1"/>
              <a:t>guten</a:t>
            </a:r>
            <a:r>
              <a:rPr lang="en-CA" dirty="0"/>
              <a:t> tag, if you are in France say bonjour, …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413" y="2044700"/>
            <a:ext cx="11525250" cy="4633914"/>
          </a:xfrm>
        </p:spPr>
        <p:txBody>
          <a:bodyPr/>
          <a:lstStyle/>
          <a:p>
            <a:r>
              <a:rPr lang="en-CA" sz="2400" dirty="0"/>
              <a:t>This is an interesting situation </a:t>
            </a:r>
            <a:r>
              <a:rPr lang="en-CA" sz="2400" dirty="0">
                <a:solidFill>
                  <a:schemeClr val="tx1"/>
                </a:solidFill>
              </a:rPr>
              <a:t>because you really only have one condition to check</a:t>
            </a:r>
            <a:r>
              <a:rPr lang="en-CA" sz="2400" dirty="0"/>
              <a:t>, but that one condition could have many different values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534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5623" y="575336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CA" dirty="0"/>
              <a:t>The “</a:t>
            </a:r>
            <a:r>
              <a:rPr lang="en-CA" dirty="0" err="1"/>
              <a:t>elif</a:t>
            </a:r>
            <a:r>
              <a:rPr lang="en-CA" dirty="0"/>
              <a:t>” allows you to check for different values</a:t>
            </a:r>
            <a:br>
              <a:rPr lang="en-CA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3146046" y="1755637"/>
            <a:ext cx="826861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country = input(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"Where are you from? 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country ==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"CANADA"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print(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country ==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"GERMANY"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print(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Guten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Tag"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country ==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"FRANCE"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print(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"Bonjour"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8017" y="5297074"/>
            <a:ext cx="6841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Note that the </a:t>
            </a:r>
            <a:r>
              <a:rPr lang="en-CA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elif</a:t>
            </a:r>
            <a:r>
              <a:rPr lang="en-CA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statement is not indented! </a:t>
            </a:r>
          </a:p>
          <a:p>
            <a:r>
              <a:rPr lang="en-CA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r>
              <a:rPr lang="en-CA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elif</a:t>
            </a:r>
            <a:r>
              <a:rPr lang="en-CA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” is short for Else if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76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129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What if someone enters Japan or Italy?</a:t>
            </a:r>
            <a:br>
              <a:rPr lang="en-CA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1806643" y="1879708"/>
            <a:ext cx="8268610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country = input(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"Where are you from? 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country ==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"CANADA"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print(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country ==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"GERMANY"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print(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Guten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Tag"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country ==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"FRANCE"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print(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"Bonjour"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print(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"Aloha/Ciao/</a:t>
            </a:r>
            <a:r>
              <a:rPr lang="en-US" altLang="en-US" sz="28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G’Day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525" y="1214140"/>
            <a:ext cx="10951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 should add an “</a:t>
            </a:r>
            <a:r>
              <a:rPr lang="en-CA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else</a:t>
            </a:r>
            <a:r>
              <a:rPr lang="en-CA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” statement to catch any conditions we didn’t list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8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925" y="569759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CA" dirty="0"/>
              <a:t>If you win the lottery and the prize is over a million dollars then retire to a life of luxury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101832" y="2171120"/>
            <a:ext cx="9334607" cy="3238007"/>
          </a:xfrm>
        </p:spPr>
        <p:txBody>
          <a:bodyPr/>
          <a:lstStyle/>
          <a:p>
            <a:r>
              <a:rPr lang="en-CA" sz="2000" dirty="0">
                <a:solidFill>
                  <a:schemeClr val="tx1"/>
                </a:solidFill>
              </a:rPr>
              <a:t>Sometimes the decision on whether to take the next step depends on a combination of factors</a:t>
            </a:r>
          </a:p>
          <a:p>
            <a:r>
              <a:rPr lang="en-CA" sz="2000" dirty="0">
                <a:solidFill>
                  <a:schemeClr val="tx1"/>
                </a:solidFill>
              </a:rPr>
              <a:t>If I win the lottery, but only win $5 I can’t retire</a:t>
            </a:r>
          </a:p>
          <a:p>
            <a:r>
              <a:rPr lang="en-CA" sz="2000" dirty="0">
                <a:solidFill>
                  <a:schemeClr val="tx1"/>
                </a:solidFill>
              </a:rPr>
              <a:t>If the lottery gives out a million dollars but I didn’t win, I can’t retire</a:t>
            </a:r>
          </a:p>
          <a:p>
            <a:r>
              <a:rPr lang="en-CA" sz="2000" dirty="0">
                <a:solidFill>
                  <a:schemeClr val="tx1"/>
                </a:solidFill>
              </a:rPr>
              <a:t>I can only retire if I win the lottery </a:t>
            </a:r>
            <a:r>
              <a:rPr lang="en-CA" sz="8800" b="1" dirty="0">
                <a:solidFill>
                  <a:schemeClr val="tx1"/>
                </a:solidFill>
              </a:rPr>
              <a:t>and</a:t>
            </a:r>
            <a:r>
              <a:rPr lang="en-CA" sz="2000" dirty="0">
                <a:solidFill>
                  <a:schemeClr val="tx1"/>
                </a:solidFill>
              </a:rPr>
              <a:t> the prize was over a million dollars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6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129" y="746073"/>
            <a:ext cx="10058400" cy="3566160"/>
          </a:xfrm>
        </p:spPr>
        <p:txBody>
          <a:bodyPr>
            <a:normAutofit fontScale="90000"/>
          </a:bodyPr>
          <a:lstStyle/>
          <a:p>
            <a:r>
              <a:rPr lang="en-CA" dirty="0"/>
              <a:t>When you use “and” you are saying all the conditions must be true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167" y="389439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The “and” is only evaluated as True if both conditions are True.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1190884" y="1840196"/>
            <a:ext cx="1109556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#Imagine you have code that ran earlier which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#set these two variables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wonLottery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bigWin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#print statement only executes if both conditions are true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wonLottery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bigWin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print(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"you can retire"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47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86603"/>
            <a:ext cx="10058400" cy="1450757"/>
          </a:xfrm>
        </p:spPr>
        <p:txBody>
          <a:bodyPr/>
          <a:lstStyle/>
          <a:p>
            <a:r>
              <a:rPr lang="en-CA" dirty="0"/>
              <a:t>Here are all the possible combinations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15427935"/>
              </p:ext>
            </p:extLst>
          </p:nvPr>
        </p:nvGraphicFramePr>
        <p:xfrm>
          <a:off x="2133600" y="2719557"/>
          <a:ext cx="925457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4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4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800" dirty="0"/>
                        <a:t>First Condition is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Second Condition is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Statement</a:t>
                      </a:r>
                      <a:r>
                        <a:rPr lang="en-CA" sz="2800" baseline="0" dirty="0"/>
                        <a:t> is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/>
                        <a:t>True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True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True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/>
                        <a:t>True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False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False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/>
                        <a:t>False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True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False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/>
                        <a:t>False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False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False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648313" y="1943422"/>
            <a:ext cx="787427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firstCondition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secondCondition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10008"/>
      </p:ext>
    </p:extLst>
  </p:cSld>
  <p:clrMapOvr>
    <a:masterClrMapping/>
  </p:clrMapOvr>
</p:sld>
</file>

<file path=ppt/theme/theme1.xml><?xml version="1.0" encoding="utf-8"?>
<a:theme xmlns:a="http://schemas.openxmlformats.org/drawingml/2006/main" name="SoferaAilab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eraAilab" id="{09A292C2-1EB5-406B-A304-E381792E526C}" vid="{FDC598BC-2D18-4807-B449-B64E08DD24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SoferaAilab</Template>
  <TotalTime>300</TotalTime>
  <Words>1367</Words>
  <Application>Microsoft Office PowerPoint</Application>
  <PresentationFormat>Widescreen</PresentationFormat>
  <Paragraphs>163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Segoe UI Light</vt:lpstr>
      <vt:lpstr>SoferaAilab</vt:lpstr>
      <vt:lpstr>Complex decisions with code and/or, nested if, elif </vt:lpstr>
      <vt:lpstr>Sometimes there are multiple conditions that affect the outcome of a decision</vt:lpstr>
      <vt:lpstr>If you are in Canada say hello, if you are in Germany say guten tag, if you are in France say bonjour, … </vt:lpstr>
      <vt:lpstr>The “elif” allows you to check for different values </vt:lpstr>
      <vt:lpstr>What if someone enters Japan or Italy? </vt:lpstr>
      <vt:lpstr>If you win the lottery and the prize is over a million dollars then retire to a life of luxury </vt:lpstr>
      <vt:lpstr>When you use “and” you are saying all the conditions must be true </vt:lpstr>
      <vt:lpstr>The “and” is only evaluated as True if both conditions are True.</vt:lpstr>
      <vt:lpstr>Here are all the possible combinations</vt:lpstr>
      <vt:lpstr>Sometimes we want to do something if either condition is true</vt:lpstr>
      <vt:lpstr>When you use “or” you are saying please do the following if either condition is true  </vt:lpstr>
      <vt:lpstr>The “or” is evaluated as True if either of the conditions is True.</vt:lpstr>
      <vt:lpstr>Here are all the possible combinations</vt:lpstr>
      <vt:lpstr>You can combine multiple “and”/“or” in a single if statement</vt:lpstr>
      <vt:lpstr>You can combine “and”/”or” in a single statement</vt:lpstr>
      <vt:lpstr>There is an order of operations for “and”/”or”  “and” are evaluated first</vt:lpstr>
      <vt:lpstr>Do you remember learning order of operations for math in school?</vt:lpstr>
      <vt:lpstr>In math, how can you specify that you want to do addition before multiplication?</vt:lpstr>
      <vt:lpstr>We can use parentheses to execute “or” before “and”</vt:lpstr>
      <vt:lpstr>Sometimes we have multiple conditions but just using and “and”/”or” may not work</vt:lpstr>
      <vt:lpstr>You can nest if statements inside each other </vt:lpstr>
      <vt:lpstr>Your challenge</vt:lpstr>
      <vt:lpstr>Testing your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decisions with code and/or, nested if, elif</dc:title>
  <dc:creator>ZeeShan</dc:creator>
  <cp:lastModifiedBy>ZeeShan Ali</cp:lastModifiedBy>
  <cp:revision>19</cp:revision>
  <dcterms:created xsi:type="dcterms:W3CDTF">2021-04-13T06:32:21Z</dcterms:created>
  <dcterms:modified xsi:type="dcterms:W3CDTF">2024-09-19T13:09:58Z</dcterms:modified>
</cp:coreProperties>
</file>