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00" r:id="rId1"/>
  </p:sldMasterIdLst>
  <p:notesMasterIdLst>
    <p:notesMasterId r:id="rId36"/>
  </p:notesMasterIdLst>
  <p:handoutMasterIdLst>
    <p:handoutMasterId r:id="rId37"/>
  </p:handoutMasterIdLst>
  <p:sldIdLst>
    <p:sldId id="944" r:id="rId2"/>
    <p:sldId id="945" r:id="rId3"/>
    <p:sldId id="946" r:id="rId4"/>
    <p:sldId id="947" r:id="rId5"/>
    <p:sldId id="948" r:id="rId6"/>
    <p:sldId id="949" r:id="rId7"/>
    <p:sldId id="950" r:id="rId8"/>
    <p:sldId id="951" r:id="rId9"/>
    <p:sldId id="952" r:id="rId10"/>
    <p:sldId id="953" r:id="rId11"/>
    <p:sldId id="954" r:id="rId12"/>
    <p:sldId id="955" r:id="rId13"/>
    <p:sldId id="957" r:id="rId14"/>
    <p:sldId id="959" r:id="rId15"/>
    <p:sldId id="960" r:id="rId16"/>
    <p:sldId id="961" r:id="rId17"/>
    <p:sldId id="962" r:id="rId18"/>
    <p:sldId id="964" r:id="rId19"/>
    <p:sldId id="965" r:id="rId20"/>
    <p:sldId id="966" r:id="rId21"/>
    <p:sldId id="967" r:id="rId22"/>
    <p:sldId id="968" r:id="rId23"/>
    <p:sldId id="969" r:id="rId24"/>
    <p:sldId id="970" r:id="rId25"/>
    <p:sldId id="971" r:id="rId26"/>
    <p:sldId id="972" r:id="rId27"/>
    <p:sldId id="973" r:id="rId28"/>
    <p:sldId id="974" r:id="rId29"/>
    <p:sldId id="975" r:id="rId30"/>
    <p:sldId id="976" r:id="rId31"/>
    <p:sldId id="977" r:id="rId32"/>
    <p:sldId id="978" r:id="rId33"/>
    <p:sldId id="979" r:id="rId34"/>
    <p:sldId id="980" r:id="rId35"/>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FF"/>
    <a:srgbClr val="FFFFCC"/>
    <a:srgbClr val="66FFCC"/>
    <a:srgbClr val="808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24"/>
    </p:cViewPr>
  </p:sorterViewPr>
  <p:notesViewPr>
    <p:cSldViewPr snapToGrid="0">
      <p:cViewPr>
        <p:scale>
          <a:sx n="100" d="100"/>
          <a:sy n="100" d="100"/>
        </p:scale>
        <p:origin x="-624" y="1602"/>
      </p:cViewPr>
      <p:guideLst>
        <p:guide orient="horz" pos="2927"/>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defTabSz="952500" eaLnBrk="0" hangingPunct="0">
              <a:defRPr sz="1000" i="1">
                <a:latin typeface="Arial" charset="0"/>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algn="r" defTabSz="952500" eaLnBrk="0" hangingPunct="0">
              <a:defRPr sz="1000" i="1">
                <a:latin typeface="Arial" charset="0"/>
                <a:ea typeface="+mn-ea"/>
                <a:cs typeface="+mn-cs"/>
              </a:defRPr>
            </a:lvl1pPr>
          </a:lstStyle>
          <a:p>
            <a:pPr>
              <a:defRPr/>
            </a:pPr>
            <a:endParaRPr lang="en-US"/>
          </a:p>
        </p:txBody>
      </p:sp>
      <p:sp>
        <p:nvSpPr>
          <p:cNvPr id="3076"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defTabSz="952500" eaLnBrk="0" hangingPunct="0">
              <a:defRPr sz="1000" i="1" dirty="0" smtClean="0">
                <a:latin typeface="Arial" charset="0"/>
                <a:ea typeface="+mn-ea"/>
                <a:cs typeface="+mn-cs"/>
              </a:defRPr>
            </a:lvl1pPr>
          </a:lstStyle>
          <a:p>
            <a:pPr>
              <a:defRPr/>
            </a:pPr>
            <a:r>
              <a:rPr lang="en-US"/>
              <a:t>Repetition using loops</a:t>
            </a:r>
          </a:p>
        </p:txBody>
      </p:sp>
      <p:sp>
        <p:nvSpPr>
          <p:cNvPr id="3077" name="Rectangle 5"/>
          <p:cNvSpPr>
            <a:spLocks noGrp="1" noChangeArrowheads="1"/>
          </p:cNvSpPr>
          <p:nvPr>
            <p:ph type="sldNum" sz="quarter" idx="3"/>
          </p:nvPr>
        </p:nvSpPr>
        <p:spPr bwMode="auto">
          <a:xfrm>
            <a:off x="3971925"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algn="r" defTabSz="952500" eaLnBrk="0" hangingPunct="0">
              <a:defRPr sz="1000" i="1"/>
            </a:lvl1pPr>
          </a:lstStyle>
          <a:p>
            <a:fld id="{72F60CBB-4F4A-4BB1-A30E-F0CB8C6DF383}" type="slidenum">
              <a:rPr lang="en-US" altLang="en-US"/>
              <a:pPr/>
              <a:t>‹#›</a:t>
            </a:fld>
            <a:endParaRPr lang="en-US" altLang="en-US"/>
          </a:p>
        </p:txBody>
      </p:sp>
    </p:spTree>
    <p:extLst>
      <p:ext uri="{BB962C8B-B14F-4D97-AF65-F5344CB8AC3E}">
        <p14:creationId xmlns:p14="http://schemas.microsoft.com/office/powerpoint/2010/main" val="1390321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defTabSz="952500" eaLnBrk="0" hangingPunct="0">
              <a:defRPr sz="1000" i="1">
                <a:latin typeface="Times New Roman" pitchFamily="18" charset="0"/>
                <a:ea typeface="+mn-ea"/>
                <a:cs typeface="+mn-cs"/>
              </a:defRPr>
            </a:lvl1pPr>
          </a:lstStyle>
          <a:p>
            <a:pPr>
              <a:defRPr/>
            </a:pPr>
            <a:endParaRPr lang="en-US"/>
          </a:p>
        </p:txBody>
      </p:sp>
      <p:sp>
        <p:nvSpPr>
          <p:cNvPr id="2051"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algn="r" defTabSz="952500" eaLnBrk="0" hangingPunct="0">
              <a:defRPr sz="1000" i="1">
                <a:latin typeface="Times New Roman" pitchFamily="18" charset="0"/>
                <a:ea typeface="+mn-ea"/>
                <a:cs typeface="+mn-cs"/>
              </a:defRPr>
            </a:lvl1pPr>
          </a:lstStyle>
          <a:p>
            <a:pPr>
              <a:defRPr/>
            </a:pPr>
            <a:endParaRPr lang="en-US"/>
          </a:p>
        </p:txBody>
      </p:sp>
      <p:sp>
        <p:nvSpPr>
          <p:cNvPr id="2052" name="Rectangle 4"/>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defTabSz="952500" eaLnBrk="0" hangingPunct="0">
              <a:defRPr sz="1000" i="1">
                <a:latin typeface="Times New Roman" pitchFamily="18" charset="0"/>
                <a:ea typeface="+mn-ea"/>
                <a:cs typeface="+mn-cs"/>
              </a:defRPr>
            </a:lvl1pPr>
          </a:lstStyle>
          <a:p>
            <a:pPr>
              <a:defRPr/>
            </a:pPr>
            <a:endParaRPr lang="en-US"/>
          </a:p>
        </p:txBody>
      </p:sp>
      <p:sp>
        <p:nvSpPr>
          <p:cNvPr id="2053" name="Rectangle 5"/>
          <p:cNvSpPr>
            <a:spLocks noGrp="1" noChangeArrowheads="1"/>
          </p:cNvSpPr>
          <p:nvPr>
            <p:ph type="sldNum" sz="quarter" idx="5"/>
          </p:nvPr>
        </p:nvSpPr>
        <p:spPr bwMode="auto">
          <a:xfrm>
            <a:off x="3971925"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algn="r" defTabSz="952500" eaLnBrk="0" hangingPunct="0">
              <a:defRPr sz="1000" i="1">
                <a:latin typeface="Times New Roman" panose="02020603050405020304" pitchFamily="18" charset="0"/>
              </a:defRPr>
            </a:lvl1pPr>
          </a:lstStyle>
          <a:p>
            <a:fld id="{6438542A-924A-4101-9985-501B92409B21}" type="slidenum">
              <a:rPr lang="en-US" altLang="en-US"/>
              <a:pPr/>
              <a:t>‹#›</a:t>
            </a:fld>
            <a:endParaRPr lang="en-US" altLang="en-US"/>
          </a:p>
        </p:txBody>
      </p:sp>
      <p:sp>
        <p:nvSpPr>
          <p:cNvPr id="14342" name="Rectangle 6"/>
          <p:cNvSpPr>
            <a:spLocks noChangeArrowheads="1"/>
          </p:cNvSpPr>
          <p:nvPr/>
        </p:nvSpPr>
        <p:spPr bwMode="auto">
          <a:xfrm>
            <a:off x="3136900" y="8853488"/>
            <a:ext cx="7350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64" tIns="46123" rIns="89064" bIns="46123">
            <a:spAutoFit/>
          </a:bodyPr>
          <a:lstStyle>
            <a:lvl1pPr defTabSz="901700" eaLnBrk="0" hangingPunct="0">
              <a:defRPr sz="1400">
                <a:solidFill>
                  <a:schemeClr val="tx1"/>
                </a:solidFill>
                <a:latin typeface="Arial" panose="020B0604020202020204" pitchFamily="34" charset="0"/>
                <a:ea typeface="ＭＳ Ｐゴシック" panose="020B0600070205080204" pitchFamily="34" charset="-128"/>
              </a:defRPr>
            </a:lvl1pPr>
            <a:lvl2pPr marL="742950" indent="-285750" defTabSz="901700" eaLnBrk="0" hangingPunct="0">
              <a:defRPr sz="1400">
                <a:solidFill>
                  <a:schemeClr val="tx1"/>
                </a:solidFill>
                <a:latin typeface="Arial" panose="020B0604020202020204" pitchFamily="34" charset="0"/>
                <a:ea typeface="ＭＳ Ｐゴシック" panose="020B0600070205080204" pitchFamily="34" charset="-128"/>
              </a:defRPr>
            </a:lvl2pPr>
            <a:lvl3pPr marL="1143000" indent="-228600" defTabSz="901700" eaLnBrk="0" hangingPunct="0">
              <a:defRPr sz="1400">
                <a:solidFill>
                  <a:schemeClr val="tx1"/>
                </a:solidFill>
                <a:latin typeface="Arial" panose="020B0604020202020204" pitchFamily="34" charset="0"/>
                <a:ea typeface="ＭＳ Ｐゴシック" panose="020B0600070205080204" pitchFamily="34" charset="-128"/>
              </a:defRPr>
            </a:lvl3pPr>
            <a:lvl4pPr marL="1600200" indent="-228600" defTabSz="901700" eaLnBrk="0" hangingPunct="0">
              <a:defRPr sz="1400">
                <a:solidFill>
                  <a:schemeClr val="tx1"/>
                </a:solidFill>
                <a:latin typeface="Arial" panose="020B0604020202020204" pitchFamily="34" charset="0"/>
                <a:ea typeface="ＭＳ Ｐゴシック" panose="020B0600070205080204" pitchFamily="34" charset="-128"/>
              </a:defRPr>
            </a:lvl4pPr>
            <a:lvl5pPr marL="2057400" indent="-228600" defTabSz="901700" eaLnBrk="0" hangingPunct="0">
              <a:defRPr sz="1400">
                <a:solidFill>
                  <a:schemeClr val="tx1"/>
                </a:solidFill>
                <a:latin typeface="Arial" panose="020B0604020202020204" pitchFamily="34" charset="0"/>
                <a:ea typeface="ＭＳ Ｐゴシック" panose="020B0600070205080204" pitchFamily="34" charset="-128"/>
              </a:defRPr>
            </a:lvl5pPr>
            <a:lvl6pPr marL="2514600" indent="-228600" defTabSz="9017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017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017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017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t>Page </a:t>
            </a:r>
            <a:fld id="{18181C67-1FA2-4960-A1E9-2E8CC177FE0F}" type="slidenum">
              <a:rPr lang="en-US" altLang="en-US" sz="1200"/>
              <a:pPr algn="ctr">
                <a:lnSpc>
                  <a:spcPct val="90000"/>
                </a:lnSpc>
              </a:pPr>
              <a:t>‹#›</a:t>
            </a:fld>
            <a:endParaRPr lang="en-US" altLang="en-US" sz="1200"/>
          </a:p>
        </p:txBody>
      </p:sp>
      <p:sp>
        <p:nvSpPr>
          <p:cNvPr id="78855" name="Rectangle 7"/>
          <p:cNvSpPr>
            <a:spLocks noGrp="1" noRot="1" noChangeAspect="1" noChangeArrowheads="1" noTextEdit="1"/>
          </p:cNvSpPr>
          <p:nvPr>
            <p:ph type="sldImg" idx="2"/>
          </p:nvPr>
        </p:nvSpPr>
        <p:spPr bwMode="auto">
          <a:xfrm>
            <a:off x="1192213" y="703263"/>
            <a:ext cx="4629150" cy="3471862"/>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35038" y="4414838"/>
            <a:ext cx="5140325" cy="4183062"/>
          </a:xfrm>
          <a:prstGeom prst="rect">
            <a:avLst/>
          </a:prstGeom>
          <a:noFill/>
          <a:ln w="9525">
            <a:noFill/>
            <a:miter lim="800000"/>
            <a:headEnd/>
            <a:tailEnd/>
          </a:ln>
          <a:effectLst/>
        </p:spPr>
        <p:txBody>
          <a:bodyPr vert="horz" wrap="square" lIns="93836" tIns="47713" rIns="93836" bIns="47713" numCol="1" anchor="t" anchorCtr="0" compatLnSpc="1">
            <a:prstTxWarp prst="textNoShape">
              <a:avLst/>
            </a:prstTxWarp>
          </a:bodyPr>
          <a:lstStyle/>
          <a:p>
            <a:pPr lvl="0"/>
            <a:r>
              <a:rPr lang="en-US" noProof="0" smtClean="0"/>
              <a:t>Body Text</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val="3381851306"/>
      </p:ext>
    </p:extLst>
  </p:cSld>
  <p:clrMap bg1="lt1" tx1="dk1" bg2="lt2" tx2="dk2" accent1="accent1" accent2="accent2" accent3="accent3" accent4="accent4" accent5="accent5" accent6="accent6" hlink="hlink" folHlink="folHlink"/>
  <p:hf hdr="0" ftr="0" dt="0"/>
  <p:notesStyle>
    <a:lvl1pPr algn="l" defTabSz="949325" rtl="0" eaLnBrk="0" fontAlgn="base" hangingPunct="0">
      <a:lnSpc>
        <a:spcPct val="90000"/>
      </a:lnSpc>
      <a:spcBef>
        <a:spcPct val="40000"/>
      </a:spcBef>
      <a:spcAft>
        <a:spcPct val="0"/>
      </a:spcAft>
      <a:defRPr sz="1200" kern="1200">
        <a:solidFill>
          <a:schemeClr val="tx1"/>
        </a:solidFill>
        <a:latin typeface="Arial" charset="0"/>
        <a:ea typeface="ＭＳ Ｐゴシック" charset="0"/>
        <a:cs typeface="ＭＳ Ｐゴシック" charset="0"/>
      </a:defRPr>
    </a:lvl1pPr>
    <a:lvl2pPr marL="742950" indent="-285750" algn="l" defTabSz="949325" rtl="0" eaLnBrk="0" fontAlgn="base" hangingPunct="0">
      <a:lnSpc>
        <a:spcPct val="90000"/>
      </a:lnSpc>
      <a:spcBef>
        <a:spcPct val="40000"/>
      </a:spcBef>
      <a:spcAft>
        <a:spcPct val="0"/>
      </a:spcAft>
      <a:defRPr sz="1200" kern="1200">
        <a:solidFill>
          <a:schemeClr val="tx1"/>
        </a:solidFill>
        <a:latin typeface="Arial" charset="0"/>
        <a:ea typeface="ＭＳ Ｐゴシック" charset="0"/>
        <a:cs typeface="+mn-cs"/>
      </a:defRPr>
    </a:lvl2pPr>
    <a:lvl3pPr marL="1143000" indent="-228600" algn="l" defTabSz="949325" rtl="0" eaLnBrk="0" fontAlgn="base" hangingPunct="0">
      <a:lnSpc>
        <a:spcPct val="90000"/>
      </a:lnSpc>
      <a:spcBef>
        <a:spcPct val="40000"/>
      </a:spcBef>
      <a:spcAft>
        <a:spcPct val="0"/>
      </a:spcAft>
      <a:defRPr sz="1200" kern="1200">
        <a:solidFill>
          <a:schemeClr val="tx1"/>
        </a:solidFill>
        <a:latin typeface="Arial" charset="0"/>
        <a:ea typeface="ＭＳ Ｐゴシック" charset="0"/>
        <a:cs typeface="+mn-cs"/>
      </a:defRPr>
    </a:lvl3pPr>
    <a:lvl4pPr marL="1600200" indent="-228600" algn="l" defTabSz="949325" rtl="0" eaLnBrk="0" fontAlgn="base" hangingPunct="0">
      <a:lnSpc>
        <a:spcPct val="90000"/>
      </a:lnSpc>
      <a:spcBef>
        <a:spcPct val="40000"/>
      </a:spcBef>
      <a:spcAft>
        <a:spcPct val="0"/>
      </a:spcAft>
      <a:defRPr sz="1200" kern="1200">
        <a:solidFill>
          <a:schemeClr val="tx1"/>
        </a:solidFill>
        <a:latin typeface="Arial" charset="0"/>
        <a:ea typeface="ＭＳ Ｐゴシック" charset="0"/>
        <a:cs typeface="+mn-cs"/>
      </a:defRPr>
    </a:lvl4pPr>
    <a:lvl5pPr marL="2057400" indent="-228600" algn="l" defTabSz="949325" rtl="0" eaLnBrk="0" fontAlgn="base" hangingPunct="0">
      <a:lnSpc>
        <a:spcPct val="90000"/>
      </a:lnSpc>
      <a:spcBef>
        <a:spcPct val="4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90625" y="701675"/>
            <a:ext cx="4630738" cy="3473450"/>
          </a:xfrm>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 Draw out a variable on the board and show the algorithm without any code</a:t>
            </a:r>
          </a:p>
          <a:p>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4757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a:ln/>
        </p:spPr>
      </p:sp>
      <p:sp>
        <p:nvSpPr>
          <p:cNvPr id="931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latin typeface="Calibri" panose="020F0502020204030204" pitchFamily="34" charset="0"/>
                <a:ea typeface="ＭＳ Ｐゴシック" panose="020B0600070205080204" pitchFamily="34" charset="-128"/>
              </a:rPr>
              <a:t>i =  3   total =  3</a:t>
            </a:r>
          </a:p>
          <a:p>
            <a:r>
              <a:rPr lang="en-CA" altLang="en-US" smtClean="0">
                <a:latin typeface="Calibri" panose="020F0502020204030204" pitchFamily="34" charset="0"/>
                <a:ea typeface="ＭＳ Ｐゴシック" panose="020B0600070205080204" pitchFamily="34" charset="-128"/>
              </a:rPr>
              <a:t>i =  2   total =  5</a:t>
            </a:r>
          </a:p>
          <a:p>
            <a:r>
              <a:rPr lang="en-CA" altLang="en-US" smtClean="0">
                <a:latin typeface="Calibri" panose="020F0502020204030204" pitchFamily="34" charset="0"/>
                <a:ea typeface="ＭＳ Ｐゴシック" panose="020B0600070205080204" pitchFamily="34" charset="-128"/>
              </a:rPr>
              <a:t>i =  1   total =  6</a:t>
            </a:r>
          </a:p>
          <a:p>
            <a:r>
              <a:rPr lang="en-CA" altLang="en-US" smtClean="0">
                <a:latin typeface="Calibri" panose="020F0502020204030204" pitchFamily="34" charset="0"/>
                <a:ea typeface="ＭＳ Ｐゴシック" panose="020B0600070205080204" pitchFamily="34" charset="-128"/>
              </a:rPr>
              <a:t>Done!</a:t>
            </a:r>
          </a:p>
          <a:p>
            <a:endParaRPr lang="en-CA" altLang="en-US" smtClean="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334919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90625" y="701675"/>
            <a:ext cx="4630738" cy="347345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loops 42 ]&gt; python for2  </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5   total =  5</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4   total =  9</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3   total =  12</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2   total =  14</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   total =  15</a:t>
            </a:r>
          </a:p>
          <a:p>
            <a:r>
              <a:rPr lang="en-US" altLang="en-US" dirty="0" smtClean="0">
                <a:latin typeface="Arial" panose="020B0604020202020204" pitchFamily="34" charset="0"/>
                <a:ea typeface="ＭＳ Ｐゴシック" panose="020B0600070205080204" pitchFamily="34" charset="-128"/>
              </a:rPr>
              <a:t>Done!</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endParaRPr lang="en-US" altLang="en-US" b="1"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2273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1675"/>
            <a:ext cx="4630738" cy="3473450"/>
          </a:xfrm>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Loop executes when control is less than zero (determined less than because it’s counting up)</a:t>
            </a:r>
          </a:p>
          <a:p>
            <a:r>
              <a:rPr lang="en-US" altLang="en-US" smtClean="0">
                <a:latin typeface="Arial" panose="020B0604020202020204" pitchFamily="34" charset="0"/>
                <a:ea typeface="ＭＳ Ｐゴシック" panose="020B0600070205080204" pitchFamily="34" charset="-128"/>
              </a:rPr>
              <a:t>Control starts after this value (five) so it never executes</a:t>
            </a:r>
          </a:p>
        </p:txBody>
      </p:sp>
    </p:spTree>
    <p:extLst>
      <p:ext uri="{BB962C8B-B14F-4D97-AF65-F5344CB8AC3E}">
        <p14:creationId xmlns:p14="http://schemas.microsoft.com/office/powerpoint/2010/main" val="407078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90625" y="701675"/>
            <a:ext cx="4630738" cy="3473450"/>
          </a:xfrm>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While/for: Starts at 0 and displays multiples of 5 up to and including 100.</a:t>
            </a:r>
          </a:p>
          <a:p>
            <a:r>
              <a:rPr lang="en-US" altLang="en-US" smtClean="0">
                <a:latin typeface="Arial" panose="020B0604020202020204" pitchFamily="34" charset="0"/>
                <a:ea typeface="ＭＳ Ｐゴシック" panose="020B0600070205080204" pitchFamily="34" charset="-128"/>
              </a:rPr>
              <a:t>Doesn’t work for non-increments though e.g.,</a:t>
            </a:r>
          </a:p>
          <a:p>
            <a:r>
              <a:rPr lang="en-US" altLang="en-US" smtClean="0">
                <a:latin typeface="Arial" panose="020B0604020202020204" pitchFamily="34" charset="0"/>
                <a:ea typeface="ＭＳ Ｐゴシック" panose="020B0600070205080204" pitchFamily="34" charset="-128"/>
              </a:rPr>
              <a:t>for i in range (0, 105, *5):</a:t>
            </a:r>
          </a:p>
          <a:p>
            <a:r>
              <a:rPr lang="en-US" altLang="en-US" smtClean="0">
                <a:latin typeface="Arial" panose="020B0604020202020204" pitchFamily="34" charset="0"/>
                <a:ea typeface="ＭＳ Ｐゴシック" panose="020B0600070205080204" pitchFamily="34" charset="-128"/>
              </a:rPr>
              <a:t>    print "i =", i</a:t>
            </a:r>
          </a:p>
          <a:p>
            <a:r>
              <a:rPr lang="en-US" altLang="en-US" smtClean="0">
                <a:latin typeface="Arial" panose="020B0604020202020204" pitchFamily="34" charset="0"/>
                <a:ea typeface="ＭＳ Ｐゴシック" panose="020B0600070205080204" pitchFamily="34" charset="-128"/>
              </a:rPr>
              <a:t>print "Done!"</a:t>
            </a:r>
          </a:p>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21887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90625" y="701675"/>
            <a:ext cx="4630738" cy="3473450"/>
          </a:xfrm>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loops 23 ]&gt; python </a:t>
            </a:r>
            <a:r>
              <a:rPr lang="en-US" altLang="en-US" dirty="0" err="1" smtClean="0">
                <a:latin typeface="Arial" panose="020B0604020202020204" pitchFamily="34" charset="0"/>
                <a:ea typeface="ＭＳ Ｐゴシック" panose="020B0600070205080204" pitchFamily="34" charset="-128"/>
              </a:rPr>
              <a:t>sumSeries</a:t>
            </a:r>
            <a:r>
              <a:rPr lang="en-US" altLang="en-US" dirty="0" smtClean="0">
                <a:latin typeface="Arial" panose="020B0604020202020204" pitchFamily="34" charset="0"/>
                <a:ea typeface="ＭＳ Ｐゴシック" panose="020B0600070205080204" pitchFamily="34" charset="-128"/>
              </a:rPr>
              <a:t>  </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This program will sum a series of non-negative integers that you will</a:t>
            </a:r>
          </a:p>
          <a:p>
            <a:r>
              <a:rPr lang="en-US" altLang="en-US" dirty="0" smtClean="0">
                <a:latin typeface="Arial" panose="020B0604020202020204" pitchFamily="34" charset="0"/>
                <a:ea typeface="ＭＳ Ｐゴシック" panose="020B0600070205080204" pitchFamily="34" charset="-128"/>
              </a:rPr>
              <a:t>be prompted to enter. You can indicate that the end of the series</a:t>
            </a:r>
          </a:p>
          <a:p>
            <a:r>
              <a:rPr lang="en-US" altLang="en-US" dirty="0" smtClean="0">
                <a:latin typeface="Arial" panose="020B0604020202020204" pitchFamily="34" charset="0"/>
                <a:ea typeface="ＭＳ Ｐゴシック" panose="020B0600070205080204" pitchFamily="34" charset="-128"/>
              </a:rPr>
              <a:t>has been reached by typing in a negative number.</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Enter a positive integer (negative to end series):1</a:t>
            </a:r>
          </a:p>
          <a:p>
            <a:r>
              <a:rPr lang="en-US" altLang="en-US" dirty="0" smtClean="0">
                <a:latin typeface="Arial" panose="020B0604020202020204" pitchFamily="34" charset="0"/>
                <a:ea typeface="ＭＳ Ｐゴシック" panose="020B0600070205080204" pitchFamily="34" charset="-128"/>
              </a:rPr>
              <a:t>Enter a positive integer (negative to end series):2</a:t>
            </a:r>
          </a:p>
          <a:p>
            <a:r>
              <a:rPr lang="en-US" altLang="en-US" dirty="0" smtClean="0">
                <a:latin typeface="Arial" panose="020B0604020202020204" pitchFamily="34" charset="0"/>
                <a:ea typeface="ＭＳ Ｐゴシック" panose="020B0600070205080204" pitchFamily="34" charset="-128"/>
              </a:rPr>
              <a:t>Enter a positive integer (negative to end series):3</a:t>
            </a:r>
          </a:p>
          <a:p>
            <a:r>
              <a:rPr lang="en-US" altLang="en-US" dirty="0" smtClean="0">
                <a:latin typeface="Arial" panose="020B0604020202020204" pitchFamily="34" charset="0"/>
                <a:ea typeface="ＭＳ Ｐゴシック" panose="020B0600070205080204" pitchFamily="34" charset="-128"/>
              </a:rPr>
              <a:t>Enter a positive integer (negative to end series):-1</a:t>
            </a:r>
          </a:p>
          <a:p>
            <a:r>
              <a:rPr lang="en-US" altLang="en-US" dirty="0" smtClean="0">
                <a:latin typeface="Arial" panose="020B0604020202020204" pitchFamily="34" charset="0"/>
                <a:ea typeface="ＭＳ Ｐゴシック" panose="020B0600070205080204" pitchFamily="34" charset="-128"/>
              </a:rPr>
              <a:t>Sum total of the series: 6</a:t>
            </a:r>
          </a:p>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loops 24 ]&gt; </a:t>
            </a:r>
          </a:p>
          <a:p>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1767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90625" y="701675"/>
            <a:ext cx="4630738" cy="3473450"/>
          </a:xfrm>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1082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Calibri" panose="020F0502020204030204" pitchFamily="34" charset="0"/>
                <a:ea typeface="ＭＳ Ｐゴシック" panose="020B0600070205080204" pitchFamily="34" charset="-128"/>
              </a:rPr>
              <a:t>* While it looks the same all the branches do is set a flag, the rest of the execution in the loop still carries on</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pPr>
            <a:fld id="{30D91F9E-458B-49F0-A4DA-F29F651723E7}" type="slidenum">
              <a:rPr lang="en-US" altLang="en-US" sz="1000">
                <a:latin typeface="Calibri" panose="020F0502020204030204" pitchFamily="34" charset="0"/>
                <a:cs typeface="Arial" panose="020B0604020202020204" pitchFamily="34" charset="0"/>
              </a:rPr>
              <a:pPr eaLnBrk="1" hangingPunct="1">
                <a:lnSpc>
                  <a:spcPct val="100000"/>
                </a:lnSpc>
                <a:spcBef>
                  <a:spcPct val="0"/>
                </a:spcBef>
              </a:pPr>
              <a:t>29</a:t>
            </a:fld>
            <a:endParaRPr lang="en-US" altLang="en-US" sz="10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73927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90625" y="701675"/>
            <a:ext cx="4630738" cy="3473450"/>
          </a:xfrm>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smtClean="0">
                <a:latin typeface="Arial" panose="020B0604020202020204" pitchFamily="34" charset="0"/>
                <a:ea typeface="ＭＳ Ｐゴシック" panose="020B0600070205080204" pitchFamily="34" charset="-128"/>
              </a:rPr>
              <a:t>Teaching tip: go slower for this example, nested loops is one of the first of the ‘tougher’ hurdles for beginning students</a:t>
            </a:r>
          </a:p>
          <a:p>
            <a:pPr>
              <a:buFontTx/>
              <a:buChar char="•"/>
            </a:pPr>
            <a:r>
              <a:rPr lang="en-US" altLang="en-US" dirty="0" smtClean="0">
                <a:latin typeface="Arial" panose="020B0604020202020204" pitchFamily="34" charset="0"/>
                <a:ea typeface="ＭＳ Ｐゴシック" panose="020B0600070205080204" pitchFamily="34" charset="-128"/>
              </a:rPr>
              <a:t>Show how to determine the body of each loop as well as the equivalent version with begin and end groups.</a:t>
            </a:r>
          </a:p>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loops 27 ]&gt; python nested  </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  j =  1</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  j =  2</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  j =  3</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2  j =  1</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2  j =  2</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2  j =  3</a:t>
            </a:r>
          </a:p>
          <a:p>
            <a:r>
              <a:rPr lang="en-US" altLang="en-US" dirty="0" smtClean="0">
                <a:latin typeface="Arial" panose="020B0604020202020204" pitchFamily="34" charset="0"/>
                <a:ea typeface="ＭＳ Ｐゴシック" panose="020B0600070205080204" pitchFamily="34" charset="-128"/>
              </a:rPr>
              <a:t>Done!</a:t>
            </a:r>
          </a:p>
          <a:p>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28977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0625" y="701675"/>
            <a:ext cx="4630738" cy="3473450"/>
          </a:xfrm>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94660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90625" y="701675"/>
            <a:ext cx="4630738" cy="3473450"/>
          </a:xfrm>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 Show an endless loop that just counts up and displays values but eventually shows negative values, signed overflow to show how knowing complements applies to program writing.</a:t>
            </a:r>
          </a:p>
        </p:txBody>
      </p:sp>
    </p:spTree>
    <p:extLst>
      <p:ext uri="{BB962C8B-B14F-4D97-AF65-F5344CB8AC3E}">
        <p14:creationId xmlns:p14="http://schemas.microsoft.com/office/powerpoint/2010/main" val="107185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latin typeface="Calibri" panose="020F0502020204030204" pitchFamily="34" charset="0"/>
              <a:ea typeface="ＭＳ Ｐゴシック" panose="020B0600070205080204" pitchFamily="34" charset="-128"/>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pPr>
            <a:fld id="{4FF3BDF8-D499-4363-90AE-1928E0E442AE}" type="slidenum">
              <a:rPr lang="en-US" altLang="en-US" sz="1000">
                <a:latin typeface="Calibri" panose="020F0502020204030204" pitchFamily="34" charset="0"/>
                <a:cs typeface="Arial" panose="020B0604020202020204" pitchFamily="34" charset="0"/>
              </a:rPr>
              <a:pPr eaLnBrk="1" hangingPunct="1">
                <a:lnSpc>
                  <a:spcPct val="100000"/>
                </a:lnSpc>
                <a:spcBef>
                  <a:spcPct val="0"/>
                </a:spcBef>
              </a:pPr>
              <a:t>7</a:t>
            </a:fld>
            <a:endParaRPr lang="en-US" altLang="en-US" sz="10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76385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0625" y="701675"/>
            <a:ext cx="4630738" cy="3473450"/>
          </a:xfrm>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34971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90625" y="701675"/>
            <a:ext cx="4630738" cy="3473450"/>
          </a:xfrm>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Values:</a:t>
            </a:r>
          </a:p>
          <a:p>
            <a:r>
              <a:rPr lang="en-US" altLang="en-US" dirty="0" smtClean="0">
                <a:latin typeface="Arial" panose="020B0604020202020204" pitchFamily="34" charset="0"/>
                <a:ea typeface="ＭＳ Ｐゴシック" panose="020B0600070205080204" pitchFamily="34" charset="-128"/>
              </a:rPr>
              <a:t>Never runs, last &lt; 1 e.g., last = 0 or less</a:t>
            </a:r>
          </a:p>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temp 34 ]&gt; python </a:t>
            </a:r>
            <a:r>
              <a:rPr lang="en-US" altLang="en-US" dirty="0" err="1" smtClean="0">
                <a:latin typeface="Arial" panose="020B0604020202020204" pitchFamily="34" charset="0"/>
                <a:ea typeface="ＭＳ Ｐゴシック" panose="020B0600070205080204" pitchFamily="34" charset="-128"/>
              </a:rPr>
              <a:t>testLoops</a:t>
            </a:r>
            <a:r>
              <a:rPr lang="en-US" altLang="en-US" dirty="0" smtClean="0">
                <a:latin typeface="Arial" panose="020B0604020202020204" pitchFamily="34" charset="0"/>
                <a:ea typeface="ＭＳ Ｐゴシック" panose="020B0600070205080204" pitchFamily="34" charset="-128"/>
              </a:rPr>
              <a:t>  </a:t>
            </a:r>
          </a:p>
          <a:p>
            <a:r>
              <a:rPr lang="en-US" altLang="en-US" dirty="0" smtClean="0">
                <a:latin typeface="Arial" panose="020B0604020202020204" pitchFamily="34" charset="0"/>
                <a:ea typeface="ＭＳ Ｐゴシック" panose="020B0600070205080204" pitchFamily="34" charset="-128"/>
              </a:rPr>
              <a:t>Enter the last number in the sequence to sum : 0</a:t>
            </a:r>
          </a:p>
          <a:p>
            <a:r>
              <a:rPr lang="en-US" altLang="en-US" dirty="0" smtClean="0">
                <a:latin typeface="Arial" panose="020B0604020202020204" pitchFamily="34" charset="0"/>
                <a:ea typeface="ＭＳ Ｐゴシック" panose="020B0600070205080204" pitchFamily="34" charset="-128"/>
              </a:rPr>
              <a:t>sum = 0</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Runs exactly once, last = 1</a:t>
            </a:r>
          </a:p>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temp 37 ]&gt; python </a:t>
            </a:r>
            <a:r>
              <a:rPr lang="en-US" altLang="en-US" dirty="0" err="1" smtClean="0">
                <a:latin typeface="Arial" panose="020B0604020202020204" pitchFamily="34" charset="0"/>
                <a:ea typeface="ＭＳ Ｐゴシック" panose="020B0600070205080204" pitchFamily="34" charset="-128"/>
              </a:rPr>
              <a:t>testLoops</a:t>
            </a:r>
            <a:r>
              <a:rPr lang="en-US" altLang="en-US" dirty="0" smtClean="0">
                <a:latin typeface="Arial" panose="020B0604020202020204" pitchFamily="34" charset="0"/>
                <a:ea typeface="ＭＳ Ｐゴシック" panose="020B0600070205080204" pitchFamily="34" charset="-128"/>
              </a:rPr>
              <a:t>  </a:t>
            </a:r>
          </a:p>
          <a:p>
            <a:r>
              <a:rPr lang="en-US" altLang="en-US" dirty="0" smtClean="0">
                <a:latin typeface="Arial" panose="020B0604020202020204" pitchFamily="34" charset="0"/>
                <a:ea typeface="ＭＳ Ｐゴシック" panose="020B0600070205080204" pitchFamily="34" charset="-128"/>
              </a:rPr>
              <a:t>Enter the last number in the sequence to sum : 1</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a:t>
            </a:r>
          </a:p>
          <a:p>
            <a:r>
              <a:rPr lang="en-US" altLang="en-US" dirty="0" smtClean="0">
                <a:latin typeface="Arial" panose="020B0604020202020204" pitchFamily="34" charset="0"/>
                <a:ea typeface="ＭＳ Ｐゴシック" panose="020B0600070205080204" pitchFamily="34" charset="-128"/>
              </a:rPr>
              <a:t>sum = 1</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Runs ‘n’ times e.g., last = 4</a:t>
            </a:r>
          </a:p>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temp 38 ]&gt; python </a:t>
            </a:r>
            <a:r>
              <a:rPr lang="en-US" altLang="en-US" dirty="0" err="1" smtClean="0">
                <a:latin typeface="Arial" panose="020B0604020202020204" pitchFamily="34" charset="0"/>
                <a:ea typeface="ＭＳ Ｐゴシック" panose="020B0600070205080204" pitchFamily="34" charset="-128"/>
              </a:rPr>
              <a:t>testLoops</a:t>
            </a:r>
            <a:r>
              <a:rPr lang="en-US" altLang="en-US" dirty="0" smtClean="0">
                <a:latin typeface="Arial" panose="020B0604020202020204" pitchFamily="34" charset="0"/>
                <a:ea typeface="ＭＳ Ｐゴシック" panose="020B0600070205080204" pitchFamily="34" charset="-128"/>
              </a:rPr>
              <a:t>  </a:t>
            </a:r>
          </a:p>
          <a:p>
            <a:r>
              <a:rPr lang="en-US" altLang="en-US" dirty="0" smtClean="0">
                <a:latin typeface="Arial" panose="020B0604020202020204" pitchFamily="34" charset="0"/>
                <a:ea typeface="ＭＳ Ｐゴシック" panose="020B0600070205080204" pitchFamily="34" charset="-128"/>
              </a:rPr>
              <a:t>Enter the last number in the sequence to sum : 4</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2</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3</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4</a:t>
            </a:r>
          </a:p>
          <a:p>
            <a:r>
              <a:rPr lang="en-US" altLang="en-US" dirty="0" smtClean="0">
                <a:latin typeface="Arial" panose="020B0604020202020204" pitchFamily="34" charset="0"/>
                <a:ea typeface="ＭＳ Ｐゴシック" panose="020B0600070205080204" pitchFamily="34" charset="-128"/>
              </a:rPr>
              <a:t>sum = 10</a:t>
            </a:r>
          </a:p>
          <a:p>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7897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90625" y="701675"/>
            <a:ext cx="4630738" cy="3473450"/>
          </a:xfrm>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loops 23 ]&gt; python while1  </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2</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3</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4</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5</a:t>
            </a:r>
          </a:p>
          <a:p>
            <a:r>
              <a:rPr lang="en-US" altLang="en-US" dirty="0" smtClean="0">
                <a:latin typeface="Arial" panose="020B0604020202020204" pitchFamily="34" charset="0"/>
                <a:ea typeface="ＭＳ Ｐゴシック" panose="020B0600070205080204" pitchFamily="34" charset="-128"/>
              </a:rPr>
              <a:t>Done!</a:t>
            </a:r>
          </a:p>
        </p:txBody>
      </p:sp>
    </p:spTree>
    <p:extLst>
      <p:ext uri="{BB962C8B-B14F-4D97-AF65-F5344CB8AC3E}">
        <p14:creationId xmlns:p14="http://schemas.microsoft.com/office/powerpoint/2010/main" val="97015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1675"/>
            <a:ext cx="4630738" cy="3473450"/>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t>
            </a:r>
            <a:r>
              <a:rPr lang="en-US" altLang="en-US" dirty="0" err="1" smtClean="0">
                <a:latin typeface="Arial" panose="020B0604020202020204" pitchFamily="34" charset="0"/>
                <a:ea typeface="ＭＳ Ｐゴシック" panose="020B0600070205080204" pitchFamily="34" charset="-128"/>
              </a:rPr>
              <a:t>csc</a:t>
            </a:r>
            <a:r>
              <a:rPr lang="en-US" altLang="en-US" dirty="0" smtClean="0">
                <a:latin typeface="Arial" panose="020B0604020202020204" pitchFamily="34" charset="0"/>
                <a:ea typeface="ＭＳ Ｐゴシック" panose="020B0600070205080204" pitchFamily="34" charset="-128"/>
              </a:rPr>
              <a:t> loops 23 ]&gt; python while1  </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1</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2</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3</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4</a:t>
            </a:r>
          </a:p>
          <a:p>
            <a:r>
              <a:rPr lang="en-US" altLang="en-US" dirty="0" err="1" smtClean="0">
                <a:latin typeface="Arial" panose="020B0604020202020204" pitchFamily="34" charset="0"/>
                <a:ea typeface="ＭＳ Ｐゴシック" panose="020B0600070205080204" pitchFamily="34" charset="-128"/>
              </a:rPr>
              <a:t>i</a:t>
            </a:r>
            <a:r>
              <a:rPr lang="en-US" altLang="en-US" dirty="0" smtClean="0">
                <a:latin typeface="Arial" panose="020B0604020202020204" pitchFamily="34" charset="0"/>
                <a:ea typeface="ＭＳ Ｐゴシック" panose="020B0600070205080204" pitchFamily="34" charset="-128"/>
              </a:rPr>
              <a:t> = 5</a:t>
            </a:r>
          </a:p>
          <a:p>
            <a:r>
              <a:rPr lang="en-US" altLang="en-US" dirty="0" smtClean="0">
                <a:latin typeface="Arial" panose="020B0604020202020204" pitchFamily="34" charset="0"/>
                <a:ea typeface="ＭＳ Ｐゴシック" panose="020B0600070205080204" pitchFamily="34" charset="-128"/>
              </a:rPr>
              <a:t>Done!</a:t>
            </a:r>
          </a:p>
        </p:txBody>
      </p:sp>
    </p:spTree>
    <p:extLst>
      <p:ext uri="{BB962C8B-B14F-4D97-AF65-F5344CB8AC3E}">
        <p14:creationId xmlns:p14="http://schemas.microsoft.com/office/powerpoint/2010/main" val="109428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a:ln/>
        </p:spPr>
      </p:sp>
      <p:sp>
        <p:nvSpPr>
          <p:cNvPr id="8601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smtClean="0">
                <a:latin typeface="Calibri" panose="020F0502020204030204" pitchFamily="34" charset="0"/>
                <a:ea typeface="ＭＳ Ｐゴシック" panose="020B0600070205080204" pitchFamily="34" charset="-128"/>
              </a:rPr>
              <a:t>[</a:t>
            </a:r>
            <a:r>
              <a:rPr lang="en-CA" altLang="en-US" dirty="0" err="1" smtClean="0">
                <a:latin typeface="Calibri" panose="020F0502020204030204" pitchFamily="34" charset="0"/>
                <a:ea typeface="ＭＳ Ｐゴシック" panose="020B0600070205080204" pitchFamily="34" charset="-128"/>
              </a:rPr>
              <a:t>csc</a:t>
            </a:r>
            <a:r>
              <a:rPr lang="en-CA" altLang="en-US" dirty="0" smtClean="0">
                <a:latin typeface="Calibri" panose="020F0502020204030204" pitchFamily="34" charset="0"/>
                <a:ea typeface="ＭＳ Ｐゴシック" panose="020B0600070205080204" pitchFamily="34" charset="-128"/>
              </a:rPr>
              <a:t> loops 45 ]&gt; python while2  </a:t>
            </a:r>
          </a:p>
          <a:p>
            <a:r>
              <a:rPr lang="en-CA" altLang="en-US" dirty="0" err="1" smtClean="0">
                <a:latin typeface="Calibri" panose="020F0502020204030204" pitchFamily="34" charset="0"/>
                <a:ea typeface="ＭＳ Ｐゴシック" panose="020B0600070205080204" pitchFamily="34" charset="-128"/>
              </a:rPr>
              <a:t>i</a:t>
            </a:r>
            <a:r>
              <a:rPr lang="en-CA" altLang="en-US" dirty="0" smtClean="0">
                <a:latin typeface="Calibri" panose="020F0502020204030204" pitchFamily="34" charset="0"/>
                <a:ea typeface="ＭＳ Ｐゴシック" panose="020B0600070205080204" pitchFamily="34" charset="-128"/>
              </a:rPr>
              <a:t> = 3</a:t>
            </a:r>
          </a:p>
          <a:p>
            <a:r>
              <a:rPr lang="en-CA" altLang="en-US" dirty="0" err="1" smtClean="0">
                <a:latin typeface="Calibri" panose="020F0502020204030204" pitchFamily="34" charset="0"/>
                <a:ea typeface="ＭＳ Ｐゴシック" panose="020B0600070205080204" pitchFamily="34" charset="-128"/>
              </a:rPr>
              <a:t>i</a:t>
            </a:r>
            <a:r>
              <a:rPr lang="en-CA" altLang="en-US" dirty="0" smtClean="0">
                <a:latin typeface="Calibri" panose="020F0502020204030204" pitchFamily="34" charset="0"/>
                <a:ea typeface="ＭＳ Ｐゴシック" panose="020B0600070205080204" pitchFamily="34" charset="-128"/>
              </a:rPr>
              <a:t> = 2</a:t>
            </a:r>
          </a:p>
          <a:p>
            <a:r>
              <a:rPr lang="en-CA" altLang="en-US" dirty="0" err="1" smtClean="0">
                <a:latin typeface="Calibri" panose="020F0502020204030204" pitchFamily="34" charset="0"/>
                <a:ea typeface="ＭＳ Ｐゴシック" panose="020B0600070205080204" pitchFamily="34" charset="-128"/>
              </a:rPr>
              <a:t>i</a:t>
            </a:r>
            <a:r>
              <a:rPr lang="en-CA" altLang="en-US" dirty="0" smtClean="0">
                <a:latin typeface="Calibri" panose="020F0502020204030204" pitchFamily="34" charset="0"/>
                <a:ea typeface="ＭＳ Ｐゴシック" panose="020B0600070205080204" pitchFamily="34" charset="-128"/>
              </a:rPr>
              <a:t> = 1</a:t>
            </a:r>
          </a:p>
          <a:p>
            <a:r>
              <a:rPr lang="en-CA" altLang="en-US" dirty="0" smtClean="0">
                <a:latin typeface="Calibri" panose="020F0502020204030204" pitchFamily="34" charset="0"/>
                <a:ea typeface="ＭＳ Ｐゴシック" panose="020B0600070205080204" pitchFamily="34" charset="-128"/>
              </a:rPr>
              <a:t>Done!</a:t>
            </a:r>
          </a:p>
          <a:p>
            <a:endParaRPr lang="en-CA" altLang="en-US" dirty="0" smtClean="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304044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latin typeface="Calibri" panose="020F0502020204030204" pitchFamily="34" charset="0"/>
              <a:ea typeface="ＭＳ Ｐゴシック" panose="020B0600070205080204" pitchFamily="34" charset="-128"/>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52500" eaLnBrk="0" hangingPunct="0">
              <a:lnSpc>
                <a:spcPct val="90000"/>
              </a:lnSpc>
              <a:spcBef>
                <a:spcPct val="4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52500" eaLnBrk="0" fontAlgn="base" hangingPunct="0">
              <a:lnSpc>
                <a:spcPct val="90000"/>
              </a:lnSpc>
              <a:spcBef>
                <a:spcPct val="4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pPr>
            <a:fld id="{55AA7BD8-68A8-4D03-9BDC-3F89B1146244}" type="slidenum">
              <a:rPr lang="en-US" altLang="en-US" sz="1000">
                <a:latin typeface="Calibri" panose="020F0502020204030204" pitchFamily="34" charset="0"/>
                <a:cs typeface="Arial" panose="020B0604020202020204" pitchFamily="34" charset="0"/>
              </a:rPr>
              <a:pPr eaLnBrk="1" hangingPunct="1">
                <a:lnSpc>
                  <a:spcPct val="100000"/>
                </a:lnSpc>
                <a:spcBef>
                  <a:spcPct val="0"/>
                </a:spcBef>
              </a:pPr>
              <a:t>14</a:t>
            </a:fld>
            <a:endParaRPr lang="en-US" altLang="en-US" sz="10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523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a:ln/>
        </p:spPr>
      </p:sp>
      <p:sp>
        <p:nvSpPr>
          <p:cNvPr id="890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latin typeface="Calibri" panose="020F0502020204030204" pitchFamily="34" charset="0"/>
                <a:ea typeface="ＭＳ Ｐゴシック" panose="020B0600070205080204" pitchFamily="34" charset="-128"/>
              </a:rPr>
              <a:t>Teaching tip:</a:t>
            </a:r>
          </a:p>
          <a:p>
            <a:pPr>
              <a:buFontTx/>
              <a:buChar char="•"/>
            </a:pPr>
            <a:r>
              <a:rPr lang="en-CA" altLang="en-US" smtClean="0">
                <a:latin typeface="Calibri" panose="020F0502020204030204" pitchFamily="34" charset="0"/>
                <a:ea typeface="ＭＳ Ｐゴシック" panose="020B0600070205080204" pitchFamily="34" charset="-128"/>
              </a:rPr>
              <a:t>Explain what the program is supposed to do</a:t>
            </a:r>
          </a:p>
          <a:p>
            <a:pPr>
              <a:buFontTx/>
              <a:buChar char="•"/>
            </a:pPr>
            <a:r>
              <a:rPr lang="en-CA" altLang="en-US" smtClean="0">
                <a:latin typeface="Calibri" panose="020F0502020204030204" pitchFamily="34" charset="0"/>
                <a:ea typeface="ＭＳ Ｐゴシック" panose="020B0600070205080204" pitchFamily="34" charset="-128"/>
              </a:rPr>
              <a:t>Pause and give students time to do it, don’t immediately provide the solution</a:t>
            </a:r>
          </a:p>
          <a:p>
            <a:pPr>
              <a:buFontTx/>
              <a:buChar char="•"/>
            </a:pPr>
            <a:r>
              <a:rPr lang="en-CA" altLang="en-US" smtClean="0">
                <a:latin typeface="Calibri" panose="020F0502020204030204" pitchFamily="34" charset="0"/>
                <a:ea typeface="ＭＳ Ｐゴシック" panose="020B0600070205080204" pitchFamily="34" charset="-128"/>
              </a:rPr>
              <a:t>(If possible) after giving time and before showing the code try to show them how to derive the solution (e.g., what part of the program has to repeat - then that part should be the body of the loop, what is the condition for repetition – that part is the Boolean expression)</a:t>
            </a:r>
          </a:p>
          <a:p>
            <a:endParaRPr lang="en-CA" altLang="en-US" smtClean="0">
              <a:latin typeface="Calibri" panose="020F0502020204030204" pitchFamily="34" charset="0"/>
              <a:ea typeface="ＭＳ Ｐゴシック" panose="020B0600070205080204" pitchFamily="34" charset="-128"/>
            </a:endParaRPr>
          </a:p>
          <a:p>
            <a:r>
              <a:rPr lang="en-CA" altLang="en-US" smtClean="0">
                <a:latin typeface="Calibri" panose="020F0502020204030204" pitchFamily="34" charset="0"/>
                <a:ea typeface="ＭＳ Ｐゴシック" panose="020B0600070205080204" pitchFamily="34" charset="-128"/>
              </a:rPr>
              <a:t>age = -1</a:t>
            </a:r>
          </a:p>
          <a:p>
            <a:r>
              <a:rPr lang="en-CA" altLang="en-US" smtClean="0">
                <a:latin typeface="Calibri" panose="020F0502020204030204" pitchFamily="34" charset="0"/>
                <a:ea typeface="ＭＳ Ｐゴシック" panose="020B0600070205080204" pitchFamily="34" charset="-128"/>
              </a:rPr>
              <a:t>while (age &lt; 0):</a:t>
            </a:r>
          </a:p>
          <a:p>
            <a:r>
              <a:rPr lang="en-CA" altLang="en-US" smtClean="0">
                <a:latin typeface="Calibri" panose="020F0502020204030204" pitchFamily="34" charset="0"/>
                <a:ea typeface="ＭＳ Ｐゴシック" panose="020B0600070205080204" pitchFamily="34" charset="-128"/>
              </a:rPr>
              <a:t>    age = int(input("Age: "))</a:t>
            </a:r>
          </a:p>
          <a:p>
            <a:r>
              <a:rPr lang="en-CA" altLang="en-US" smtClean="0">
                <a:latin typeface="Calibri" panose="020F0502020204030204" pitchFamily="34" charset="0"/>
                <a:ea typeface="ＭＳ Ｐゴシック" panose="020B0600070205080204" pitchFamily="34" charset="-128"/>
              </a:rPr>
              <a:t>print(age)</a:t>
            </a:r>
          </a:p>
          <a:p>
            <a:endParaRPr lang="en-CA" altLang="en-US" smtClean="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379435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90625" y="701675"/>
            <a:ext cx="4630738" cy="3473450"/>
          </a:xfrm>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In range:</a:t>
            </a:r>
          </a:p>
          <a:p>
            <a:r>
              <a:rPr lang="en-US" altLang="en-US" smtClean="0">
                <a:latin typeface="Arial" panose="020B0604020202020204" pitchFamily="34" charset="0"/>
                <a:ea typeface="ＭＳ Ｐゴシック" panose="020B0600070205080204" pitchFamily="34" charset="-128"/>
              </a:rPr>
              <a:t>(1, 4, 1) Start value, end value (exclude), increment value.</a:t>
            </a:r>
          </a:p>
          <a:p>
            <a:r>
              <a:rPr lang="en-US" altLang="en-US" smtClean="0">
                <a:latin typeface="Arial" panose="020B0604020202020204" pitchFamily="34" charset="0"/>
                <a:ea typeface="ＭＳ Ｐゴシック" panose="020B0600070205080204" pitchFamily="34" charset="-128"/>
              </a:rPr>
              <a:t>At the end of the loop the control stays at the last value (in the example about loop control is 4 after the loop ends).</a:t>
            </a:r>
          </a:p>
          <a:p>
            <a:endParaRPr lang="en-US" altLang="en-US" smtClean="0">
              <a:latin typeface="Arial" panose="020B0604020202020204" pitchFamily="34" charset="0"/>
              <a:ea typeface="ＭＳ Ｐゴシック" panose="020B0600070205080204" pitchFamily="34" charset="-128"/>
            </a:endParaRPr>
          </a:p>
          <a:p>
            <a:r>
              <a:rPr lang="sv-SE" altLang="en-US" smtClean="0">
                <a:latin typeface="Calibri" panose="020F0502020204030204" pitchFamily="34" charset="0"/>
                <a:ea typeface="ＭＳ Ｐゴシック" panose="020B0600070205080204" pitchFamily="34" charset="-128"/>
              </a:rPr>
              <a:t>i =  1   total =  1</a:t>
            </a:r>
          </a:p>
          <a:p>
            <a:r>
              <a:rPr lang="sv-SE" altLang="en-US" smtClean="0">
                <a:latin typeface="Calibri" panose="020F0502020204030204" pitchFamily="34" charset="0"/>
                <a:ea typeface="ＭＳ Ｐゴシック" panose="020B0600070205080204" pitchFamily="34" charset="-128"/>
              </a:rPr>
              <a:t>i =  2   total =  3</a:t>
            </a:r>
          </a:p>
          <a:p>
            <a:r>
              <a:rPr lang="sv-SE" altLang="en-US" smtClean="0">
                <a:latin typeface="Calibri" panose="020F0502020204030204" pitchFamily="34" charset="0"/>
                <a:ea typeface="ＭＳ Ｐゴシック" panose="020B0600070205080204" pitchFamily="34" charset="-128"/>
              </a:rPr>
              <a:t>i =  3   total =  6</a:t>
            </a:r>
          </a:p>
        </p:txBody>
      </p:sp>
    </p:spTree>
    <p:extLst>
      <p:ext uri="{BB962C8B-B14F-4D97-AF65-F5344CB8AC3E}">
        <p14:creationId xmlns:p14="http://schemas.microsoft.com/office/powerpoint/2010/main" val="303671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90625" y="701675"/>
            <a:ext cx="4630738" cy="347345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In range:</a:t>
            </a:r>
          </a:p>
          <a:p>
            <a:r>
              <a:rPr lang="en-US" altLang="en-US" smtClean="0">
                <a:latin typeface="Arial" panose="020B0604020202020204" pitchFamily="34" charset="0"/>
                <a:ea typeface="ＭＳ Ｐゴシック" panose="020B0600070205080204" pitchFamily="34" charset="-128"/>
              </a:rPr>
              <a:t>(1, 6, 1) Start value, end value (exclude), increment value.</a:t>
            </a:r>
          </a:p>
          <a:p>
            <a:r>
              <a:rPr lang="en-US" altLang="en-US" smtClean="0">
                <a:latin typeface="Arial" panose="020B0604020202020204" pitchFamily="34" charset="0"/>
                <a:ea typeface="ＭＳ Ｐゴシック" panose="020B0600070205080204" pitchFamily="34" charset="-128"/>
              </a:rPr>
              <a:t>At the end of the loop the control stays at the last value (in the example about loop control is 4 after the loop ends).</a:t>
            </a:r>
          </a:p>
          <a:p>
            <a:endParaRPr lang="en-US" altLang="en-US" smtClean="0">
              <a:latin typeface="Arial" panose="020B0604020202020204" pitchFamily="34" charset="0"/>
              <a:ea typeface="ＭＳ Ｐゴシック" panose="020B0600070205080204" pitchFamily="34" charset="-128"/>
            </a:endParaRP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&gt;&gt;&gt; loop1()</a:t>
            </a:r>
          </a:p>
          <a:p>
            <a:r>
              <a:rPr lang="en-US" altLang="en-US" smtClean="0">
                <a:latin typeface="Arial" panose="020B0604020202020204" pitchFamily="34" charset="0"/>
                <a:ea typeface="ＭＳ Ｐゴシック" panose="020B0600070205080204" pitchFamily="34" charset="-128"/>
              </a:rPr>
              <a:t>i= 1  total= 1</a:t>
            </a:r>
          </a:p>
          <a:p>
            <a:r>
              <a:rPr lang="en-US" altLang="en-US" smtClean="0">
                <a:latin typeface="Arial" panose="020B0604020202020204" pitchFamily="34" charset="0"/>
                <a:ea typeface="ＭＳ Ｐゴシック" panose="020B0600070205080204" pitchFamily="34" charset="-128"/>
              </a:rPr>
              <a:t>i= 2  total= 3</a:t>
            </a:r>
          </a:p>
          <a:p>
            <a:r>
              <a:rPr lang="en-US" altLang="en-US" smtClean="0">
                <a:latin typeface="Arial" panose="020B0604020202020204" pitchFamily="34" charset="0"/>
                <a:ea typeface="ＭＳ Ｐゴシック" panose="020B0600070205080204" pitchFamily="34" charset="-128"/>
              </a:rPr>
              <a:t>i= 3  total= 6</a:t>
            </a:r>
          </a:p>
          <a:p>
            <a:r>
              <a:rPr lang="en-US" altLang="en-US" smtClean="0">
                <a:latin typeface="Arial" panose="020B0604020202020204" pitchFamily="34" charset="0"/>
                <a:ea typeface="ＭＳ Ｐゴシック" panose="020B0600070205080204" pitchFamily="34" charset="-128"/>
              </a:rPr>
              <a:t>Done!</a:t>
            </a:r>
          </a:p>
        </p:txBody>
      </p:sp>
    </p:spTree>
    <p:extLst>
      <p:ext uri="{BB962C8B-B14F-4D97-AF65-F5344CB8AC3E}">
        <p14:creationId xmlns:p14="http://schemas.microsoft.com/office/powerpoint/2010/main" val="427364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smtClean="0"/>
              <a:t>slide </a:t>
            </a:r>
            <a:fld id="{E7DA3CA4-A52E-4645-BFEB-EAE28F704465}"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userDrawn="1"/>
        </p:nvSpPr>
        <p:spPr bwMode="auto">
          <a:xfrm>
            <a:off x="2206625" y="6605588"/>
            <a:ext cx="50673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defRPr>
            </a:lvl2pPr>
            <a:lvl3pPr marL="1143000" indent="-228600" eaLnBrk="0" hangingPunct="0">
              <a:defRPr sz="1400">
                <a:solidFill>
                  <a:schemeClr val="tx1"/>
                </a:solidFill>
                <a:latin typeface="Arial" charset="0"/>
                <a:ea typeface="ＭＳ Ｐゴシック" charset="0"/>
              </a:defRPr>
            </a:lvl3pPr>
            <a:lvl4pPr marL="1600200" indent="-228600" eaLnBrk="0" hangingPunct="0">
              <a:defRPr sz="1400">
                <a:solidFill>
                  <a:schemeClr val="tx1"/>
                </a:solidFill>
                <a:latin typeface="Arial" charset="0"/>
                <a:ea typeface="ＭＳ Ｐゴシック" charset="0"/>
              </a:defRPr>
            </a:lvl4pPr>
            <a:lvl5pPr marL="2057400" indent="-228600" eaLnBrk="0" hangingPunct="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pPr algn="ctr" eaLnBrk="1" hangingPunct="1">
              <a:defRPr/>
            </a:pPr>
            <a:r>
              <a:rPr lang="en-US" sz="1200" smtClean="0"/>
              <a:t>Department of Computer Science, University of Calgary, Fall 2014</a:t>
            </a:r>
          </a:p>
        </p:txBody>
      </p:sp>
    </p:spTree>
    <p:extLst>
      <p:ext uri="{BB962C8B-B14F-4D97-AF65-F5344CB8AC3E}">
        <p14:creationId xmlns:p14="http://schemas.microsoft.com/office/powerpoint/2010/main" val="319045773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smtClean="0"/>
              <a:t>slide </a:t>
            </a:r>
            <a:fld id="{8426A133-4559-4846-B316-3506E4046CEB}" type="slidenum">
              <a:rPr lang="en-US" altLang="en-US" smtClean="0"/>
              <a:pPr/>
              <a:t>‹#›</a:t>
            </a:fld>
            <a:endParaRPr lang="en-US" altLang="en-US"/>
          </a:p>
        </p:txBody>
      </p:sp>
    </p:spTree>
    <p:extLst>
      <p:ext uri="{BB962C8B-B14F-4D97-AF65-F5344CB8AC3E}">
        <p14:creationId xmlns:p14="http://schemas.microsoft.com/office/powerpoint/2010/main" val="60048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smtClean="0"/>
              <a:t>slide </a:t>
            </a:r>
            <a:fld id="{C2D0F450-803A-4F1D-8E17-ECD14E356F9E}" type="slidenum">
              <a:rPr lang="en-US" altLang="en-US" smtClean="0"/>
              <a:pPr/>
              <a:t>‹#›</a:t>
            </a:fld>
            <a:endParaRPr lang="en-US" altLang="en-US"/>
          </a:p>
        </p:txBody>
      </p:sp>
    </p:spTree>
    <p:extLst>
      <p:ext uri="{BB962C8B-B14F-4D97-AF65-F5344CB8AC3E}">
        <p14:creationId xmlns:p14="http://schemas.microsoft.com/office/powerpoint/2010/main" val="170420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43421938"/>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smtClean="0"/>
              <a:t>slide </a:t>
            </a:r>
            <a:fld id="{09390ACC-547B-4AFB-A5A8-F3CB21A50C03}" type="slidenum">
              <a:rPr lang="en-US" altLang="en-US" smtClean="0"/>
              <a:pPr/>
              <a:t>‹#›</a:t>
            </a:fld>
            <a:endParaRPr lang="en-US" altLang="en-US"/>
          </a:p>
        </p:txBody>
      </p:sp>
    </p:spTree>
    <p:extLst>
      <p:ext uri="{BB962C8B-B14F-4D97-AF65-F5344CB8AC3E}">
        <p14:creationId xmlns:p14="http://schemas.microsoft.com/office/powerpoint/2010/main" val="27125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0E975-544F-4D06-BA9A-440624CBB99B}"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ltLang="en-US" smtClean="0"/>
              <a:t>slide </a:t>
            </a:r>
            <a:fld id="{E9A4E2F4-402A-459C-879A-4DB51F6F359C}"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18173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A0E975-544F-4D06-BA9A-440624CBB99B}"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altLang="en-US" smtClean="0"/>
              <a:t>slide </a:t>
            </a:r>
            <a:fld id="{C4C9E80C-2288-4AA0-B544-0AE551970920}" type="slidenum">
              <a:rPr lang="en-US" altLang="en-US" smtClean="0"/>
              <a:pPr/>
              <a:t>‹#›</a:t>
            </a:fld>
            <a:endParaRPr lang="en-US" altLang="en-US"/>
          </a:p>
        </p:txBody>
      </p:sp>
    </p:spTree>
    <p:extLst>
      <p:ext uri="{BB962C8B-B14F-4D97-AF65-F5344CB8AC3E}">
        <p14:creationId xmlns:p14="http://schemas.microsoft.com/office/powerpoint/2010/main" val="28102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A0E975-544F-4D06-BA9A-440624CBB99B}"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altLang="en-US" smtClean="0"/>
              <a:t>slide </a:t>
            </a:r>
            <a:fld id="{5CC09F5D-BC78-44BF-9D54-0F9BB9D44F45}" type="slidenum">
              <a:rPr lang="en-US" altLang="en-US" smtClean="0"/>
              <a:pPr/>
              <a:t>‹#›</a:t>
            </a:fld>
            <a:endParaRPr lang="en-US" altLang="en-US"/>
          </a:p>
        </p:txBody>
      </p:sp>
    </p:spTree>
    <p:extLst>
      <p:ext uri="{BB962C8B-B14F-4D97-AF65-F5344CB8AC3E}">
        <p14:creationId xmlns:p14="http://schemas.microsoft.com/office/powerpoint/2010/main" val="255627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0E975-544F-4D06-BA9A-440624CBB99B}"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altLang="en-US" smtClean="0"/>
              <a:t>slide </a:t>
            </a:r>
            <a:fld id="{E4B4CABE-1018-4058-BFE6-06C5FD64FBB0}" type="slidenum">
              <a:rPr lang="en-US" altLang="en-US" smtClean="0"/>
              <a:pPr/>
              <a:t>‹#›</a:t>
            </a:fld>
            <a:endParaRPr lang="en-US" altLang="en-US"/>
          </a:p>
        </p:txBody>
      </p:sp>
    </p:spTree>
    <p:extLst>
      <p:ext uri="{BB962C8B-B14F-4D97-AF65-F5344CB8AC3E}">
        <p14:creationId xmlns:p14="http://schemas.microsoft.com/office/powerpoint/2010/main" val="271486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A0E975-544F-4D06-BA9A-440624CBB99B}" type="datetimeFigureOut">
              <a:rPr lang="en-US" smtClean="0"/>
              <a:t>12/15/2021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r>
              <a:rPr lang="en-US" altLang="en-US" smtClean="0"/>
              <a:t>slide </a:t>
            </a:r>
            <a:fld id="{57240286-C0DF-48A7-A3CE-4C9A970995A9}" type="slidenum">
              <a:rPr lang="en-US" altLang="en-US" smtClean="0"/>
              <a:pPr/>
              <a:t>‹#›</a:t>
            </a:fld>
            <a:endParaRPr lang="en-US" altLang="en-US"/>
          </a:p>
        </p:txBody>
      </p:sp>
    </p:spTree>
    <p:extLst>
      <p:ext uri="{BB962C8B-B14F-4D97-AF65-F5344CB8AC3E}">
        <p14:creationId xmlns:p14="http://schemas.microsoft.com/office/powerpoint/2010/main" val="332823746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6A0E975-544F-4D06-BA9A-440624CBB99B}" type="datetimeFigureOut">
              <a:rPr lang="en-US" smtClean="0"/>
              <a:t>12/15/2021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r>
              <a:rPr lang="en-US" altLang="en-US" smtClean="0"/>
              <a:t>slide </a:t>
            </a:r>
            <a:fld id="{AF29263F-602D-4C7B-B7D6-7C65F9F93E0A}" type="slidenum">
              <a:rPr lang="en-US" altLang="en-US" smtClean="0"/>
              <a:pPr/>
              <a:t>‹#›</a:t>
            </a:fld>
            <a:endParaRPr lang="en-US" altLang="en-US"/>
          </a:p>
        </p:txBody>
      </p:sp>
    </p:spTree>
    <p:extLst>
      <p:ext uri="{BB962C8B-B14F-4D97-AF65-F5344CB8AC3E}">
        <p14:creationId xmlns:p14="http://schemas.microsoft.com/office/powerpoint/2010/main" val="159253624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0E975-544F-4D06-BA9A-440624CBB99B}"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altLang="en-US" smtClean="0"/>
              <a:t>slide </a:t>
            </a:r>
            <a:fld id="{FE2EB582-D13E-4D7C-918D-DF61482212D3}" type="slidenum">
              <a:rPr lang="en-US" altLang="en-US" smtClean="0"/>
              <a:pPr/>
              <a:t>‹#›</a:t>
            </a:fld>
            <a:endParaRPr lang="en-US" altLang="en-US"/>
          </a:p>
        </p:txBody>
      </p:sp>
    </p:spTree>
    <p:extLst>
      <p:ext uri="{BB962C8B-B14F-4D97-AF65-F5344CB8AC3E}">
        <p14:creationId xmlns:p14="http://schemas.microsoft.com/office/powerpoint/2010/main" val="422570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36A0E975-544F-4D06-BA9A-440624CBB99B}" type="datetimeFigureOut">
              <a:rPr lang="en-US" smtClean="0"/>
              <a:t>12/15/2021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r>
              <a:rPr lang="en-US" altLang="en-US" smtClean="0"/>
              <a:t>slide </a:t>
            </a:r>
            <a:fld id="{E9A4E2F4-402A-459C-879A-4DB51F6F359C}"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693"/>
      </p:ext>
    </p:extLst>
  </p:cSld>
  <p:clrMap bg1="lt1" tx1="dk1" bg2="lt2" tx2="dk2" accent1="accent1" accent2="accent2" accent3="accent3" accent4="accent4" accent5="accent5" accent6="accent6" hlink="hlink" folHlink="folHlink"/>
  <p:sldLayoutIdLst>
    <p:sldLayoutId id="2147484701" r:id="rId1"/>
    <p:sldLayoutId id="2147484702" r:id="rId2"/>
    <p:sldLayoutId id="2147484703" r:id="rId3"/>
    <p:sldLayoutId id="2147484704" r:id="rId4"/>
    <p:sldLayoutId id="2147484705" r:id="rId5"/>
    <p:sldLayoutId id="2147484706" r:id="rId6"/>
    <p:sldLayoutId id="2147484707" r:id="rId7"/>
    <p:sldLayoutId id="2147484708" r:id="rId8"/>
    <p:sldLayoutId id="2147484709" r:id="rId9"/>
    <p:sldLayoutId id="2147484710" r:id="rId10"/>
    <p:sldLayoutId id="2147484711" r:id="rId11"/>
    <p:sldLayoutId id="2147484712" r:id="rId12"/>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CA" altLang="en-US" smtClean="0">
                <a:ea typeface="ＭＳ Ｐゴシック" panose="020B0600070205080204" pitchFamily="34" charset="-128"/>
              </a:rPr>
              <a:t>Repetition: Computer View</a:t>
            </a:r>
          </a:p>
        </p:txBody>
      </p:sp>
      <p:sp>
        <p:nvSpPr>
          <p:cNvPr id="4099" name="Rectangle 3"/>
          <p:cNvSpPr>
            <a:spLocks noGrp="1"/>
          </p:cNvSpPr>
          <p:nvPr>
            <p:ph idx="1"/>
          </p:nvPr>
        </p:nvSpPr>
        <p:spPr/>
        <p:txBody>
          <a:bodyPr/>
          <a:lstStyle/>
          <a:p>
            <a:r>
              <a:rPr lang="en-CA" altLang="en-US" smtClean="0">
                <a:ea typeface="ＭＳ Ｐゴシック" panose="020B0600070205080204" pitchFamily="34" charset="-128"/>
              </a:rPr>
              <a:t>Continuing a process as long as a certain condition has been met.</a:t>
            </a:r>
          </a:p>
        </p:txBody>
      </p:sp>
      <p:sp>
        <p:nvSpPr>
          <p:cNvPr id="41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A024A7F1-7FB5-4D87-9A1F-F7B66965C582}" type="slidenum">
              <a:rPr lang="en-US" altLang="en-US" sz="900">
                <a:solidFill>
                  <a:srgbClr val="898989"/>
                </a:solidFill>
                <a:latin typeface="Arial" panose="020B0604020202020204" pitchFamily="34" charset="0"/>
              </a:rPr>
              <a:pPr eaLnBrk="1" hangingPunct="1">
                <a:spcBef>
                  <a:spcPct val="0"/>
                </a:spcBef>
                <a:buFontTx/>
                <a:buNone/>
              </a:pPr>
              <a:t>1</a:t>
            </a:fld>
            <a:endParaRPr lang="en-US" altLang="en-US" sz="900">
              <a:solidFill>
                <a:srgbClr val="898989"/>
              </a:solidFill>
              <a:latin typeface="Arial" panose="020B0604020202020204" pitchFamily="34" charset="0"/>
            </a:endParaRPr>
          </a:p>
        </p:txBody>
      </p:sp>
      <p:pic>
        <p:nvPicPr>
          <p:cNvPr id="108548" name="Picture 4" descr="MM900282748[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79763"/>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6" descr="MC90015605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833813"/>
            <a:ext cx="152241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Text Box 7"/>
          <p:cNvSpPr txBox="1">
            <a:spLocks noChangeArrowheads="1"/>
          </p:cNvSpPr>
          <p:nvPr/>
        </p:nvSpPr>
        <p:spPr bwMode="auto">
          <a:xfrm>
            <a:off x="685800" y="2005013"/>
            <a:ext cx="67818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2000" b="1" dirty="0"/>
              <a:t>Ask for age as long as the answer is negative (outside allowable range)</a:t>
            </a:r>
          </a:p>
        </p:txBody>
      </p:sp>
      <p:grpSp>
        <p:nvGrpSpPr>
          <p:cNvPr id="2" name="Group 12"/>
          <p:cNvGrpSpPr>
            <a:grpSpLocks/>
          </p:cNvGrpSpPr>
          <p:nvPr/>
        </p:nvGrpSpPr>
        <p:grpSpPr bwMode="auto">
          <a:xfrm>
            <a:off x="2209800" y="2690813"/>
            <a:ext cx="2819400" cy="1600200"/>
            <a:chOff x="1392" y="2112"/>
            <a:chExt cx="1776" cy="1008"/>
          </a:xfrm>
        </p:grpSpPr>
        <p:sp>
          <p:nvSpPr>
            <p:cNvPr id="4114" name="Freeform 8"/>
            <p:cNvSpPr>
              <a:spLocks/>
            </p:cNvSpPr>
            <p:nvPr/>
          </p:nvSpPr>
          <p:spPr bwMode="auto">
            <a:xfrm>
              <a:off x="1392" y="2328"/>
              <a:ext cx="1776" cy="792"/>
            </a:xfrm>
            <a:custGeom>
              <a:avLst/>
              <a:gdLst>
                <a:gd name="T0" fmla="*/ 0 w 1776"/>
                <a:gd name="T1" fmla="*/ 216 h 792"/>
                <a:gd name="T2" fmla="*/ 240 w 1776"/>
                <a:gd name="T3" fmla="*/ 72 h 792"/>
                <a:gd name="T4" fmla="*/ 432 w 1776"/>
                <a:gd name="T5" fmla="*/ 24 h 792"/>
                <a:gd name="T6" fmla="*/ 672 w 1776"/>
                <a:gd name="T7" fmla="*/ 24 h 792"/>
                <a:gd name="T8" fmla="*/ 1104 w 1776"/>
                <a:gd name="T9" fmla="*/ 24 h 792"/>
                <a:gd name="T10" fmla="*/ 1344 w 1776"/>
                <a:gd name="T11" fmla="*/ 168 h 792"/>
                <a:gd name="T12" fmla="*/ 1584 w 1776"/>
                <a:gd name="T13" fmla="*/ 408 h 792"/>
                <a:gd name="T14" fmla="*/ 1728 w 1776"/>
                <a:gd name="T15" fmla="*/ 648 h 792"/>
                <a:gd name="T16" fmla="*/ 1776 w 1776"/>
                <a:gd name="T17" fmla="*/ 792 h 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6"/>
                <a:gd name="T28" fmla="*/ 0 h 792"/>
                <a:gd name="T29" fmla="*/ 1776 w 1776"/>
                <a:gd name="T30" fmla="*/ 792 h 7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6" h="792">
                  <a:moveTo>
                    <a:pt x="0" y="216"/>
                  </a:moveTo>
                  <a:cubicBezTo>
                    <a:pt x="84" y="160"/>
                    <a:pt x="168" y="104"/>
                    <a:pt x="240" y="72"/>
                  </a:cubicBezTo>
                  <a:cubicBezTo>
                    <a:pt x="312" y="40"/>
                    <a:pt x="360" y="32"/>
                    <a:pt x="432" y="24"/>
                  </a:cubicBezTo>
                  <a:cubicBezTo>
                    <a:pt x="504" y="16"/>
                    <a:pt x="560" y="24"/>
                    <a:pt x="672" y="24"/>
                  </a:cubicBezTo>
                  <a:cubicBezTo>
                    <a:pt x="784" y="24"/>
                    <a:pt x="992" y="0"/>
                    <a:pt x="1104" y="24"/>
                  </a:cubicBezTo>
                  <a:cubicBezTo>
                    <a:pt x="1216" y="48"/>
                    <a:pt x="1264" y="104"/>
                    <a:pt x="1344" y="168"/>
                  </a:cubicBezTo>
                  <a:cubicBezTo>
                    <a:pt x="1424" y="232"/>
                    <a:pt x="1520" y="328"/>
                    <a:pt x="1584" y="408"/>
                  </a:cubicBezTo>
                  <a:cubicBezTo>
                    <a:pt x="1648" y="488"/>
                    <a:pt x="1696" y="584"/>
                    <a:pt x="1728" y="648"/>
                  </a:cubicBezTo>
                  <a:cubicBezTo>
                    <a:pt x="1760" y="712"/>
                    <a:pt x="1768" y="752"/>
                    <a:pt x="1776" y="792"/>
                  </a:cubicBezTo>
                </a:path>
              </a:pathLst>
            </a:custGeom>
            <a:noFill/>
            <a:ln w="38100"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n-US"/>
            </a:p>
          </p:txBody>
        </p:sp>
        <p:sp>
          <p:nvSpPr>
            <p:cNvPr id="4115" name="Text Box 9"/>
            <p:cNvSpPr txBox="1">
              <a:spLocks noChangeArrowheads="1"/>
            </p:cNvSpPr>
            <p:nvPr/>
          </p:nvSpPr>
          <p:spPr bwMode="auto">
            <a:xfrm>
              <a:off x="1680" y="2112"/>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b="1">
                  <a:solidFill>
                    <a:srgbClr val="CC0000"/>
                  </a:solidFill>
                </a:rPr>
                <a:t>How old are?</a:t>
              </a:r>
            </a:p>
          </p:txBody>
        </p:sp>
      </p:grpSp>
      <p:grpSp>
        <p:nvGrpSpPr>
          <p:cNvPr id="3" name="Group 13"/>
          <p:cNvGrpSpPr>
            <a:grpSpLocks/>
          </p:cNvGrpSpPr>
          <p:nvPr/>
        </p:nvGrpSpPr>
        <p:grpSpPr bwMode="auto">
          <a:xfrm>
            <a:off x="1676400" y="5205413"/>
            <a:ext cx="3086100" cy="850900"/>
            <a:chOff x="1056" y="3696"/>
            <a:chExt cx="1944" cy="536"/>
          </a:xfrm>
        </p:grpSpPr>
        <p:sp>
          <p:nvSpPr>
            <p:cNvPr id="4112" name="Freeform 10"/>
            <p:cNvSpPr>
              <a:spLocks/>
            </p:cNvSpPr>
            <p:nvPr/>
          </p:nvSpPr>
          <p:spPr bwMode="auto">
            <a:xfrm>
              <a:off x="1056" y="3696"/>
              <a:ext cx="1944" cy="536"/>
            </a:xfrm>
            <a:custGeom>
              <a:avLst/>
              <a:gdLst>
                <a:gd name="T0" fmla="*/ 1920 w 1944"/>
                <a:gd name="T1" fmla="*/ 240 h 536"/>
                <a:gd name="T2" fmla="*/ 1824 w 1944"/>
                <a:gd name="T3" fmla="*/ 480 h 536"/>
                <a:gd name="T4" fmla="*/ 1200 w 1944"/>
                <a:gd name="T5" fmla="*/ 528 h 536"/>
                <a:gd name="T6" fmla="*/ 288 w 1944"/>
                <a:gd name="T7" fmla="*/ 480 h 536"/>
                <a:gd name="T8" fmla="*/ 48 w 1944"/>
                <a:gd name="T9" fmla="*/ 192 h 536"/>
                <a:gd name="T10" fmla="*/ 0 w 1944"/>
                <a:gd name="T11" fmla="*/ 0 h 536"/>
                <a:gd name="T12" fmla="*/ 0 60000 65536"/>
                <a:gd name="T13" fmla="*/ 0 60000 65536"/>
                <a:gd name="T14" fmla="*/ 0 60000 65536"/>
                <a:gd name="T15" fmla="*/ 0 60000 65536"/>
                <a:gd name="T16" fmla="*/ 0 60000 65536"/>
                <a:gd name="T17" fmla="*/ 0 60000 65536"/>
                <a:gd name="T18" fmla="*/ 0 w 1944"/>
                <a:gd name="T19" fmla="*/ 0 h 536"/>
                <a:gd name="T20" fmla="*/ 1944 w 194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1944" h="536">
                  <a:moveTo>
                    <a:pt x="1920" y="240"/>
                  </a:moveTo>
                  <a:cubicBezTo>
                    <a:pt x="1932" y="336"/>
                    <a:pt x="1944" y="432"/>
                    <a:pt x="1824" y="480"/>
                  </a:cubicBezTo>
                  <a:cubicBezTo>
                    <a:pt x="1704" y="528"/>
                    <a:pt x="1456" y="528"/>
                    <a:pt x="1200" y="528"/>
                  </a:cubicBezTo>
                  <a:cubicBezTo>
                    <a:pt x="944" y="528"/>
                    <a:pt x="480" y="536"/>
                    <a:pt x="288" y="480"/>
                  </a:cubicBezTo>
                  <a:cubicBezTo>
                    <a:pt x="96" y="424"/>
                    <a:pt x="96" y="272"/>
                    <a:pt x="48" y="192"/>
                  </a:cubicBezTo>
                  <a:cubicBezTo>
                    <a:pt x="0" y="112"/>
                    <a:pt x="0" y="56"/>
                    <a:pt x="0" y="0"/>
                  </a:cubicBezTo>
                </a:path>
              </a:pathLst>
            </a:custGeom>
            <a:noFill/>
            <a:ln w="38100"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n-US"/>
            </a:p>
          </p:txBody>
        </p:sp>
        <p:sp>
          <p:nvSpPr>
            <p:cNvPr id="4113" name="Text Box 11"/>
            <p:cNvSpPr txBox="1">
              <a:spLocks noChangeArrowheads="1"/>
            </p:cNvSpPr>
            <p:nvPr/>
          </p:nvSpPr>
          <p:spPr bwMode="auto">
            <a:xfrm>
              <a:off x="1632" y="3984"/>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b="1">
                  <a:solidFill>
                    <a:srgbClr val="CC0000"/>
                  </a:solidFill>
                </a:rPr>
                <a:t>Minus 21!</a:t>
              </a:r>
            </a:p>
          </p:txBody>
        </p:sp>
      </p:grpSp>
      <p:grpSp>
        <p:nvGrpSpPr>
          <p:cNvPr id="4" name="Group 14"/>
          <p:cNvGrpSpPr>
            <a:grpSpLocks/>
          </p:cNvGrpSpPr>
          <p:nvPr/>
        </p:nvGrpSpPr>
        <p:grpSpPr bwMode="auto">
          <a:xfrm>
            <a:off x="2209800" y="2690813"/>
            <a:ext cx="2819400" cy="1600200"/>
            <a:chOff x="1392" y="2112"/>
            <a:chExt cx="1776" cy="1008"/>
          </a:xfrm>
        </p:grpSpPr>
        <p:sp>
          <p:nvSpPr>
            <p:cNvPr id="4110" name="Freeform 15"/>
            <p:cNvSpPr>
              <a:spLocks/>
            </p:cNvSpPr>
            <p:nvPr/>
          </p:nvSpPr>
          <p:spPr bwMode="auto">
            <a:xfrm>
              <a:off x="1392" y="2328"/>
              <a:ext cx="1776" cy="792"/>
            </a:xfrm>
            <a:custGeom>
              <a:avLst/>
              <a:gdLst>
                <a:gd name="T0" fmla="*/ 0 w 1776"/>
                <a:gd name="T1" fmla="*/ 216 h 792"/>
                <a:gd name="T2" fmla="*/ 240 w 1776"/>
                <a:gd name="T3" fmla="*/ 72 h 792"/>
                <a:gd name="T4" fmla="*/ 432 w 1776"/>
                <a:gd name="T5" fmla="*/ 24 h 792"/>
                <a:gd name="T6" fmla="*/ 672 w 1776"/>
                <a:gd name="T7" fmla="*/ 24 h 792"/>
                <a:gd name="T8" fmla="*/ 1104 w 1776"/>
                <a:gd name="T9" fmla="*/ 24 h 792"/>
                <a:gd name="T10" fmla="*/ 1344 w 1776"/>
                <a:gd name="T11" fmla="*/ 168 h 792"/>
                <a:gd name="T12" fmla="*/ 1584 w 1776"/>
                <a:gd name="T13" fmla="*/ 408 h 792"/>
                <a:gd name="T14" fmla="*/ 1728 w 1776"/>
                <a:gd name="T15" fmla="*/ 648 h 792"/>
                <a:gd name="T16" fmla="*/ 1776 w 1776"/>
                <a:gd name="T17" fmla="*/ 792 h 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6"/>
                <a:gd name="T28" fmla="*/ 0 h 792"/>
                <a:gd name="T29" fmla="*/ 1776 w 1776"/>
                <a:gd name="T30" fmla="*/ 792 h 7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6" h="792">
                  <a:moveTo>
                    <a:pt x="0" y="216"/>
                  </a:moveTo>
                  <a:cubicBezTo>
                    <a:pt x="84" y="160"/>
                    <a:pt x="168" y="104"/>
                    <a:pt x="240" y="72"/>
                  </a:cubicBezTo>
                  <a:cubicBezTo>
                    <a:pt x="312" y="40"/>
                    <a:pt x="360" y="32"/>
                    <a:pt x="432" y="24"/>
                  </a:cubicBezTo>
                  <a:cubicBezTo>
                    <a:pt x="504" y="16"/>
                    <a:pt x="560" y="24"/>
                    <a:pt x="672" y="24"/>
                  </a:cubicBezTo>
                  <a:cubicBezTo>
                    <a:pt x="784" y="24"/>
                    <a:pt x="992" y="0"/>
                    <a:pt x="1104" y="24"/>
                  </a:cubicBezTo>
                  <a:cubicBezTo>
                    <a:pt x="1216" y="48"/>
                    <a:pt x="1264" y="104"/>
                    <a:pt x="1344" y="168"/>
                  </a:cubicBezTo>
                  <a:cubicBezTo>
                    <a:pt x="1424" y="232"/>
                    <a:pt x="1520" y="328"/>
                    <a:pt x="1584" y="408"/>
                  </a:cubicBezTo>
                  <a:cubicBezTo>
                    <a:pt x="1648" y="488"/>
                    <a:pt x="1696" y="584"/>
                    <a:pt x="1728" y="648"/>
                  </a:cubicBezTo>
                  <a:cubicBezTo>
                    <a:pt x="1760" y="712"/>
                    <a:pt x="1768" y="752"/>
                    <a:pt x="1776" y="792"/>
                  </a:cubicBezTo>
                </a:path>
              </a:pathLst>
            </a:custGeom>
            <a:noFill/>
            <a:ln w="38100"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n-US"/>
            </a:p>
          </p:txBody>
        </p:sp>
        <p:sp>
          <p:nvSpPr>
            <p:cNvPr id="4111" name="Text Box 16"/>
            <p:cNvSpPr txBox="1">
              <a:spLocks noChangeArrowheads="1"/>
            </p:cNvSpPr>
            <p:nvPr/>
          </p:nvSpPr>
          <p:spPr bwMode="auto">
            <a:xfrm>
              <a:off x="1680" y="2112"/>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b="1">
                  <a:solidFill>
                    <a:srgbClr val="CC0000"/>
                  </a:solidFill>
                </a:rPr>
                <a:t>How old are?</a:t>
              </a:r>
            </a:p>
          </p:txBody>
        </p:sp>
      </p:grpSp>
      <p:grpSp>
        <p:nvGrpSpPr>
          <p:cNvPr id="5" name="Group 17"/>
          <p:cNvGrpSpPr>
            <a:grpSpLocks/>
          </p:cNvGrpSpPr>
          <p:nvPr/>
        </p:nvGrpSpPr>
        <p:grpSpPr bwMode="auto">
          <a:xfrm>
            <a:off x="1676400" y="5205413"/>
            <a:ext cx="3086100" cy="850900"/>
            <a:chOff x="1056" y="3696"/>
            <a:chExt cx="1944" cy="536"/>
          </a:xfrm>
        </p:grpSpPr>
        <p:sp>
          <p:nvSpPr>
            <p:cNvPr id="4108" name="Freeform 18"/>
            <p:cNvSpPr>
              <a:spLocks/>
            </p:cNvSpPr>
            <p:nvPr/>
          </p:nvSpPr>
          <p:spPr bwMode="auto">
            <a:xfrm>
              <a:off x="1056" y="3696"/>
              <a:ext cx="1944" cy="536"/>
            </a:xfrm>
            <a:custGeom>
              <a:avLst/>
              <a:gdLst>
                <a:gd name="T0" fmla="*/ 1920 w 1944"/>
                <a:gd name="T1" fmla="*/ 240 h 536"/>
                <a:gd name="T2" fmla="*/ 1824 w 1944"/>
                <a:gd name="T3" fmla="*/ 480 h 536"/>
                <a:gd name="T4" fmla="*/ 1200 w 1944"/>
                <a:gd name="T5" fmla="*/ 528 h 536"/>
                <a:gd name="T6" fmla="*/ 288 w 1944"/>
                <a:gd name="T7" fmla="*/ 480 h 536"/>
                <a:gd name="T8" fmla="*/ 48 w 1944"/>
                <a:gd name="T9" fmla="*/ 192 h 536"/>
                <a:gd name="T10" fmla="*/ 0 w 1944"/>
                <a:gd name="T11" fmla="*/ 0 h 536"/>
                <a:gd name="T12" fmla="*/ 0 60000 65536"/>
                <a:gd name="T13" fmla="*/ 0 60000 65536"/>
                <a:gd name="T14" fmla="*/ 0 60000 65536"/>
                <a:gd name="T15" fmla="*/ 0 60000 65536"/>
                <a:gd name="T16" fmla="*/ 0 60000 65536"/>
                <a:gd name="T17" fmla="*/ 0 60000 65536"/>
                <a:gd name="T18" fmla="*/ 0 w 1944"/>
                <a:gd name="T19" fmla="*/ 0 h 536"/>
                <a:gd name="T20" fmla="*/ 1944 w 194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1944" h="536">
                  <a:moveTo>
                    <a:pt x="1920" y="240"/>
                  </a:moveTo>
                  <a:cubicBezTo>
                    <a:pt x="1932" y="336"/>
                    <a:pt x="1944" y="432"/>
                    <a:pt x="1824" y="480"/>
                  </a:cubicBezTo>
                  <a:cubicBezTo>
                    <a:pt x="1704" y="528"/>
                    <a:pt x="1456" y="528"/>
                    <a:pt x="1200" y="528"/>
                  </a:cubicBezTo>
                  <a:cubicBezTo>
                    <a:pt x="944" y="528"/>
                    <a:pt x="480" y="536"/>
                    <a:pt x="288" y="480"/>
                  </a:cubicBezTo>
                  <a:cubicBezTo>
                    <a:pt x="96" y="424"/>
                    <a:pt x="96" y="272"/>
                    <a:pt x="48" y="192"/>
                  </a:cubicBezTo>
                  <a:cubicBezTo>
                    <a:pt x="0" y="112"/>
                    <a:pt x="0" y="56"/>
                    <a:pt x="0" y="0"/>
                  </a:cubicBezTo>
                </a:path>
              </a:pathLst>
            </a:custGeom>
            <a:noFill/>
            <a:ln w="38100"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n-US"/>
            </a:p>
          </p:txBody>
        </p:sp>
        <p:sp>
          <p:nvSpPr>
            <p:cNvPr id="4109" name="Text Box 19"/>
            <p:cNvSpPr txBox="1">
              <a:spLocks noChangeArrowheads="1"/>
            </p:cNvSpPr>
            <p:nvPr/>
          </p:nvSpPr>
          <p:spPr bwMode="auto">
            <a:xfrm>
              <a:off x="1632" y="3984"/>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b="1" dirty="0">
                  <a:solidFill>
                    <a:srgbClr val="CC0000"/>
                  </a:solidFill>
                </a:rPr>
                <a:t>Minus 21!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08548"/>
                                        </p:tgtEl>
                                        <p:attrNameLst>
                                          <p:attrName>style.visibility</p:attrName>
                                        </p:attrNameLst>
                                      </p:cBhvr>
                                      <p:to>
                                        <p:strVal val="visible"/>
                                      </p:to>
                                    </p:set>
                                    <p:animEffect transition="in" filter="blinds(horizontal)">
                                      <p:cBhvr>
                                        <p:cTn id="11" dur="500"/>
                                        <p:tgtEl>
                                          <p:spTgt spid="1085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8550"/>
                                        </p:tgtEl>
                                        <p:attrNameLst>
                                          <p:attrName>style.visibility</p:attrName>
                                        </p:attrNameLst>
                                      </p:cBhvr>
                                      <p:to>
                                        <p:strVal val="visible"/>
                                      </p:to>
                                    </p:set>
                                    <p:animEffect transition="in" filter="blinds(horizontal)">
                                      <p:cBhvr>
                                        <p:cTn id="21" dur="500"/>
                                        <p:tgtEl>
                                          <p:spTgt spid="1085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ea typeface="ＭＳ Ｐゴシック" panose="020B0600070205080204" pitchFamily="34" charset="-128"/>
              </a:rPr>
              <a:t>The </a:t>
            </a:r>
            <a:r>
              <a:rPr lang="en-US" altLang="en-US" sz="2800" smtClean="0">
                <a:latin typeface="Consolas" panose="020B0609020204030204" pitchFamily="49" charset="0"/>
                <a:ea typeface="ＭＳ Ｐゴシック" panose="020B0600070205080204" pitchFamily="34" charset="-128"/>
                <a:cs typeface="Consolas" panose="020B0609020204030204" pitchFamily="49" charset="0"/>
              </a:rPr>
              <a:t>While</a:t>
            </a:r>
            <a:r>
              <a:rPr lang="en-US" altLang="en-US" smtClean="0">
                <a:ea typeface="ＭＳ Ｐゴシック" panose="020B0600070205080204" pitchFamily="34" charset="-128"/>
              </a:rPr>
              <a:t> Loop</a:t>
            </a:r>
          </a:p>
        </p:txBody>
      </p:sp>
      <p:sp>
        <p:nvSpPr>
          <p:cNvPr id="13315" name="Rectangle 3"/>
          <p:cNvSpPr>
            <a:spLocks noGrp="1" noChangeArrowheads="1"/>
          </p:cNvSpPr>
          <p:nvPr>
            <p:ph idx="1"/>
          </p:nvPr>
        </p:nvSpPr>
        <p:spPr/>
        <p:txBody>
          <a:bodyPr>
            <a:normAutofit/>
          </a:bodyPr>
          <a:lstStyle/>
          <a:p>
            <a:r>
              <a:rPr lang="en-US" altLang="en-US" sz="1600" dirty="0" smtClean="0">
                <a:ea typeface="ＭＳ Ｐゴシック" panose="020B0600070205080204" pitchFamily="34" charset="-128"/>
              </a:rPr>
              <a:t>This type of loop can be used if it’s </a:t>
            </a:r>
            <a:r>
              <a:rPr lang="en-US" altLang="en-US" sz="1600" i="1" dirty="0" smtClean="0">
                <a:ea typeface="ＭＳ Ｐゴシック" panose="020B0600070205080204" pitchFamily="34" charset="-128"/>
              </a:rPr>
              <a:t>not known</a:t>
            </a:r>
            <a:r>
              <a:rPr lang="en-US" altLang="en-US" sz="1600" dirty="0" smtClean="0">
                <a:ea typeface="ＭＳ Ｐゴシック" panose="020B0600070205080204" pitchFamily="34" charset="-128"/>
              </a:rPr>
              <a:t> in advance how many times that the loop will repeat (most powerful type of loop, any other type of loop can be simulated with a while loop).</a:t>
            </a:r>
          </a:p>
          <a:p>
            <a:pPr lvl="1"/>
            <a:r>
              <a:rPr lang="en-US" altLang="en-US" sz="1400" dirty="0" smtClean="0">
                <a:ea typeface="ＭＳ Ｐゴシック" panose="020B0600070205080204" pitchFamily="34" charset="-128"/>
              </a:rPr>
              <a:t>It can repeat so long as some arbitrary condition holds true.</a:t>
            </a:r>
          </a:p>
          <a:p>
            <a:r>
              <a:rPr lang="en-US" altLang="en-US" sz="1600" b="1" dirty="0" smtClean="0">
                <a:ea typeface="ＭＳ Ｐゴシック" panose="020B0600070205080204" pitchFamily="34" charset="-128"/>
              </a:rPr>
              <a:t>Format:</a:t>
            </a:r>
          </a:p>
          <a:p>
            <a:pPr>
              <a:buFontTx/>
              <a:buNone/>
            </a:pPr>
            <a:r>
              <a:rPr lang="en-US" altLang="en-US" sz="2000" dirty="0" smtClean="0">
                <a:ea typeface="ＭＳ Ｐゴシック" panose="020B0600070205080204" pitchFamily="34" charset="-128"/>
              </a:rPr>
              <a:t>        (Simple condition)</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a:t>
            </a:r>
            <a:r>
              <a:rPr lang="en-US" altLang="en-US" sz="1800" i="1" dirty="0" smtClean="0">
                <a:latin typeface="Consolas" panose="020B0609020204030204" pitchFamily="49" charset="0"/>
                <a:ea typeface="ＭＳ Ｐゴシック" panose="020B0600070205080204" pitchFamily="34" charset="-128"/>
                <a:cs typeface="Consolas" panose="020B0609020204030204" pitchFamily="49" charset="0"/>
              </a:rPr>
              <a:t>Boolean expression</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i="1" dirty="0" smtClean="0">
                <a:latin typeface="Consolas" panose="020B0609020204030204" pitchFamily="49" charset="0"/>
                <a:ea typeface="ＭＳ Ｐゴシック" panose="020B0600070205080204" pitchFamily="34" charset="-128"/>
                <a:cs typeface="Consolas" panose="020B0609020204030204" pitchFamily="49" charset="0"/>
              </a:rPr>
              <a:t>body </a:t>
            </a:r>
          </a:p>
          <a:p>
            <a:pPr lvl="1">
              <a:buFont typeface="Times New Roman" panose="02020603050405020304" pitchFamily="18" charset="0"/>
              <a:buNone/>
            </a:pPr>
            <a:endParaRPr lang="en-US" altLang="en-US" sz="2000" i="1" dirty="0" smtClean="0">
              <a:ea typeface="ＭＳ Ｐゴシック" panose="020B0600070205080204" pitchFamily="34" charset="-128"/>
            </a:endParaRPr>
          </a:p>
          <a:p>
            <a:pPr lvl="1">
              <a:buFont typeface="Times New Roman" panose="02020603050405020304" pitchFamily="18" charset="0"/>
              <a:buNone/>
            </a:pPr>
            <a:r>
              <a:rPr lang="en-US" altLang="en-US" sz="2000" dirty="0" smtClean="0">
                <a:ea typeface="ＭＳ Ｐゴシック" panose="020B0600070205080204" pitchFamily="34" charset="-128"/>
              </a:rPr>
              <a:t>   (Compound condition)</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a:t>
            </a:r>
            <a:r>
              <a:rPr lang="en-US" altLang="en-US" sz="1800" i="1" dirty="0" smtClean="0">
                <a:latin typeface="Consolas" panose="020B0609020204030204" pitchFamily="49" charset="0"/>
                <a:ea typeface="ＭＳ Ｐゴシック" panose="020B0600070205080204" pitchFamily="34" charset="-128"/>
                <a:cs typeface="Consolas" panose="020B0609020204030204" pitchFamily="49" charset="0"/>
              </a:rPr>
              <a:t>Boolean expression</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i="1" dirty="0" smtClean="0">
                <a:latin typeface="Consolas" panose="020B0609020204030204" pitchFamily="49" charset="0"/>
                <a:ea typeface="ＭＳ Ｐゴシック" panose="020B0600070205080204" pitchFamily="34" charset="-128"/>
                <a:cs typeface="Consolas" panose="020B0609020204030204" pitchFamily="49" charset="0"/>
              </a:rPr>
              <a:t>Boolean operator</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i="1" dirty="0" smtClean="0">
                <a:latin typeface="Consolas" panose="020B0609020204030204" pitchFamily="49" charset="0"/>
                <a:ea typeface="ＭＳ Ｐゴシック" panose="020B0600070205080204" pitchFamily="34" charset="-128"/>
                <a:cs typeface="Consolas" panose="020B0609020204030204" pitchFamily="49" charset="0"/>
              </a:rPr>
              <a:t>Boolean expression</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i="1" dirty="0" smtClean="0">
                <a:latin typeface="Consolas" panose="020B0609020204030204" pitchFamily="49" charset="0"/>
                <a:ea typeface="ＭＳ Ｐゴシック" panose="020B0600070205080204" pitchFamily="34" charset="-128"/>
                <a:cs typeface="Consolas" panose="020B0609020204030204" pitchFamily="49" charset="0"/>
              </a:rPr>
              <a:t>body</a:t>
            </a:r>
          </a:p>
          <a:p>
            <a:pPr lvl="1">
              <a:buFont typeface="Times New Roman" panose="02020603050405020304" pitchFamily="18" charset="0"/>
              <a:buNone/>
            </a:pPr>
            <a:endParaRPr lang="en-US" altLang="en-US" sz="1800" dirty="0" smtClean="0">
              <a:latin typeface="Arial" panose="020B0604020202020204" pitchFamily="34" charset="0"/>
              <a:ea typeface="ＭＳ Ｐゴシック" panose="020B0600070205080204" pitchFamily="34" charset="-128"/>
            </a:endParaRPr>
          </a:p>
        </p:txBody>
      </p:sp>
      <p:sp>
        <p:nvSpPr>
          <p:cNvPr id="133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8A7865C3-A2ED-4852-BBF9-934B06648ABA}" type="slidenum">
              <a:rPr lang="en-US" altLang="en-US" sz="900">
                <a:solidFill>
                  <a:srgbClr val="898989"/>
                </a:solidFill>
                <a:latin typeface="Arial" panose="020B0604020202020204" pitchFamily="34" charset="0"/>
              </a:rPr>
              <a:pPr eaLnBrk="1" hangingPunct="1">
                <a:spcBef>
                  <a:spcPct val="0"/>
                </a:spcBef>
                <a:buFontTx/>
                <a:buNone/>
              </a:pPr>
              <a:t>10</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ea typeface="ＭＳ Ｐゴシック" panose="020B0600070205080204" pitchFamily="34" charset="-128"/>
              </a:rPr>
              <a:t>The </a:t>
            </a:r>
            <a:r>
              <a:rPr lang="en-US" altLang="en-US" sz="2800" smtClean="0">
                <a:latin typeface="Consolas" panose="020B0609020204030204" pitchFamily="49" charset="0"/>
                <a:ea typeface="ＭＳ Ｐゴシック" panose="020B0600070205080204" pitchFamily="34" charset="-128"/>
                <a:cs typeface="Consolas" panose="020B0609020204030204" pitchFamily="49" charset="0"/>
              </a:rPr>
              <a:t>While</a:t>
            </a:r>
            <a:r>
              <a:rPr lang="en-US" altLang="en-US" smtClean="0">
                <a:ea typeface="ＭＳ Ｐゴシック" panose="020B0600070205080204" pitchFamily="34" charset="-128"/>
              </a:rPr>
              <a:t> Loop (2)</a:t>
            </a:r>
          </a:p>
        </p:txBody>
      </p:sp>
      <p:sp>
        <p:nvSpPr>
          <p:cNvPr id="14339" name="Rectangle 3"/>
          <p:cNvSpPr>
            <a:spLocks noGrp="1" noChangeArrowheads="1"/>
          </p:cNvSpPr>
          <p:nvPr>
            <p:ph idx="1"/>
          </p:nvPr>
        </p:nvSpPr>
        <p:spPr/>
        <p:txBody>
          <a:bodyPr/>
          <a:lstStyle/>
          <a:p>
            <a:endParaRPr lang="en-US" altLang="en-US" sz="2000" b="1" dirty="0" smtClean="0">
              <a:latin typeface="Arial" panose="020B0604020202020204" pitchFamily="34" charset="0"/>
              <a:ea typeface="ＭＳ Ｐゴシック" panose="020B0600070205080204" pitchFamily="34" charset="-128"/>
            </a:endParaRP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&lt;= 3): </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print("Done!")</a:t>
            </a:r>
          </a:p>
          <a:p>
            <a:endParaRPr lang="en-US" altLang="en-US" sz="1800" dirty="0" smtClean="0">
              <a:latin typeface="Arial" panose="020B0604020202020204" pitchFamily="34" charset="0"/>
              <a:ea typeface="ＭＳ Ｐゴシック" panose="020B0600070205080204" pitchFamily="34" charset="-128"/>
            </a:endParaRPr>
          </a:p>
        </p:txBody>
      </p:sp>
      <p:sp>
        <p:nvSpPr>
          <p:cNvPr id="143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47A63938-BC32-458D-A22F-C00ECDB31458}" type="slidenum">
              <a:rPr lang="en-US" altLang="en-US" sz="900">
                <a:solidFill>
                  <a:srgbClr val="898989"/>
                </a:solidFill>
                <a:latin typeface="Arial" panose="020B0604020202020204" pitchFamily="34" charset="0"/>
              </a:rPr>
              <a:pPr eaLnBrk="1" hangingPunct="1">
                <a:spcBef>
                  <a:spcPct val="0"/>
                </a:spcBef>
                <a:buFontTx/>
                <a:buNone/>
              </a:pPr>
              <a:t>11</a:t>
            </a:fld>
            <a:endParaRPr lang="en-US" altLang="en-US" sz="900">
              <a:solidFill>
                <a:srgbClr val="898989"/>
              </a:solidFill>
              <a:latin typeface="Arial" panose="020B0604020202020204" pitchFamily="34" charset="0"/>
            </a:endParaRPr>
          </a:p>
        </p:txBody>
      </p:sp>
      <p:grpSp>
        <p:nvGrpSpPr>
          <p:cNvPr id="2" name="Group 5"/>
          <p:cNvGrpSpPr>
            <a:grpSpLocks/>
          </p:cNvGrpSpPr>
          <p:nvPr/>
        </p:nvGrpSpPr>
        <p:grpSpPr bwMode="auto">
          <a:xfrm>
            <a:off x="2079625" y="2052638"/>
            <a:ext cx="4421188" cy="246062"/>
            <a:chOff x="1618457" y="2486626"/>
            <a:chExt cx="4421353" cy="246221"/>
          </a:xfrm>
        </p:grpSpPr>
        <p:sp>
          <p:nvSpPr>
            <p:cNvPr id="14352" name="Line 5"/>
            <p:cNvSpPr>
              <a:spLocks noChangeShapeType="1"/>
            </p:cNvSpPr>
            <p:nvPr/>
          </p:nvSpPr>
          <p:spPr bwMode="auto">
            <a:xfrm flipH="1" flipV="1">
              <a:off x="1618457" y="2613627"/>
              <a:ext cx="2514600" cy="47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3" name="Text Box 6"/>
            <p:cNvSpPr txBox="1">
              <a:spLocks noChangeArrowheads="1"/>
            </p:cNvSpPr>
            <p:nvPr/>
          </p:nvSpPr>
          <p:spPr bwMode="auto">
            <a:xfrm>
              <a:off x="4120522" y="2486626"/>
              <a:ext cx="1919288"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600" b="1">
                  <a:solidFill>
                    <a:srgbClr val="FF0000"/>
                  </a:solidFill>
                  <a:latin typeface="Arial" panose="020B0604020202020204" pitchFamily="34" charset="0"/>
                </a:rPr>
                <a:t>1) Initialize control</a:t>
              </a:r>
            </a:p>
          </p:txBody>
        </p:sp>
      </p:grpSp>
      <p:grpSp>
        <p:nvGrpSpPr>
          <p:cNvPr id="3" name="Group 6"/>
          <p:cNvGrpSpPr>
            <a:grpSpLocks/>
          </p:cNvGrpSpPr>
          <p:nvPr/>
        </p:nvGrpSpPr>
        <p:grpSpPr bwMode="auto">
          <a:xfrm>
            <a:off x="3319463" y="2487613"/>
            <a:ext cx="4762500" cy="246062"/>
            <a:chOff x="2411413" y="2918427"/>
            <a:chExt cx="4762500" cy="246221"/>
          </a:xfrm>
        </p:grpSpPr>
        <p:sp>
          <p:nvSpPr>
            <p:cNvPr id="14350" name="Line 8"/>
            <p:cNvSpPr>
              <a:spLocks noChangeShapeType="1"/>
            </p:cNvSpPr>
            <p:nvPr/>
          </p:nvSpPr>
          <p:spPr bwMode="auto">
            <a:xfrm flipH="1" flipV="1">
              <a:off x="2411413" y="2918427"/>
              <a:ext cx="2870200" cy="1270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1" name="Text Box 9"/>
            <p:cNvSpPr txBox="1">
              <a:spLocks noChangeArrowheads="1"/>
            </p:cNvSpPr>
            <p:nvPr/>
          </p:nvSpPr>
          <p:spPr bwMode="auto">
            <a:xfrm>
              <a:off x="5268913" y="2918427"/>
              <a:ext cx="19050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600" b="1">
                  <a:solidFill>
                    <a:srgbClr val="FF0000"/>
                  </a:solidFill>
                  <a:latin typeface="Arial" panose="020B0604020202020204" pitchFamily="34" charset="0"/>
                </a:rPr>
                <a:t> 2) Check condition</a:t>
              </a:r>
              <a:r>
                <a:rPr lang="en-CA" altLang="en-US" sz="1600">
                  <a:solidFill>
                    <a:schemeClr val="hlink"/>
                  </a:solidFill>
                  <a:latin typeface="Arial" panose="020B0604020202020204" pitchFamily="34" charset="0"/>
                </a:rPr>
                <a:t>      </a:t>
              </a:r>
            </a:p>
          </p:txBody>
        </p:sp>
      </p:grpSp>
      <p:grpSp>
        <p:nvGrpSpPr>
          <p:cNvPr id="4" name="Group 7"/>
          <p:cNvGrpSpPr>
            <a:grpSpLocks/>
          </p:cNvGrpSpPr>
          <p:nvPr/>
        </p:nvGrpSpPr>
        <p:grpSpPr bwMode="auto">
          <a:xfrm>
            <a:off x="4089400" y="2790825"/>
            <a:ext cx="4354513" cy="423863"/>
            <a:chOff x="2667000" y="3164649"/>
            <a:chExt cx="4354513" cy="423704"/>
          </a:xfrm>
        </p:grpSpPr>
        <p:sp>
          <p:nvSpPr>
            <p:cNvPr id="14347" name="AutoShape 11"/>
            <p:cNvSpPr>
              <a:spLocks/>
            </p:cNvSpPr>
            <p:nvPr/>
          </p:nvSpPr>
          <p:spPr bwMode="auto">
            <a:xfrm>
              <a:off x="2667000" y="3164649"/>
              <a:ext cx="266701" cy="423704"/>
            </a:xfrm>
            <a:prstGeom prst="rightBrace">
              <a:avLst>
                <a:gd name="adj1" fmla="val 17924"/>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en-US" sz="1400">
                <a:latin typeface="Arial" panose="020B0604020202020204" pitchFamily="34" charset="0"/>
              </a:endParaRPr>
            </a:p>
          </p:txBody>
        </p:sp>
        <p:sp>
          <p:nvSpPr>
            <p:cNvPr id="14348" name="Line 12"/>
            <p:cNvSpPr>
              <a:spLocks noChangeShapeType="1"/>
            </p:cNvSpPr>
            <p:nvPr/>
          </p:nvSpPr>
          <p:spPr bwMode="auto">
            <a:xfrm flipH="1">
              <a:off x="2933701" y="3376501"/>
              <a:ext cx="25273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49" name="Text Box 13"/>
            <p:cNvSpPr txBox="1">
              <a:spLocks noChangeArrowheads="1"/>
            </p:cNvSpPr>
            <p:nvPr/>
          </p:nvSpPr>
          <p:spPr bwMode="auto">
            <a:xfrm>
              <a:off x="5421313" y="3253390"/>
              <a:ext cx="16002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b="1">
                  <a:solidFill>
                    <a:srgbClr val="FF0000"/>
                  </a:solidFill>
                  <a:latin typeface="Arial" panose="020B0604020202020204" pitchFamily="34" charset="0"/>
                </a:rPr>
                <a:t>3) Execute body</a:t>
              </a:r>
            </a:p>
          </p:txBody>
        </p:sp>
      </p:grpSp>
      <p:grpSp>
        <p:nvGrpSpPr>
          <p:cNvPr id="5" name="Group 8"/>
          <p:cNvGrpSpPr>
            <a:grpSpLocks/>
          </p:cNvGrpSpPr>
          <p:nvPr/>
        </p:nvGrpSpPr>
        <p:grpSpPr bwMode="auto">
          <a:xfrm>
            <a:off x="2903538" y="3314700"/>
            <a:ext cx="5434012" cy="919163"/>
            <a:chOff x="2057400" y="3588353"/>
            <a:chExt cx="5434013" cy="919320"/>
          </a:xfrm>
        </p:grpSpPr>
        <p:sp>
          <p:nvSpPr>
            <p:cNvPr id="14345" name="Line 15"/>
            <p:cNvSpPr>
              <a:spLocks noChangeShapeType="1"/>
            </p:cNvSpPr>
            <p:nvPr/>
          </p:nvSpPr>
          <p:spPr bwMode="auto">
            <a:xfrm flipH="1" flipV="1">
              <a:off x="2057400" y="3588353"/>
              <a:ext cx="3656013" cy="81279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46" name="Text Box 16"/>
            <p:cNvSpPr txBox="1">
              <a:spLocks noChangeArrowheads="1"/>
            </p:cNvSpPr>
            <p:nvPr/>
          </p:nvSpPr>
          <p:spPr bwMode="auto">
            <a:xfrm>
              <a:off x="5726113" y="4261452"/>
              <a:ext cx="17653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b="1">
                  <a:solidFill>
                    <a:srgbClr val="FF0000"/>
                  </a:solidFill>
                  <a:latin typeface="Arial" panose="020B0604020202020204" pitchFamily="34" charset="0"/>
                </a:rPr>
                <a:t>4) Update control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ea typeface="ＭＳ Ｐゴシック" panose="020B0600070205080204" pitchFamily="34" charset="-128"/>
              </a:rPr>
              <a:t>The </a:t>
            </a:r>
            <a:r>
              <a:rPr lang="en-US" altLang="en-US" sz="2800" smtClean="0">
                <a:latin typeface="Consolas" panose="020B0609020204030204" pitchFamily="49" charset="0"/>
                <a:ea typeface="ＭＳ Ｐゴシック" panose="020B0600070205080204" pitchFamily="34" charset="-128"/>
                <a:cs typeface="Consolas" panose="020B0609020204030204" pitchFamily="49" charset="0"/>
              </a:rPr>
              <a:t>While</a:t>
            </a:r>
            <a:r>
              <a:rPr lang="en-US" altLang="en-US" smtClean="0">
                <a:ea typeface="ＭＳ Ｐゴシック" panose="020B0600070205080204" pitchFamily="34" charset="-128"/>
              </a:rPr>
              <a:t> Loop (2)</a:t>
            </a:r>
          </a:p>
        </p:txBody>
      </p:sp>
      <p:sp>
        <p:nvSpPr>
          <p:cNvPr id="15363" name="Rectangle 3"/>
          <p:cNvSpPr>
            <a:spLocks noGrp="1" noChangeArrowheads="1"/>
          </p:cNvSpPr>
          <p:nvPr>
            <p:ph idx="1"/>
          </p:nvPr>
        </p:nvSpPr>
        <p:spPr/>
        <p:txBody>
          <a:bodyPr/>
          <a:lstStyle/>
          <a:p>
            <a:pPr marL="0" indent="0">
              <a:buNone/>
            </a:pPr>
            <a:endParaRPr lang="en-US" altLang="en-US" sz="2000" b="1" dirty="0" smtClean="0">
              <a:latin typeface="Consolas" panose="020B0609020204030204" pitchFamily="49" charset="0"/>
              <a:ea typeface="ＭＳ Ｐゴシック" panose="020B0600070205080204" pitchFamily="34" charset="-128"/>
              <a:cs typeface="Consolas" panose="020B0609020204030204" pitchFamily="49" charset="0"/>
            </a:endParaRP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&lt;= 3): </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print("Done!")</a:t>
            </a:r>
          </a:p>
          <a:p>
            <a:endParaRPr lang="en-US" altLang="en-US" sz="1800" dirty="0" smtClean="0">
              <a:latin typeface="Arial" panose="020B0604020202020204" pitchFamily="34" charset="0"/>
              <a:ea typeface="ＭＳ Ｐゴシック" panose="020B0600070205080204" pitchFamily="34" charset="-128"/>
            </a:endParaRPr>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7FCD0A31-0436-405B-A063-FFBB4FDCFF57}" type="slidenum">
              <a:rPr lang="en-US" altLang="en-US" sz="900">
                <a:solidFill>
                  <a:srgbClr val="898989"/>
                </a:solidFill>
                <a:latin typeface="Arial" panose="020B0604020202020204" pitchFamily="34" charset="0"/>
              </a:rPr>
              <a:pPr eaLnBrk="1" hangingPunct="1">
                <a:spcBef>
                  <a:spcPct val="0"/>
                </a:spcBef>
                <a:buFontTx/>
                <a:buNone/>
              </a:pPr>
              <a:t>12</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CA" altLang="en-US" smtClean="0">
                <a:ea typeface="ＭＳ Ｐゴシック" panose="020B0600070205080204" pitchFamily="34" charset="-128"/>
              </a:rPr>
              <a:t>Countdown Loop</a:t>
            </a:r>
          </a:p>
        </p:txBody>
      </p:sp>
      <p:sp>
        <p:nvSpPr>
          <p:cNvPr id="17411" name="Rectangle 3"/>
          <p:cNvSpPr>
            <a:spLocks noGrp="1"/>
          </p:cNvSpPr>
          <p:nvPr>
            <p:ph idx="1"/>
          </p:nvPr>
        </p:nvSpPr>
        <p:spPr/>
        <p:txBody>
          <a:bodyPr/>
          <a:lstStyle/>
          <a:p>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 3</a:t>
            </a:r>
          </a:p>
          <a:p>
            <a:pPr lvl="1">
              <a:buFont typeface="Arial" panose="020B0604020202020204" pitchFamily="34" charset="0"/>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while (</a:t>
            </a:r>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&gt;= 1):</a:t>
            </a:r>
          </a:p>
          <a:p>
            <a:pPr lvl="1">
              <a:buFont typeface="Arial" panose="020B0604020202020204" pitchFamily="34" charset="0"/>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lvl="1">
              <a:buFont typeface="Arial" panose="020B0604020202020204" pitchFamily="34" charset="0"/>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buFont typeface="Arial" panose="020B0604020202020204" pitchFamily="34" charset="0"/>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print("Done!")</a:t>
            </a:r>
          </a:p>
          <a:p>
            <a:endParaRPr lang="en-CA" altLang="en-US" sz="1800" dirty="0" smtClean="0">
              <a:latin typeface="Arial" panose="020B0604020202020204" pitchFamily="34" charset="0"/>
              <a:ea typeface="ＭＳ Ｐゴシック" panose="020B0600070205080204" pitchFamily="34" charset="-128"/>
            </a:endParaRPr>
          </a:p>
        </p:txBody>
      </p:sp>
      <p:sp>
        <p:nvSpPr>
          <p:cNvPr id="174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80143572-095B-4EA3-802B-9247E1FF110B}" type="slidenum">
              <a:rPr lang="en-US" altLang="en-US" sz="900">
                <a:solidFill>
                  <a:srgbClr val="898989"/>
                </a:solidFill>
                <a:latin typeface="Arial" panose="020B0604020202020204" pitchFamily="34" charset="0"/>
              </a:rPr>
              <a:pPr eaLnBrk="1" hangingPunct="1">
                <a:spcBef>
                  <a:spcPct val="0"/>
                </a:spcBef>
                <a:buFontTx/>
                <a:buNone/>
              </a:pPr>
              <a:t>13</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ea typeface="ＭＳ Ｐゴシック" panose="020B0600070205080204" pitchFamily="34" charset="-128"/>
              </a:rPr>
              <a:t>Common Mistakes: While Loops</a:t>
            </a:r>
          </a:p>
        </p:txBody>
      </p:sp>
      <p:sp>
        <p:nvSpPr>
          <p:cNvPr id="19459" name="Content Placeholder 2"/>
          <p:cNvSpPr>
            <a:spLocks noGrp="1"/>
          </p:cNvSpPr>
          <p:nvPr>
            <p:ph idx="1"/>
          </p:nvPr>
        </p:nvSpPr>
        <p:spPr/>
        <p:txBody>
          <a:bodyPr/>
          <a:lstStyle/>
          <a:p>
            <a:r>
              <a:rPr lang="en-US" altLang="en-US" dirty="0" smtClean="0">
                <a:ea typeface="ＭＳ Ｐゴシック" panose="020B0600070205080204" pitchFamily="34" charset="-128"/>
              </a:rPr>
              <a:t>Forgetting to include the basic parts of a loop.</a:t>
            </a:r>
          </a:p>
          <a:p>
            <a:pPr lvl="1"/>
            <a:r>
              <a:rPr lang="en-US" altLang="en-US" dirty="0" smtClean="0">
                <a:ea typeface="ＭＳ Ｐゴシック" panose="020B0600070205080204" pitchFamily="34" charset="-128"/>
              </a:rPr>
              <a:t>Updating the control</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&lt;= 4): </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p:txBody>
      </p:sp>
      <p:sp>
        <p:nvSpPr>
          <p:cNvPr id="1946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216C62A1-616D-4A6C-AE24-C76B7B11E5A0}" type="slidenum">
              <a:rPr lang="en-US" altLang="en-US" sz="900">
                <a:solidFill>
                  <a:srgbClr val="898989"/>
                </a:solidFill>
                <a:latin typeface="Arial" panose="020B0604020202020204" pitchFamily="34" charset="0"/>
              </a:rPr>
              <a:pPr eaLnBrk="1" hangingPunct="1">
                <a:spcBef>
                  <a:spcPct val="0"/>
                </a:spcBef>
                <a:buFontTx/>
                <a:buNone/>
              </a:pPr>
              <a:t>14</a:t>
            </a:fld>
            <a:endParaRPr lang="en-US" altLang="en-US" sz="900">
              <a:solidFill>
                <a:srgbClr val="898989"/>
              </a:solidFill>
              <a:latin typeface="Arial" panose="020B0604020202020204" pitchFamily="34" charset="0"/>
            </a:endParaRP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179" y="3254991"/>
            <a:ext cx="15049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r>
              <a:rPr lang="en-CA" altLang="en-US" smtClean="0">
                <a:ea typeface="ＭＳ Ｐゴシック" panose="020B0600070205080204" pitchFamily="34" charset="-128"/>
              </a:rPr>
              <a:t>Practice Exercise</a:t>
            </a:r>
          </a:p>
        </p:txBody>
      </p:sp>
      <p:sp>
        <p:nvSpPr>
          <p:cNvPr id="20483" name="Rectangle 3"/>
          <p:cNvSpPr>
            <a:spLocks noGrp="1"/>
          </p:cNvSpPr>
          <p:nvPr>
            <p:ph idx="1"/>
          </p:nvPr>
        </p:nvSpPr>
        <p:spPr/>
        <p:txBody>
          <a:bodyPr/>
          <a:lstStyle/>
          <a:p>
            <a:r>
              <a:rPr lang="en-CA" altLang="en-US" dirty="0" smtClean="0">
                <a:ea typeface="ＭＳ Ｐゴシック" panose="020B0600070205080204" pitchFamily="34" charset="-128"/>
              </a:rPr>
              <a:t>The following program that prompts for and displays the  user’s age.</a:t>
            </a:r>
          </a:p>
          <a:p>
            <a:r>
              <a:rPr lang="en-CA" altLang="en-US" dirty="0" smtClean="0">
                <a:ea typeface="ＭＳ Ｐゴシック" panose="020B0600070205080204" pitchFamily="34" charset="-128"/>
              </a:rPr>
              <a:t>Modifications:</a:t>
            </a:r>
          </a:p>
          <a:p>
            <a:pPr lvl="1"/>
            <a:r>
              <a:rPr lang="en-CA" altLang="en-US" dirty="0" smtClean="0">
                <a:ea typeface="ＭＳ Ｐゴシック" panose="020B0600070205080204" pitchFamily="34" charset="-128"/>
              </a:rPr>
              <a:t>As long as the user enters a negative age the program will continue prompting for age.</a:t>
            </a:r>
          </a:p>
          <a:p>
            <a:pPr lvl="1"/>
            <a:r>
              <a:rPr lang="en-CA" altLang="en-US" dirty="0" smtClean="0">
                <a:ea typeface="ＭＳ Ｐゴシック" panose="020B0600070205080204" pitchFamily="34" charset="-128"/>
              </a:rPr>
              <a:t>After a valid age has been entered then stop the prompts and display the age.</a:t>
            </a:r>
          </a:p>
          <a:p>
            <a:endParaRPr lang="en-CA" altLang="en-US" dirty="0" smtClean="0">
              <a:ea typeface="ＭＳ Ｐゴシック" panose="020B0600070205080204" pitchFamily="34" charset="-128"/>
            </a:endParaRPr>
          </a:p>
          <a:p>
            <a:pPr>
              <a:buFontTx/>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age = </a:t>
            </a:r>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int</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(input("Age: "))</a:t>
            </a:r>
          </a:p>
          <a:p>
            <a:pPr>
              <a:buFontTx/>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print(age)</a:t>
            </a:r>
          </a:p>
        </p:txBody>
      </p:sp>
      <p:sp>
        <p:nvSpPr>
          <p:cNvPr id="2048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1AA771D3-D7D8-4500-BD15-F99996FD3D67}" type="slidenum">
              <a:rPr lang="en-US" altLang="en-US" sz="900">
                <a:solidFill>
                  <a:srgbClr val="898989"/>
                </a:solidFill>
                <a:latin typeface="Arial" panose="020B0604020202020204" pitchFamily="34" charset="0"/>
              </a:rPr>
              <a:pPr eaLnBrk="1" hangingPunct="1">
                <a:spcBef>
                  <a:spcPct val="0"/>
                </a:spcBef>
                <a:buFontTx/>
                <a:buNone/>
              </a:pPr>
              <a:t>15</a:t>
            </a:fld>
            <a:endParaRPr lang="en-US" altLang="en-US" sz="900">
              <a:solidFill>
                <a:srgbClr val="898989"/>
              </a:solidFill>
              <a:latin typeface="Arial" panose="020B0604020202020204" pitchFamily="34" charset="0"/>
            </a:endParaRP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t="15523"/>
          <a:stretch>
            <a:fillRect/>
          </a:stretch>
        </p:blipFill>
        <p:spPr bwMode="auto">
          <a:xfrm>
            <a:off x="5003800" y="4648200"/>
            <a:ext cx="3452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ea typeface="ＭＳ Ｐゴシック" panose="020B0600070205080204" pitchFamily="34" charset="-128"/>
              </a:rPr>
              <a:t>The </a:t>
            </a:r>
            <a:r>
              <a:rPr lang="en-US" altLang="en-US" sz="2800" smtClean="0">
                <a:latin typeface="Consolas" panose="020B0609020204030204" pitchFamily="49" charset="0"/>
                <a:ea typeface="ＭＳ Ｐゴシック" panose="020B0600070205080204" pitchFamily="34" charset="-128"/>
                <a:cs typeface="Consolas" panose="020B0609020204030204" pitchFamily="49" charset="0"/>
              </a:rPr>
              <a:t>For</a:t>
            </a:r>
            <a:r>
              <a:rPr lang="en-US" altLang="en-US" smtClean="0">
                <a:ea typeface="ＭＳ Ｐゴシック" panose="020B0600070205080204" pitchFamily="34" charset="-128"/>
              </a:rPr>
              <a:t> Loop</a:t>
            </a:r>
          </a:p>
        </p:txBody>
      </p:sp>
      <p:sp>
        <p:nvSpPr>
          <p:cNvPr id="21507" name="Rectangle 3"/>
          <p:cNvSpPr>
            <a:spLocks noGrp="1" noChangeArrowheads="1"/>
          </p:cNvSpPr>
          <p:nvPr>
            <p:ph idx="1"/>
          </p:nvPr>
        </p:nvSpPr>
        <p:spPr>
          <a:xfrm>
            <a:off x="822960" y="1859382"/>
            <a:ext cx="7543800" cy="4023360"/>
          </a:xfrm>
        </p:spPr>
        <p:txBody>
          <a:bodyPr/>
          <a:lstStyle/>
          <a:p>
            <a:r>
              <a:rPr lang="en-CA" altLang="en-US" dirty="0" smtClean="0">
                <a:ea typeface="ＭＳ Ｐゴシック" panose="020B0600070205080204" pitchFamily="34" charset="-128"/>
              </a:rPr>
              <a:t>In Python a </a:t>
            </a:r>
            <a:r>
              <a:rPr lang="en-CA" altLang="en-US" sz="2000" dirty="0" smtClean="0">
                <a:latin typeface="Consolas" panose="020B0609020204030204" pitchFamily="49" charset="0"/>
                <a:ea typeface="ＭＳ Ｐゴシック" panose="020B0600070205080204" pitchFamily="34" charset="-128"/>
                <a:cs typeface="Consolas" panose="020B0609020204030204" pitchFamily="49" charset="0"/>
              </a:rPr>
              <a:t>for</a:t>
            </a:r>
            <a:r>
              <a:rPr lang="en-CA" altLang="en-US" dirty="0" smtClean="0">
                <a:ea typeface="ＭＳ Ｐゴシック" panose="020B0600070205080204" pitchFamily="34" charset="-128"/>
              </a:rPr>
              <a:t>-loop is used to step through a sequence e.g., count through a series of numbers or step through the lines in a file.</a:t>
            </a:r>
          </a:p>
          <a:p>
            <a:r>
              <a:rPr lang="en-CA" altLang="en-US" b="1" dirty="0" smtClean="0">
                <a:ea typeface="ＭＳ Ｐゴシック" panose="020B0600070205080204" pitchFamily="34" charset="-128"/>
              </a:rPr>
              <a:t>Syntax:</a:t>
            </a:r>
          </a:p>
          <a:p>
            <a:pPr marL="800100" lvl="1" indent="-342900">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for &lt;</a:t>
            </a:r>
            <a:r>
              <a:rPr lang="en-US" altLang="en-US" sz="1600" i="1" dirty="0" smtClean="0">
                <a:latin typeface="Consolas" panose="020B0609020204030204" pitchFamily="49" charset="0"/>
                <a:ea typeface="ＭＳ Ｐゴシック" panose="020B0600070205080204" pitchFamily="34" charset="-128"/>
                <a:cs typeface="Consolas" panose="020B0609020204030204" pitchFamily="49" charset="0"/>
              </a:rPr>
              <a:t>name of loop control&gt;</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in &lt;</a:t>
            </a:r>
            <a:r>
              <a:rPr lang="en-US" altLang="en-US" sz="1600" i="1" dirty="0" smtClean="0">
                <a:latin typeface="Consolas" panose="020B0609020204030204" pitchFamily="49" charset="0"/>
                <a:ea typeface="ＭＳ Ｐゴシック" panose="020B0600070205080204" pitchFamily="34" charset="-128"/>
                <a:cs typeface="Consolas" panose="020B0609020204030204" pitchFamily="49" charset="0"/>
              </a:rPr>
              <a:t>something that can be iterated</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&gt;:</a:t>
            </a:r>
          </a:p>
          <a:p>
            <a:pPr marL="800100" lvl="1" indent="-342900">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i="1" dirty="0" smtClean="0">
                <a:latin typeface="Consolas" panose="020B0609020204030204" pitchFamily="49" charset="0"/>
                <a:ea typeface="ＭＳ Ｐゴシック" panose="020B0600070205080204" pitchFamily="34" charset="-128"/>
                <a:cs typeface="Consolas" panose="020B0609020204030204" pitchFamily="49" charset="0"/>
              </a:rPr>
              <a:t>body</a:t>
            </a:r>
            <a:endParaRPr lang="en-CA" altLang="en-US" sz="1600" i="1" dirty="0" smtClean="0">
              <a:latin typeface="Consolas" panose="020B0609020204030204" pitchFamily="49" charset="0"/>
              <a:ea typeface="ＭＳ Ｐゴシック" panose="020B0600070205080204" pitchFamily="34" charset="-128"/>
              <a:cs typeface="Consolas" panose="020B0609020204030204" pitchFamily="49" charset="0"/>
            </a:endParaRPr>
          </a:p>
          <a:p>
            <a:r>
              <a:rPr lang="en-CA" altLang="en-US" b="1" dirty="0" smtClean="0">
                <a:ea typeface="ＭＳ Ｐゴシック" panose="020B0600070205080204" pitchFamily="34" charset="-128"/>
              </a:rPr>
              <a:t>Program name: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for1  </a:t>
            </a:r>
            <a:endParaRPr lang="en-US" altLang="en-US" sz="1800" dirty="0" smtClean="0">
              <a:latin typeface="Arial" panose="020B0604020202020204" pitchFamily="34" charset="0"/>
              <a:ea typeface="ＭＳ Ｐゴシック" panose="020B0600070205080204" pitchFamily="34" charset="-128"/>
            </a:endParaRPr>
          </a:p>
          <a:p>
            <a:pPr marL="800100" lvl="1" indent="-342900">
              <a:spcBef>
                <a:spcPct val="30000"/>
              </a:spcBef>
              <a:buFont typeface="Times New Roman" panose="02020603050405020304" pitchFamily="18" charset="0"/>
              <a:buNone/>
            </a:pPr>
            <a:r>
              <a:rPr lang="en-US" altLang="en-US" dirty="0" smtClean="0">
                <a:latin typeface="Arial" panose="020B0604020202020204" pitchFamily="34" charset="0"/>
                <a:ea typeface="ＭＳ Ｐゴシック" panose="020B0600070205080204" pitchFamily="34" charset="-128"/>
              </a:rPr>
              <a:t>  </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total = 0</a:t>
            </a: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for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in range (1, 4, 1):</a:t>
            </a: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total = total +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endPar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endParaRP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ttotal</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total)</a:t>
            </a: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print("Done!")</a:t>
            </a:r>
          </a:p>
        </p:txBody>
      </p:sp>
      <p:sp>
        <p:nvSpPr>
          <p:cNvPr id="215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FC699D8D-4DC6-45DB-93EB-5CEDF43E75C3}" type="slidenum">
              <a:rPr lang="en-US" altLang="en-US" sz="900">
                <a:solidFill>
                  <a:srgbClr val="898989"/>
                </a:solidFill>
                <a:latin typeface="Arial" panose="020B0604020202020204" pitchFamily="34" charset="0"/>
              </a:rPr>
              <a:pPr eaLnBrk="1" hangingPunct="1">
                <a:spcBef>
                  <a:spcPct val="0"/>
                </a:spcBef>
                <a:buFontTx/>
                <a:buNone/>
              </a:pPr>
              <a:t>16</a:t>
            </a:fld>
            <a:endParaRPr lang="en-US" altLang="en-US" sz="900">
              <a:solidFill>
                <a:srgbClr val="898989"/>
              </a:solidFill>
              <a:latin typeface="Arial" panose="020B0604020202020204" pitchFamily="34" charset="0"/>
            </a:endParaRPr>
          </a:p>
        </p:txBody>
      </p:sp>
      <p:grpSp>
        <p:nvGrpSpPr>
          <p:cNvPr id="2" name="Group 16"/>
          <p:cNvGrpSpPr>
            <a:grpSpLocks/>
          </p:cNvGrpSpPr>
          <p:nvPr/>
        </p:nvGrpSpPr>
        <p:grpSpPr bwMode="auto">
          <a:xfrm>
            <a:off x="2335213" y="2990850"/>
            <a:ext cx="3898900" cy="965200"/>
            <a:chOff x="2058918" y="3563672"/>
            <a:chExt cx="3898970" cy="966205"/>
          </a:xfrm>
        </p:grpSpPr>
        <p:sp>
          <p:nvSpPr>
            <p:cNvPr id="21520" name="Line 5"/>
            <p:cNvSpPr>
              <a:spLocks noChangeShapeType="1"/>
            </p:cNvSpPr>
            <p:nvPr/>
          </p:nvSpPr>
          <p:spPr bwMode="auto">
            <a:xfrm flipH="1">
              <a:off x="2058918" y="3788926"/>
              <a:ext cx="1979682" cy="740951"/>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1521" name="Text Box 6"/>
            <p:cNvSpPr txBox="1">
              <a:spLocks noChangeArrowheads="1"/>
            </p:cNvSpPr>
            <p:nvPr/>
          </p:nvSpPr>
          <p:spPr bwMode="auto">
            <a:xfrm>
              <a:off x="4038600" y="3563672"/>
              <a:ext cx="1919288"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600" b="1">
                  <a:solidFill>
                    <a:srgbClr val="FF0000"/>
                  </a:solidFill>
                  <a:latin typeface="Arial" panose="020B0604020202020204" pitchFamily="34" charset="0"/>
                </a:rPr>
                <a:t>1) Initialize control</a:t>
              </a:r>
            </a:p>
          </p:txBody>
        </p:sp>
      </p:grpSp>
      <p:grpSp>
        <p:nvGrpSpPr>
          <p:cNvPr id="3" name="Group 17"/>
          <p:cNvGrpSpPr>
            <a:grpSpLocks/>
          </p:cNvGrpSpPr>
          <p:nvPr/>
        </p:nvGrpSpPr>
        <p:grpSpPr bwMode="auto">
          <a:xfrm>
            <a:off x="3617913" y="3494088"/>
            <a:ext cx="3125787" cy="787400"/>
            <a:chOff x="3175081" y="4172130"/>
            <a:chExt cx="3124926" cy="786944"/>
          </a:xfrm>
        </p:grpSpPr>
        <p:sp>
          <p:nvSpPr>
            <p:cNvPr id="21518" name="Line 8"/>
            <p:cNvSpPr>
              <a:spLocks noChangeShapeType="1"/>
            </p:cNvSpPr>
            <p:nvPr/>
          </p:nvSpPr>
          <p:spPr bwMode="auto">
            <a:xfrm flipH="1">
              <a:off x="3175081" y="4310688"/>
              <a:ext cx="1219926" cy="64838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1519" name="Text Box 9"/>
            <p:cNvSpPr txBox="1">
              <a:spLocks noChangeArrowheads="1"/>
            </p:cNvSpPr>
            <p:nvPr/>
          </p:nvSpPr>
          <p:spPr bwMode="auto">
            <a:xfrm>
              <a:off x="4395007" y="4172130"/>
              <a:ext cx="19050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600" b="1">
                  <a:solidFill>
                    <a:srgbClr val="FF0000"/>
                  </a:solidFill>
                  <a:latin typeface="Arial" panose="020B0604020202020204" pitchFamily="34" charset="0"/>
                </a:rPr>
                <a:t> 2) Check condition</a:t>
              </a:r>
              <a:r>
                <a:rPr lang="en-CA" altLang="en-US" sz="1600">
                  <a:solidFill>
                    <a:schemeClr val="hlink"/>
                  </a:solidFill>
                  <a:latin typeface="Arial" panose="020B0604020202020204" pitchFamily="34" charset="0"/>
                </a:rPr>
                <a:t>      </a:t>
              </a:r>
            </a:p>
          </p:txBody>
        </p:sp>
      </p:grpSp>
      <p:grpSp>
        <p:nvGrpSpPr>
          <p:cNvPr id="4" name="Group 1"/>
          <p:cNvGrpSpPr>
            <a:grpSpLocks/>
          </p:cNvGrpSpPr>
          <p:nvPr/>
        </p:nvGrpSpPr>
        <p:grpSpPr bwMode="auto">
          <a:xfrm>
            <a:off x="5267325" y="4754563"/>
            <a:ext cx="3392488" cy="422275"/>
            <a:chOff x="5142588" y="5395238"/>
            <a:chExt cx="3391811" cy="422275"/>
          </a:xfrm>
        </p:grpSpPr>
        <p:sp>
          <p:nvSpPr>
            <p:cNvPr id="21515" name="AutoShape 11"/>
            <p:cNvSpPr>
              <a:spLocks/>
            </p:cNvSpPr>
            <p:nvPr/>
          </p:nvSpPr>
          <p:spPr bwMode="auto">
            <a:xfrm>
              <a:off x="5142588" y="5395238"/>
              <a:ext cx="266701" cy="422275"/>
            </a:xfrm>
            <a:prstGeom prst="rightBrace">
              <a:avLst>
                <a:gd name="adj1" fmla="val 17922"/>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CA" altLang="en-US" sz="1400">
                <a:latin typeface="Arial" panose="020B0604020202020204" pitchFamily="34" charset="0"/>
              </a:endParaRPr>
            </a:p>
          </p:txBody>
        </p:sp>
        <p:sp>
          <p:nvSpPr>
            <p:cNvPr id="21516" name="Line 12"/>
            <p:cNvSpPr>
              <a:spLocks noChangeShapeType="1"/>
            </p:cNvSpPr>
            <p:nvPr/>
          </p:nvSpPr>
          <p:spPr bwMode="auto">
            <a:xfrm flipH="1">
              <a:off x="5409288" y="5606375"/>
              <a:ext cx="1524911" cy="1"/>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1517" name="Text Box 13"/>
            <p:cNvSpPr txBox="1">
              <a:spLocks noChangeArrowheads="1"/>
            </p:cNvSpPr>
            <p:nvPr/>
          </p:nvSpPr>
          <p:spPr bwMode="auto">
            <a:xfrm>
              <a:off x="6934199" y="5483679"/>
              <a:ext cx="1600200" cy="24539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b="1">
                  <a:solidFill>
                    <a:srgbClr val="FF0000"/>
                  </a:solidFill>
                  <a:latin typeface="Arial" panose="020B0604020202020204" pitchFamily="34" charset="0"/>
                </a:rPr>
                <a:t>3) Execute body</a:t>
              </a:r>
            </a:p>
          </p:txBody>
        </p:sp>
      </p:grpSp>
      <p:grpSp>
        <p:nvGrpSpPr>
          <p:cNvPr id="5" name="Group 13"/>
          <p:cNvGrpSpPr>
            <a:grpSpLocks/>
          </p:cNvGrpSpPr>
          <p:nvPr/>
        </p:nvGrpSpPr>
        <p:grpSpPr bwMode="auto">
          <a:xfrm>
            <a:off x="3935413" y="3784600"/>
            <a:ext cx="5054600" cy="508000"/>
            <a:chOff x="2057400" y="3080377"/>
            <a:chExt cx="5054600" cy="507976"/>
          </a:xfrm>
        </p:grpSpPr>
        <p:sp>
          <p:nvSpPr>
            <p:cNvPr id="21513" name="Line 15"/>
            <p:cNvSpPr>
              <a:spLocks noChangeShapeType="1"/>
            </p:cNvSpPr>
            <p:nvPr/>
          </p:nvSpPr>
          <p:spPr bwMode="auto">
            <a:xfrm flipH="1">
              <a:off x="2057400" y="3185381"/>
              <a:ext cx="3289300" cy="40297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1514" name="Text Box 16"/>
            <p:cNvSpPr txBox="1">
              <a:spLocks noChangeArrowheads="1"/>
            </p:cNvSpPr>
            <p:nvPr/>
          </p:nvSpPr>
          <p:spPr bwMode="auto">
            <a:xfrm>
              <a:off x="5346700" y="3080377"/>
              <a:ext cx="17653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b="1">
                  <a:solidFill>
                    <a:srgbClr val="FF0000"/>
                  </a:solidFill>
                  <a:latin typeface="Arial" panose="020B0604020202020204" pitchFamily="34" charset="0"/>
                </a:rPr>
                <a:t>4) Update control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ea typeface="ＭＳ Ｐゴシック" panose="020B0600070205080204" pitchFamily="34" charset="-128"/>
              </a:rPr>
              <a:t>The </a:t>
            </a:r>
            <a:r>
              <a:rPr lang="en-US" altLang="en-US" sz="2800" smtClean="0">
                <a:latin typeface="Consolas" panose="020B0609020204030204" pitchFamily="49" charset="0"/>
                <a:ea typeface="ＭＳ Ｐゴシック" panose="020B0600070205080204" pitchFamily="34" charset="-128"/>
                <a:cs typeface="Consolas" panose="020B0609020204030204" pitchFamily="49" charset="0"/>
              </a:rPr>
              <a:t>For</a:t>
            </a:r>
            <a:r>
              <a:rPr lang="en-US" altLang="en-US" smtClean="0">
                <a:ea typeface="ＭＳ Ｐゴシック" panose="020B0600070205080204" pitchFamily="34" charset="-128"/>
              </a:rPr>
              <a:t> Loop</a:t>
            </a:r>
          </a:p>
        </p:txBody>
      </p:sp>
      <p:sp>
        <p:nvSpPr>
          <p:cNvPr id="22531" name="Rectangle 3"/>
          <p:cNvSpPr>
            <a:spLocks noGrp="1" noChangeArrowheads="1"/>
          </p:cNvSpPr>
          <p:nvPr>
            <p:ph idx="1"/>
          </p:nvPr>
        </p:nvSpPr>
        <p:spPr/>
        <p:txBody>
          <a:bodyPr/>
          <a:lstStyle/>
          <a:p>
            <a:r>
              <a:rPr lang="en-CA" altLang="en-US" dirty="0" smtClean="0">
                <a:ea typeface="ＭＳ Ｐゴシック" panose="020B0600070205080204" pitchFamily="34" charset="-128"/>
              </a:rPr>
              <a:t>In Python a </a:t>
            </a:r>
            <a:r>
              <a:rPr lang="en-CA" altLang="en-US" sz="2000" dirty="0" smtClean="0">
                <a:latin typeface="Consolas" panose="020B0609020204030204" pitchFamily="49" charset="0"/>
                <a:ea typeface="ＭＳ Ｐゴシック" panose="020B0600070205080204" pitchFamily="34" charset="-128"/>
                <a:cs typeface="Consolas" panose="020B0609020204030204" pitchFamily="49" charset="0"/>
              </a:rPr>
              <a:t>for</a:t>
            </a:r>
            <a:r>
              <a:rPr lang="en-CA" altLang="en-US" dirty="0" smtClean="0">
                <a:ea typeface="ＭＳ Ｐゴシック" panose="020B0600070205080204" pitchFamily="34" charset="-128"/>
              </a:rPr>
              <a:t>-loop is used to step through a sequence </a:t>
            </a:r>
          </a:p>
          <a:p>
            <a:r>
              <a:rPr lang="en-CA" altLang="en-US" b="1" dirty="0" smtClean="0">
                <a:ea typeface="ＭＳ Ｐゴシック" panose="020B0600070205080204" pitchFamily="34" charset="-128"/>
              </a:rPr>
              <a:t>Syntax:</a:t>
            </a:r>
          </a:p>
          <a:p>
            <a:pPr marL="800100" lvl="1" indent="-342900">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for &lt;</a:t>
            </a:r>
            <a:r>
              <a:rPr lang="en-US" altLang="en-US" sz="1600" i="1" dirty="0" smtClean="0">
                <a:latin typeface="Consolas" panose="020B0609020204030204" pitchFamily="49" charset="0"/>
                <a:ea typeface="ＭＳ Ｐゴシック" panose="020B0600070205080204" pitchFamily="34" charset="-128"/>
                <a:cs typeface="Consolas" panose="020B0609020204030204" pitchFamily="49" charset="0"/>
              </a:rPr>
              <a:t>name of loop control&gt;</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in &lt;</a:t>
            </a:r>
            <a:r>
              <a:rPr lang="en-US" altLang="en-US" sz="1600" i="1" dirty="0" smtClean="0">
                <a:latin typeface="Consolas" panose="020B0609020204030204" pitchFamily="49" charset="0"/>
                <a:ea typeface="ＭＳ Ｐゴシック" panose="020B0600070205080204" pitchFamily="34" charset="-128"/>
                <a:cs typeface="Consolas" panose="020B0609020204030204" pitchFamily="49" charset="0"/>
              </a:rPr>
              <a:t>something that can be iterated</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&gt;:</a:t>
            </a:r>
          </a:p>
          <a:p>
            <a:pPr marL="800100" lvl="1" indent="-342900">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i="1" dirty="0" smtClean="0">
                <a:latin typeface="Consolas" panose="020B0609020204030204" pitchFamily="49" charset="0"/>
                <a:ea typeface="ＭＳ Ｐゴシック" panose="020B0600070205080204" pitchFamily="34" charset="-128"/>
                <a:cs typeface="Consolas" panose="020B0609020204030204" pitchFamily="49" charset="0"/>
              </a:rPr>
              <a:t>body</a:t>
            </a:r>
            <a:endParaRPr lang="en-CA" altLang="en-US" sz="1600" i="1" dirty="0" smtClean="0">
              <a:latin typeface="Consolas" panose="020B0609020204030204" pitchFamily="49" charset="0"/>
              <a:ea typeface="ＭＳ Ｐゴシック" panose="020B0600070205080204" pitchFamily="34" charset="-128"/>
              <a:cs typeface="Consolas" panose="020B0609020204030204" pitchFamily="49" charset="0"/>
            </a:endParaRPr>
          </a:p>
          <a:p>
            <a:r>
              <a:rPr lang="en-CA" altLang="en-US" b="1" dirty="0" smtClean="0">
                <a:ea typeface="ＭＳ Ｐゴシック" panose="020B0600070205080204" pitchFamily="34" charset="-128"/>
              </a:rPr>
              <a:t>Program name: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for1  </a:t>
            </a:r>
            <a:endParaRPr lang="en-CA" altLang="en-US" sz="2000" b="1" dirty="0" smtClean="0">
              <a:latin typeface="Consolas" panose="020B0609020204030204" pitchFamily="49" charset="0"/>
              <a:ea typeface="ＭＳ Ｐゴシック" panose="020B0600070205080204" pitchFamily="34" charset="-128"/>
              <a:cs typeface="Consolas" panose="020B0609020204030204" pitchFamily="49" charset="0"/>
            </a:endParaRP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 0</a:t>
            </a: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total = 0</a:t>
            </a: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for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in range (1, 4, 1):</a:t>
            </a: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total = total +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endPar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endParaRP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ttotal</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total)</a:t>
            </a:r>
          </a:p>
          <a:p>
            <a:pPr marL="800100" lvl="1" indent="-342900">
              <a:spcBef>
                <a:spcPct val="30000"/>
              </a:spcBef>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print("Done!")</a:t>
            </a:r>
          </a:p>
        </p:txBody>
      </p:sp>
      <p:sp>
        <p:nvSpPr>
          <p:cNvPr id="2253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D52BE8E8-D66B-457D-BFFB-008859867B63}" type="slidenum">
              <a:rPr lang="en-US" altLang="en-US" sz="900">
                <a:solidFill>
                  <a:srgbClr val="898989"/>
                </a:solidFill>
                <a:latin typeface="Arial" panose="020B0604020202020204" pitchFamily="34" charset="0"/>
              </a:rPr>
              <a:pPr eaLnBrk="1" hangingPunct="1">
                <a:spcBef>
                  <a:spcPct val="0"/>
                </a:spcBef>
                <a:buFontTx/>
                <a:buNone/>
              </a:pPr>
              <a:t>17</a:t>
            </a:fld>
            <a:endParaRPr lang="en-US" altLang="en-US" sz="900">
              <a:solidFill>
                <a:srgbClr val="898989"/>
              </a:solidFill>
              <a:latin typeface="Arial" panose="020B0604020202020204" pitchFamily="34" charset="0"/>
            </a:endParaRPr>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50" y="3505200"/>
            <a:ext cx="267335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randombar(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ea typeface="ＭＳ Ｐゴシック" panose="020B0600070205080204" pitchFamily="34" charset="-128"/>
              </a:rPr>
              <a:t>Counting Down With A </a:t>
            </a:r>
            <a:r>
              <a:rPr lang="en-US" altLang="en-US" smtClean="0">
                <a:latin typeface="Consolas" panose="020B0609020204030204" pitchFamily="49" charset="0"/>
                <a:ea typeface="ＭＳ Ｐゴシック" panose="020B0600070205080204" pitchFamily="34" charset="-128"/>
                <a:cs typeface="Consolas" panose="020B0609020204030204" pitchFamily="49" charset="0"/>
              </a:rPr>
              <a:t>For</a:t>
            </a:r>
            <a:r>
              <a:rPr lang="en-US" altLang="en-US" smtClean="0">
                <a:ea typeface="ＭＳ Ｐゴシック" panose="020B0600070205080204" pitchFamily="34" charset="-128"/>
              </a:rPr>
              <a:t> Loop</a:t>
            </a:r>
          </a:p>
        </p:txBody>
      </p:sp>
      <p:sp>
        <p:nvSpPr>
          <p:cNvPr id="24579" name="Rectangle 3"/>
          <p:cNvSpPr>
            <a:spLocks noGrp="1" noChangeArrowheads="1"/>
          </p:cNvSpPr>
          <p:nvPr>
            <p:ph idx="1"/>
          </p:nvPr>
        </p:nvSpPr>
        <p:spPr/>
        <p:txBody>
          <a:bodyPr/>
          <a:lstStyle/>
          <a:p>
            <a:r>
              <a:rPr lang="en-CA" altLang="en-US" b="1" dirty="0" smtClean="0">
                <a:ea typeface="ＭＳ Ｐゴシック" panose="020B0600070205080204" pitchFamily="34" charset="-128"/>
              </a:rPr>
              <a:t>Program name: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for2  </a:t>
            </a:r>
            <a:endParaRPr lang="en-CA" altLang="en-US" b="1" dirty="0" smtClean="0">
              <a:latin typeface="Consolas" panose="020B0609020204030204" pitchFamily="49" charset="0"/>
              <a:ea typeface="ＭＳ Ｐゴシック" panose="020B0600070205080204" pitchFamily="34" charset="-128"/>
              <a:cs typeface="Consolas" panose="020B0609020204030204" pitchFamily="49" charset="0"/>
            </a:endParaRPr>
          </a:p>
          <a:p>
            <a:endParaRPr lang="en-CA" altLang="en-US" sz="2000" dirty="0" smtClean="0">
              <a:latin typeface="Arial" panose="020B0604020202020204" pitchFamily="34" charset="0"/>
              <a:ea typeface="ＭＳ Ｐゴシック" panose="020B0600070205080204" pitchFamily="34" charset="-128"/>
            </a:endParaRPr>
          </a:p>
          <a:p>
            <a:pPr lvl="1">
              <a:buFont typeface="Arial" panose="020B0604020202020204" pitchFamily="34" charset="0"/>
              <a:buNone/>
            </a:pP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0</a:t>
            </a:r>
          </a:p>
          <a:p>
            <a:pPr lvl="1">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total = 0</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for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in range (3, 0, -1):</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total = total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"\t total = ", total)</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print("Done!")</a:t>
            </a:r>
          </a:p>
          <a:p>
            <a:endParaRPr lang="en-CA" altLang="en-US" sz="1800" dirty="0" smtClean="0">
              <a:latin typeface="Arial" panose="020B0604020202020204" pitchFamily="34" charset="0"/>
              <a:ea typeface="ＭＳ Ｐゴシック" panose="020B0600070205080204" pitchFamily="34" charset="-128"/>
            </a:endParaRPr>
          </a:p>
          <a:p>
            <a:endParaRPr lang="en-US" altLang="en-US" sz="1800" dirty="0" smtClean="0">
              <a:latin typeface="Arial" panose="020B0604020202020204" pitchFamily="34" charset="0"/>
              <a:ea typeface="ＭＳ Ｐゴシック" panose="020B0600070205080204" pitchFamily="34" charset="-128"/>
            </a:endParaRPr>
          </a:p>
        </p:txBody>
      </p:sp>
      <p:sp>
        <p:nvSpPr>
          <p:cNvPr id="245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35601DB3-B1C1-4EEB-AC1C-B3CD8FCB0E12}" type="slidenum">
              <a:rPr lang="en-US" altLang="en-US" sz="900">
                <a:solidFill>
                  <a:srgbClr val="898989"/>
                </a:solidFill>
                <a:latin typeface="Arial" panose="020B0604020202020204" pitchFamily="34" charset="0"/>
              </a:rPr>
              <a:pPr eaLnBrk="1" hangingPunct="1">
                <a:spcBef>
                  <a:spcPct val="0"/>
                </a:spcBef>
                <a:buFontTx/>
                <a:buNone/>
              </a:pPr>
              <a:t>18</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42171" y="263743"/>
            <a:ext cx="7543800" cy="1450757"/>
          </a:xfrm>
        </p:spPr>
        <p:txBody>
          <a:bodyPr/>
          <a:lstStyle/>
          <a:p>
            <a:r>
              <a:rPr lang="en-CA" altLang="en-US" smtClean="0">
                <a:ea typeface="ＭＳ Ｐゴシック" panose="020B0600070205080204" pitchFamily="34" charset="-128"/>
              </a:rPr>
              <a:t>Tracing The Second </a:t>
            </a:r>
            <a:r>
              <a:rPr lang="en-CA" altLang="en-US" smtClean="0">
                <a:latin typeface="Consolas" panose="020B0609020204030204" pitchFamily="49" charset="0"/>
                <a:ea typeface="ＭＳ Ｐゴシック" panose="020B0600070205080204" pitchFamily="34" charset="-128"/>
                <a:cs typeface="Consolas" panose="020B0609020204030204" pitchFamily="49" charset="0"/>
              </a:rPr>
              <a:t>For</a:t>
            </a:r>
            <a:r>
              <a:rPr lang="en-CA" altLang="en-US" smtClean="0">
                <a:ea typeface="ＭＳ Ｐゴシック" panose="020B0600070205080204" pitchFamily="34" charset="-128"/>
              </a:rPr>
              <a:t> Loop Example</a:t>
            </a:r>
          </a:p>
        </p:txBody>
      </p:sp>
      <p:sp>
        <p:nvSpPr>
          <p:cNvPr id="256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BF07EC85-48EF-44AE-86C6-F95EC620FE0A}" type="slidenum">
              <a:rPr lang="en-US" altLang="en-US" sz="900">
                <a:solidFill>
                  <a:srgbClr val="898989"/>
                </a:solidFill>
                <a:latin typeface="Arial" panose="020B0604020202020204" pitchFamily="34" charset="0"/>
              </a:rPr>
              <a:pPr eaLnBrk="1" hangingPunct="1">
                <a:spcBef>
                  <a:spcPct val="0"/>
                </a:spcBef>
                <a:buFontTx/>
                <a:buNone/>
              </a:pPr>
              <a:t>19</a:t>
            </a:fld>
            <a:endParaRPr lang="en-US" altLang="en-US" sz="900">
              <a:solidFill>
                <a:srgbClr val="898989"/>
              </a:solidFill>
              <a:latin typeface="Arial" panose="020B0604020202020204" pitchFamily="34" charset="0"/>
            </a:endParaRPr>
          </a:p>
        </p:txBody>
      </p:sp>
      <p:grpSp>
        <p:nvGrpSpPr>
          <p:cNvPr id="25603" name="Group 3"/>
          <p:cNvGrpSpPr>
            <a:grpSpLocks/>
          </p:cNvGrpSpPr>
          <p:nvPr/>
        </p:nvGrpSpPr>
        <p:grpSpPr bwMode="auto">
          <a:xfrm>
            <a:off x="941885" y="2699224"/>
            <a:ext cx="2095500" cy="588963"/>
            <a:chOff x="344" y="832"/>
            <a:chExt cx="1320" cy="371"/>
          </a:xfrm>
        </p:grpSpPr>
        <p:sp>
          <p:nvSpPr>
            <p:cNvPr id="25608" name="Text Box 4"/>
            <p:cNvSpPr txBox="1">
              <a:spLocks noChangeArrowheads="1"/>
            </p:cNvSpPr>
            <p:nvPr/>
          </p:nvSpPr>
          <p:spPr bwMode="auto">
            <a:xfrm>
              <a:off x="344" y="832"/>
              <a:ext cx="1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800" b="1">
                  <a:latin typeface="Consolas" panose="020B0609020204030204" pitchFamily="49" charset="0"/>
                  <a:cs typeface="Consolas" panose="020B0609020204030204" pitchFamily="49" charset="0"/>
                </a:rPr>
                <a:t>Execution</a:t>
              </a:r>
            </a:p>
          </p:txBody>
        </p:sp>
        <p:sp>
          <p:nvSpPr>
            <p:cNvPr id="25609" name="Text Box 5"/>
            <p:cNvSpPr txBox="1">
              <a:spLocks noChangeArrowheads="1"/>
            </p:cNvSpPr>
            <p:nvPr/>
          </p:nvSpPr>
          <p:spPr bwMode="auto">
            <a:xfrm>
              <a:off x="584" y="1048"/>
              <a:ext cx="10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dirty="0">
                  <a:latin typeface="Consolas" panose="020B0609020204030204" pitchFamily="49" charset="0"/>
                  <a:cs typeface="Consolas" panose="020B0609020204030204" pitchFamily="49" charset="0"/>
                </a:rPr>
                <a:t>&gt;python </a:t>
              </a:r>
              <a:r>
                <a:rPr lang="en-CA" altLang="en-US" sz="1600" dirty="0" smtClean="0">
                  <a:latin typeface="Consolas" panose="020B0609020204030204" pitchFamily="49" charset="0"/>
                  <a:cs typeface="Consolas" panose="020B0609020204030204" pitchFamily="49" charset="0"/>
                </a:rPr>
                <a:t>for2  </a:t>
              </a:r>
              <a:endParaRPr lang="en-CA" altLang="en-US" sz="1600" dirty="0">
                <a:latin typeface="Consolas" panose="020B0609020204030204" pitchFamily="49" charset="0"/>
                <a:cs typeface="Consolas" panose="020B0609020204030204" pitchFamily="49" charset="0"/>
              </a:endParaRPr>
            </a:p>
          </p:txBody>
        </p:sp>
      </p:grpSp>
      <p:sp>
        <p:nvSpPr>
          <p:cNvPr id="25604" name="Text Box 6"/>
          <p:cNvSpPr txBox="1">
            <a:spLocks noChangeArrowheads="1"/>
          </p:cNvSpPr>
          <p:nvPr/>
        </p:nvSpPr>
        <p:spPr bwMode="auto">
          <a:xfrm>
            <a:off x="4802875" y="2836543"/>
            <a:ext cx="2019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800" b="1" dirty="0">
                <a:latin typeface="Consolas" panose="020B0609020204030204" pitchFamily="49" charset="0"/>
                <a:cs typeface="Consolas" panose="020B0609020204030204" pitchFamily="49" charset="0"/>
              </a:rPr>
              <a:t>Variables</a:t>
            </a:r>
          </a:p>
        </p:txBody>
      </p:sp>
      <p:sp>
        <p:nvSpPr>
          <p:cNvPr id="25605" name="Text Box 7"/>
          <p:cNvSpPr txBox="1">
            <a:spLocks noChangeArrowheads="1"/>
          </p:cNvSpPr>
          <p:nvPr/>
        </p:nvSpPr>
        <p:spPr bwMode="auto">
          <a:xfrm>
            <a:off x="4332975" y="3718048"/>
            <a:ext cx="469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dirty="0" err="1">
                <a:latin typeface="Consolas" panose="020B0609020204030204" pitchFamily="49" charset="0"/>
                <a:cs typeface="Consolas" panose="020B0609020204030204" pitchFamily="49" charset="0"/>
              </a:rPr>
              <a:t>i</a:t>
            </a:r>
            <a:endParaRPr lang="en-CA" altLang="en-US" sz="1600" dirty="0">
              <a:latin typeface="Consolas" panose="020B0609020204030204" pitchFamily="49" charset="0"/>
              <a:cs typeface="Consolas" panose="020B0609020204030204" pitchFamily="49" charset="0"/>
            </a:endParaRPr>
          </a:p>
        </p:txBody>
      </p:sp>
      <p:sp>
        <p:nvSpPr>
          <p:cNvPr id="25606" name="Text Box 8"/>
          <p:cNvSpPr txBox="1">
            <a:spLocks noChangeArrowheads="1"/>
          </p:cNvSpPr>
          <p:nvPr/>
        </p:nvSpPr>
        <p:spPr bwMode="auto">
          <a:xfrm>
            <a:off x="5870622" y="3699045"/>
            <a:ext cx="11033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dirty="0">
                <a:latin typeface="Consolas" panose="020B0609020204030204" pitchFamily="49" charset="0"/>
                <a:cs typeface="Consolas" panose="020B0609020204030204" pitchFamily="49" charset="0"/>
              </a:rPr>
              <a:t>total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ea typeface="ＭＳ Ｐゴシック" panose="020B0600070205080204" pitchFamily="34" charset="-128"/>
                <a:cs typeface="Times New Roman" panose="02020603050405020304" pitchFamily="18" charset="0"/>
              </a:rPr>
              <a:t>How To Determine If Loops Can Be Applied</a:t>
            </a:r>
          </a:p>
        </p:txBody>
      </p:sp>
      <p:sp>
        <p:nvSpPr>
          <p:cNvPr id="3" name="Content Placeholder 2"/>
          <p:cNvSpPr>
            <a:spLocks noGrp="1"/>
          </p:cNvSpPr>
          <p:nvPr>
            <p:ph idx="1"/>
          </p:nvPr>
        </p:nvSpPr>
        <p:spPr/>
        <p:txBody>
          <a:bodyPr/>
          <a:lstStyle/>
          <a:p>
            <a:r>
              <a:rPr lang="en-US" altLang="en-US" smtClean="0">
                <a:ea typeface="ＭＳ Ｐゴシック" panose="020B0600070205080204" pitchFamily="34" charset="-128"/>
                <a:cs typeface="Times New Roman" panose="02020603050405020304" pitchFamily="18" charset="0"/>
              </a:rPr>
              <a:t>Something needs to occur multiple times (generally it will repeat itself as long as some condition has been met).</a:t>
            </a:r>
          </a:p>
          <a:p>
            <a:r>
              <a:rPr lang="en-US" altLang="en-US" smtClean="0">
                <a:ea typeface="ＭＳ Ｐゴシック" panose="020B0600070205080204" pitchFamily="34" charset="-128"/>
                <a:cs typeface="Times New Roman" panose="02020603050405020304" pitchFamily="18" charset="0"/>
              </a:rPr>
              <a:t>Example 1:</a:t>
            </a:r>
          </a:p>
        </p:txBody>
      </p:sp>
      <p:sp>
        <p:nvSpPr>
          <p:cNvPr id="5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D2B00205-1C75-4C9C-BE30-3F57DC9C0FF9}" type="slidenum">
              <a:rPr lang="en-US" altLang="en-US" sz="900">
                <a:solidFill>
                  <a:srgbClr val="898989"/>
                </a:solidFill>
                <a:latin typeface="Arial" panose="020B0604020202020204" pitchFamily="34" charset="0"/>
              </a:rPr>
              <a:pPr eaLnBrk="1" hangingPunct="1">
                <a:spcBef>
                  <a:spcPct val="0"/>
                </a:spcBef>
                <a:buFontTx/>
                <a:buNone/>
              </a:pPr>
              <a:t>2</a:t>
            </a:fld>
            <a:endParaRPr lang="en-US" altLang="en-US" sz="900">
              <a:solidFill>
                <a:srgbClr val="898989"/>
              </a:solidFill>
              <a:latin typeface="Arial" panose="020B0604020202020204" pitchFamily="34" charset="0"/>
            </a:endParaRPr>
          </a:p>
        </p:txBody>
      </p:sp>
      <p:grpSp>
        <p:nvGrpSpPr>
          <p:cNvPr id="2" name="Group 25"/>
          <p:cNvGrpSpPr>
            <a:grpSpLocks/>
          </p:cNvGrpSpPr>
          <p:nvPr/>
        </p:nvGrpSpPr>
        <p:grpSpPr bwMode="auto">
          <a:xfrm>
            <a:off x="1195389" y="2612710"/>
            <a:ext cx="2687638" cy="2971800"/>
            <a:chOff x="1174" y="2892"/>
            <a:chExt cx="2210" cy="2259"/>
          </a:xfrm>
        </p:grpSpPr>
        <p:grpSp>
          <p:nvGrpSpPr>
            <p:cNvPr id="5144" name="Group 23"/>
            <p:cNvGrpSpPr>
              <a:grpSpLocks/>
            </p:cNvGrpSpPr>
            <p:nvPr/>
          </p:nvGrpSpPr>
          <p:grpSpPr bwMode="auto">
            <a:xfrm>
              <a:off x="1174" y="2892"/>
              <a:ext cx="2210" cy="2259"/>
              <a:chOff x="182" y="1004"/>
              <a:chExt cx="2210" cy="2259"/>
            </a:xfrm>
          </p:grpSpPr>
          <p:pic>
            <p:nvPicPr>
              <p:cNvPr id="5146" name="Picture 14" descr="MC90008301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 y="1004"/>
                <a:ext cx="1693" cy="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7" name="Text Box 19"/>
              <p:cNvSpPr txBox="1">
                <a:spLocks noChangeArrowheads="1"/>
              </p:cNvSpPr>
              <p:nvPr/>
            </p:nvSpPr>
            <p:spPr bwMode="auto">
              <a:xfrm>
                <a:off x="200" y="3032"/>
                <a:ext cx="2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a:latin typeface="Arial" panose="020B0604020202020204" pitchFamily="34" charset="0"/>
                  </a:rPr>
                  <a:t>Re-running the entire program</a:t>
                </a:r>
              </a:p>
            </p:txBody>
          </p:sp>
        </p:grpSp>
        <p:sp>
          <p:nvSpPr>
            <p:cNvPr id="5145" name="Text Box 15"/>
            <p:cNvSpPr txBox="1">
              <a:spLocks noChangeArrowheads="1"/>
            </p:cNvSpPr>
            <p:nvPr/>
          </p:nvSpPr>
          <p:spPr bwMode="auto">
            <a:xfrm rot="-648256">
              <a:off x="1767" y="3357"/>
              <a:ext cx="433" cy="4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70000"/>
                </a:lnSpc>
                <a:spcBef>
                  <a:spcPct val="50000"/>
                </a:spcBef>
                <a:buFontTx/>
                <a:buNone/>
              </a:pPr>
              <a:r>
                <a:rPr lang="en-US" altLang="en-US" sz="1800" b="1">
                  <a:solidFill>
                    <a:srgbClr val="996600"/>
                  </a:solidFill>
                  <a:latin typeface="Chiller" panose="04020404031007020602" pitchFamily="82" charset="0"/>
                </a:rPr>
                <a:t>Play again?</a:t>
              </a:r>
            </a:p>
          </p:txBody>
        </p:sp>
      </p:grpSp>
      <p:sp>
        <p:nvSpPr>
          <p:cNvPr id="105492" name="Text Box 20"/>
          <p:cNvSpPr txBox="1">
            <a:spLocks noChangeArrowheads="1"/>
          </p:cNvSpPr>
          <p:nvPr/>
        </p:nvSpPr>
        <p:spPr bwMode="auto">
          <a:xfrm>
            <a:off x="4171950" y="5765935"/>
            <a:ext cx="39814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dirty="0">
                <a:latin typeface="Comic Sans MS" panose="030F0702030302020204" pitchFamily="66" charset="0"/>
              </a:rPr>
              <a:t>While the player wants to play</a:t>
            </a:r>
          </a:p>
          <a:p>
            <a:pPr eaLnBrk="1" hangingPunct="1">
              <a:spcBef>
                <a:spcPct val="50000"/>
              </a:spcBef>
              <a:buFontTx/>
              <a:buNone/>
            </a:pPr>
            <a:r>
              <a:rPr lang="en-CA" altLang="en-US" sz="1800" dirty="0">
                <a:latin typeface="Comic Sans MS" panose="030F0702030302020204" pitchFamily="66" charset="0"/>
              </a:rPr>
              <a:t>     Run the game again</a:t>
            </a:r>
          </a:p>
        </p:txBody>
      </p:sp>
      <p:sp>
        <p:nvSpPr>
          <p:cNvPr id="105493" name="AutoShape 21"/>
          <p:cNvSpPr>
            <a:spLocks noChangeArrowheads="1"/>
          </p:cNvSpPr>
          <p:nvPr/>
        </p:nvSpPr>
        <p:spPr bwMode="auto">
          <a:xfrm>
            <a:off x="4743450" y="2528888"/>
            <a:ext cx="2360613" cy="9144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2000" dirty="0">
                <a:latin typeface="Arial" panose="020B0604020202020204" pitchFamily="34" charset="0"/>
              </a:rPr>
              <a:t>Play again?</a:t>
            </a:r>
          </a:p>
        </p:txBody>
      </p:sp>
      <p:sp>
        <p:nvSpPr>
          <p:cNvPr id="105494" name="Rectangle 22"/>
          <p:cNvSpPr>
            <a:spLocks noChangeArrowheads="1"/>
          </p:cNvSpPr>
          <p:nvPr/>
        </p:nvSpPr>
        <p:spPr bwMode="auto">
          <a:xfrm>
            <a:off x="4857750" y="3756025"/>
            <a:ext cx="2133600" cy="533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2000">
                <a:latin typeface="Arial" panose="020B0604020202020204" pitchFamily="34" charset="0"/>
              </a:rPr>
              <a:t>Run game again</a:t>
            </a:r>
          </a:p>
        </p:txBody>
      </p:sp>
      <p:grpSp>
        <p:nvGrpSpPr>
          <p:cNvPr id="5" name="Group 4"/>
          <p:cNvGrpSpPr>
            <a:grpSpLocks/>
          </p:cNvGrpSpPr>
          <p:nvPr/>
        </p:nvGrpSpPr>
        <p:grpSpPr bwMode="auto">
          <a:xfrm>
            <a:off x="5656263" y="3387725"/>
            <a:ext cx="306387" cy="368300"/>
            <a:chOff x="5656386" y="3387725"/>
            <a:chExt cx="306264" cy="368665"/>
          </a:xfrm>
        </p:grpSpPr>
        <p:cxnSp>
          <p:nvCxnSpPr>
            <p:cNvPr id="5142" name="AutoShape 23"/>
            <p:cNvCxnSpPr>
              <a:cxnSpLocks noChangeShapeType="1"/>
              <a:stCxn id="105493" idx="2"/>
              <a:endCxn id="105494" idx="0"/>
            </p:cNvCxnSpPr>
            <p:nvPr/>
          </p:nvCxnSpPr>
          <p:spPr bwMode="auto">
            <a:xfrm>
              <a:off x="5923757" y="3443288"/>
              <a:ext cx="793" cy="31310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43" name="Text Box 26"/>
            <p:cNvSpPr txBox="1">
              <a:spLocks noChangeArrowheads="1"/>
            </p:cNvSpPr>
            <p:nvPr/>
          </p:nvSpPr>
          <p:spPr bwMode="auto">
            <a:xfrm>
              <a:off x="5656386" y="3387725"/>
              <a:ext cx="30626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Y</a:t>
              </a:r>
            </a:p>
          </p:txBody>
        </p:sp>
      </p:grpSp>
      <p:grpSp>
        <p:nvGrpSpPr>
          <p:cNvPr id="4" name="Group 3"/>
          <p:cNvGrpSpPr>
            <a:grpSpLocks/>
          </p:cNvGrpSpPr>
          <p:nvPr/>
        </p:nvGrpSpPr>
        <p:grpSpPr bwMode="auto">
          <a:xfrm>
            <a:off x="4057650" y="2971800"/>
            <a:ext cx="800100" cy="990600"/>
            <a:chOff x="4057244" y="2971801"/>
            <a:chExt cx="800505" cy="990600"/>
          </a:xfrm>
        </p:grpSpPr>
        <p:sp>
          <p:nvSpPr>
            <p:cNvPr id="5139" name="Line 27"/>
            <p:cNvSpPr>
              <a:spLocks noChangeShapeType="1"/>
            </p:cNvSpPr>
            <p:nvPr/>
          </p:nvSpPr>
          <p:spPr bwMode="auto">
            <a:xfrm flipH="1">
              <a:off x="4057244" y="3962401"/>
              <a:ext cx="8005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5140" name="Line 28"/>
            <p:cNvSpPr>
              <a:spLocks noChangeShapeType="1"/>
            </p:cNvSpPr>
            <p:nvPr/>
          </p:nvSpPr>
          <p:spPr bwMode="auto">
            <a:xfrm flipV="1">
              <a:off x="4057245" y="2971801"/>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5141" name="Line 29"/>
            <p:cNvSpPr>
              <a:spLocks noChangeShapeType="1"/>
            </p:cNvSpPr>
            <p:nvPr/>
          </p:nvSpPr>
          <p:spPr bwMode="auto">
            <a:xfrm>
              <a:off x="4057245" y="2971801"/>
              <a:ext cx="685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grpSp>
      <p:grpSp>
        <p:nvGrpSpPr>
          <p:cNvPr id="9" name="Group 8"/>
          <p:cNvGrpSpPr>
            <a:grpSpLocks/>
          </p:cNvGrpSpPr>
          <p:nvPr/>
        </p:nvGrpSpPr>
        <p:grpSpPr bwMode="auto">
          <a:xfrm>
            <a:off x="4972050" y="2652713"/>
            <a:ext cx="3048000" cy="2466975"/>
            <a:chOff x="4972050" y="2652186"/>
            <a:chExt cx="3048000" cy="2467502"/>
          </a:xfrm>
        </p:grpSpPr>
        <p:sp>
          <p:nvSpPr>
            <p:cNvPr id="5134" name="Oval 25"/>
            <p:cNvSpPr>
              <a:spLocks noChangeArrowheads="1"/>
            </p:cNvSpPr>
            <p:nvPr/>
          </p:nvSpPr>
          <p:spPr bwMode="auto">
            <a:xfrm>
              <a:off x="4972050" y="4662488"/>
              <a:ext cx="1905000" cy="457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2000">
                  <a:latin typeface="Arial" panose="020B0604020202020204" pitchFamily="34" charset="0"/>
                </a:rPr>
                <a:t>END GAME</a:t>
              </a:r>
            </a:p>
          </p:txBody>
        </p:sp>
        <p:sp>
          <p:nvSpPr>
            <p:cNvPr id="5135" name="Text Box 30"/>
            <p:cNvSpPr txBox="1">
              <a:spLocks noChangeArrowheads="1"/>
            </p:cNvSpPr>
            <p:nvPr/>
          </p:nvSpPr>
          <p:spPr bwMode="auto">
            <a:xfrm>
              <a:off x="7181850" y="2652186"/>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N</a:t>
              </a:r>
            </a:p>
          </p:txBody>
        </p:sp>
        <p:sp>
          <p:nvSpPr>
            <p:cNvPr id="5136" name="Line 31"/>
            <p:cNvSpPr>
              <a:spLocks noChangeShapeType="1"/>
            </p:cNvSpPr>
            <p:nvPr/>
          </p:nvSpPr>
          <p:spPr bwMode="auto">
            <a:xfrm>
              <a:off x="7164016" y="2971802"/>
              <a:ext cx="85603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5137" name="Line 32"/>
            <p:cNvSpPr>
              <a:spLocks noChangeShapeType="1"/>
            </p:cNvSpPr>
            <p:nvPr/>
          </p:nvSpPr>
          <p:spPr bwMode="auto">
            <a:xfrm>
              <a:off x="8020050" y="2986088"/>
              <a:ext cx="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5138" name="Line 33"/>
            <p:cNvSpPr>
              <a:spLocks noChangeShapeType="1"/>
            </p:cNvSpPr>
            <p:nvPr/>
          </p:nvSpPr>
          <p:spPr bwMode="auto">
            <a:xfrm flipH="1">
              <a:off x="6877050" y="4891088"/>
              <a:ext cx="1143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grpSp>
      <p:sp>
        <p:nvSpPr>
          <p:cNvPr id="8" name="TextBox 7"/>
          <p:cNvSpPr txBox="1">
            <a:spLocks noChangeArrowheads="1"/>
          </p:cNvSpPr>
          <p:nvPr/>
        </p:nvSpPr>
        <p:spPr bwMode="auto">
          <a:xfrm>
            <a:off x="4019550" y="2128838"/>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b="1"/>
              <a:t>Flowchart</a:t>
            </a:r>
          </a:p>
        </p:txBody>
      </p:sp>
      <p:sp>
        <p:nvSpPr>
          <p:cNvPr id="29" name="TextBox 28"/>
          <p:cNvSpPr txBox="1">
            <a:spLocks noChangeArrowheads="1"/>
          </p:cNvSpPr>
          <p:nvPr/>
        </p:nvSpPr>
        <p:spPr bwMode="auto">
          <a:xfrm>
            <a:off x="4176713" y="5365885"/>
            <a:ext cx="1638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b="1" dirty="0"/>
              <a:t>Pseudo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childTnLst>
                                </p:cTn>
                              </p:par>
                              <p:par>
                                <p:cTn id="32" presetID="1" presetClass="entr" presetSubtype="0" fill="hold" grpId="1" nodeType="with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549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5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3" grpId="1" build="allAtOnce"/>
      <p:bldP spid="105492" grpId="0"/>
      <p:bldP spid="105493" grpId="0" animBg="1"/>
      <p:bldP spid="105494" grpId="0" animBg="1"/>
      <p:bldP spid="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5" y="-76111"/>
            <a:ext cx="7543800" cy="1450757"/>
          </a:xfrm>
        </p:spPr>
        <p:txBody>
          <a:bodyPr/>
          <a:lstStyle/>
          <a:p>
            <a:pPr>
              <a:defRPr/>
            </a:pPr>
            <a:r>
              <a:rPr lang="en-US" sz="2800" dirty="0" smtClean="0">
                <a:latin typeface="Consolas" panose="020B0609020204030204" pitchFamily="49" charset="0"/>
                <a:ea typeface="+mj-ea"/>
                <a:cs typeface="Consolas" panose="020B0609020204030204" pitchFamily="49" charset="0"/>
              </a:rPr>
              <a:t>For</a:t>
            </a:r>
            <a:r>
              <a:rPr lang="en-US" sz="2800" dirty="0" smtClean="0">
                <a:latin typeface="+mn-lt"/>
                <a:ea typeface="+mj-ea"/>
                <a:cs typeface="Consolas" panose="020B0609020204030204" pitchFamily="49" charset="0"/>
              </a:rPr>
              <a:t> </a:t>
            </a:r>
            <a:r>
              <a:rPr lang="en-US" sz="2800" dirty="0" smtClean="0">
                <a:ea typeface="+mj-ea"/>
                <a:cs typeface="+mj-cs"/>
              </a:rPr>
              <a:t>Loop: Stepping Through A Sequence Of Characters</a:t>
            </a:r>
            <a:endParaRPr lang="en-US" sz="2800" dirty="0">
              <a:ea typeface="+mj-ea"/>
              <a:cs typeface="+mj-cs"/>
            </a:endParaRPr>
          </a:p>
        </p:txBody>
      </p:sp>
      <p:sp>
        <p:nvSpPr>
          <p:cNvPr id="3" name="Content Placeholder 2"/>
          <p:cNvSpPr>
            <a:spLocks noGrp="1"/>
          </p:cNvSpPr>
          <p:nvPr>
            <p:ph idx="1"/>
          </p:nvPr>
        </p:nvSpPr>
        <p:spPr>
          <a:xfrm>
            <a:off x="579437" y="1839036"/>
            <a:ext cx="8229600" cy="5410200"/>
          </a:xfrm>
        </p:spPr>
        <p:txBody>
          <a:bodyPr/>
          <a:lstStyle/>
          <a:p>
            <a:r>
              <a:rPr lang="en-US" altLang="en-US" dirty="0" smtClean="0">
                <a:ea typeface="ＭＳ Ｐゴシック" panose="020B0600070205080204" pitchFamily="34" charset="-128"/>
              </a:rPr>
              <a:t>Recall: A for-loop in Python can step through any </a:t>
            </a:r>
            <a:r>
              <a:rPr lang="en-US" altLang="en-US" dirty="0" err="1" smtClean="0">
                <a:ea typeface="ＭＳ Ｐゴシック" panose="020B0600070205080204" pitchFamily="34" charset="-128"/>
              </a:rPr>
              <a:t>iteratable</a:t>
            </a:r>
            <a:r>
              <a:rPr lang="en-US" altLang="en-US" dirty="0" smtClean="0">
                <a:ea typeface="ＭＳ Ｐゴシック" panose="020B0600070205080204" pitchFamily="34" charset="-128"/>
              </a:rPr>
              <a:t> sequence (number sequence, characters in a string, lines in a file).</a:t>
            </a:r>
          </a:p>
          <a:p>
            <a:r>
              <a:rPr lang="en-US" altLang="en-US" dirty="0" smtClean="0">
                <a:ea typeface="ＭＳ Ｐゴシック" panose="020B0600070205080204" pitchFamily="34" charset="-128"/>
              </a:rPr>
              <a:t>Example: </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for3  </a:t>
            </a:r>
          </a:p>
          <a:p>
            <a:pPr marL="400050" lvl="1" indent="0">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activity = input("What are you doing with dog now: ")</a:t>
            </a:r>
          </a:p>
          <a:p>
            <a:pPr marL="400050" lvl="1" indent="0">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print("We are taking the dog for a '", end="")</a:t>
            </a:r>
          </a:p>
          <a:p>
            <a:pPr marL="400050" lvl="1" indent="0">
              <a:buFont typeface="Arial" panose="020B0604020202020204" pitchFamily="34" charset="0"/>
              <a:buNone/>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marL="400050" lvl="1" indent="0">
              <a:buFont typeface="Arial" panose="020B0604020202020204" pitchFamily="34" charset="0"/>
              <a:buNone/>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marL="400050" lvl="1" indent="0">
              <a:buFont typeface="Arial" panose="020B0604020202020204" pitchFamily="34" charset="0"/>
              <a:buNone/>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marL="400050" lvl="1" indent="0">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for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ch</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in activity:</a:t>
            </a:r>
          </a:p>
          <a:p>
            <a:pPr marL="400050" lvl="1" indent="0">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ch</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 end="")</a:t>
            </a:r>
          </a:p>
          <a:p>
            <a:pPr marL="400050" lvl="1" indent="0">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print("'")</a:t>
            </a:r>
          </a:p>
          <a:p>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p:txBody>
      </p:sp>
      <p:sp>
        <p:nvSpPr>
          <p:cNvPr id="266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856A6C86-EC70-440F-9F79-F39BFC2A1BEB}" type="slidenum">
              <a:rPr lang="en-US" altLang="en-US" sz="900">
                <a:solidFill>
                  <a:srgbClr val="898989"/>
                </a:solidFill>
                <a:latin typeface="Arial" panose="020B0604020202020204" pitchFamily="34" charset="0"/>
              </a:rPr>
              <a:pPr eaLnBrk="1" hangingPunct="1">
                <a:spcBef>
                  <a:spcPct val="0"/>
                </a:spcBef>
                <a:buFontTx/>
                <a:buNone/>
              </a:pPr>
              <a:t>20</a:t>
            </a:fld>
            <a:endParaRPr lang="en-US" altLang="en-US" sz="900">
              <a:solidFill>
                <a:srgbClr val="898989"/>
              </a:solidFill>
              <a:latin typeface="Arial" panose="020B0604020202020204" pitchFamily="34" charset="0"/>
            </a:endParaRPr>
          </a:p>
        </p:txBody>
      </p:sp>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t="50000" r="25024"/>
          <a:stretch>
            <a:fillRect/>
          </a:stretch>
        </p:blipFill>
        <p:spPr bwMode="auto">
          <a:xfrm>
            <a:off x="3573462" y="3425538"/>
            <a:ext cx="53498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80383" t="50000" r="14165"/>
          <a:stretch>
            <a:fillRect/>
          </a:stretch>
        </p:blipFill>
        <p:spPr bwMode="auto">
          <a:xfrm>
            <a:off x="4867275" y="4729163"/>
            <a:ext cx="388938"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75066" t="50000" r="19368"/>
          <a:stretch>
            <a:fillRect/>
          </a:stretch>
        </p:blipFill>
        <p:spPr bwMode="auto">
          <a:xfrm>
            <a:off x="4495800" y="4724400"/>
            <a:ext cx="3968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85698" t="50000" r="9167"/>
          <a:stretch>
            <a:fillRect/>
          </a:stretch>
        </p:blipFill>
        <p:spPr bwMode="auto">
          <a:xfrm>
            <a:off x="5256213" y="4724400"/>
            <a:ext cx="366712"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l="90924" t="50000" r="3351"/>
          <a:stretch>
            <a:fillRect/>
          </a:stretch>
        </p:blipFill>
        <p:spPr bwMode="auto">
          <a:xfrm>
            <a:off x="5622925" y="4729163"/>
            <a:ext cx="407988"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l="96603" t="50000"/>
          <a:stretch>
            <a:fillRect/>
          </a:stretch>
        </p:blipFill>
        <p:spPr bwMode="auto">
          <a:xfrm>
            <a:off x="6007100" y="4729163"/>
            <a:ext cx="2413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41314"/>
                                        </p:tgtEl>
                                        <p:attrNameLst>
                                          <p:attrName>style.visibility</p:attrName>
                                        </p:attrNameLst>
                                      </p:cBhvr>
                                      <p:to>
                                        <p:strVal val="visible"/>
                                      </p:to>
                                    </p:set>
                                    <p:animEffect transition="in" filter="randombar(horizontal)">
                                      <p:cBhvr>
                                        <p:cTn id="23" dur="500"/>
                                        <p:tgtEl>
                                          <p:spTgt spid="1413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randombar(horizont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4" presetClass="entr" presetSubtype="1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4" presetClass="entr" presetSubtype="1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ea typeface="ＭＳ Ｐゴシック" panose="020B0600070205080204" pitchFamily="34" charset="-128"/>
              </a:rPr>
              <a:t>Erroneous </a:t>
            </a:r>
            <a:r>
              <a:rPr lang="en-US" altLang="en-US" smtClean="0">
                <a:latin typeface="Consolas" panose="020B0609020204030204" pitchFamily="49" charset="0"/>
                <a:ea typeface="ＭＳ Ｐゴシック" panose="020B0600070205080204" pitchFamily="34" charset="-128"/>
                <a:cs typeface="Consolas" panose="020B0609020204030204" pitchFamily="49" charset="0"/>
              </a:rPr>
              <a:t>For</a:t>
            </a:r>
            <a:r>
              <a:rPr lang="en-US" altLang="en-US" smtClean="0">
                <a:ea typeface="ＭＳ Ｐゴシック" panose="020B0600070205080204" pitchFamily="34" charset="-128"/>
              </a:rPr>
              <a:t> Loops</a:t>
            </a:r>
          </a:p>
        </p:txBody>
      </p:sp>
      <p:sp>
        <p:nvSpPr>
          <p:cNvPr id="26627" name="Rectangle 3"/>
          <p:cNvSpPr>
            <a:spLocks noGrp="1" noChangeArrowheads="1"/>
          </p:cNvSpPr>
          <p:nvPr>
            <p:ph idx="1"/>
          </p:nvPr>
        </p:nvSpPr>
        <p:spPr/>
        <p:txBody>
          <a:bodyPr/>
          <a:lstStyle/>
          <a:p>
            <a:pPr>
              <a:defRPr/>
            </a:pPr>
            <a:r>
              <a:rPr lang="en-US" altLang="en-US" dirty="0" smtClean="0">
                <a:ea typeface="+mn-ea"/>
                <a:cs typeface="+mn-cs"/>
              </a:rPr>
              <a:t>The logic of the loop is such that the end condition has already been reached with the start condition.</a:t>
            </a:r>
          </a:p>
          <a:p>
            <a:pPr>
              <a:defRPr/>
            </a:pPr>
            <a:r>
              <a:rPr lang="en-US" altLang="en-US" b="1" dirty="0" smtClean="0">
                <a:ea typeface="+mn-ea"/>
                <a:cs typeface="+mn-cs"/>
              </a:rPr>
              <a:t>Example: </a:t>
            </a:r>
            <a:r>
              <a:rPr lang="en-US" altLang="en-US" sz="2000" dirty="0" err="1" smtClean="0">
                <a:latin typeface="Consolas" panose="020B0609020204030204" pitchFamily="49" charset="0"/>
                <a:ea typeface="+mn-ea"/>
                <a:cs typeface="Consolas" panose="020B0609020204030204" pitchFamily="49" charset="0"/>
              </a:rPr>
              <a:t>for_error</a:t>
            </a:r>
            <a:r>
              <a:rPr lang="en-US" altLang="en-US" sz="2000" dirty="0" smtClean="0">
                <a:latin typeface="Consolas" panose="020B0609020204030204" pitchFamily="49" charset="0"/>
                <a:ea typeface="+mn-ea"/>
                <a:cs typeface="Consolas" panose="020B0609020204030204" pitchFamily="49" charset="0"/>
              </a:rPr>
              <a:t>  </a:t>
            </a:r>
          </a:p>
          <a:p>
            <a:pPr>
              <a:buFontTx/>
              <a:buNone/>
              <a:defRPr/>
            </a:pPr>
            <a:r>
              <a:rPr lang="en-US" altLang="en-US" sz="1800" dirty="0" smtClean="0">
                <a:latin typeface="Consolas" panose="020B0609020204030204" pitchFamily="49" charset="0"/>
                <a:ea typeface="+mn-ea"/>
                <a:cs typeface="Consolas" panose="020B0609020204030204" pitchFamily="49" charset="0"/>
              </a:rPr>
              <a:t>   for i in range (5, 0, 1):</a:t>
            </a:r>
          </a:p>
          <a:p>
            <a:pPr lvl="1">
              <a:buFont typeface="Times New Roman" panose="02020603050405020304" pitchFamily="18" charset="0"/>
              <a:buNone/>
              <a:defRPr/>
            </a:pPr>
            <a:r>
              <a:rPr lang="en-US" altLang="en-US" sz="1800" dirty="0" smtClean="0">
                <a:latin typeface="Consolas" panose="020B0609020204030204" pitchFamily="49" charset="0"/>
                <a:ea typeface="+mn-ea"/>
                <a:cs typeface="Consolas" panose="020B0609020204030204" pitchFamily="49" charset="0"/>
              </a:rPr>
              <a:t>     total = total + i</a:t>
            </a:r>
          </a:p>
          <a:p>
            <a:pPr lvl="1">
              <a:buFont typeface="Times New Roman" panose="02020603050405020304" pitchFamily="18" charset="0"/>
              <a:buNone/>
              <a:defRPr/>
            </a:pPr>
            <a:r>
              <a:rPr lang="en-US" altLang="en-US" sz="1800" dirty="0" smtClean="0">
                <a:latin typeface="Consolas" panose="020B0609020204030204" pitchFamily="49" charset="0"/>
                <a:ea typeface="+mn-ea"/>
                <a:cs typeface="Consolas" panose="020B0609020204030204" pitchFamily="49" charset="0"/>
              </a:rPr>
              <a:t>     print("i = ", i, "\t total = ", total)</a:t>
            </a:r>
          </a:p>
          <a:p>
            <a:pPr marL="398463" lvl="1" indent="0">
              <a:buFont typeface="Times New Roman" panose="02020603050405020304" pitchFamily="18" charset="0"/>
              <a:buNone/>
              <a:defRPr/>
            </a:pPr>
            <a:r>
              <a:rPr lang="en-US" altLang="en-US" sz="1800" dirty="0" smtClean="0">
                <a:latin typeface="Consolas" panose="020B0609020204030204" pitchFamily="49" charset="0"/>
                <a:ea typeface="+mn-ea"/>
                <a:cs typeface="Consolas" panose="020B0609020204030204" pitchFamily="49" charset="0"/>
              </a:rPr>
              <a:t>print("Done!")</a:t>
            </a:r>
          </a:p>
          <a:p>
            <a:pPr>
              <a:defRPr/>
            </a:pPr>
            <a:endParaRPr lang="en-US" altLang="en-US" sz="1800" dirty="0" smtClean="0">
              <a:latin typeface="Arial" charset="0"/>
              <a:ea typeface="+mn-ea"/>
              <a:cs typeface="+mn-cs"/>
            </a:endParaRPr>
          </a:p>
        </p:txBody>
      </p:sp>
      <p:sp>
        <p:nvSpPr>
          <p:cNvPr id="2765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38201203-DD12-4E34-A427-2276635340A1}" type="slidenum">
              <a:rPr lang="en-US" altLang="en-US" sz="900">
                <a:solidFill>
                  <a:srgbClr val="898989"/>
                </a:solidFill>
                <a:latin typeface="Arial" panose="020B0604020202020204" pitchFamily="34" charset="0"/>
              </a:rPr>
              <a:pPr eaLnBrk="1" hangingPunct="1">
                <a:spcBef>
                  <a:spcPct val="0"/>
                </a:spcBef>
                <a:buFontTx/>
                <a:buNone/>
              </a:pPr>
              <a:t>21</a:t>
            </a:fld>
            <a:endParaRPr lang="en-US" altLang="en-US" sz="900">
              <a:solidFill>
                <a:srgbClr val="898989"/>
              </a:solidFill>
              <a:latin typeface="Arial" panose="020B0604020202020204" pitchFamily="34" charset="0"/>
            </a:endParaRP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54816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ea typeface="ＭＳ Ｐゴシック" panose="020B0600070205080204" pitchFamily="34" charset="-128"/>
              </a:rPr>
              <a:t>Loop Increments Need Not Be Limited To One</a:t>
            </a:r>
          </a:p>
        </p:txBody>
      </p:sp>
      <p:sp>
        <p:nvSpPr>
          <p:cNvPr id="28675" name="Rectangle 3"/>
          <p:cNvSpPr>
            <a:spLocks noGrp="1" noChangeArrowheads="1"/>
          </p:cNvSpPr>
          <p:nvPr>
            <p:ph idx="1"/>
          </p:nvPr>
        </p:nvSpPr>
        <p:spPr/>
        <p:txBody>
          <a:bodyPr/>
          <a:lstStyle/>
          <a:p>
            <a:r>
              <a:rPr lang="en-US" altLang="en-US" b="1" dirty="0" smtClean="0">
                <a:ea typeface="ＭＳ Ｐゴシック" panose="020B0600070205080204" pitchFamily="34" charset="-128"/>
              </a:rPr>
              <a:t>While: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while_increment5  </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0</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&lt;= 100):</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+ 5</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print("Done!")</a:t>
            </a:r>
          </a:p>
          <a:p>
            <a:endParaRPr lang="en-US" altLang="en-US" dirty="0" smtClean="0">
              <a:latin typeface="Arial" panose="020B0604020202020204" pitchFamily="34" charset="0"/>
              <a:ea typeface="ＭＳ Ｐゴシック" panose="020B0600070205080204" pitchFamily="34" charset="-128"/>
            </a:endParaRPr>
          </a:p>
          <a:p>
            <a:r>
              <a:rPr lang="en-US" altLang="en-US" b="1" dirty="0" smtClean="0">
                <a:ea typeface="ＭＳ Ｐゴシック" panose="020B0600070205080204" pitchFamily="34" charset="-128"/>
              </a:rPr>
              <a:t>For: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for_increment5  </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for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in range (0, 105, 5):</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lvl="1">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print("Done!")</a:t>
            </a:r>
          </a:p>
          <a:p>
            <a:endParaRPr lang="en-US" altLang="en-US" dirty="0" smtClean="0">
              <a:latin typeface="Arial" panose="020B0604020202020204" pitchFamily="34" charset="0"/>
              <a:ea typeface="ＭＳ Ｐゴシック" panose="020B0600070205080204" pitchFamily="34" charset="-128"/>
            </a:endParaRPr>
          </a:p>
        </p:txBody>
      </p:sp>
      <p:sp>
        <p:nvSpPr>
          <p:cNvPr id="2867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75EC325A-CDDF-4E8A-B6CA-DE4EAECE5839}" type="slidenum">
              <a:rPr lang="en-US" altLang="en-US" sz="900">
                <a:solidFill>
                  <a:srgbClr val="898989"/>
                </a:solidFill>
                <a:latin typeface="Arial" panose="020B0604020202020204" pitchFamily="34" charset="0"/>
              </a:rPr>
              <a:pPr eaLnBrk="1" hangingPunct="1">
                <a:spcBef>
                  <a:spcPct val="0"/>
                </a:spcBef>
                <a:buFontTx/>
                <a:buNone/>
              </a:pPr>
              <a:t>22</a:t>
            </a:fld>
            <a:endParaRPr lang="en-US" altLang="en-US" sz="900">
              <a:solidFill>
                <a:srgbClr val="898989"/>
              </a:solidFill>
              <a:latin typeface="Arial" panose="020B0604020202020204" pitchFamily="34" charset="0"/>
            </a:endParaRP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76400"/>
            <a:ext cx="121920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ea typeface="ＭＳ Ｐゴシック" panose="020B0600070205080204" pitchFamily="34" charset="-128"/>
              </a:rPr>
              <a:t>Sentinel Controlled Loops</a:t>
            </a:r>
          </a:p>
        </p:txBody>
      </p:sp>
      <p:sp>
        <p:nvSpPr>
          <p:cNvPr id="29699" name="Rectangle 3"/>
          <p:cNvSpPr>
            <a:spLocks noGrp="1" noChangeArrowheads="1"/>
          </p:cNvSpPr>
          <p:nvPr>
            <p:ph idx="1"/>
          </p:nvPr>
        </p:nvSpPr>
        <p:spPr/>
        <p:txBody>
          <a:bodyPr/>
          <a:lstStyle/>
          <a:p>
            <a:r>
              <a:rPr lang="en-US" altLang="en-US" dirty="0" smtClean="0">
                <a:ea typeface="ＭＳ Ｐゴシック" panose="020B0600070205080204" pitchFamily="34" charset="-128"/>
              </a:rPr>
              <a:t>The stopping condition for the loop occurs when the ‘sentinel’ value is reached.</a:t>
            </a:r>
            <a:endParaRPr lang="en-US" altLang="en-US" b="1" dirty="0" smtClean="0">
              <a:ea typeface="ＭＳ Ｐゴシック" panose="020B0600070205080204" pitchFamily="34" charset="-128"/>
            </a:endParaRPr>
          </a:p>
          <a:p>
            <a:r>
              <a:rPr lang="en-US" altLang="en-US" b="1" dirty="0" smtClean="0">
                <a:ea typeface="ＭＳ Ｐゴシック" panose="020B0600070205080204" pitchFamily="34" charset="-128"/>
              </a:rPr>
              <a:t>Program name</a:t>
            </a:r>
            <a:r>
              <a:rPr lang="en-US" altLang="en-US" dirty="0" smtClean="0">
                <a:ea typeface="ＭＳ Ｐゴシック" panose="020B0600070205080204" pitchFamily="34" charset="-128"/>
              </a:rPr>
              <a:t>: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sum  </a:t>
            </a:r>
            <a:endParaRPr lang="en-CA" altLang="en-US" sz="2000" b="1" dirty="0" smtClean="0">
              <a:latin typeface="Consolas" panose="020B0609020204030204" pitchFamily="49" charset="0"/>
              <a:ea typeface="ＭＳ Ｐゴシック" panose="020B0600070205080204" pitchFamily="34" charset="-128"/>
              <a:cs typeface="Consolas" panose="020B0609020204030204" pitchFamily="49" charset="0"/>
            </a:endParaRP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total = 0</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temp = 0</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while(temp &gt;= 0):</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temp = input ("Enter a non-negative integer (negative to end  </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series): ")</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temp =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int</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(temp)</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if (temp &gt;= 0):</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total = total + temp</a:t>
            </a:r>
          </a:p>
          <a:p>
            <a:pPr lvl="1">
              <a:buFont typeface="Times New Roman" panose="02020603050405020304" pitchFamily="18" charset="0"/>
              <a:buNone/>
            </a:pPr>
            <a:endPar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endParaRP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print("Sum total of the series:", total)</a:t>
            </a:r>
          </a:p>
        </p:txBody>
      </p:sp>
      <p:sp>
        <p:nvSpPr>
          <p:cNvPr id="2970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F3915621-4D41-4E50-AB04-A2EE8B9F8C0B}" type="slidenum">
              <a:rPr lang="en-US" altLang="en-US" sz="900">
                <a:solidFill>
                  <a:srgbClr val="898989"/>
                </a:solidFill>
                <a:latin typeface="Arial" panose="020B0604020202020204" pitchFamily="34" charset="0"/>
              </a:rPr>
              <a:pPr eaLnBrk="1" hangingPunct="1">
                <a:spcBef>
                  <a:spcPct val="0"/>
                </a:spcBef>
                <a:buFontTx/>
                <a:buNone/>
              </a:pPr>
              <a:t>23</a:t>
            </a:fld>
            <a:endParaRPr lang="en-US" altLang="en-US" sz="900">
              <a:solidFill>
                <a:srgbClr val="898989"/>
              </a:solidFill>
              <a:latin typeface="Arial" panose="020B0604020202020204" pitchFamily="34" charset="0"/>
            </a:endParaRPr>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867400"/>
            <a:ext cx="50958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6340475" y="5867400"/>
            <a:ext cx="266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Comic Sans MS" panose="030F0702030302020204" pitchFamily="66" charset="0"/>
              </a:rPr>
              <a:t>Q: What if the user just entered a single negative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ea typeface="ＭＳ Ｐゴシック" panose="020B0600070205080204" pitchFamily="34" charset="-128"/>
              </a:rPr>
              <a:t>Sentinel Controlled Loops (2)</a:t>
            </a:r>
          </a:p>
        </p:txBody>
      </p:sp>
      <p:sp>
        <p:nvSpPr>
          <p:cNvPr id="30723" name="Rectangle 3"/>
          <p:cNvSpPr>
            <a:spLocks noGrp="1" noChangeArrowheads="1"/>
          </p:cNvSpPr>
          <p:nvPr>
            <p:ph idx="1"/>
          </p:nvPr>
        </p:nvSpPr>
        <p:spPr/>
        <p:txBody>
          <a:bodyPr/>
          <a:lstStyle/>
          <a:p>
            <a:r>
              <a:rPr lang="en-US" altLang="en-US" dirty="0" smtClean="0">
                <a:ea typeface="ＭＳ Ｐゴシック" panose="020B0600070205080204" pitchFamily="34" charset="-128"/>
              </a:rPr>
              <a:t>Sentinel controlled loops are frequently used in conjunction with the error checking of input.</a:t>
            </a:r>
          </a:p>
          <a:p>
            <a:r>
              <a:rPr lang="en-US" altLang="en-US" dirty="0" smtClean="0">
                <a:ea typeface="ＭＳ Ｐゴシック" panose="020B0600070205080204" pitchFamily="34" charset="-128"/>
              </a:rPr>
              <a:t>Example (sentinel value is one of the valid menu selections, repeat while selection is not one of these selections)</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selection = " "</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while selection not in ("a", "A", "r",  "R", "m", "M", "q", "Q"):</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print("Menu options")</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print("(a)</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dd</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 new player to the game")</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print("(r)</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emove</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 player from the game")</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print("(m)</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odify</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player")</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print("(q)</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uit</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game")</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selection = input("Enter your selection: ")</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if selection not in ("a", "A", "r",  "R", "m", "M", "q", "Q"):</a:t>
            </a:r>
          </a:p>
          <a:p>
            <a:pPr lvl="1">
              <a:buFont typeface="Times New Roman" panose="02020603050405020304" pitchFamily="18"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print("Please enter one of 'a', 'r', 'm' or 'q' ")</a:t>
            </a:r>
          </a:p>
          <a:p>
            <a:endParaRPr lang="en-US" altLang="en-US" sz="1800" dirty="0" smtClean="0">
              <a:latin typeface="Arial" panose="020B0604020202020204" pitchFamily="34" charset="0"/>
              <a:ea typeface="ＭＳ Ｐゴシック" panose="020B0600070205080204" pitchFamily="34" charset="-128"/>
            </a:endParaRPr>
          </a:p>
        </p:txBody>
      </p:sp>
      <p:sp>
        <p:nvSpPr>
          <p:cNvPr id="307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1405A1D1-C877-4534-9B67-55F3878916BA}" type="slidenum">
              <a:rPr lang="en-US" altLang="en-US" sz="900">
                <a:solidFill>
                  <a:srgbClr val="898989"/>
                </a:solidFill>
                <a:latin typeface="Arial" panose="020B0604020202020204" pitchFamily="34" charset="0"/>
              </a:rPr>
              <a:pPr eaLnBrk="1" hangingPunct="1">
                <a:spcBef>
                  <a:spcPct val="0"/>
                </a:spcBef>
                <a:buFontTx/>
                <a:buNone/>
              </a:pPr>
              <a:t>24</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ea typeface="ＭＳ Ｐゴシック" panose="020B0600070205080204" pitchFamily="34" charset="-128"/>
              </a:rPr>
              <a:t>Recap: What Looping Constructs Are Available In Python/When To Use Them</a:t>
            </a:r>
          </a:p>
        </p:txBody>
      </p:sp>
      <p:graphicFrame>
        <p:nvGraphicFramePr>
          <p:cNvPr id="487427" name="Group 3"/>
          <p:cNvGraphicFramePr>
            <a:graphicFrameLocks noGrp="1"/>
          </p:cNvGraphicFramePr>
          <p:nvPr>
            <p:ph idx="1"/>
          </p:nvPr>
        </p:nvGraphicFramePr>
        <p:xfrm>
          <a:off x="465138" y="1252538"/>
          <a:ext cx="8178800" cy="5173663"/>
        </p:xfrm>
        <a:graphic>
          <a:graphicData uri="http://schemas.openxmlformats.org/drawingml/2006/table">
            <a:tbl>
              <a:tblPr/>
              <a:tblGrid>
                <a:gridCol w="1579562"/>
                <a:gridCol w="6599238"/>
              </a:tblGrid>
              <a:tr h="577850">
                <a:tc>
                  <a:txBody>
                    <a:bodyPr/>
                    <a:lstStyle>
                      <a:lvl1pPr marL="889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8890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Construct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889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8890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When To Use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955675">
                <a:tc>
                  <a:txBody>
                    <a:bodyPr/>
                    <a:lstStyle>
                      <a:lvl1pPr marL="889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8890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Pre-test loops</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89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8890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You want the stopping condition to be checked before the loop body is executed (typically used when you want a loop to execute zero or more times).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600">
                <a:tc>
                  <a:txBody>
                    <a:bodyPr/>
                    <a:lstStyle>
                      <a:lvl1pPr marL="355600" indent="-1778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355600" marR="0" lvl="0" indent="-177800" algn="l" defTabSz="914400" rtl="0" eaLnBrk="0" fontAlgn="base" latinLnBrk="0" hangingPunct="0">
                        <a:lnSpc>
                          <a:spcPct val="100000"/>
                        </a:lnSpc>
                        <a:spcBef>
                          <a:spcPct val="3000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Consolas" pitchFamily="49" charset="0"/>
                          <a:ea typeface="ＭＳ Ｐゴシック" pitchFamily="34" charset="-128"/>
                          <a:cs typeface="Consolas" pitchFamily="49" charset="0"/>
                        </a:rPr>
                        <a:t>While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66700" indent="-1778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266700" marR="0" lvl="0" indent="-177800" algn="l" defTabSz="914400" rtl="0" eaLnBrk="0" fontAlgn="base" latinLnBrk="0" hangingPunct="0">
                        <a:lnSpc>
                          <a:spcPct val="100000"/>
                        </a:lnSpc>
                        <a:spcBef>
                          <a:spcPct val="3000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The most powerful looping construct: you can write a </a:t>
                      </a:r>
                      <a:r>
                        <a:rPr kumimoji="0" lang="ja-JP" altLang="en-US" sz="18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a:t>
                      </a:r>
                      <a:r>
                        <a:rPr kumimoji="0" lang="en-US" altLang="ja-JP" sz="18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while</a:t>
                      </a:r>
                      <a:r>
                        <a:rPr kumimoji="0" lang="ja-JP" altLang="en-US" sz="18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a:t>
                      </a:r>
                      <a:r>
                        <a:rPr kumimoji="0" lang="en-US" altLang="ja-JP" sz="18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 loop to mimic the behavior of any other type of loop.  In general it should be used when you want a pre-test loop which can be used for most any arbitrary stopping condition e.g., execute the loop as long as the user doesn’t enter a negative number.</a:t>
                      </a:r>
                      <a:endParaRPr kumimoji="0" lang="en-US" altLang="en-US" sz="18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7425">
                <a:tc>
                  <a:txBody>
                    <a:bodyPr/>
                    <a:lstStyle>
                      <a:lvl1pPr marL="355600" indent="-1778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355600" marR="0" lvl="0" indent="-177800" algn="l" defTabSz="914400" rtl="0" eaLnBrk="0" fontAlgn="base" latinLnBrk="0" hangingPunct="0">
                        <a:lnSpc>
                          <a:spcPct val="100000"/>
                        </a:lnSpc>
                        <a:spcBef>
                          <a:spcPct val="3000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Consolas" pitchFamily="49" charset="0"/>
                          <a:ea typeface="ＭＳ Ｐゴシック" pitchFamily="34" charset="-128"/>
                          <a:cs typeface="Consolas" pitchFamily="49" charset="0"/>
                        </a:rPr>
                        <a:t>For</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66700" indent="-1778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266700" marR="0" lvl="0" indent="-177800" algn="l" defTabSz="914400" rtl="0" eaLnBrk="0" fontAlgn="base" latinLnBrk="0" hangingPunct="0">
                        <a:lnSpc>
                          <a:spcPct val="100000"/>
                        </a:lnSpc>
                        <a:spcBef>
                          <a:spcPct val="3000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In Python it can be used to step through some sequence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1113">
                <a:tc>
                  <a:txBody>
                    <a:bodyPr/>
                    <a:lstStyle>
                      <a:lvl1pPr marL="889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8890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Post-test: None in Python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88900" eaLnBrk="0" hangingPunct="0">
                        <a:spcBef>
                          <a:spcPct val="30000"/>
                        </a:spcBef>
                        <a:defRPr sz="20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defRPr>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defRPr sz="1600">
                          <a:solidFill>
                            <a:schemeClr val="tx1"/>
                          </a:solidFill>
                          <a:latin typeface="Calibri" pitchFamily="34" charset="0"/>
                          <a:ea typeface="ＭＳ Ｐゴシック" pitchFamily="34" charset="-128"/>
                        </a:defRPr>
                      </a:lvl3pPr>
                      <a:lvl4pPr marL="1600200" indent="-228600" eaLnBrk="0" hangingPunct="0">
                        <a:spcBef>
                          <a:spcPct val="10000"/>
                        </a:spcBef>
                        <a:defRPr sz="1600">
                          <a:solidFill>
                            <a:schemeClr val="tx1"/>
                          </a:solidFill>
                          <a:latin typeface="Calibri" pitchFamily="34" charset="0"/>
                          <a:ea typeface="ＭＳ Ｐゴシック" pitchFamily="34" charset="-128"/>
                        </a:defRPr>
                      </a:lvl4pPr>
                      <a:lvl5pPr marL="2057400" indent="-228600" eaLnBrk="0" hangingPunct="0">
                        <a:spcBef>
                          <a:spcPct val="10000"/>
                        </a:spcBef>
                        <a:defRPr sz="16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sz="1600">
                          <a:solidFill>
                            <a:schemeClr val="tx1"/>
                          </a:solidFill>
                          <a:latin typeface="Calibri" pitchFamily="34" charset="0"/>
                          <a:ea typeface="ＭＳ Ｐゴシック" pitchFamily="34" charset="-128"/>
                        </a:defRPr>
                      </a:lvl9pPr>
                    </a:lstStyle>
                    <a:p>
                      <a:pPr marL="8890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You want to execute the body of the loop before checking the stopping condition (typically used to ensure that the body of the loop will execute at least once). The logic can be simulated with a </a:t>
                      </a:r>
                      <a:r>
                        <a:rPr kumimoji="0" lang="en-US" altLang="en-US" sz="1800" b="0" i="0" u="none" strike="noStrike" cap="none" normalizeH="0" baseline="0" smtClean="0">
                          <a:ln>
                            <a:noFill/>
                          </a:ln>
                          <a:solidFill>
                            <a:schemeClr val="tx1"/>
                          </a:solidFill>
                          <a:effectLst/>
                          <a:latin typeface="Consolas" pitchFamily="49" charset="0"/>
                          <a:ea typeface="ＭＳ Ｐゴシック" pitchFamily="34" charset="-128"/>
                          <a:cs typeface="Consolas" pitchFamily="49" charset="0"/>
                        </a:rPr>
                        <a:t>while</a:t>
                      </a:r>
                      <a:r>
                        <a:rPr kumimoji="0" lang="en-US" altLang="en-US" sz="2000" b="0" i="0" u="none" strike="noStrike" cap="none" normalizeH="0" baseline="0" smtClean="0">
                          <a:ln>
                            <a:noFill/>
                          </a:ln>
                          <a:solidFill>
                            <a:schemeClr val="tx1"/>
                          </a:solidFill>
                          <a:effectLst/>
                          <a:latin typeface="Calibri" pitchFamily="34" charset="0"/>
                          <a:ea typeface="ＭＳ Ｐゴシック" pitchFamily="34" charset="-128"/>
                          <a:cs typeface="Arial" pitchFamily="34" charset="0"/>
                        </a:rPr>
                        <a:t> loop.</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368C7937-A8FA-4D22-A1D2-1B2124A9735B}" type="slidenum">
              <a:rPr lang="en-US" altLang="en-US" sz="900">
                <a:solidFill>
                  <a:srgbClr val="898989"/>
                </a:solidFill>
                <a:latin typeface="Arial" panose="020B0604020202020204" pitchFamily="34" charset="0"/>
              </a:rPr>
              <a:pPr eaLnBrk="1" hangingPunct="1">
                <a:spcBef>
                  <a:spcPct val="0"/>
                </a:spcBef>
                <a:buFontTx/>
                <a:buNone/>
              </a:pPr>
              <a:t>25</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60350"/>
            <a:ext cx="8229600" cy="730250"/>
          </a:xfrm>
        </p:spPr>
        <p:txBody>
          <a:bodyPr/>
          <a:lstStyle/>
          <a:p>
            <a:r>
              <a:rPr lang="en-US" altLang="en-US" smtClean="0">
                <a:ea typeface="ＭＳ Ｐゴシック" panose="020B0600070205080204" pitchFamily="34" charset="-128"/>
              </a:rPr>
              <a:t>The </a:t>
            </a:r>
            <a:r>
              <a:rPr lang="en-US" altLang="en-US" sz="2800" smtClean="0">
                <a:latin typeface="Consolas" panose="020B0609020204030204" pitchFamily="49" charset="0"/>
                <a:ea typeface="ＭＳ Ｐゴシック" panose="020B0600070205080204" pitchFamily="34" charset="-128"/>
                <a:cs typeface="Consolas" panose="020B0609020204030204" pitchFamily="49" charset="0"/>
              </a:rPr>
              <a:t>Break</a:t>
            </a:r>
            <a:r>
              <a:rPr lang="en-US" altLang="en-US" smtClean="0">
                <a:ea typeface="ＭＳ Ｐゴシック" panose="020B0600070205080204" pitchFamily="34" charset="-128"/>
              </a:rPr>
              <a:t> Instruction</a:t>
            </a:r>
          </a:p>
        </p:txBody>
      </p:sp>
      <p:sp>
        <p:nvSpPr>
          <p:cNvPr id="32771" name="Content Placeholder 2"/>
          <p:cNvSpPr>
            <a:spLocks noGrp="1"/>
          </p:cNvSpPr>
          <p:nvPr>
            <p:ph idx="1"/>
          </p:nvPr>
        </p:nvSpPr>
        <p:spPr>
          <a:xfrm>
            <a:off x="457200" y="1219200"/>
            <a:ext cx="8229600" cy="5486400"/>
          </a:xfrm>
        </p:spPr>
        <p:txBody>
          <a:bodyPr/>
          <a:lstStyle/>
          <a:p>
            <a:r>
              <a:rPr lang="en-US" altLang="en-US" dirty="0" smtClean="0">
                <a:ea typeface="ＭＳ Ｐゴシック" panose="020B0600070205080204" pitchFamily="34" charset="-128"/>
              </a:rPr>
              <a:t>It is used to terminate the repetition of a loop which is separate from the main Boolean expression (it’s another, separate Boolean expression).</a:t>
            </a:r>
          </a:p>
          <a:p>
            <a:r>
              <a:rPr lang="en-US" altLang="en-US" b="1" dirty="0" smtClean="0">
                <a:ea typeface="ＭＳ Ｐゴシック" panose="020B0600070205080204" pitchFamily="34" charset="-128"/>
              </a:rPr>
              <a:t>General structure</a:t>
            </a:r>
            <a:r>
              <a:rPr lang="en-US" altLang="en-US" dirty="0" smtClean="0">
                <a:ea typeface="ＭＳ Ｐゴシック" panose="020B0600070205080204" pitchFamily="34" charset="-128"/>
              </a:rPr>
              <a:t>:</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for (Condition 1):		while (Condition 1):</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if (Condition 2):            if (Condition 2):</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break		                break</a:t>
            </a:r>
          </a:p>
          <a:p>
            <a:r>
              <a:rPr lang="en-US" altLang="en-US" dirty="0" smtClean="0">
                <a:ea typeface="ＭＳ Ｐゴシック" panose="020B0600070205080204" pitchFamily="34" charset="-128"/>
                <a:cs typeface="Arial" panose="020B0604020202020204" pitchFamily="34" charset="0"/>
              </a:rPr>
              <a:t>Specific example (mostly for illustration purposes at this point):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break  </a:t>
            </a:r>
          </a:p>
          <a:p>
            <a:endParaRPr lang="en-US" altLang="en-US" sz="2000" dirty="0" smtClean="0">
              <a:latin typeface="Arial" panose="020B0604020202020204" pitchFamily="34" charset="0"/>
              <a:ea typeface="ＭＳ Ｐゴシック" panose="020B0600070205080204" pitchFamily="34" charset="-128"/>
              <a:cs typeface="Arial" panose="020B0604020202020204" pitchFamily="34" charset="0"/>
            </a:endParaRP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str1 = input("Enter a series of lower case alphabetic characters: ")</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for temp in str1:</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if (temp &lt; 'a') or (temp &gt; 'z'):</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break</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print(temp)</a:t>
            </a:r>
          </a:p>
          <a:p>
            <a:pPr marL="400050" lvl="1" indent="0">
              <a:buFont typeface="Arial" panose="020B0604020202020204" pitchFamily="34" charset="0"/>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print("Done")</a:t>
            </a:r>
          </a:p>
        </p:txBody>
      </p:sp>
      <p:sp>
        <p:nvSpPr>
          <p:cNvPr id="327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F7C958AE-D3D3-4520-86BF-AFC592A3997F}" type="slidenum">
              <a:rPr lang="en-US" altLang="en-US" sz="900">
                <a:solidFill>
                  <a:srgbClr val="898989"/>
                </a:solidFill>
                <a:latin typeface="Arial" panose="020B0604020202020204" pitchFamily="34" charset="0"/>
              </a:rPr>
              <a:pPr eaLnBrk="1" hangingPunct="1">
                <a:spcBef>
                  <a:spcPct val="0"/>
                </a:spcBef>
                <a:buFontTx/>
                <a:buNone/>
              </a:pPr>
              <a:t>26</a:t>
            </a:fld>
            <a:endParaRPr lang="en-US" altLang="en-US" sz="900">
              <a:solidFill>
                <a:srgbClr val="898989"/>
              </a:solidFill>
              <a:latin typeface="Arial" panose="020B0604020202020204" pitchFamily="34" charset="0"/>
            </a:endParaRPr>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946775"/>
            <a:ext cx="5514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6480175" y="0"/>
            <a:ext cx="266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Comic Sans MS" panose="030F0702030302020204" pitchFamily="66" charset="0"/>
                <a:cs typeface="Times New Roman" panose="02020603050405020304" pitchFamily="18" charset="0"/>
              </a:rPr>
              <a:t>Q: What if the user just typed ‘abc’ and hit enter?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en-CA" altLang="en-US" smtClean="0">
                <a:ea typeface="ＭＳ Ｐゴシック" panose="020B0600070205080204" pitchFamily="34" charset="-128"/>
              </a:rPr>
              <a:t>The </a:t>
            </a:r>
            <a:r>
              <a:rPr lang="en-CA" altLang="en-US" sz="2800" smtClean="0">
                <a:latin typeface="Consolas" panose="020B0609020204030204" pitchFamily="49" charset="0"/>
                <a:ea typeface="ＭＳ Ｐゴシック" panose="020B0600070205080204" pitchFamily="34" charset="-128"/>
                <a:cs typeface="Consolas" panose="020B0609020204030204" pitchFamily="49" charset="0"/>
              </a:rPr>
              <a:t>Break</a:t>
            </a:r>
            <a:r>
              <a:rPr lang="en-CA" altLang="en-US" smtClean="0">
                <a:ea typeface="ＭＳ Ｐゴシック" panose="020B0600070205080204" pitchFamily="34" charset="-128"/>
              </a:rPr>
              <a:t> Should Be Rarely Used</a:t>
            </a:r>
          </a:p>
        </p:txBody>
      </p:sp>
      <p:sp>
        <p:nvSpPr>
          <p:cNvPr id="33795" name="Rectangle 3"/>
          <p:cNvSpPr>
            <a:spLocks noGrp="1"/>
          </p:cNvSpPr>
          <p:nvPr>
            <p:ph idx="1"/>
          </p:nvPr>
        </p:nvSpPr>
        <p:spPr/>
        <p:txBody>
          <a:bodyPr/>
          <a:lstStyle/>
          <a:p>
            <a:r>
              <a:rPr lang="en-CA" altLang="en-US" smtClean="0">
                <a:ea typeface="ＭＳ Ｐゴシック" panose="020B0600070205080204" pitchFamily="34" charset="-128"/>
              </a:rPr>
              <a:t>Adding an extra exit point in a loop (aside from the Boolean expression in the while loop) may make it harder to trace execution (leads to ‘spaghetti’ programming).</a:t>
            </a:r>
          </a:p>
        </p:txBody>
      </p:sp>
      <p:sp>
        <p:nvSpPr>
          <p:cNvPr id="3379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2E48589F-5BCF-462D-86FD-6FEA2A40A6E0}" type="slidenum">
              <a:rPr lang="en-US" altLang="en-US" sz="900">
                <a:solidFill>
                  <a:srgbClr val="898989"/>
                </a:solidFill>
                <a:latin typeface="Arial" panose="020B0604020202020204" pitchFamily="34" charset="0"/>
              </a:rPr>
              <a:pPr eaLnBrk="1" hangingPunct="1">
                <a:spcBef>
                  <a:spcPct val="0"/>
                </a:spcBef>
                <a:buFontTx/>
                <a:buNone/>
              </a:pPr>
              <a:t>27</a:t>
            </a:fld>
            <a:endParaRPr lang="en-US" altLang="en-US" sz="900">
              <a:solidFill>
                <a:srgbClr val="898989"/>
              </a:solidFill>
              <a:latin typeface="Arial" panose="020B0604020202020204" pitchFamily="34" charset="0"/>
            </a:endParaRPr>
          </a:p>
        </p:txBody>
      </p:sp>
      <p:grpSp>
        <p:nvGrpSpPr>
          <p:cNvPr id="4" name="Group 3"/>
          <p:cNvGrpSpPr>
            <a:grpSpLocks/>
          </p:cNvGrpSpPr>
          <p:nvPr/>
        </p:nvGrpSpPr>
        <p:grpSpPr bwMode="auto">
          <a:xfrm>
            <a:off x="381000" y="2819400"/>
            <a:ext cx="4800600" cy="4024313"/>
            <a:chOff x="381000" y="2819400"/>
            <a:chExt cx="4800600" cy="4024313"/>
          </a:xfrm>
        </p:grpSpPr>
        <p:sp>
          <p:nvSpPr>
            <p:cNvPr id="33799" name="AutoShape 4"/>
            <p:cNvSpPr>
              <a:spLocks noChangeArrowheads="1"/>
            </p:cNvSpPr>
            <p:nvPr/>
          </p:nvSpPr>
          <p:spPr bwMode="auto">
            <a:xfrm>
              <a:off x="1219200" y="2819400"/>
              <a:ext cx="2667000" cy="990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1400">
                  <a:latin typeface="Arial" panose="020B0604020202020204" pitchFamily="34" charset="0"/>
                </a:rPr>
                <a:t>(while)</a:t>
              </a:r>
            </a:p>
            <a:p>
              <a:pPr algn="ctr" eaLnBrk="1" hangingPunct="1">
                <a:spcBef>
                  <a:spcPct val="0"/>
                </a:spcBef>
                <a:buFontTx/>
                <a:buNone/>
              </a:pPr>
              <a:r>
                <a:rPr lang="en-CA" altLang="en-US" sz="1400">
                  <a:latin typeface="Arial" panose="020B0604020202020204" pitchFamily="34" charset="0"/>
                </a:rPr>
                <a:t>Boolean met?</a:t>
              </a:r>
            </a:p>
          </p:txBody>
        </p:sp>
        <p:sp>
          <p:nvSpPr>
            <p:cNvPr id="33800" name="Rectangle 5"/>
            <p:cNvSpPr>
              <a:spLocks noChangeArrowheads="1"/>
            </p:cNvSpPr>
            <p:nvPr/>
          </p:nvSpPr>
          <p:spPr bwMode="auto">
            <a:xfrm>
              <a:off x="1447800" y="4267200"/>
              <a:ext cx="2209800" cy="533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1400">
                  <a:latin typeface="Arial" panose="020B0604020202020204" pitchFamily="34" charset="0"/>
                </a:rPr>
                <a:t>Instruction</a:t>
              </a:r>
            </a:p>
          </p:txBody>
        </p:sp>
        <p:cxnSp>
          <p:nvCxnSpPr>
            <p:cNvPr id="33801" name="AutoShape 7"/>
            <p:cNvCxnSpPr>
              <a:cxnSpLocks noChangeShapeType="1"/>
              <a:stCxn id="33799" idx="2"/>
              <a:endCxn id="33800" idx="0"/>
            </p:cNvCxnSpPr>
            <p:nvPr/>
          </p:nvCxnSpPr>
          <p:spPr bwMode="auto">
            <a:xfrm>
              <a:off x="2552700" y="3822700"/>
              <a:ext cx="0" cy="4318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2" name="Text Box 8"/>
            <p:cNvSpPr txBox="1">
              <a:spLocks noChangeArrowheads="1"/>
            </p:cNvSpPr>
            <p:nvPr/>
          </p:nvSpPr>
          <p:spPr bwMode="auto">
            <a:xfrm>
              <a:off x="2209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Y</a:t>
              </a:r>
            </a:p>
          </p:txBody>
        </p:sp>
        <p:sp>
          <p:nvSpPr>
            <p:cNvPr id="33803" name="Text Box 14"/>
            <p:cNvSpPr txBox="1">
              <a:spLocks noChangeArrowheads="1"/>
            </p:cNvSpPr>
            <p:nvPr/>
          </p:nvSpPr>
          <p:spPr bwMode="auto">
            <a:xfrm>
              <a:off x="4191000" y="2971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N</a:t>
              </a:r>
            </a:p>
          </p:txBody>
        </p:sp>
        <p:sp>
          <p:nvSpPr>
            <p:cNvPr id="33804" name="Line 15"/>
            <p:cNvSpPr>
              <a:spLocks noChangeShapeType="1"/>
            </p:cNvSpPr>
            <p:nvPr/>
          </p:nvSpPr>
          <p:spPr bwMode="auto">
            <a:xfrm>
              <a:off x="3886200" y="3276600"/>
              <a:ext cx="129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3805" name="Line 16"/>
            <p:cNvSpPr>
              <a:spLocks noChangeShapeType="1"/>
            </p:cNvSpPr>
            <p:nvPr/>
          </p:nvSpPr>
          <p:spPr bwMode="auto">
            <a:xfrm flipH="1">
              <a:off x="5105400" y="3276600"/>
              <a:ext cx="76200" cy="3429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3806" name="Line 17"/>
            <p:cNvSpPr>
              <a:spLocks noChangeShapeType="1"/>
            </p:cNvSpPr>
            <p:nvPr/>
          </p:nvSpPr>
          <p:spPr bwMode="auto">
            <a:xfrm flipH="1">
              <a:off x="3276600" y="6705600"/>
              <a:ext cx="1828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3807" name="Text Box 18"/>
            <p:cNvSpPr txBox="1">
              <a:spLocks noChangeArrowheads="1"/>
            </p:cNvSpPr>
            <p:nvPr/>
          </p:nvSpPr>
          <p:spPr bwMode="auto">
            <a:xfrm>
              <a:off x="1447800" y="647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latin typeface="Arial" panose="020B0604020202020204" pitchFamily="34" charset="0"/>
                </a:rPr>
                <a:t>…rest of program</a:t>
              </a:r>
            </a:p>
          </p:txBody>
        </p:sp>
        <p:sp>
          <p:nvSpPr>
            <p:cNvPr id="33808" name="AutoShape 19"/>
            <p:cNvSpPr>
              <a:spLocks noChangeArrowheads="1"/>
            </p:cNvSpPr>
            <p:nvPr/>
          </p:nvSpPr>
          <p:spPr bwMode="auto">
            <a:xfrm>
              <a:off x="914400" y="5105400"/>
              <a:ext cx="3200400" cy="9144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1400">
                  <a:latin typeface="Arial" panose="020B0604020202020204" pitchFamily="34" charset="0"/>
                </a:rPr>
                <a:t>(If)</a:t>
              </a:r>
            </a:p>
            <a:p>
              <a:pPr algn="ctr" eaLnBrk="1" hangingPunct="1">
                <a:spcBef>
                  <a:spcPct val="0"/>
                </a:spcBef>
                <a:buFontTx/>
                <a:buNone/>
              </a:pPr>
              <a:r>
                <a:rPr lang="en-CA" altLang="en-US" sz="1400">
                  <a:latin typeface="Arial" panose="020B0604020202020204" pitchFamily="34" charset="0"/>
                </a:rPr>
                <a:t>Boolean met?</a:t>
              </a:r>
            </a:p>
          </p:txBody>
        </p:sp>
        <p:cxnSp>
          <p:nvCxnSpPr>
            <p:cNvPr id="33809" name="AutoShape 20"/>
            <p:cNvCxnSpPr>
              <a:cxnSpLocks noChangeShapeType="1"/>
              <a:endCxn id="33808" idx="0"/>
            </p:cNvCxnSpPr>
            <p:nvPr/>
          </p:nvCxnSpPr>
          <p:spPr bwMode="auto">
            <a:xfrm>
              <a:off x="2514600" y="4800600"/>
              <a:ext cx="0" cy="2921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0" name="AutoShape 21"/>
            <p:cNvCxnSpPr>
              <a:cxnSpLocks noChangeShapeType="1"/>
            </p:cNvCxnSpPr>
            <p:nvPr/>
          </p:nvCxnSpPr>
          <p:spPr bwMode="auto">
            <a:xfrm>
              <a:off x="2514600" y="6019800"/>
              <a:ext cx="0" cy="4318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1" name="Text Box 22"/>
            <p:cNvSpPr txBox="1">
              <a:spLocks noChangeArrowheads="1"/>
            </p:cNvSpPr>
            <p:nvPr/>
          </p:nvSpPr>
          <p:spPr bwMode="auto">
            <a:xfrm>
              <a:off x="2209800" y="6096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Y</a:t>
              </a:r>
            </a:p>
          </p:txBody>
        </p:sp>
        <p:sp>
          <p:nvSpPr>
            <p:cNvPr id="33812" name="Line 24"/>
            <p:cNvSpPr>
              <a:spLocks noChangeShapeType="1"/>
            </p:cNvSpPr>
            <p:nvPr/>
          </p:nvSpPr>
          <p:spPr bwMode="auto">
            <a:xfrm flipH="1">
              <a:off x="381000" y="5562600"/>
              <a:ext cx="45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3813" name="Line 25"/>
            <p:cNvSpPr>
              <a:spLocks noChangeShapeType="1"/>
            </p:cNvSpPr>
            <p:nvPr/>
          </p:nvSpPr>
          <p:spPr bwMode="auto">
            <a:xfrm flipV="1">
              <a:off x="381000" y="3124200"/>
              <a:ext cx="0" cy="2438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3814" name="Line 26"/>
            <p:cNvSpPr>
              <a:spLocks noChangeShapeType="1"/>
            </p:cNvSpPr>
            <p:nvPr/>
          </p:nvSpPr>
          <p:spPr bwMode="auto">
            <a:xfrm>
              <a:off x="381000" y="3124200"/>
              <a:ext cx="1219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3815" name="Text Box 27"/>
            <p:cNvSpPr txBox="1">
              <a:spLocks noChangeArrowheads="1"/>
            </p:cNvSpPr>
            <p:nvPr/>
          </p:nvSpPr>
          <p:spPr bwMode="auto">
            <a:xfrm>
              <a:off x="457200" y="5181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N</a:t>
              </a:r>
            </a:p>
          </p:txBody>
        </p:sp>
      </p:grpSp>
      <p:sp>
        <p:nvSpPr>
          <p:cNvPr id="3" name="TextBox 2"/>
          <p:cNvSpPr txBox="1">
            <a:spLocks noChangeArrowheads="1"/>
          </p:cNvSpPr>
          <p:nvPr/>
        </p:nvSpPr>
        <p:spPr bwMode="auto">
          <a:xfrm>
            <a:off x="6477000" y="4024313"/>
            <a:ext cx="25908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b="1">
                <a:solidFill>
                  <a:srgbClr val="FF0000"/>
                </a:solidFill>
              </a:rPr>
              <a:t>JT: While adding a single break may not always result in ‘spaghetti’ it’s the beginning of a bad habit that may result in difficult to trace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ea typeface="ＭＳ Ｐゴシック" panose="020B0600070205080204" pitchFamily="34" charset="-128"/>
              </a:rPr>
              <a:t>An Alternate To Using A ‘</a:t>
            </a:r>
            <a:r>
              <a:rPr lang="en-US" altLang="ja-JP" smtClean="0">
                <a:latin typeface="Consolas" panose="020B0609020204030204" pitchFamily="49" charset="0"/>
                <a:ea typeface="ＭＳ Ｐゴシック" panose="020B0600070205080204" pitchFamily="34" charset="-128"/>
                <a:cs typeface="Consolas" panose="020B0609020204030204" pitchFamily="49" charset="0"/>
              </a:rPr>
              <a:t>Break</a:t>
            </a:r>
            <a:r>
              <a:rPr lang="en-US" altLang="en-US" smtClean="0">
                <a:ea typeface="ＭＳ Ｐゴシック" panose="020B0600070205080204" pitchFamily="34" charset="-128"/>
              </a:rPr>
              <a:t>’</a:t>
            </a:r>
          </a:p>
        </p:txBody>
      </p:sp>
      <p:sp>
        <p:nvSpPr>
          <p:cNvPr id="34819" name="Content Placeholder 2"/>
          <p:cNvSpPr>
            <a:spLocks noGrp="1"/>
          </p:cNvSpPr>
          <p:nvPr>
            <p:ph idx="1"/>
          </p:nvPr>
        </p:nvSpPr>
        <p:spPr/>
        <p:txBody>
          <a:bodyPr/>
          <a:lstStyle/>
          <a:p>
            <a:r>
              <a:rPr lang="en-US" altLang="en-US" smtClean="0">
                <a:ea typeface="ＭＳ Ｐゴシック" panose="020B0600070205080204" pitchFamily="34" charset="-128"/>
              </a:rPr>
              <a:t>Instead of an </a:t>
            </a:r>
            <a:r>
              <a:rPr lang="ja-JP" altLang="en-US" smtClean="0">
                <a:ea typeface="ＭＳ Ｐゴシック" panose="020B0600070205080204" pitchFamily="34" charset="-128"/>
              </a:rPr>
              <a:t>‘</a:t>
            </a:r>
            <a:r>
              <a:rPr lang="en-US" altLang="ja-JP" sz="2000" smtClean="0">
                <a:latin typeface="Consolas" panose="020B0609020204030204" pitchFamily="49" charset="0"/>
                <a:ea typeface="ＭＳ Ｐゴシック" panose="020B0600070205080204" pitchFamily="34" charset="-128"/>
                <a:cs typeface="Consolas" panose="020B0609020204030204" pitchFamily="49" charset="0"/>
              </a:rPr>
              <a:t>if</a:t>
            </a:r>
            <a:r>
              <a:rPr lang="ja-JP" altLang="en-US" smtClean="0">
                <a:ea typeface="ＭＳ Ｐゴシック" panose="020B0600070205080204" pitchFamily="34" charset="-128"/>
              </a:rPr>
              <a:t>’</a:t>
            </a:r>
            <a:r>
              <a:rPr lang="en-US" altLang="ja-JP" smtClean="0">
                <a:ea typeface="ＭＳ Ｐゴシック" panose="020B0600070205080204" pitchFamily="34" charset="-128"/>
              </a:rPr>
              <a:t> and </a:t>
            </a:r>
            <a:r>
              <a:rPr lang="ja-JP" altLang="en-US" smtClean="0">
                <a:ea typeface="ＭＳ Ｐゴシック" panose="020B0600070205080204" pitchFamily="34" charset="-128"/>
              </a:rPr>
              <a:t>‘</a:t>
            </a:r>
            <a:r>
              <a:rPr lang="en-US" altLang="ja-JP" sz="2000" smtClean="0">
                <a:latin typeface="Consolas" panose="020B0609020204030204" pitchFamily="49" charset="0"/>
                <a:ea typeface="ＭＳ Ｐゴシック" panose="020B0600070205080204" pitchFamily="34" charset="-128"/>
                <a:cs typeface="Consolas" panose="020B0609020204030204" pitchFamily="49" charset="0"/>
              </a:rPr>
              <a:t>break</a:t>
            </a:r>
            <a:r>
              <a:rPr lang="ja-JP" altLang="en-US" smtClean="0">
                <a:ea typeface="ＭＳ Ｐゴシック" panose="020B0600070205080204" pitchFamily="34" charset="-128"/>
              </a:rPr>
              <a:t>’</a:t>
            </a:r>
            <a:r>
              <a:rPr lang="en-US" altLang="ja-JP" smtClean="0">
                <a:ea typeface="ＭＳ Ｐゴシック" panose="020B0600070205080204" pitchFamily="34" charset="-128"/>
              </a:rPr>
              <a:t> inside the body of the loop</a:t>
            </a:r>
          </a:p>
          <a:p>
            <a:pPr>
              <a:buFontTx/>
              <a:buNone/>
            </a:pPr>
            <a:r>
              <a:rPr lang="en-US" altLang="en-US" sz="1800" smtClean="0">
                <a:latin typeface="Consolas" panose="020B0609020204030204" pitchFamily="49" charset="0"/>
                <a:ea typeface="ＭＳ Ｐゴシック" panose="020B0600070205080204" pitchFamily="34" charset="-128"/>
                <a:cs typeface="Consolas" panose="020B0609020204030204" pitchFamily="49" charset="0"/>
              </a:rPr>
              <a:t>     while (BE1):</a:t>
            </a:r>
          </a:p>
          <a:p>
            <a:pPr>
              <a:buFontTx/>
              <a:buNone/>
            </a:pPr>
            <a:r>
              <a:rPr lang="en-US" altLang="en-US" sz="1800" smtClean="0">
                <a:latin typeface="Consolas" panose="020B0609020204030204" pitchFamily="49" charset="0"/>
                <a:ea typeface="ＭＳ Ｐゴシック" panose="020B0600070205080204" pitchFamily="34" charset="-128"/>
                <a:cs typeface="Consolas" panose="020B0609020204030204" pitchFamily="49" charset="0"/>
              </a:rPr>
              <a:t>         if (BE2):</a:t>
            </a:r>
          </a:p>
          <a:p>
            <a:pPr>
              <a:buFontTx/>
              <a:buNone/>
            </a:pPr>
            <a:r>
              <a:rPr lang="en-US" altLang="en-US" sz="1800" smtClean="0">
                <a:latin typeface="Consolas" panose="020B0609020204030204" pitchFamily="49" charset="0"/>
                <a:ea typeface="ＭＳ Ｐゴシック" panose="020B0600070205080204" pitchFamily="34" charset="-128"/>
                <a:cs typeface="Consolas" panose="020B0609020204030204" pitchFamily="49" charset="0"/>
              </a:rPr>
              <a:t>            break</a:t>
            </a:r>
          </a:p>
          <a:p>
            <a:endParaRPr lang="en-US" altLang="en-US" smtClean="0">
              <a:ea typeface="ＭＳ Ｐゴシック" panose="020B0600070205080204" pitchFamily="34" charset="-128"/>
            </a:endParaRPr>
          </a:p>
          <a:p>
            <a:pPr>
              <a:buFontTx/>
              <a:buNone/>
            </a:pPr>
            <a:endParaRPr lang="en-US" altLang="en-US" sz="1800" smtClean="0">
              <a:latin typeface="Consolas" panose="020B0609020204030204" pitchFamily="49" charset="0"/>
              <a:ea typeface="ＭＳ Ｐゴシック" panose="020B0600070205080204" pitchFamily="34" charset="-128"/>
              <a:cs typeface="Consolas" panose="020B0609020204030204" pitchFamily="49" charset="0"/>
            </a:endParaRPr>
          </a:p>
          <a:p>
            <a:pPr>
              <a:buFontTx/>
              <a:buNone/>
            </a:pPr>
            <a:endParaRPr lang="en-US" altLang="en-US" sz="1800" smtClean="0">
              <a:latin typeface="Consolas" panose="020B0609020204030204" pitchFamily="49" charset="0"/>
              <a:ea typeface="ＭＳ Ｐゴシック" panose="020B0600070205080204" pitchFamily="34" charset="-128"/>
              <a:cs typeface="Consolas" panose="020B0609020204030204" pitchFamily="49" charset="0"/>
            </a:endParaRPr>
          </a:p>
          <a:p>
            <a:pPr>
              <a:buFontTx/>
              <a:buNone/>
            </a:pPr>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
        <p:nvSpPr>
          <p:cNvPr id="3482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6E772D5A-1B20-4EC6-958A-CD884AD9A01E}" type="slidenum">
              <a:rPr lang="en-US" altLang="en-US" sz="900">
                <a:solidFill>
                  <a:srgbClr val="898989"/>
                </a:solidFill>
                <a:latin typeface="Arial" panose="020B0604020202020204" pitchFamily="34" charset="0"/>
              </a:rPr>
              <a:pPr eaLnBrk="1" hangingPunct="1">
                <a:spcBef>
                  <a:spcPct val="0"/>
                </a:spcBef>
                <a:buFontTx/>
                <a:buNone/>
              </a:pPr>
              <a:t>28</a:t>
            </a:fld>
            <a:endParaRPr lang="en-US" altLang="en-US" sz="900">
              <a:solidFill>
                <a:srgbClr val="898989"/>
              </a:solidFill>
              <a:latin typeface="Arial" panose="020B0604020202020204" pitchFamily="34" charset="0"/>
            </a:endParaRPr>
          </a:p>
        </p:txBody>
      </p:sp>
      <p:sp>
        <p:nvSpPr>
          <p:cNvPr id="4" name="TextBox 3"/>
          <p:cNvSpPr txBox="1">
            <a:spLocks noChangeArrowheads="1"/>
          </p:cNvSpPr>
          <p:nvPr/>
        </p:nvSpPr>
        <p:spPr bwMode="auto">
          <a:xfrm>
            <a:off x="450850" y="2762250"/>
            <a:ext cx="76930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75"/>
              </a:spcAft>
            </a:pPr>
            <a:r>
              <a:rPr lang="en-US" altLang="en-US">
                <a:cs typeface="Arial" panose="020B0604020202020204" pitchFamily="34" charset="0"/>
              </a:rPr>
              <a:t>Add the second Boolean expression as part of the loop</a:t>
            </a:r>
            <a:r>
              <a:rPr lang="ja-JP" altLang="en-US">
                <a:cs typeface="Arial" panose="020B0604020202020204" pitchFamily="34" charset="0"/>
              </a:rPr>
              <a:t>’</a:t>
            </a:r>
            <a:r>
              <a:rPr lang="en-US" altLang="ja-JP">
                <a:cs typeface="Arial" panose="020B0604020202020204" pitchFamily="34" charset="0"/>
              </a:rPr>
              <a:t>s main Boolean expression</a:t>
            </a:r>
          </a:p>
          <a:p>
            <a:pPr eaLnBrk="1" hangingPunct="1">
              <a:spcBef>
                <a:spcPct val="0"/>
              </a:spcBef>
              <a:buFontTx/>
              <a:buNone/>
            </a:pPr>
            <a:r>
              <a:rPr lang="en-US" altLang="en-US" sz="1400">
                <a:latin typeface="Consolas" panose="020B0609020204030204" pitchFamily="49" charset="0"/>
                <a:cs typeface="Consolas" panose="020B0609020204030204" pitchFamily="49" charset="0"/>
              </a:rPr>
              <a:t>     while (BE1) and not (BE2):</a:t>
            </a:r>
          </a:p>
          <a:p>
            <a:pPr eaLnBrk="1" hangingPunct="1">
              <a:spcBef>
                <a:spcPct val="0"/>
              </a:spcBef>
              <a:buFontTx/>
              <a:buNone/>
            </a:pPr>
            <a:endParaRPr lang="en-US" altLang="en-US" sz="140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ea typeface="ＭＳ Ｐゴシック" panose="020B0600070205080204" pitchFamily="34" charset="-128"/>
              </a:rPr>
              <a:t>Another Alternative To Using A ‘</a:t>
            </a:r>
            <a:r>
              <a:rPr lang="en-US" altLang="ja-JP" smtClean="0">
                <a:latin typeface="Consolas" panose="020B0609020204030204" pitchFamily="49" charset="0"/>
                <a:ea typeface="ＭＳ Ｐゴシック" panose="020B0600070205080204" pitchFamily="34" charset="-128"/>
                <a:cs typeface="Consolas" panose="020B0609020204030204" pitchFamily="49" charset="0"/>
              </a:rPr>
              <a:t>Break</a:t>
            </a:r>
            <a:r>
              <a:rPr lang="en-US" altLang="en-US" smtClean="0">
                <a:ea typeface="ＭＳ Ｐゴシック" panose="020B0600070205080204" pitchFamily="34" charset="-128"/>
              </a:rPr>
              <a:t>’</a:t>
            </a:r>
          </a:p>
        </p:txBody>
      </p:sp>
      <p:sp>
        <p:nvSpPr>
          <p:cNvPr id="35843" name="Content Placeholder 2"/>
          <p:cNvSpPr>
            <a:spLocks noGrp="1"/>
          </p:cNvSpPr>
          <p:nvPr>
            <p:ph idx="1"/>
          </p:nvPr>
        </p:nvSpPr>
        <p:spPr/>
        <p:txBody>
          <a:bodyPr/>
          <a:lstStyle/>
          <a:p>
            <a:r>
              <a:rPr lang="en-US" altLang="en-US" dirty="0" smtClean="0">
                <a:ea typeface="ＭＳ Ｐゴシック" panose="020B0600070205080204" pitchFamily="34" charset="-128"/>
                <a:cs typeface="Consolas" panose="020B0609020204030204" pitchFamily="49" charset="0"/>
              </a:rPr>
              <a:t>If the Boolean expressions become too complex consider using a </a:t>
            </a:r>
            <a:r>
              <a:rPr lang="ja-JP" altLang="en-US" dirty="0" smtClean="0">
                <a:ea typeface="ＭＳ Ｐゴシック" panose="020B0600070205080204" pitchFamily="34" charset="-128"/>
                <a:cs typeface="Consolas" panose="020B0609020204030204" pitchFamily="49" charset="0"/>
              </a:rPr>
              <a:t>‘</a:t>
            </a:r>
            <a:r>
              <a:rPr lang="en-US" altLang="ja-JP" sz="2000" dirty="0" smtClean="0">
                <a:latin typeface="Consolas" panose="020B0609020204030204" pitchFamily="49" charset="0"/>
                <a:ea typeface="ＭＳ Ｐゴシック" panose="020B0600070205080204" pitchFamily="34" charset="-128"/>
                <a:cs typeface="Consolas" panose="020B0609020204030204" pitchFamily="49" charset="0"/>
              </a:rPr>
              <a:t>flag</a:t>
            </a:r>
            <a:r>
              <a:rPr lang="ja-JP" altLang="en-US" dirty="0" smtClean="0">
                <a:ea typeface="ＭＳ Ｐゴシック" panose="020B0600070205080204" pitchFamily="34" charset="-128"/>
                <a:cs typeface="Consolas" panose="020B0609020204030204" pitchFamily="49" charset="0"/>
              </a:rPr>
              <a:t>’</a:t>
            </a:r>
            <a:endParaRPr lang="en-US" altLang="ja-JP" dirty="0" smtClean="0">
              <a:ea typeface="ＭＳ Ｐゴシック" panose="020B0600070205080204" pitchFamily="34" charset="-128"/>
              <a:cs typeface="Consolas" panose="020B0609020204030204" pitchFamily="49" charset="0"/>
            </a:endParaRPr>
          </a:p>
          <a:p>
            <a:pPr>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flag = true</a:t>
            </a:r>
          </a:p>
          <a:p>
            <a:pPr>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(flag == true):</a:t>
            </a:r>
          </a:p>
          <a:p>
            <a:pPr>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if (BE1):</a:t>
            </a:r>
          </a:p>
          <a:p>
            <a:pPr>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flag == false</a:t>
            </a:r>
          </a:p>
          <a:p>
            <a:pPr>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if (BE2)</a:t>
            </a:r>
          </a:p>
          <a:p>
            <a:pPr>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flag == false</a:t>
            </a:r>
          </a:p>
          <a:p>
            <a:pPr>
              <a:buFontTx/>
              <a:buNone/>
            </a:pPr>
            <a:r>
              <a:rPr lang="en-US" altLang="en-US" sz="1800" b="1" dirty="0" smtClean="0">
                <a:solidFill>
                  <a:srgbClr val="00B0F0"/>
                </a:solidFill>
                <a:latin typeface="Consolas" panose="020B0609020204030204" pitchFamily="49" charset="0"/>
                <a:ea typeface="ＭＳ Ｐゴシック" panose="020B0600070205080204" pitchFamily="34" charset="-128"/>
                <a:cs typeface="Consolas" panose="020B0609020204030204" pitchFamily="49" charset="0"/>
              </a:rPr>
              <a:t>        # Otherwise the flag remains set to true</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Both of these approaches still provide the advantage of a single exit point from the loop.</a:t>
            </a:r>
          </a:p>
        </p:txBody>
      </p:sp>
      <p:sp>
        <p:nvSpPr>
          <p:cNvPr id="358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06CF72CE-5C2A-49B2-BF2D-18B6B73376AE}" type="slidenum">
              <a:rPr lang="en-US" altLang="en-US" sz="900">
                <a:solidFill>
                  <a:srgbClr val="898989"/>
                </a:solidFill>
                <a:latin typeface="Arial" panose="020B0604020202020204" pitchFamily="34" charset="0"/>
              </a:rPr>
              <a:pPr eaLnBrk="1" hangingPunct="1">
                <a:spcBef>
                  <a:spcPct val="0"/>
                </a:spcBef>
                <a:buFontTx/>
                <a:buNone/>
              </a:pPr>
              <a:t>29</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448594" y="41384"/>
            <a:ext cx="7543800" cy="1450757"/>
          </a:xfrm>
        </p:spPr>
        <p:txBody>
          <a:bodyPr/>
          <a:lstStyle/>
          <a:p>
            <a:r>
              <a:rPr lang="en-US" altLang="en-US" dirty="0" smtClean="0">
                <a:ea typeface="ＭＳ Ｐゴシック" panose="020B0600070205080204" pitchFamily="34" charset="-128"/>
                <a:cs typeface="Times New Roman" panose="02020603050405020304" pitchFamily="18" charset="0"/>
              </a:rPr>
              <a:t>How To Determine If Loops Can Be Applied (2)</a:t>
            </a:r>
            <a:endParaRPr lang="en-CA" altLang="en-US" dirty="0" smtClean="0">
              <a:ea typeface="ＭＳ Ｐゴシック" panose="020B0600070205080204" pitchFamily="34" charset="-128"/>
              <a:cs typeface="Times New Roman" panose="02020603050405020304" pitchFamily="18" charset="0"/>
            </a:endParaRPr>
          </a:p>
        </p:txBody>
      </p:sp>
      <p:sp>
        <p:nvSpPr>
          <p:cNvPr id="6147" name="Rectangle 3"/>
          <p:cNvSpPr>
            <a:spLocks noGrp="1"/>
          </p:cNvSpPr>
          <p:nvPr>
            <p:ph idx="1"/>
          </p:nvPr>
        </p:nvSpPr>
        <p:spPr>
          <a:xfrm>
            <a:off x="465138" y="1100138"/>
            <a:ext cx="8178800" cy="474662"/>
          </a:xfrm>
        </p:spPr>
        <p:txBody>
          <a:bodyPr/>
          <a:lstStyle/>
          <a:p>
            <a:r>
              <a:rPr lang="en-US" altLang="en-US" dirty="0" smtClean="0">
                <a:ea typeface="ＭＳ Ｐゴシック" panose="020B0600070205080204" pitchFamily="34" charset="-128"/>
                <a:cs typeface="Times New Roman" panose="02020603050405020304" pitchFamily="18" charset="0"/>
              </a:rPr>
              <a:t>Example 2:</a:t>
            </a:r>
            <a:endParaRPr lang="en-CA" altLang="en-US" dirty="0" smtClean="0">
              <a:ea typeface="ＭＳ Ｐゴシック" panose="020B0600070205080204" pitchFamily="34" charset="-128"/>
              <a:cs typeface="Times New Roman" panose="02020603050405020304" pitchFamily="18" charset="0"/>
            </a:endParaRPr>
          </a:p>
        </p:txBody>
      </p:sp>
      <p:sp>
        <p:nvSpPr>
          <p:cNvPr id="6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4E440F66-9014-47B0-879D-8AFF68CE2FF0}" type="slidenum">
              <a:rPr lang="en-US" altLang="en-US" sz="900">
                <a:solidFill>
                  <a:srgbClr val="898989"/>
                </a:solidFill>
                <a:latin typeface="Arial" panose="020B0604020202020204" pitchFamily="34" charset="0"/>
              </a:rPr>
              <a:pPr eaLnBrk="1" hangingPunct="1">
                <a:spcBef>
                  <a:spcPct val="0"/>
                </a:spcBef>
                <a:buFontTx/>
                <a:buNone/>
              </a:pPr>
              <a:t>3</a:t>
            </a:fld>
            <a:endParaRPr lang="en-US" altLang="en-US" sz="900">
              <a:solidFill>
                <a:srgbClr val="898989"/>
              </a:solidFill>
              <a:latin typeface="Arial" panose="020B0604020202020204" pitchFamily="34" charset="0"/>
            </a:endParaRPr>
          </a:p>
        </p:txBody>
      </p:sp>
      <p:grpSp>
        <p:nvGrpSpPr>
          <p:cNvPr id="2" name="Group 22"/>
          <p:cNvGrpSpPr>
            <a:grpSpLocks/>
          </p:cNvGrpSpPr>
          <p:nvPr/>
        </p:nvGrpSpPr>
        <p:grpSpPr bwMode="auto">
          <a:xfrm>
            <a:off x="723900" y="1724025"/>
            <a:ext cx="4305300" cy="1052513"/>
            <a:chOff x="528" y="1296"/>
            <a:chExt cx="2712" cy="663"/>
          </a:xfrm>
        </p:grpSpPr>
        <p:pic>
          <p:nvPicPr>
            <p:cNvPr id="6168" name="Picture 21"/>
            <p:cNvPicPr>
              <a:picLocks noChangeAspect="1" noChangeArrowheads="1"/>
            </p:cNvPicPr>
            <p:nvPr/>
          </p:nvPicPr>
          <p:blipFill>
            <a:blip r:embed="rId2">
              <a:extLst>
                <a:ext uri="{28A0092B-C50C-407E-A947-70E740481C1C}">
                  <a14:useLocalDpi xmlns:a14="http://schemas.microsoft.com/office/drawing/2010/main" val="0"/>
                </a:ext>
              </a:extLst>
            </a:blip>
            <a:srcRect l="38333" t="76172" r="38020" b="18750"/>
            <a:stretch>
              <a:fillRect/>
            </a:stretch>
          </p:blipFill>
          <p:spPr bwMode="auto">
            <a:xfrm>
              <a:off x="528" y="1296"/>
              <a:ext cx="264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9" name="Text Box 22"/>
            <p:cNvSpPr txBox="1">
              <a:spLocks noChangeArrowheads="1"/>
            </p:cNvSpPr>
            <p:nvPr/>
          </p:nvSpPr>
          <p:spPr bwMode="auto">
            <a:xfrm>
              <a:off x="528" y="1728"/>
              <a:ext cx="27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a:latin typeface="Arial" panose="020B0604020202020204" pitchFamily="34" charset="0"/>
                </a:rPr>
                <a:t>Re-running specific parts of the program</a:t>
              </a:r>
            </a:p>
          </p:txBody>
        </p:sp>
      </p:grpSp>
      <p:sp>
        <p:nvSpPr>
          <p:cNvPr id="106503" name="AutoShape 7"/>
          <p:cNvSpPr>
            <a:spLocks noChangeArrowheads="1"/>
          </p:cNvSpPr>
          <p:nvPr/>
        </p:nvSpPr>
        <p:spPr bwMode="auto">
          <a:xfrm>
            <a:off x="1373188" y="3706813"/>
            <a:ext cx="2360612" cy="9144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2000">
                <a:latin typeface="Arial" panose="020B0604020202020204" pitchFamily="34" charset="0"/>
              </a:rPr>
              <a:t>Invalid input?</a:t>
            </a:r>
          </a:p>
        </p:txBody>
      </p:sp>
      <p:sp>
        <p:nvSpPr>
          <p:cNvPr id="106504" name="Rectangle 8"/>
          <p:cNvSpPr>
            <a:spLocks noChangeArrowheads="1"/>
          </p:cNvSpPr>
          <p:nvPr/>
        </p:nvSpPr>
        <p:spPr bwMode="auto">
          <a:xfrm>
            <a:off x="1449388" y="4926013"/>
            <a:ext cx="2209800" cy="533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sz="2000">
                <a:latin typeface="Arial" panose="020B0604020202020204" pitchFamily="34" charset="0"/>
              </a:rPr>
              <a:t>Ask for input again</a:t>
            </a:r>
          </a:p>
        </p:txBody>
      </p:sp>
      <p:grpSp>
        <p:nvGrpSpPr>
          <p:cNvPr id="3" name="Group 2"/>
          <p:cNvGrpSpPr>
            <a:grpSpLocks/>
          </p:cNvGrpSpPr>
          <p:nvPr/>
        </p:nvGrpSpPr>
        <p:grpSpPr bwMode="auto">
          <a:xfrm>
            <a:off x="2235200" y="4589463"/>
            <a:ext cx="317500" cy="365125"/>
            <a:chOff x="2386806" y="4739480"/>
            <a:chExt cx="317500" cy="366713"/>
          </a:xfrm>
        </p:grpSpPr>
        <p:cxnSp>
          <p:nvCxnSpPr>
            <p:cNvPr id="6166" name="AutoShape 10"/>
            <p:cNvCxnSpPr>
              <a:cxnSpLocks noChangeShapeType="1"/>
            </p:cNvCxnSpPr>
            <p:nvPr/>
          </p:nvCxnSpPr>
          <p:spPr bwMode="auto">
            <a:xfrm>
              <a:off x="2704306" y="4770437"/>
              <a:ext cx="0" cy="3048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7" name="Text Box 11"/>
            <p:cNvSpPr txBox="1">
              <a:spLocks noChangeArrowheads="1"/>
            </p:cNvSpPr>
            <p:nvPr/>
          </p:nvSpPr>
          <p:spPr bwMode="auto">
            <a:xfrm>
              <a:off x="2386806" y="473948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Y</a:t>
              </a:r>
            </a:p>
          </p:txBody>
        </p:sp>
      </p:grpSp>
      <p:grpSp>
        <p:nvGrpSpPr>
          <p:cNvPr id="4" name="Group 12"/>
          <p:cNvGrpSpPr>
            <a:grpSpLocks/>
          </p:cNvGrpSpPr>
          <p:nvPr/>
        </p:nvGrpSpPr>
        <p:grpSpPr bwMode="auto">
          <a:xfrm>
            <a:off x="763588" y="4164013"/>
            <a:ext cx="685800" cy="990600"/>
            <a:chOff x="2640" y="1728"/>
            <a:chExt cx="432" cy="624"/>
          </a:xfrm>
        </p:grpSpPr>
        <p:sp>
          <p:nvSpPr>
            <p:cNvPr id="6163" name="Line 13"/>
            <p:cNvSpPr>
              <a:spLocks noChangeShapeType="1"/>
            </p:cNvSpPr>
            <p:nvPr/>
          </p:nvSpPr>
          <p:spPr bwMode="auto">
            <a:xfrm flipH="1">
              <a:off x="2640" y="2352"/>
              <a:ext cx="4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164" name="Line 14"/>
            <p:cNvSpPr>
              <a:spLocks noChangeShapeType="1"/>
            </p:cNvSpPr>
            <p:nvPr/>
          </p:nvSpPr>
          <p:spPr bwMode="auto">
            <a:xfrm flipV="1">
              <a:off x="2640" y="1728"/>
              <a:ext cx="0" cy="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165" name="Line 15"/>
            <p:cNvSpPr>
              <a:spLocks noChangeShapeType="1"/>
            </p:cNvSpPr>
            <p:nvPr/>
          </p:nvSpPr>
          <p:spPr bwMode="auto">
            <a:xfrm>
              <a:off x="2640" y="1728"/>
              <a:ext cx="43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grpSp>
      <p:grpSp>
        <p:nvGrpSpPr>
          <p:cNvPr id="5" name="Group 25"/>
          <p:cNvGrpSpPr>
            <a:grpSpLocks/>
          </p:cNvGrpSpPr>
          <p:nvPr/>
        </p:nvGrpSpPr>
        <p:grpSpPr bwMode="auto">
          <a:xfrm>
            <a:off x="2058988" y="3783013"/>
            <a:ext cx="2590800" cy="2759075"/>
            <a:chOff x="1392" y="2256"/>
            <a:chExt cx="1632" cy="1738"/>
          </a:xfrm>
        </p:grpSpPr>
        <p:sp>
          <p:nvSpPr>
            <p:cNvPr id="6158" name="Text Box 18"/>
            <p:cNvSpPr txBox="1">
              <a:spLocks noChangeArrowheads="1"/>
            </p:cNvSpPr>
            <p:nvPr/>
          </p:nvSpPr>
          <p:spPr bwMode="auto">
            <a:xfrm>
              <a:off x="2496" y="225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t>N</a:t>
              </a:r>
            </a:p>
          </p:txBody>
        </p:sp>
        <p:sp>
          <p:nvSpPr>
            <p:cNvPr id="6159" name="Line 19"/>
            <p:cNvSpPr>
              <a:spLocks noChangeShapeType="1"/>
            </p:cNvSpPr>
            <p:nvPr/>
          </p:nvSpPr>
          <p:spPr bwMode="auto">
            <a:xfrm>
              <a:off x="2448" y="2496"/>
              <a:ext cx="57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160" name="Line 20"/>
            <p:cNvSpPr>
              <a:spLocks noChangeShapeType="1"/>
            </p:cNvSpPr>
            <p:nvPr/>
          </p:nvSpPr>
          <p:spPr bwMode="auto">
            <a:xfrm>
              <a:off x="3024" y="2496"/>
              <a:ext cx="0" cy="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161" name="Line 21"/>
            <p:cNvSpPr>
              <a:spLocks noChangeShapeType="1"/>
            </p:cNvSpPr>
            <p:nvPr/>
          </p:nvSpPr>
          <p:spPr bwMode="auto">
            <a:xfrm flipH="1">
              <a:off x="2064" y="3696"/>
              <a:ext cx="9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6162" name="Text Box 24"/>
            <p:cNvSpPr txBox="1">
              <a:spLocks noChangeArrowheads="1"/>
            </p:cNvSpPr>
            <p:nvPr/>
          </p:nvSpPr>
          <p:spPr bwMode="auto">
            <a:xfrm>
              <a:off x="1392" y="3552"/>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2000">
                  <a:latin typeface="Arial" panose="020B0604020202020204" pitchFamily="34" charset="0"/>
                </a:rPr>
                <a:t>…rest of program</a:t>
              </a:r>
            </a:p>
          </p:txBody>
        </p:sp>
      </p:grpSp>
      <p:sp>
        <p:nvSpPr>
          <p:cNvPr id="106522" name="Text Box 26"/>
          <p:cNvSpPr txBox="1">
            <a:spLocks noChangeArrowheads="1"/>
          </p:cNvSpPr>
          <p:nvPr/>
        </p:nvSpPr>
        <p:spPr bwMode="auto">
          <a:xfrm>
            <a:off x="5372100" y="3706813"/>
            <a:ext cx="35814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sz="1800">
                <a:latin typeface="Comic Sans MS" panose="030F0702030302020204" pitchFamily="66" charset="0"/>
              </a:rPr>
              <a:t>While input is invalid</a:t>
            </a:r>
          </a:p>
          <a:p>
            <a:pPr eaLnBrk="1" hangingPunct="1">
              <a:spcBef>
                <a:spcPct val="50000"/>
              </a:spcBef>
              <a:buFontTx/>
              <a:buNone/>
            </a:pPr>
            <a:r>
              <a:rPr lang="en-CA" altLang="en-US" sz="1800">
                <a:latin typeface="Comic Sans MS" panose="030F0702030302020204" pitchFamily="66" charset="0"/>
              </a:rPr>
              <a:t>     Prompt user for input</a:t>
            </a:r>
          </a:p>
        </p:txBody>
      </p:sp>
      <p:sp>
        <p:nvSpPr>
          <p:cNvPr id="23" name="TextBox 22"/>
          <p:cNvSpPr txBox="1">
            <a:spLocks noChangeArrowheads="1"/>
          </p:cNvSpPr>
          <p:nvPr/>
        </p:nvSpPr>
        <p:spPr bwMode="auto">
          <a:xfrm>
            <a:off x="723900" y="3197225"/>
            <a:ext cx="1449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b="1"/>
              <a:t>Flowchart</a:t>
            </a:r>
          </a:p>
        </p:txBody>
      </p:sp>
      <p:sp>
        <p:nvSpPr>
          <p:cNvPr id="24" name="TextBox 23"/>
          <p:cNvSpPr txBox="1">
            <a:spLocks noChangeArrowheads="1"/>
          </p:cNvSpPr>
          <p:nvPr/>
        </p:nvSpPr>
        <p:spPr bwMode="auto">
          <a:xfrm>
            <a:off x="5219700" y="3197225"/>
            <a:ext cx="1638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b="1"/>
              <a:t>Pseudo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650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6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animBg="1"/>
      <p:bldP spid="106504" grpId="0" animBg="1"/>
      <p:bldP spid="106522" grpId="0"/>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CA" altLang="en-US" smtClean="0">
                <a:ea typeface="ＭＳ Ｐゴシック" panose="020B0600070205080204" pitchFamily="34" charset="-128"/>
              </a:rPr>
              <a:t>Nested Loops</a:t>
            </a:r>
          </a:p>
        </p:txBody>
      </p:sp>
      <p:sp>
        <p:nvSpPr>
          <p:cNvPr id="36867" name="Rectangle 3"/>
          <p:cNvSpPr>
            <a:spLocks noGrp="1" noChangeArrowheads="1"/>
          </p:cNvSpPr>
          <p:nvPr>
            <p:ph idx="1"/>
          </p:nvPr>
        </p:nvSpPr>
        <p:spPr/>
        <p:txBody>
          <a:bodyPr>
            <a:normAutofit fontScale="92500" lnSpcReduction="20000"/>
          </a:bodyPr>
          <a:lstStyle/>
          <a:p>
            <a:pPr>
              <a:lnSpc>
                <a:spcPct val="70000"/>
              </a:lnSpc>
            </a:pPr>
            <a:r>
              <a:rPr lang="en-CA" altLang="en-US" dirty="0" smtClean="0">
                <a:ea typeface="ＭＳ Ｐゴシック" panose="020B0600070205080204" pitchFamily="34" charset="-128"/>
              </a:rPr>
              <a:t>One loop executes inside of another loop(s).</a:t>
            </a:r>
          </a:p>
          <a:p>
            <a:pPr>
              <a:lnSpc>
                <a:spcPct val="70000"/>
              </a:lnSpc>
            </a:pPr>
            <a:r>
              <a:rPr lang="en-CA" altLang="en-US" b="1" dirty="0" smtClean="0">
                <a:ea typeface="ＭＳ Ｐゴシック" panose="020B0600070205080204" pitchFamily="34" charset="-128"/>
              </a:rPr>
              <a:t>Example structure</a:t>
            </a:r>
            <a:r>
              <a:rPr lang="en-CA" altLang="en-US" dirty="0" smtClean="0">
                <a:ea typeface="ＭＳ Ｐゴシック" panose="020B0600070205080204" pitchFamily="34" charset="-128"/>
              </a:rPr>
              <a:t>:</a:t>
            </a:r>
          </a:p>
          <a:p>
            <a:pPr>
              <a:lnSpc>
                <a:spcPct val="70000"/>
              </a:lnSpc>
            </a:pPr>
            <a:endParaRPr lang="en-CA" altLang="en-US" dirty="0" smtClean="0">
              <a:ea typeface="ＭＳ Ｐゴシック" panose="020B0600070205080204" pitchFamily="34" charset="-128"/>
            </a:endParaRPr>
          </a:p>
          <a:p>
            <a:pPr lvl="1">
              <a:lnSpc>
                <a:spcPct val="70000"/>
              </a:lnSpc>
              <a:spcBef>
                <a:spcPct val="30000"/>
              </a:spcBef>
              <a:buFont typeface="Times New Roman" panose="02020603050405020304" pitchFamily="18" charset="0"/>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Outer loop (runs n times)</a:t>
            </a:r>
          </a:p>
          <a:p>
            <a:pPr lvl="1">
              <a:lnSpc>
                <a:spcPct val="70000"/>
              </a:lnSpc>
              <a:spcBef>
                <a:spcPct val="30000"/>
              </a:spcBef>
              <a:buFont typeface="Times New Roman" panose="02020603050405020304" pitchFamily="18" charset="0"/>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Inner loop (runs m times)</a:t>
            </a:r>
          </a:p>
          <a:p>
            <a:pPr lvl="1">
              <a:lnSpc>
                <a:spcPct val="70000"/>
              </a:lnSpc>
              <a:spcBef>
                <a:spcPct val="30000"/>
              </a:spcBef>
              <a:buFont typeface="Times New Roman" panose="02020603050405020304" pitchFamily="18" charset="0"/>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Body of inner loop (runs n x m times)</a:t>
            </a:r>
          </a:p>
          <a:p>
            <a:pPr>
              <a:lnSpc>
                <a:spcPct val="70000"/>
              </a:lnSpc>
            </a:pPr>
            <a:endParaRPr lang="en-CA" altLang="en-US" sz="2000" dirty="0" smtClean="0">
              <a:ea typeface="ＭＳ Ｐゴシック" panose="020B0600070205080204" pitchFamily="34" charset="-128"/>
            </a:endParaRPr>
          </a:p>
          <a:p>
            <a:r>
              <a:rPr lang="en-CA" altLang="en-US" dirty="0" smtClean="0">
                <a:ea typeface="ＭＳ Ｐゴシック" panose="020B0600070205080204" pitchFamily="34" charset="-128"/>
              </a:rPr>
              <a:t> Program name</a:t>
            </a:r>
            <a:r>
              <a:rPr lang="en-US" altLang="en-US" dirty="0" smtClean="0">
                <a:ea typeface="ＭＳ Ｐゴシック" panose="020B0600070205080204" pitchFamily="34" charset="-128"/>
              </a:rPr>
              <a:t>:</a:t>
            </a:r>
            <a:r>
              <a:rPr lang="en-US" altLang="en-US" b="1" dirty="0" smtClean="0">
                <a:ea typeface="ＭＳ Ｐゴシック" panose="020B0600070205080204" pitchFamily="34" charset="-128"/>
              </a:rPr>
              <a:t>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nested  </a:t>
            </a:r>
            <a:endParaRPr lang="en-CA" altLang="en-US" sz="2000" dirty="0" smtClean="0">
              <a:latin typeface="Consolas" panose="020B0609020204030204" pitchFamily="49" charset="0"/>
              <a:ea typeface="ＭＳ Ｐゴシック" panose="020B0600070205080204" pitchFamily="34" charset="-128"/>
              <a:cs typeface="Consolas" panose="020B0609020204030204" pitchFamily="49" charset="0"/>
            </a:endParaRPr>
          </a:p>
          <a:p>
            <a:pPr lvl="1">
              <a:lnSpc>
                <a:spcPct val="80000"/>
              </a:lnSpc>
              <a:buFont typeface="Arial" panose="020B0604020202020204" pitchFamily="34" charset="0"/>
              <a:buNone/>
            </a:pP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lnSpc>
                <a:spcPct val="80000"/>
              </a:lnSpc>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while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&lt;= 2):</a:t>
            </a:r>
          </a:p>
          <a:p>
            <a:pPr lvl="1">
              <a:lnSpc>
                <a:spcPct val="80000"/>
              </a:lnSpc>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j = 1</a:t>
            </a:r>
          </a:p>
          <a:p>
            <a:pPr lvl="1">
              <a:lnSpc>
                <a:spcPct val="80000"/>
              </a:lnSpc>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(j &lt;= 3):</a:t>
            </a:r>
          </a:p>
          <a:p>
            <a:pPr lvl="1">
              <a:lnSpc>
                <a:spcPct val="80000"/>
              </a:lnSpc>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j = ", j)</a:t>
            </a:r>
          </a:p>
          <a:p>
            <a:pPr lvl="1">
              <a:lnSpc>
                <a:spcPct val="80000"/>
              </a:lnSpc>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j = j + 1</a:t>
            </a:r>
          </a:p>
          <a:p>
            <a:pPr lvl="1">
              <a:lnSpc>
                <a:spcPct val="80000"/>
              </a:lnSpc>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lvl="1">
              <a:lnSpc>
                <a:spcPct val="80000"/>
              </a:lnSpc>
              <a:buFont typeface="Arial" panose="020B0604020202020204" pitchFamily="34" charset="0"/>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print("Done!")</a:t>
            </a:r>
          </a:p>
        </p:txBody>
      </p:sp>
      <p:sp>
        <p:nvSpPr>
          <p:cNvPr id="3686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9BC8EC37-01A6-411B-B10F-F20A23BDFF0B}" type="slidenum">
              <a:rPr lang="en-US" altLang="en-US" sz="900">
                <a:solidFill>
                  <a:srgbClr val="898989"/>
                </a:solidFill>
                <a:latin typeface="Arial" panose="020B0604020202020204" pitchFamily="34" charset="0"/>
              </a:rPr>
              <a:pPr eaLnBrk="1" hangingPunct="1">
                <a:spcBef>
                  <a:spcPct val="0"/>
                </a:spcBef>
                <a:buFontTx/>
                <a:buNone/>
              </a:pPr>
              <a:t>30</a:t>
            </a:fld>
            <a:endParaRPr lang="en-US" altLang="en-US" sz="900">
              <a:solidFill>
                <a:srgbClr val="898989"/>
              </a:solidFill>
              <a:latin typeface="Arial" panose="020B0604020202020204" pitchFamily="34" charset="0"/>
            </a:endParaRP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267200"/>
            <a:ext cx="25971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CA" altLang="en-US" smtClean="0">
                <a:ea typeface="ＭＳ Ｐゴシック" panose="020B0600070205080204" pitchFamily="34" charset="-128"/>
              </a:rPr>
              <a:t>Infinite Loops</a:t>
            </a:r>
          </a:p>
        </p:txBody>
      </p:sp>
      <p:sp>
        <p:nvSpPr>
          <p:cNvPr id="37891" name="Rectangle 3"/>
          <p:cNvSpPr>
            <a:spLocks noGrp="1" noChangeArrowheads="1"/>
          </p:cNvSpPr>
          <p:nvPr>
            <p:ph idx="1"/>
          </p:nvPr>
        </p:nvSpPr>
        <p:spPr/>
        <p:txBody>
          <a:bodyPr/>
          <a:lstStyle/>
          <a:p>
            <a:r>
              <a:rPr lang="en-CA" altLang="en-US" dirty="0" smtClean="0">
                <a:ea typeface="ＭＳ Ｐゴシック" panose="020B0600070205080204" pitchFamily="34" charset="-128"/>
              </a:rPr>
              <a:t>Infinite loops never end (the stopping condition is never met).</a:t>
            </a:r>
          </a:p>
          <a:p>
            <a:r>
              <a:rPr lang="en-CA" altLang="en-US" dirty="0" smtClean="0">
                <a:ea typeface="ＭＳ Ｐゴシック" panose="020B0600070205080204" pitchFamily="34" charset="-128"/>
              </a:rPr>
              <a:t>They can be caused by logical errors:</a:t>
            </a:r>
          </a:p>
          <a:p>
            <a:pPr lvl="1"/>
            <a:r>
              <a:rPr lang="en-CA" altLang="en-US" dirty="0" smtClean="0">
                <a:ea typeface="ＭＳ Ｐゴシック" panose="020B0600070205080204" pitchFamily="34" charset="-128"/>
              </a:rPr>
              <a:t>The loop control is never updated (Example 1 – below).</a:t>
            </a:r>
          </a:p>
          <a:p>
            <a:pPr lvl="1"/>
            <a:r>
              <a:rPr lang="en-CA" altLang="en-US" dirty="0" smtClean="0">
                <a:ea typeface="ＭＳ Ｐゴシック" panose="020B0600070205080204" pitchFamily="34" charset="-128"/>
              </a:rPr>
              <a:t>The updating of the loop control never brings it closer to the stopping condition (Example 2 – next slide).</a:t>
            </a:r>
          </a:p>
          <a:p>
            <a:r>
              <a:rPr lang="en-CA" altLang="en-US" b="1" dirty="0" smtClean="0">
                <a:ea typeface="ＭＳ Ｐゴシック" panose="020B0600070205080204" pitchFamily="34" charset="-128"/>
              </a:rPr>
              <a:t>Example 1</a:t>
            </a:r>
            <a:r>
              <a:rPr lang="en-CA" altLang="en-US" dirty="0" smtClean="0">
                <a:ea typeface="ＭＳ Ｐゴシック" panose="020B0600070205080204" pitchFamily="34" charset="-128"/>
              </a:rPr>
              <a:t>: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infinite1  </a:t>
            </a:r>
            <a:endParaRPr lang="en-CA" altLang="en-US" sz="2000" b="1"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ct val="10000"/>
              </a:spcBef>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pPr>
              <a:spcBef>
                <a:spcPct val="10000"/>
              </a:spcBef>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&lt;= 10):</a:t>
            </a:r>
          </a:p>
          <a:p>
            <a:pPr>
              <a:spcBef>
                <a:spcPct val="10000"/>
              </a:spcBef>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a:spcBef>
                <a:spcPct val="10000"/>
              </a:spcBef>
              <a:buFontTx/>
              <a:buNone/>
            </a:pP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+ 1</a:t>
            </a:r>
          </a:p>
          <a:p>
            <a:endParaRPr lang="en-CA" altLang="en-US" sz="2000" dirty="0" smtClean="0">
              <a:latin typeface="Arial" panose="020B0604020202020204" pitchFamily="34" charset="0"/>
              <a:ea typeface="ＭＳ Ｐゴシック" panose="020B0600070205080204" pitchFamily="34" charset="-128"/>
            </a:endParaRPr>
          </a:p>
        </p:txBody>
      </p:sp>
      <p:sp>
        <p:nvSpPr>
          <p:cNvPr id="378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0DC42F00-B136-48A6-94EC-A8BFF2747F82}" type="slidenum">
              <a:rPr lang="en-US" altLang="en-US" sz="900">
                <a:solidFill>
                  <a:srgbClr val="898989"/>
                </a:solidFill>
                <a:latin typeface="Arial" panose="020B0604020202020204" pitchFamily="34" charset="0"/>
              </a:rPr>
              <a:pPr eaLnBrk="1" hangingPunct="1">
                <a:spcBef>
                  <a:spcPct val="0"/>
                </a:spcBef>
                <a:buFontTx/>
                <a:buNone/>
              </a:pPr>
              <a:t>31</a:t>
            </a:fld>
            <a:endParaRPr lang="en-US" altLang="en-US" sz="900">
              <a:solidFill>
                <a:srgbClr val="898989"/>
              </a:solidFill>
              <a:latin typeface="Arial" panose="020B0604020202020204" pitchFamily="34" charset="0"/>
            </a:endParaRPr>
          </a:p>
        </p:txBody>
      </p:sp>
      <p:sp>
        <p:nvSpPr>
          <p:cNvPr id="475140" name="Text Box 4"/>
          <p:cNvSpPr txBox="1">
            <a:spLocks noChangeArrowheads="1"/>
          </p:cNvSpPr>
          <p:nvPr/>
        </p:nvSpPr>
        <p:spPr bwMode="auto">
          <a:xfrm>
            <a:off x="425450" y="6342063"/>
            <a:ext cx="8718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400">
                <a:latin typeface="Arial" panose="020B0604020202020204" pitchFamily="34" charset="0"/>
              </a:rPr>
              <a:t>To stop a program with an infinite loop in Unix simultaneously press the &lt;ctrl&gt; and the &lt;c&gt; keys</a:t>
            </a:r>
          </a:p>
        </p:txBody>
      </p:sp>
      <p:pic>
        <p:nvPicPr>
          <p:cNvPr id="47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763" y="3962400"/>
            <a:ext cx="8477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CA" altLang="en-US" smtClean="0">
                <a:ea typeface="ＭＳ Ｐゴシック" panose="020B0600070205080204" pitchFamily="34" charset="-128"/>
              </a:rPr>
              <a:t>Infinite Loops (2)</a:t>
            </a:r>
          </a:p>
        </p:txBody>
      </p:sp>
      <p:sp>
        <p:nvSpPr>
          <p:cNvPr id="38915" name="Rectangle 3"/>
          <p:cNvSpPr>
            <a:spLocks noGrp="1" noChangeArrowheads="1"/>
          </p:cNvSpPr>
          <p:nvPr>
            <p:ph idx="1"/>
          </p:nvPr>
        </p:nvSpPr>
        <p:spPr/>
        <p:txBody>
          <a:bodyPr/>
          <a:lstStyle/>
          <a:p>
            <a:r>
              <a:rPr lang="en-CA" altLang="en-US" b="1" dirty="0" smtClean="0">
                <a:ea typeface="ＭＳ Ｐゴシック" panose="020B0600070205080204" pitchFamily="34" charset="-128"/>
              </a:rPr>
              <a:t>Example 2</a:t>
            </a:r>
            <a:r>
              <a:rPr lang="en-US" altLang="en-US" dirty="0" smtClean="0">
                <a:ea typeface="ＭＳ Ｐゴシック" panose="020B0600070205080204" pitchFamily="34" charset="-128"/>
              </a:rPr>
              <a:t>:</a:t>
            </a:r>
            <a:r>
              <a:rPr lang="en-US" altLang="en-US" b="1" dirty="0" smtClean="0">
                <a:ea typeface="ＭＳ Ｐゴシック" panose="020B0600070205080204" pitchFamily="34" charset="-128"/>
              </a:rPr>
              <a:t> </a:t>
            </a:r>
            <a:r>
              <a:rPr lang="en-US" altLang="en-US" sz="2000" dirty="0" smtClean="0">
                <a:latin typeface="Consolas" panose="020B0609020204030204" pitchFamily="49" charset="0"/>
                <a:ea typeface="ＭＳ Ｐゴシック" panose="020B0600070205080204" pitchFamily="34" charset="-128"/>
                <a:cs typeface="Consolas" panose="020B0609020204030204" pitchFamily="49" charset="0"/>
              </a:rPr>
              <a:t>infinite2  </a:t>
            </a:r>
            <a:endParaRPr lang="en-CA" altLang="en-US" sz="2000" b="1" dirty="0" smtClean="0">
              <a:latin typeface="Consolas" panose="020B0609020204030204" pitchFamily="49" charset="0"/>
              <a:ea typeface="ＭＳ Ｐゴシック" panose="020B0600070205080204" pitchFamily="34" charset="-128"/>
              <a:cs typeface="Consolas" panose="020B0609020204030204" pitchFamily="49" charset="0"/>
            </a:endParaRPr>
          </a:p>
          <a:p>
            <a:endParaRPr lang="en-CA" altLang="en-US" sz="2000" dirty="0" smtClean="0">
              <a:latin typeface="Arial" panose="020B0604020202020204" pitchFamily="34" charset="0"/>
              <a:ea typeface="ＭＳ Ｐゴシック" panose="020B0600070205080204" pitchFamily="34" charset="-128"/>
            </a:endParaRPr>
          </a:p>
          <a:p>
            <a:pPr>
              <a:buFontTx/>
              <a:buNone/>
            </a:pP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CA"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CA" altLang="en-US" sz="1800" dirty="0" smtClean="0">
                <a:latin typeface="Consolas" panose="020B0609020204030204" pitchFamily="49" charset="0"/>
                <a:ea typeface="ＭＳ Ｐゴシック" panose="020B0600070205080204" pitchFamily="34" charset="-128"/>
                <a:cs typeface="Consolas" panose="020B0609020204030204" pitchFamily="49" charset="0"/>
              </a:rPr>
              <a:t> = 10</a:t>
            </a:r>
          </a:p>
          <a:p>
            <a:pPr>
              <a:buFontTx/>
              <a:buNone/>
            </a:pPr>
            <a:r>
              <a:rPr lang="nn-NO" altLang="en-US" sz="1800" dirty="0" smtClean="0">
                <a:latin typeface="Consolas" panose="020B0609020204030204" pitchFamily="49" charset="0"/>
                <a:ea typeface="ＭＳ Ｐゴシック" panose="020B0600070205080204" pitchFamily="34" charset="-128"/>
                <a:cs typeface="Consolas" panose="020B0609020204030204" pitchFamily="49" charset="0"/>
              </a:rPr>
              <a:t>     while (i &gt; 0):</a:t>
            </a:r>
          </a:p>
          <a:p>
            <a:pPr>
              <a:buFontTx/>
              <a:buNone/>
            </a:pPr>
            <a:r>
              <a:rPr lang="nn-NO"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print("i = ",  i)</a:t>
            </a:r>
          </a:p>
          <a:p>
            <a:pPr>
              <a:buFontTx/>
              <a:buNone/>
            </a:pPr>
            <a:r>
              <a:rPr lang="nn-NO" altLang="en-US" sz="1800" dirty="0" smtClean="0">
                <a:latin typeface="Consolas" panose="020B0609020204030204" pitchFamily="49" charset="0"/>
                <a:ea typeface="ＭＳ Ｐゴシック" panose="020B0600070205080204" pitchFamily="34" charset="-128"/>
                <a:cs typeface="Consolas" panose="020B0609020204030204" pitchFamily="49" charset="0"/>
              </a:rPr>
              <a:t>         i = i + 1</a:t>
            </a:r>
          </a:p>
          <a:p>
            <a:pPr>
              <a:buFontTx/>
              <a:buNone/>
            </a:pPr>
            <a:r>
              <a:rPr lang="nn-NO" altLang="en-US" sz="1800" dirty="0" smtClean="0">
                <a:latin typeface="Consolas" panose="020B0609020204030204" pitchFamily="49" charset="0"/>
                <a:ea typeface="ＭＳ Ｐゴシック" panose="020B0600070205080204" pitchFamily="34" charset="-128"/>
                <a:cs typeface="Consolas" panose="020B0609020204030204" pitchFamily="49" charset="0"/>
              </a:rPr>
              <a:t>     print("Done!")</a:t>
            </a:r>
          </a:p>
          <a:p>
            <a:endParaRPr lang="en-CA" altLang="en-US" sz="1800" dirty="0" smtClean="0">
              <a:latin typeface="Arial" panose="020B0604020202020204" pitchFamily="34" charset="0"/>
              <a:ea typeface="ＭＳ Ｐゴシック" panose="020B0600070205080204" pitchFamily="34" charset="-128"/>
            </a:endParaRPr>
          </a:p>
        </p:txBody>
      </p:sp>
      <p:sp>
        <p:nvSpPr>
          <p:cNvPr id="3891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0FB69814-D521-4FF7-835C-4CBA3C631C84}" type="slidenum">
              <a:rPr lang="en-US" altLang="en-US" sz="900">
                <a:solidFill>
                  <a:srgbClr val="898989"/>
                </a:solidFill>
                <a:latin typeface="Arial" panose="020B0604020202020204" pitchFamily="34" charset="0"/>
              </a:rPr>
              <a:pPr eaLnBrk="1" hangingPunct="1">
                <a:spcBef>
                  <a:spcPct val="0"/>
                </a:spcBef>
                <a:buFontTx/>
                <a:buNone/>
              </a:pPr>
              <a:t>32</a:t>
            </a:fld>
            <a:endParaRPr lang="en-US" altLang="en-US" sz="900">
              <a:solidFill>
                <a:srgbClr val="898989"/>
              </a:solidFill>
              <a:latin typeface="Arial" panose="020B0604020202020204" pitchFamily="34" charset="0"/>
            </a:endParaRPr>
          </a:p>
        </p:txBody>
      </p:sp>
      <p:sp>
        <p:nvSpPr>
          <p:cNvPr id="477188" name="Text Box 4"/>
          <p:cNvSpPr txBox="1">
            <a:spLocks noChangeArrowheads="1"/>
          </p:cNvSpPr>
          <p:nvPr/>
        </p:nvSpPr>
        <p:spPr bwMode="auto">
          <a:xfrm>
            <a:off x="425450" y="6088063"/>
            <a:ext cx="8718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400">
                <a:latin typeface="Arial" panose="020B0604020202020204" pitchFamily="34" charset="0"/>
              </a:rPr>
              <a:t>To stop a program with an infinite loop in Unix simultaneously press the  &lt;ctrl&gt; and the &lt;c&gt; keys</a:t>
            </a:r>
          </a:p>
        </p:txBody>
      </p:sp>
      <p:pic>
        <p:nvPicPr>
          <p:cNvPr id="481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43200"/>
            <a:ext cx="11239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7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ea typeface="ＭＳ Ｐゴシック" panose="020B0600070205080204" pitchFamily="34" charset="-128"/>
              </a:rPr>
              <a:t>Testing Loops</a:t>
            </a:r>
          </a:p>
        </p:txBody>
      </p:sp>
      <p:sp>
        <p:nvSpPr>
          <p:cNvPr id="39939" name="Rectangle 3"/>
          <p:cNvSpPr>
            <a:spLocks noGrp="1" noChangeArrowheads="1"/>
          </p:cNvSpPr>
          <p:nvPr>
            <p:ph idx="1"/>
          </p:nvPr>
        </p:nvSpPr>
        <p:spPr/>
        <p:txBody>
          <a:bodyPr/>
          <a:lstStyle/>
          <a:p>
            <a:r>
              <a:rPr lang="en-US" altLang="en-US" smtClean="0">
                <a:ea typeface="ＭＳ Ｐゴシック" panose="020B0600070205080204" pitchFamily="34" charset="-128"/>
              </a:rPr>
              <a:t>Make sure that the loop executes the proper number of times.</a:t>
            </a:r>
          </a:p>
          <a:p>
            <a:r>
              <a:rPr lang="en-US" altLang="en-US" smtClean="0">
                <a:ea typeface="ＭＳ Ｐゴシック" panose="020B0600070205080204" pitchFamily="34" charset="-128"/>
              </a:rPr>
              <a:t>Test conditions:</a:t>
            </a:r>
          </a:p>
          <a:p>
            <a:pPr marL="901700" lvl="1" indent="-381000">
              <a:buFontTx/>
              <a:buAutoNum type="arabicParenR"/>
            </a:pPr>
            <a:r>
              <a:rPr lang="en-US" altLang="en-US" smtClean="0">
                <a:ea typeface="ＭＳ Ｐゴシック" panose="020B0600070205080204" pitchFamily="34" charset="-128"/>
              </a:rPr>
              <a:t>Loop does not run</a:t>
            </a:r>
          </a:p>
          <a:p>
            <a:pPr marL="901700" lvl="1" indent="-381000">
              <a:buFontTx/>
              <a:buAutoNum type="arabicParenR"/>
            </a:pPr>
            <a:r>
              <a:rPr lang="en-US" altLang="en-US" smtClean="0">
                <a:ea typeface="ＭＳ Ｐゴシック" panose="020B0600070205080204" pitchFamily="34" charset="-128"/>
              </a:rPr>
              <a:t>Loop runs exactly once</a:t>
            </a:r>
          </a:p>
          <a:p>
            <a:pPr marL="901700" lvl="1" indent="-381000">
              <a:buFontTx/>
              <a:buAutoNum type="arabicParenR"/>
            </a:pPr>
            <a:r>
              <a:rPr lang="en-US" altLang="en-US" smtClean="0">
                <a:ea typeface="ＭＳ Ｐゴシック" panose="020B0600070205080204" pitchFamily="34" charset="-128"/>
              </a:rPr>
              <a:t>Loop runs exactly ‘</a:t>
            </a:r>
            <a:r>
              <a:rPr lang="en-US" altLang="ja-JP" sz="1800" smtClean="0">
                <a:latin typeface="Consolas" panose="020B0609020204030204" pitchFamily="49" charset="0"/>
                <a:ea typeface="ＭＳ Ｐゴシック" panose="020B0600070205080204" pitchFamily="34" charset="-128"/>
                <a:cs typeface="Consolas" panose="020B0609020204030204" pitchFamily="49" charset="0"/>
              </a:rPr>
              <a:t>n</a:t>
            </a:r>
            <a:r>
              <a:rPr lang="en-US" altLang="en-US" smtClean="0">
                <a:ea typeface="ＭＳ Ｐゴシック" panose="020B0600070205080204" pitchFamily="34" charset="-128"/>
              </a:rPr>
              <a:t>’</a:t>
            </a:r>
            <a:r>
              <a:rPr lang="en-US" altLang="ja-JP" smtClean="0">
                <a:ea typeface="ＭＳ Ｐゴシック" panose="020B0600070205080204" pitchFamily="34" charset="-128"/>
              </a:rPr>
              <a:t> times</a:t>
            </a:r>
            <a:endParaRPr lang="en-US" altLang="en-US" smtClean="0">
              <a:ea typeface="ＭＳ Ｐゴシック" panose="020B0600070205080204" pitchFamily="34" charset="-128"/>
            </a:endParaRPr>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ABC0A2A7-54E4-4C57-9F40-D391F316EDB5}" type="slidenum">
              <a:rPr lang="en-US" altLang="en-US" sz="900">
                <a:solidFill>
                  <a:srgbClr val="898989"/>
                </a:solidFill>
                <a:latin typeface="Arial" panose="020B0604020202020204" pitchFamily="34" charset="0"/>
              </a:rPr>
              <a:pPr eaLnBrk="1" hangingPunct="1">
                <a:spcBef>
                  <a:spcPct val="0"/>
                </a:spcBef>
                <a:buFontTx/>
                <a:buNone/>
              </a:pPr>
              <a:t>33</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ea typeface="ＭＳ Ｐゴシック" panose="020B0600070205080204" pitchFamily="34" charset="-128"/>
              </a:rPr>
              <a:t>Testing Loops: An Example</a:t>
            </a:r>
          </a:p>
        </p:txBody>
      </p:sp>
      <p:sp>
        <p:nvSpPr>
          <p:cNvPr id="40963" name="Rectangle 3"/>
          <p:cNvSpPr>
            <a:spLocks noGrp="1" noChangeArrowheads="1"/>
          </p:cNvSpPr>
          <p:nvPr>
            <p:ph idx="1"/>
          </p:nvPr>
        </p:nvSpPr>
        <p:spPr/>
        <p:txBody>
          <a:bodyPr>
            <a:normAutofit fontScale="92500" lnSpcReduction="20000"/>
          </a:bodyPr>
          <a:lstStyle/>
          <a:p>
            <a:pPr>
              <a:buFontTx/>
              <a:buNone/>
            </a:pPr>
            <a:r>
              <a:rPr lang="en-US" altLang="en-US" dirty="0" smtClean="0">
                <a:ea typeface="ＭＳ Ｐゴシック" panose="020B0600070205080204" pitchFamily="34" charset="-128"/>
                <a:cs typeface="Consolas" panose="020B0609020204030204" pitchFamily="49" charset="0"/>
              </a:rPr>
              <a:t>Program name:</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 testing  </a:t>
            </a:r>
          </a:p>
          <a:p>
            <a:pPr>
              <a:buFontTx/>
              <a:buNone/>
            </a:pPr>
            <a:endPar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endParaRP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sum = 0</a:t>
            </a:r>
          </a:p>
          <a:p>
            <a:pPr>
              <a:buFontTx/>
              <a:buNone/>
            </a:pP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 1</a:t>
            </a: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last = 0</a:t>
            </a:r>
          </a:p>
          <a:p>
            <a:pPr>
              <a:buFontTx/>
              <a:buNone/>
            </a:pPr>
            <a:endPar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endParaRP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last =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int</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(input("Enter the last number in the sequence to sum : "))</a:t>
            </a: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while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&lt;= last):</a:t>
            </a: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sum = sum +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endPar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endParaRP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print(</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 ",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a:t>
            </a: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 </a:t>
            </a:r>
            <a:r>
              <a:rPr lang="en-US" altLang="en-US" sz="1600" dirty="0" err="1" smtClean="0">
                <a:latin typeface="Consolas" panose="020B0609020204030204" pitchFamily="49" charset="0"/>
                <a:ea typeface="ＭＳ Ｐゴシック" panose="020B0600070205080204" pitchFamily="34" charset="-128"/>
                <a:cs typeface="Consolas" panose="020B0609020204030204" pitchFamily="49" charset="0"/>
              </a:rPr>
              <a:t>i</a:t>
            </a: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+ 1</a:t>
            </a:r>
          </a:p>
          <a:p>
            <a:pPr>
              <a:buFontTx/>
              <a:buNone/>
            </a:pPr>
            <a:endPar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endParaRPr>
          </a:p>
          <a:p>
            <a:pPr>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print("sum =", sum)</a:t>
            </a:r>
          </a:p>
          <a:p>
            <a:pPr>
              <a:lnSpc>
                <a:spcPct val="70000"/>
              </a:lnSpc>
              <a:spcBef>
                <a:spcPct val="10000"/>
              </a:spcBef>
              <a:buFontTx/>
              <a:buNone/>
            </a:pPr>
            <a:r>
              <a:rPr lang="en-US" altLang="en-US" sz="1600" dirty="0" smtClean="0">
                <a:latin typeface="Consolas" panose="020B0609020204030204" pitchFamily="49" charset="0"/>
                <a:ea typeface="ＭＳ Ｐゴシック" panose="020B0600070205080204" pitchFamily="34" charset="-128"/>
                <a:cs typeface="Consolas" panose="020B0609020204030204" pitchFamily="49" charset="0"/>
              </a:rPr>
              <a:t>   </a:t>
            </a:r>
          </a:p>
        </p:txBody>
      </p:sp>
      <p:sp>
        <p:nvSpPr>
          <p:cNvPr id="409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0D80CA8E-9D27-432B-9660-BDD6C240003C}" type="slidenum">
              <a:rPr lang="en-US" altLang="en-US" sz="900">
                <a:solidFill>
                  <a:srgbClr val="898989"/>
                </a:solidFill>
                <a:latin typeface="Arial" panose="020B0604020202020204" pitchFamily="34" charset="0"/>
              </a:rPr>
              <a:pPr eaLnBrk="1" hangingPunct="1">
                <a:spcBef>
                  <a:spcPct val="0"/>
                </a:spcBef>
                <a:buFontTx/>
                <a:buNone/>
              </a:pPr>
              <a:t>34</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CA" altLang="en-US" smtClean="0">
                <a:ea typeface="ＭＳ Ｐゴシック" panose="020B0600070205080204" pitchFamily="34" charset="-128"/>
              </a:rPr>
              <a:t>Basic Structure Of Loops</a:t>
            </a:r>
          </a:p>
        </p:txBody>
      </p:sp>
      <p:sp>
        <p:nvSpPr>
          <p:cNvPr id="390147" name="Rectangle 3"/>
          <p:cNvSpPr>
            <a:spLocks noGrp="1" noChangeArrowheads="1"/>
          </p:cNvSpPr>
          <p:nvPr>
            <p:ph idx="1"/>
          </p:nvPr>
        </p:nvSpPr>
        <p:spPr/>
        <p:txBody>
          <a:bodyPr/>
          <a:lstStyle/>
          <a:p>
            <a:pPr marL="0" indent="0">
              <a:buFontTx/>
              <a:buNone/>
              <a:tabLst>
                <a:tab pos="571500" algn="l"/>
              </a:tabLst>
            </a:pPr>
            <a:r>
              <a:rPr lang="en-CA" altLang="en-US" sz="2800" dirty="0" smtClean="0">
                <a:ea typeface="ＭＳ Ｐゴシック" panose="020B0600070205080204" pitchFamily="34" charset="-128"/>
              </a:rPr>
              <a:t>Whether or not a part of a program repeats is determined by a loop control (typically the control is just a variable).</a:t>
            </a:r>
          </a:p>
          <a:p>
            <a:pPr lvl="1" indent="-342900">
              <a:buFontTx/>
              <a:buChar char="•"/>
              <a:tabLst>
                <a:tab pos="571500" algn="l"/>
              </a:tabLst>
            </a:pPr>
            <a:r>
              <a:rPr lang="en-CA" altLang="en-US" sz="2400" dirty="0" smtClean="0">
                <a:ea typeface="ＭＳ Ｐゴシック" panose="020B0600070205080204" pitchFamily="34" charset="-128"/>
              </a:rPr>
              <a:t>Initialize the control to the starting value</a:t>
            </a:r>
          </a:p>
          <a:p>
            <a:pPr lvl="1" indent="-342900">
              <a:buFontTx/>
              <a:buChar char="•"/>
              <a:tabLst>
                <a:tab pos="571500" algn="l"/>
              </a:tabLst>
            </a:pPr>
            <a:r>
              <a:rPr lang="en-CA" altLang="en-US" sz="2400" dirty="0" smtClean="0">
                <a:ea typeface="ＭＳ Ｐゴシック" panose="020B0600070205080204" pitchFamily="34" charset="-128"/>
              </a:rPr>
              <a:t>Testing the control against a stopping condition (Boolean expression)</a:t>
            </a:r>
          </a:p>
          <a:p>
            <a:pPr lvl="1" indent="-342900">
              <a:buFontTx/>
              <a:buChar char="•"/>
              <a:tabLst>
                <a:tab pos="571500" algn="l"/>
              </a:tabLst>
            </a:pPr>
            <a:r>
              <a:rPr lang="en-CA" altLang="en-US" sz="2400" dirty="0" smtClean="0">
                <a:ea typeface="ＭＳ Ｐゴシック" panose="020B0600070205080204" pitchFamily="34" charset="-128"/>
              </a:rPr>
              <a:t>Executing the body of the loop (the part to be repeated)</a:t>
            </a:r>
          </a:p>
          <a:p>
            <a:pPr lvl="1" indent="-342900">
              <a:buFontTx/>
              <a:buChar char="•"/>
              <a:tabLst>
                <a:tab pos="571500" algn="l"/>
              </a:tabLst>
            </a:pPr>
            <a:r>
              <a:rPr lang="en-CA" altLang="en-US" sz="2400" dirty="0" smtClean="0">
                <a:ea typeface="ＭＳ Ｐゴシック" panose="020B0600070205080204" pitchFamily="34" charset="-128"/>
              </a:rPr>
              <a:t>Update the value of the control</a:t>
            </a:r>
          </a:p>
          <a:p>
            <a:pPr marL="0" indent="0">
              <a:tabLst>
                <a:tab pos="571500" algn="l"/>
              </a:tabLst>
            </a:pPr>
            <a:endParaRPr lang="en-CA" altLang="en-US" dirty="0" smtClean="0">
              <a:ea typeface="ＭＳ Ｐゴシック" panose="020B0600070205080204" pitchFamily="34" charset="-128"/>
            </a:endParaRPr>
          </a:p>
        </p:txBody>
      </p:sp>
      <p:sp>
        <p:nvSpPr>
          <p:cNvPr id="71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B4B94E3B-16A5-40DC-B427-49BACBECA796}" type="slidenum">
              <a:rPr lang="en-US" altLang="en-US" sz="900">
                <a:solidFill>
                  <a:srgbClr val="898989"/>
                </a:solidFill>
                <a:latin typeface="Arial" panose="020B0604020202020204" pitchFamily="34" charset="0"/>
              </a:rPr>
              <a:pPr eaLnBrk="1" hangingPunct="1">
                <a:spcBef>
                  <a:spcPct val="0"/>
                </a:spcBef>
                <a:buFontTx/>
                <a:buNone/>
              </a:pPr>
              <a:t>4</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0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0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0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0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ea typeface="ＭＳ Ｐゴシック" panose="020B0600070205080204" pitchFamily="34" charset="-128"/>
              </a:rPr>
              <a:t>Types Of Loops</a:t>
            </a:r>
          </a:p>
        </p:txBody>
      </p:sp>
      <p:sp>
        <p:nvSpPr>
          <p:cNvPr id="392195" name="Rectangle 3"/>
          <p:cNvSpPr>
            <a:spLocks noGrp="1" noChangeArrowheads="1"/>
          </p:cNvSpPr>
          <p:nvPr>
            <p:ph idx="1"/>
          </p:nvPr>
        </p:nvSpPr>
        <p:spPr/>
        <p:txBody>
          <a:bodyPr>
            <a:normAutofit/>
          </a:bodyPr>
          <a:lstStyle/>
          <a:p>
            <a:pPr>
              <a:buFontTx/>
              <a:buAutoNum type="arabicPeriod"/>
              <a:tabLst>
                <a:tab pos="228600" algn="l"/>
              </a:tabLst>
            </a:pPr>
            <a:r>
              <a:rPr lang="en-US" altLang="en-US" sz="2800" dirty="0" smtClean="0">
                <a:ea typeface="ＭＳ Ｐゴシック" panose="020B0600070205080204" pitchFamily="34" charset="-128"/>
              </a:rPr>
              <a:t>Pre-test loops</a:t>
            </a:r>
          </a:p>
          <a:p>
            <a:pPr marL="685800" lvl="1">
              <a:tabLst>
                <a:tab pos="228600" algn="l"/>
              </a:tabLst>
            </a:pPr>
            <a:r>
              <a:rPr lang="en-US" altLang="en-US" sz="2400" dirty="0" smtClean="0">
                <a:ea typeface="ＭＳ Ｐゴシック" panose="020B0600070205080204" pitchFamily="34" charset="-128"/>
              </a:rPr>
              <a:t>Check the stopping condition </a:t>
            </a:r>
            <a:r>
              <a:rPr lang="en-US" altLang="en-US" sz="2400" i="1" dirty="0" smtClean="0">
                <a:ea typeface="ＭＳ Ｐゴシック" panose="020B0600070205080204" pitchFamily="34" charset="-128"/>
              </a:rPr>
              <a:t>before</a:t>
            </a:r>
            <a:r>
              <a:rPr lang="en-US" altLang="en-US" sz="2400" dirty="0" smtClean="0">
                <a:ea typeface="ＭＳ Ｐゴシック" panose="020B0600070205080204" pitchFamily="34" charset="-128"/>
              </a:rPr>
              <a:t> executing the body of the loop.</a:t>
            </a:r>
          </a:p>
          <a:p>
            <a:pPr marL="685800" lvl="1">
              <a:tabLst>
                <a:tab pos="228600" algn="l"/>
              </a:tabLst>
            </a:pPr>
            <a:r>
              <a:rPr lang="en-US" altLang="en-US" sz="2400" dirty="0" smtClean="0">
                <a:ea typeface="ＭＳ Ｐゴシック" panose="020B0600070205080204" pitchFamily="34" charset="-128"/>
              </a:rPr>
              <a:t>The loop executes </a:t>
            </a:r>
            <a:r>
              <a:rPr lang="en-US" altLang="en-US" sz="2400" i="1" dirty="0" smtClean="0">
                <a:ea typeface="ＭＳ Ｐゴシック" panose="020B0600070205080204" pitchFamily="34" charset="-128"/>
              </a:rPr>
              <a:t>zero or more</a:t>
            </a:r>
            <a:r>
              <a:rPr lang="en-US" altLang="en-US" sz="2400" dirty="0" smtClean="0">
                <a:ea typeface="ＭＳ Ｐゴシック" panose="020B0600070205080204" pitchFamily="34" charset="-128"/>
              </a:rPr>
              <a:t> times.</a:t>
            </a:r>
            <a:endParaRPr lang="en-US" altLang="en-US" sz="4400" dirty="0" smtClean="0">
              <a:ea typeface="ＭＳ Ｐゴシック" panose="020B0600070205080204" pitchFamily="34" charset="-128"/>
            </a:endParaRPr>
          </a:p>
          <a:p>
            <a:pPr>
              <a:buFontTx/>
              <a:buAutoNum type="arabicPeriod"/>
              <a:tabLst>
                <a:tab pos="228600" algn="l"/>
              </a:tabLst>
            </a:pPr>
            <a:r>
              <a:rPr lang="en-US" altLang="en-US" sz="2800" dirty="0" smtClean="0">
                <a:ea typeface="ＭＳ Ｐゴシック" panose="020B0600070205080204" pitchFamily="34" charset="-128"/>
              </a:rPr>
              <a:t>Post-test loops</a:t>
            </a:r>
          </a:p>
          <a:p>
            <a:pPr marL="685800" lvl="1">
              <a:tabLst>
                <a:tab pos="228600" algn="l"/>
              </a:tabLst>
            </a:pPr>
            <a:r>
              <a:rPr lang="en-US" altLang="en-US" sz="2400" dirty="0" smtClean="0">
                <a:ea typeface="ＭＳ Ｐゴシック" panose="020B0600070205080204" pitchFamily="34" charset="-128"/>
              </a:rPr>
              <a:t>Checking the stopping condition </a:t>
            </a:r>
            <a:r>
              <a:rPr lang="en-US" altLang="en-US" sz="2400" i="1" dirty="0" smtClean="0">
                <a:ea typeface="ＭＳ Ｐゴシック" panose="020B0600070205080204" pitchFamily="34" charset="-128"/>
              </a:rPr>
              <a:t>after</a:t>
            </a:r>
            <a:r>
              <a:rPr lang="en-US" altLang="en-US" sz="2400" dirty="0" smtClean="0">
                <a:ea typeface="ＭＳ Ｐゴシック" panose="020B0600070205080204" pitchFamily="34" charset="-128"/>
              </a:rPr>
              <a:t> executing the body of the loop.</a:t>
            </a:r>
          </a:p>
          <a:p>
            <a:pPr marL="685800" lvl="1">
              <a:tabLst>
                <a:tab pos="228600" algn="l"/>
              </a:tabLst>
            </a:pPr>
            <a:r>
              <a:rPr lang="en-US" altLang="en-US" sz="2400" dirty="0" smtClean="0">
                <a:ea typeface="ＭＳ Ｐゴシック" panose="020B0600070205080204" pitchFamily="34" charset="-128"/>
              </a:rPr>
              <a:t>The loop executes </a:t>
            </a:r>
            <a:r>
              <a:rPr lang="en-US" altLang="en-US" sz="2400" i="1" dirty="0" smtClean="0">
                <a:ea typeface="ＭＳ Ｐゴシック" panose="020B0600070205080204" pitchFamily="34" charset="-128"/>
              </a:rPr>
              <a:t>one or more</a:t>
            </a:r>
            <a:r>
              <a:rPr lang="en-US" altLang="en-US" sz="2400" dirty="0" smtClean="0">
                <a:ea typeface="ＭＳ Ｐゴシック" panose="020B0600070205080204" pitchFamily="34" charset="-128"/>
              </a:rPr>
              <a:t> times.</a:t>
            </a:r>
          </a:p>
        </p:txBody>
      </p:sp>
      <p:sp>
        <p:nvSpPr>
          <p:cNvPr id="81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3E612BF4-258C-4E94-9E3B-AADFDE41B972}" type="slidenum">
              <a:rPr lang="en-US" altLang="en-US" sz="900">
                <a:solidFill>
                  <a:srgbClr val="898989"/>
                </a:solidFill>
                <a:latin typeface="Arial" panose="020B0604020202020204" pitchFamily="34" charset="0"/>
              </a:rPr>
              <a:pPr eaLnBrk="1" hangingPunct="1">
                <a:spcBef>
                  <a:spcPct val="0"/>
                </a:spcBef>
                <a:buFontTx/>
                <a:buNone/>
              </a:pPr>
              <a:t>5</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2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ea typeface="ＭＳ Ｐゴシック" panose="020B0600070205080204" pitchFamily="34" charset="-128"/>
              </a:rPr>
              <a:t>Pre-Test Loops</a:t>
            </a:r>
          </a:p>
        </p:txBody>
      </p:sp>
      <p:sp>
        <p:nvSpPr>
          <p:cNvPr id="393219" name="Rectangle 3"/>
          <p:cNvSpPr>
            <a:spLocks noGrp="1" noChangeArrowheads="1"/>
          </p:cNvSpPr>
          <p:nvPr>
            <p:ph idx="1"/>
          </p:nvPr>
        </p:nvSpPr>
        <p:spPr>
          <a:xfrm>
            <a:off x="273843" y="1710065"/>
            <a:ext cx="4633913" cy="5368925"/>
          </a:xfrm>
        </p:spPr>
        <p:txBody>
          <a:bodyPr/>
          <a:lstStyle/>
          <a:p>
            <a:pPr marL="457200" indent="-457200">
              <a:buFontTx/>
              <a:buAutoNum type="arabicPeriod"/>
              <a:tabLst>
                <a:tab pos="685800" algn="l"/>
              </a:tabLst>
            </a:pPr>
            <a:r>
              <a:rPr lang="en-US" altLang="en-US" sz="2000" dirty="0" smtClean="0">
                <a:ea typeface="ＭＳ Ｐゴシック" panose="020B0600070205080204" pitchFamily="34" charset="-128"/>
              </a:rPr>
              <a:t>Initialize loop control</a:t>
            </a:r>
          </a:p>
          <a:p>
            <a:pPr marL="457200" indent="-457200">
              <a:buFontTx/>
              <a:buAutoNum type="arabicPeriod"/>
              <a:tabLst>
                <a:tab pos="685800" algn="l"/>
              </a:tabLst>
            </a:pPr>
            <a:r>
              <a:rPr lang="en-US" altLang="en-US" sz="2000" dirty="0" smtClean="0">
                <a:ea typeface="ＭＳ Ｐゴシック" panose="020B0600070205080204" pitchFamily="34" charset="-128"/>
              </a:rPr>
              <a:t>Check if the repeating condition has been met</a:t>
            </a:r>
          </a:p>
          <a:p>
            <a:pPr marL="838200" lvl="1" indent="-381000">
              <a:buFontTx/>
              <a:buAutoNum type="alphaLcPeriod"/>
              <a:tabLst>
                <a:tab pos="685800" algn="l"/>
              </a:tabLst>
            </a:pPr>
            <a:r>
              <a:rPr lang="en-US" altLang="en-US" sz="1800" dirty="0" smtClean="0">
                <a:ea typeface="ＭＳ Ｐゴシック" panose="020B0600070205080204" pitchFamily="34" charset="-128"/>
              </a:rPr>
              <a:t>If it’s been met then go to Step 3</a:t>
            </a:r>
          </a:p>
          <a:p>
            <a:pPr marL="838200" lvl="1" indent="-381000">
              <a:buFontTx/>
              <a:buAutoNum type="alphaLcPeriod"/>
              <a:tabLst>
                <a:tab pos="685800" algn="l"/>
              </a:tabLst>
            </a:pPr>
            <a:r>
              <a:rPr lang="en-US" altLang="en-US" sz="1800" dirty="0" smtClean="0">
                <a:ea typeface="ＭＳ Ｐゴシック" panose="020B0600070205080204" pitchFamily="34" charset="-128"/>
              </a:rPr>
              <a:t>If it hasn’t been met then the loop ends </a:t>
            </a:r>
          </a:p>
          <a:p>
            <a:pPr marL="457200" indent="-457200">
              <a:buFontTx/>
              <a:buAutoNum type="arabicPeriod"/>
              <a:tabLst>
                <a:tab pos="685800" algn="l"/>
              </a:tabLst>
            </a:pPr>
            <a:r>
              <a:rPr lang="en-US" altLang="en-US" sz="2000" dirty="0" smtClean="0">
                <a:ea typeface="ＭＳ Ｐゴシック" panose="020B0600070205080204" pitchFamily="34" charset="-128"/>
              </a:rPr>
              <a:t>Execute the body of the loop (the part to be repeated)</a:t>
            </a:r>
          </a:p>
          <a:p>
            <a:pPr marL="457200" indent="-457200">
              <a:buFontTx/>
              <a:buAutoNum type="arabicPeriod"/>
              <a:tabLst>
                <a:tab pos="685800" algn="l"/>
              </a:tabLst>
            </a:pPr>
            <a:r>
              <a:rPr lang="en-US" altLang="en-US" sz="2000" dirty="0" smtClean="0">
                <a:ea typeface="ＭＳ Ｐゴシック" panose="020B0600070205080204" pitchFamily="34" charset="-128"/>
              </a:rPr>
              <a:t>Update the loop control</a:t>
            </a:r>
          </a:p>
          <a:p>
            <a:pPr marL="457200" indent="-457200">
              <a:buFontTx/>
              <a:buAutoNum type="arabicPeriod"/>
              <a:tabLst>
                <a:tab pos="685800" algn="l"/>
              </a:tabLst>
            </a:pPr>
            <a:r>
              <a:rPr lang="en-US" altLang="en-US" sz="2000" dirty="0" smtClean="0">
                <a:ea typeface="ＭＳ Ｐゴシック" panose="020B0600070205080204" pitchFamily="34" charset="-128"/>
              </a:rPr>
              <a:t>Go to step 2</a:t>
            </a:r>
          </a:p>
          <a:p>
            <a:pPr marL="457200" indent="-457200">
              <a:buFontTx/>
              <a:buAutoNum type="arabicPeriod"/>
              <a:tabLst>
                <a:tab pos="685800" algn="l"/>
              </a:tabLst>
            </a:pPr>
            <a:endParaRPr lang="en-US" altLang="en-US" dirty="0" smtClean="0">
              <a:ea typeface="ＭＳ Ｐゴシック" panose="020B0600070205080204" pitchFamily="34" charset="-128"/>
            </a:endParaRPr>
          </a:p>
        </p:txBody>
      </p:sp>
      <p:sp>
        <p:nvSpPr>
          <p:cNvPr id="922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3E1154EE-45C5-437A-8BEA-78BA09C61BE1}" type="slidenum">
              <a:rPr lang="en-US" altLang="en-US" sz="900">
                <a:solidFill>
                  <a:srgbClr val="898989"/>
                </a:solidFill>
                <a:latin typeface="Arial" panose="020B0604020202020204" pitchFamily="34" charset="0"/>
              </a:rPr>
              <a:pPr eaLnBrk="1" hangingPunct="1">
                <a:spcBef>
                  <a:spcPct val="0"/>
                </a:spcBef>
                <a:buFontTx/>
                <a:buNone/>
              </a:pPr>
              <a:t>6</a:t>
            </a:fld>
            <a:endParaRPr lang="en-US" altLang="en-US" sz="900">
              <a:solidFill>
                <a:srgbClr val="898989"/>
              </a:solidFill>
              <a:latin typeface="Arial" panose="020B0604020202020204" pitchFamily="34" charset="0"/>
            </a:endParaRPr>
          </a:p>
        </p:txBody>
      </p:sp>
      <p:sp>
        <p:nvSpPr>
          <p:cNvPr id="393220" name="Rectangle 4"/>
          <p:cNvSpPr>
            <a:spLocks noChangeArrowheads="1"/>
          </p:cNvSpPr>
          <p:nvPr/>
        </p:nvSpPr>
        <p:spPr bwMode="auto">
          <a:xfrm>
            <a:off x="5822950" y="1254125"/>
            <a:ext cx="2063750"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dirty="0">
                <a:latin typeface="Arial" panose="020B0604020202020204" pitchFamily="34" charset="0"/>
              </a:rPr>
              <a:t>Initialize loop control</a:t>
            </a:r>
          </a:p>
        </p:txBody>
      </p:sp>
      <p:sp>
        <p:nvSpPr>
          <p:cNvPr id="393221" name="Rectangle 5"/>
          <p:cNvSpPr>
            <a:spLocks noChangeArrowheads="1"/>
          </p:cNvSpPr>
          <p:nvPr/>
        </p:nvSpPr>
        <p:spPr bwMode="auto">
          <a:xfrm>
            <a:off x="6221413" y="4117975"/>
            <a:ext cx="1455737"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Execute body</a:t>
            </a:r>
          </a:p>
        </p:txBody>
      </p:sp>
      <p:grpSp>
        <p:nvGrpSpPr>
          <p:cNvPr id="2" name="Group 6"/>
          <p:cNvGrpSpPr>
            <a:grpSpLocks/>
          </p:cNvGrpSpPr>
          <p:nvPr/>
        </p:nvGrpSpPr>
        <p:grpSpPr bwMode="auto">
          <a:xfrm>
            <a:off x="5829300" y="1647825"/>
            <a:ext cx="2241550" cy="1765300"/>
            <a:chOff x="3672" y="1038"/>
            <a:chExt cx="1278" cy="1112"/>
          </a:xfrm>
        </p:grpSpPr>
        <p:sp>
          <p:nvSpPr>
            <p:cNvPr id="9240" name="AutoShape 7"/>
            <p:cNvSpPr>
              <a:spLocks noChangeArrowheads="1"/>
            </p:cNvSpPr>
            <p:nvPr/>
          </p:nvSpPr>
          <p:spPr bwMode="auto">
            <a:xfrm>
              <a:off x="3672" y="1452"/>
              <a:ext cx="1278" cy="698"/>
            </a:xfrm>
            <a:prstGeom prst="diamond">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Condition met?</a:t>
              </a:r>
            </a:p>
          </p:txBody>
        </p:sp>
        <p:cxnSp>
          <p:nvCxnSpPr>
            <p:cNvPr id="9241" name="AutoShape 8"/>
            <p:cNvCxnSpPr>
              <a:cxnSpLocks noChangeShapeType="1"/>
              <a:stCxn id="393220" idx="2"/>
              <a:endCxn id="9240" idx="0"/>
            </p:cNvCxnSpPr>
            <p:nvPr/>
          </p:nvCxnSpPr>
          <p:spPr bwMode="auto">
            <a:xfrm flipH="1">
              <a:off x="4311" y="1038"/>
              <a:ext cx="7" cy="402"/>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11" name="Group 10"/>
          <p:cNvGrpSpPr>
            <a:grpSpLocks/>
          </p:cNvGrpSpPr>
          <p:nvPr/>
        </p:nvGrpSpPr>
        <p:grpSpPr bwMode="auto">
          <a:xfrm>
            <a:off x="6176963" y="4492625"/>
            <a:ext cx="1546225" cy="869950"/>
            <a:chOff x="6176962" y="4492625"/>
            <a:chExt cx="1546225" cy="869950"/>
          </a:xfrm>
        </p:grpSpPr>
        <p:sp>
          <p:nvSpPr>
            <p:cNvPr id="9238" name="Rectangle 10"/>
            <p:cNvSpPr>
              <a:spLocks noChangeArrowheads="1"/>
            </p:cNvSpPr>
            <p:nvPr/>
          </p:nvSpPr>
          <p:spPr bwMode="auto">
            <a:xfrm>
              <a:off x="6176962" y="4987925"/>
              <a:ext cx="1546225"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dirty="0">
                  <a:latin typeface="Arial" panose="020B0604020202020204" pitchFamily="34" charset="0"/>
                </a:rPr>
                <a:t>Update control</a:t>
              </a:r>
            </a:p>
          </p:txBody>
        </p:sp>
        <p:cxnSp>
          <p:nvCxnSpPr>
            <p:cNvPr id="9239" name="AutoShape 11"/>
            <p:cNvCxnSpPr>
              <a:cxnSpLocks noChangeShapeType="1"/>
              <a:stCxn id="393221" idx="2"/>
              <a:endCxn id="9238" idx="0"/>
            </p:cNvCxnSpPr>
            <p:nvPr/>
          </p:nvCxnSpPr>
          <p:spPr bwMode="auto">
            <a:xfrm>
              <a:off x="6950075" y="4492625"/>
              <a:ext cx="0" cy="495300"/>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4" name="Group 12"/>
          <p:cNvGrpSpPr>
            <a:grpSpLocks/>
          </p:cNvGrpSpPr>
          <p:nvPr/>
        </p:nvGrpSpPr>
        <p:grpSpPr bwMode="auto">
          <a:xfrm>
            <a:off x="6054725" y="2597150"/>
            <a:ext cx="2782888" cy="4241800"/>
            <a:chOff x="3683" y="1636"/>
            <a:chExt cx="1753" cy="2672"/>
          </a:xfrm>
        </p:grpSpPr>
        <p:sp>
          <p:nvSpPr>
            <p:cNvPr id="9233" name="Oval 13"/>
            <p:cNvSpPr>
              <a:spLocks noChangeArrowheads="1"/>
            </p:cNvSpPr>
            <p:nvPr/>
          </p:nvSpPr>
          <p:spPr bwMode="auto">
            <a:xfrm>
              <a:off x="3683" y="3790"/>
              <a:ext cx="1419" cy="518"/>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After the loop (done looping)</a:t>
              </a:r>
            </a:p>
          </p:txBody>
        </p:sp>
        <p:sp>
          <p:nvSpPr>
            <p:cNvPr id="9234" name="Line 14"/>
            <p:cNvSpPr>
              <a:spLocks noChangeShapeType="1"/>
            </p:cNvSpPr>
            <p:nvPr/>
          </p:nvSpPr>
          <p:spPr bwMode="auto">
            <a:xfrm>
              <a:off x="4940" y="1808"/>
              <a:ext cx="488" cy="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sp>
          <p:nvSpPr>
            <p:cNvPr id="9235" name="Line 15"/>
            <p:cNvSpPr>
              <a:spLocks noChangeShapeType="1"/>
            </p:cNvSpPr>
            <p:nvPr/>
          </p:nvSpPr>
          <p:spPr bwMode="auto">
            <a:xfrm>
              <a:off x="5432" y="1800"/>
              <a:ext cx="0" cy="21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sp>
          <p:nvSpPr>
            <p:cNvPr id="9236" name="Line 16"/>
            <p:cNvSpPr>
              <a:spLocks noChangeShapeType="1"/>
            </p:cNvSpPr>
            <p:nvPr/>
          </p:nvSpPr>
          <p:spPr bwMode="auto">
            <a:xfrm flipH="1">
              <a:off x="5084" y="3980"/>
              <a:ext cx="352"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sp>
          <p:nvSpPr>
            <p:cNvPr id="9237" name="Text Box 17"/>
            <p:cNvSpPr txBox="1">
              <a:spLocks noChangeArrowheads="1"/>
            </p:cNvSpPr>
            <p:nvPr/>
          </p:nvSpPr>
          <p:spPr bwMode="auto">
            <a:xfrm>
              <a:off x="5032" y="1636"/>
              <a:ext cx="3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3600" tIns="46800" rIns="936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sz="1200" b="1">
                  <a:latin typeface="Arial" panose="020B0604020202020204" pitchFamily="34" charset="0"/>
                </a:rPr>
                <a:t>No</a:t>
              </a:r>
            </a:p>
          </p:txBody>
        </p:sp>
      </p:grpSp>
      <p:grpSp>
        <p:nvGrpSpPr>
          <p:cNvPr id="5" name="Group 18"/>
          <p:cNvGrpSpPr>
            <a:grpSpLocks/>
          </p:cNvGrpSpPr>
          <p:nvPr/>
        </p:nvGrpSpPr>
        <p:grpSpPr bwMode="auto">
          <a:xfrm>
            <a:off x="6864350" y="3413125"/>
            <a:ext cx="571500" cy="704850"/>
            <a:chOff x="4324" y="2150"/>
            <a:chExt cx="360" cy="444"/>
          </a:xfrm>
        </p:grpSpPr>
        <p:cxnSp>
          <p:nvCxnSpPr>
            <p:cNvPr id="9231" name="AutoShape 19"/>
            <p:cNvCxnSpPr>
              <a:cxnSpLocks noChangeShapeType="1"/>
              <a:stCxn id="9240" idx="2"/>
              <a:endCxn id="393221" idx="0"/>
            </p:cNvCxnSpPr>
            <p:nvPr/>
          </p:nvCxnSpPr>
          <p:spPr bwMode="auto">
            <a:xfrm>
              <a:off x="4378" y="2150"/>
              <a:ext cx="0" cy="444"/>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9232" name="Text Box 20"/>
            <p:cNvSpPr txBox="1">
              <a:spLocks noChangeArrowheads="1"/>
            </p:cNvSpPr>
            <p:nvPr/>
          </p:nvSpPr>
          <p:spPr bwMode="auto">
            <a:xfrm>
              <a:off x="4324" y="2232"/>
              <a:ext cx="3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3600" tIns="46800" rIns="936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sz="1200" b="1">
                  <a:latin typeface="Arial" panose="020B0604020202020204" pitchFamily="34" charset="0"/>
                </a:rPr>
                <a:t>Yes</a:t>
              </a:r>
            </a:p>
          </p:txBody>
        </p:sp>
      </p:grpSp>
      <p:grpSp>
        <p:nvGrpSpPr>
          <p:cNvPr id="6" name="Group 21"/>
          <p:cNvGrpSpPr>
            <a:grpSpLocks/>
          </p:cNvGrpSpPr>
          <p:nvPr/>
        </p:nvGrpSpPr>
        <p:grpSpPr bwMode="auto">
          <a:xfrm>
            <a:off x="5091113" y="2852738"/>
            <a:ext cx="954087" cy="2354262"/>
            <a:chOff x="3207" y="1797"/>
            <a:chExt cx="601" cy="1483"/>
          </a:xfrm>
        </p:grpSpPr>
        <p:sp>
          <p:nvSpPr>
            <p:cNvPr id="9228" name="Line 22"/>
            <p:cNvSpPr>
              <a:spLocks noChangeShapeType="1"/>
            </p:cNvSpPr>
            <p:nvPr/>
          </p:nvSpPr>
          <p:spPr bwMode="auto">
            <a:xfrm flipH="1" flipV="1">
              <a:off x="3211" y="3278"/>
              <a:ext cx="597" cy="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sp>
          <p:nvSpPr>
            <p:cNvPr id="9229" name="Line 23"/>
            <p:cNvSpPr>
              <a:spLocks noChangeShapeType="1"/>
            </p:cNvSpPr>
            <p:nvPr/>
          </p:nvSpPr>
          <p:spPr bwMode="auto">
            <a:xfrm flipH="1" flipV="1">
              <a:off x="3217" y="1802"/>
              <a:ext cx="0" cy="147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sp>
          <p:nvSpPr>
            <p:cNvPr id="9230" name="Line 24"/>
            <p:cNvSpPr>
              <a:spLocks noChangeShapeType="1"/>
            </p:cNvSpPr>
            <p:nvPr/>
          </p:nvSpPr>
          <p:spPr bwMode="auto">
            <a:xfrm>
              <a:off x="3207" y="1797"/>
              <a:ext cx="444"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3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32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32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3219">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32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3219">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bldLvl="2"/>
      <p:bldP spid="393220" grpId="0" animBg="1"/>
      <p:bldP spid="3932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Post-Test Loops (Not Implemented In Python)</a:t>
            </a:r>
          </a:p>
        </p:txBody>
      </p:sp>
      <p:sp>
        <p:nvSpPr>
          <p:cNvPr id="394243" name="Rectangle 3"/>
          <p:cNvSpPr>
            <a:spLocks noGrp="1" noChangeArrowheads="1"/>
          </p:cNvSpPr>
          <p:nvPr>
            <p:ph idx="1"/>
          </p:nvPr>
        </p:nvSpPr>
        <p:spPr>
          <a:xfrm>
            <a:off x="421871" y="1781551"/>
            <a:ext cx="4565650" cy="5368925"/>
          </a:xfrm>
        </p:spPr>
        <p:txBody>
          <a:bodyPr/>
          <a:lstStyle/>
          <a:p>
            <a:pPr marL="457200" indent="-457200">
              <a:lnSpc>
                <a:spcPct val="80000"/>
              </a:lnSpc>
              <a:buFontTx/>
              <a:buAutoNum type="arabicPeriod"/>
              <a:tabLst>
                <a:tab pos="685800" algn="l"/>
              </a:tabLst>
            </a:pPr>
            <a:r>
              <a:rPr lang="en-US" altLang="en-US" sz="1800" dirty="0" smtClean="0">
                <a:ea typeface="ＭＳ Ｐゴシック" panose="020B0600070205080204" pitchFamily="34" charset="-128"/>
              </a:rPr>
              <a:t>Initialize loop control (sometimes not needed because initialization occurs when the control is updated)</a:t>
            </a:r>
          </a:p>
          <a:p>
            <a:pPr marL="457200" indent="-457200">
              <a:lnSpc>
                <a:spcPct val="80000"/>
              </a:lnSpc>
              <a:buFontTx/>
              <a:buAutoNum type="arabicPeriod"/>
              <a:tabLst>
                <a:tab pos="685800" algn="l"/>
              </a:tabLst>
            </a:pPr>
            <a:r>
              <a:rPr lang="en-US" altLang="en-US" sz="1800" dirty="0" smtClean="0">
                <a:ea typeface="ＭＳ Ｐゴシック" panose="020B0600070205080204" pitchFamily="34" charset="-128"/>
              </a:rPr>
              <a:t>Execute the body of the loop (the part to be repeated)</a:t>
            </a:r>
          </a:p>
          <a:p>
            <a:pPr marL="457200" indent="-457200">
              <a:lnSpc>
                <a:spcPct val="80000"/>
              </a:lnSpc>
              <a:buFontTx/>
              <a:buAutoNum type="arabicPeriod"/>
              <a:tabLst>
                <a:tab pos="685800" algn="l"/>
              </a:tabLst>
            </a:pPr>
            <a:r>
              <a:rPr lang="en-US" altLang="en-US" sz="1800" dirty="0" smtClean="0">
                <a:ea typeface="ＭＳ Ｐゴシック" panose="020B0600070205080204" pitchFamily="34" charset="-128"/>
              </a:rPr>
              <a:t>Update the loop control</a:t>
            </a:r>
          </a:p>
          <a:p>
            <a:pPr marL="457200" indent="-457200">
              <a:lnSpc>
                <a:spcPct val="80000"/>
              </a:lnSpc>
              <a:buFontTx/>
              <a:buAutoNum type="arabicPeriod"/>
              <a:tabLst>
                <a:tab pos="685800" algn="l"/>
              </a:tabLst>
            </a:pPr>
            <a:r>
              <a:rPr lang="en-US" altLang="en-US" sz="1800" dirty="0" smtClean="0">
                <a:ea typeface="ＭＳ Ｐゴシック" panose="020B0600070205080204" pitchFamily="34" charset="-128"/>
              </a:rPr>
              <a:t>Check if the repetition condition has been met</a:t>
            </a:r>
          </a:p>
          <a:p>
            <a:pPr marL="838200" lvl="1" indent="-381000">
              <a:lnSpc>
                <a:spcPct val="90000"/>
              </a:lnSpc>
              <a:buFontTx/>
              <a:buAutoNum type="alphaLcPeriod"/>
              <a:tabLst>
                <a:tab pos="685800" algn="l"/>
              </a:tabLst>
            </a:pPr>
            <a:r>
              <a:rPr lang="en-US" altLang="en-US" sz="2400" dirty="0" smtClean="0">
                <a:ea typeface="ＭＳ Ｐゴシック" panose="020B0600070205080204" pitchFamily="34" charset="-128"/>
              </a:rPr>
              <a:t>If the condition has been met then go through the loop again (go to Step 2)</a:t>
            </a:r>
          </a:p>
          <a:p>
            <a:pPr marL="838200" lvl="1" indent="-381000">
              <a:lnSpc>
                <a:spcPct val="90000"/>
              </a:lnSpc>
              <a:buFontTx/>
              <a:buAutoNum type="alphaLcPeriod"/>
              <a:tabLst>
                <a:tab pos="685800" algn="l"/>
              </a:tabLst>
            </a:pPr>
            <a:r>
              <a:rPr lang="en-US" altLang="en-US" sz="2400" dirty="0" smtClean="0">
                <a:ea typeface="ＭＳ Ｐゴシック" panose="020B0600070205080204" pitchFamily="34" charset="-128"/>
              </a:rPr>
              <a:t>If the condition hasn’t been met then the loop ends.</a:t>
            </a:r>
          </a:p>
          <a:p>
            <a:pPr marL="838200" lvl="1" indent="-381000">
              <a:lnSpc>
                <a:spcPct val="90000"/>
              </a:lnSpc>
              <a:buFontTx/>
              <a:buAutoNum type="alphaLcPeriod"/>
              <a:tabLst>
                <a:tab pos="685800" algn="l"/>
              </a:tabLst>
            </a:pPr>
            <a:endParaRPr lang="en-US" altLang="en-US" sz="2400" dirty="0" smtClean="0">
              <a:ea typeface="ＭＳ Ｐゴシック" panose="020B0600070205080204" pitchFamily="34" charset="-128"/>
            </a:endParaRPr>
          </a:p>
        </p:txBody>
      </p:sp>
      <p:sp>
        <p:nvSpPr>
          <p:cNvPr id="1025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9686F622-3163-4968-8128-AAFCC48D5210}" type="slidenum">
              <a:rPr lang="en-US" altLang="en-US" sz="900">
                <a:solidFill>
                  <a:srgbClr val="898989"/>
                </a:solidFill>
                <a:latin typeface="Arial" panose="020B0604020202020204" pitchFamily="34" charset="0"/>
              </a:rPr>
              <a:pPr eaLnBrk="1" hangingPunct="1">
                <a:spcBef>
                  <a:spcPct val="0"/>
                </a:spcBef>
                <a:buFontTx/>
                <a:buNone/>
              </a:pPr>
              <a:t>7</a:t>
            </a:fld>
            <a:endParaRPr lang="en-US" altLang="en-US" sz="900">
              <a:solidFill>
                <a:srgbClr val="898989"/>
              </a:solidFill>
              <a:latin typeface="Arial" panose="020B0604020202020204" pitchFamily="34" charset="0"/>
            </a:endParaRPr>
          </a:p>
        </p:txBody>
      </p:sp>
      <p:sp>
        <p:nvSpPr>
          <p:cNvPr id="394244" name="Rectangle 4"/>
          <p:cNvSpPr>
            <a:spLocks noChangeArrowheads="1"/>
          </p:cNvSpPr>
          <p:nvPr/>
        </p:nvSpPr>
        <p:spPr bwMode="auto">
          <a:xfrm>
            <a:off x="6026150" y="1122363"/>
            <a:ext cx="2063750"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Initialize loop control</a:t>
            </a:r>
          </a:p>
        </p:txBody>
      </p:sp>
      <p:grpSp>
        <p:nvGrpSpPr>
          <p:cNvPr id="2" name="Group 5"/>
          <p:cNvGrpSpPr>
            <a:grpSpLocks/>
          </p:cNvGrpSpPr>
          <p:nvPr/>
        </p:nvGrpSpPr>
        <p:grpSpPr bwMode="auto">
          <a:xfrm>
            <a:off x="6338888" y="1490663"/>
            <a:ext cx="1455737" cy="1358900"/>
            <a:chOff x="3831" y="1054"/>
            <a:chExt cx="917" cy="856"/>
          </a:xfrm>
        </p:grpSpPr>
        <p:sp>
          <p:nvSpPr>
            <p:cNvPr id="10263" name="Rectangle 6"/>
            <p:cNvSpPr>
              <a:spLocks noChangeArrowheads="1"/>
            </p:cNvSpPr>
            <p:nvPr/>
          </p:nvSpPr>
          <p:spPr bwMode="auto">
            <a:xfrm>
              <a:off x="3831" y="1674"/>
              <a:ext cx="917" cy="236"/>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Execute body</a:t>
              </a:r>
            </a:p>
          </p:txBody>
        </p:sp>
        <p:cxnSp>
          <p:nvCxnSpPr>
            <p:cNvPr id="10264" name="AutoShape 7"/>
            <p:cNvCxnSpPr>
              <a:cxnSpLocks noChangeShapeType="1"/>
              <a:stCxn id="394244" idx="2"/>
              <a:endCxn id="10263" idx="0"/>
            </p:cNvCxnSpPr>
            <p:nvPr/>
          </p:nvCxnSpPr>
          <p:spPr bwMode="auto">
            <a:xfrm>
              <a:off x="4284" y="1054"/>
              <a:ext cx="6" cy="620"/>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3" name="Group 7"/>
          <p:cNvGrpSpPr>
            <a:grpSpLocks/>
          </p:cNvGrpSpPr>
          <p:nvPr/>
        </p:nvGrpSpPr>
        <p:grpSpPr bwMode="auto">
          <a:xfrm>
            <a:off x="6286500" y="2841625"/>
            <a:ext cx="1546225" cy="915988"/>
            <a:chOff x="6286500" y="3044197"/>
            <a:chExt cx="1546225" cy="915028"/>
          </a:xfrm>
        </p:grpSpPr>
        <p:sp>
          <p:nvSpPr>
            <p:cNvPr id="10261" name="Rectangle 9"/>
            <p:cNvSpPr>
              <a:spLocks noChangeArrowheads="1"/>
            </p:cNvSpPr>
            <p:nvPr/>
          </p:nvSpPr>
          <p:spPr bwMode="auto">
            <a:xfrm>
              <a:off x="6286500" y="3584575"/>
              <a:ext cx="1546225"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Update control</a:t>
              </a:r>
            </a:p>
          </p:txBody>
        </p:sp>
        <p:cxnSp>
          <p:nvCxnSpPr>
            <p:cNvPr id="10262" name="AutoShape 10"/>
            <p:cNvCxnSpPr>
              <a:cxnSpLocks noChangeShapeType="1"/>
              <a:stCxn id="10263" idx="2"/>
              <a:endCxn id="10261" idx="0"/>
            </p:cNvCxnSpPr>
            <p:nvPr/>
          </p:nvCxnSpPr>
          <p:spPr bwMode="auto">
            <a:xfrm flipH="1">
              <a:off x="7059613" y="3044197"/>
              <a:ext cx="7144" cy="540378"/>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4" name="Group 11"/>
          <p:cNvGrpSpPr>
            <a:grpSpLocks/>
          </p:cNvGrpSpPr>
          <p:nvPr/>
        </p:nvGrpSpPr>
        <p:grpSpPr bwMode="auto">
          <a:xfrm>
            <a:off x="5145088" y="2644775"/>
            <a:ext cx="1193800" cy="2138363"/>
            <a:chOff x="3079" y="1781"/>
            <a:chExt cx="752" cy="1347"/>
          </a:xfrm>
        </p:grpSpPr>
        <p:sp>
          <p:nvSpPr>
            <p:cNvPr id="10257" name="Text Box 12"/>
            <p:cNvSpPr txBox="1">
              <a:spLocks noChangeArrowheads="1"/>
            </p:cNvSpPr>
            <p:nvPr/>
          </p:nvSpPr>
          <p:spPr bwMode="auto">
            <a:xfrm>
              <a:off x="3152" y="2928"/>
              <a:ext cx="3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3600" tIns="46800" rIns="936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sz="1200" b="1">
                  <a:latin typeface="Arial" panose="020B0604020202020204" pitchFamily="34" charset="0"/>
                </a:rPr>
                <a:t>Yes</a:t>
              </a:r>
            </a:p>
          </p:txBody>
        </p:sp>
        <p:sp>
          <p:nvSpPr>
            <p:cNvPr id="10258" name="Line 13"/>
            <p:cNvSpPr>
              <a:spLocks noChangeShapeType="1"/>
            </p:cNvSpPr>
            <p:nvPr/>
          </p:nvSpPr>
          <p:spPr bwMode="auto">
            <a:xfrm flipH="1" flipV="1">
              <a:off x="3079" y="3118"/>
              <a:ext cx="597" cy="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sp>
          <p:nvSpPr>
            <p:cNvPr id="10259" name="Line 14"/>
            <p:cNvSpPr>
              <a:spLocks noChangeShapeType="1"/>
            </p:cNvSpPr>
            <p:nvPr/>
          </p:nvSpPr>
          <p:spPr bwMode="auto">
            <a:xfrm flipH="1" flipV="1">
              <a:off x="3085" y="1786"/>
              <a:ext cx="8" cy="134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sp>
          <p:nvSpPr>
            <p:cNvPr id="10260" name="Line 15"/>
            <p:cNvSpPr>
              <a:spLocks noChangeShapeType="1"/>
            </p:cNvSpPr>
            <p:nvPr/>
          </p:nvSpPr>
          <p:spPr bwMode="auto">
            <a:xfrm>
              <a:off x="3079" y="1781"/>
              <a:ext cx="752" cy="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3600" tIns="46800" rIns="93600" bIns="46800">
              <a:spAutoFit/>
            </a:bodyPr>
            <a:lstStyle/>
            <a:p>
              <a:endParaRPr lang="en-US"/>
            </a:p>
          </p:txBody>
        </p:sp>
      </p:grpSp>
      <p:grpSp>
        <p:nvGrpSpPr>
          <p:cNvPr id="5" name="Group 16"/>
          <p:cNvGrpSpPr>
            <a:grpSpLocks/>
          </p:cNvGrpSpPr>
          <p:nvPr/>
        </p:nvGrpSpPr>
        <p:grpSpPr bwMode="auto">
          <a:xfrm>
            <a:off x="6061075" y="3751263"/>
            <a:ext cx="2244725" cy="1574800"/>
            <a:chOff x="3656" y="2478"/>
            <a:chExt cx="1278" cy="992"/>
          </a:xfrm>
        </p:grpSpPr>
        <p:sp>
          <p:nvSpPr>
            <p:cNvPr id="10255" name="AutoShape 17"/>
            <p:cNvSpPr>
              <a:spLocks noChangeArrowheads="1"/>
            </p:cNvSpPr>
            <p:nvPr/>
          </p:nvSpPr>
          <p:spPr bwMode="auto">
            <a:xfrm>
              <a:off x="3656" y="2772"/>
              <a:ext cx="1278" cy="698"/>
            </a:xfrm>
            <a:prstGeom prst="diamond">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dirty="0">
                  <a:latin typeface="Arial" panose="020B0604020202020204" pitchFamily="34" charset="0"/>
                </a:rPr>
                <a:t>Condition met?</a:t>
              </a:r>
            </a:p>
          </p:txBody>
        </p:sp>
        <p:cxnSp>
          <p:nvCxnSpPr>
            <p:cNvPr id="10256" name="AutoShape 18"/>
            <p:cNvCxnSpPr>
              <a:cxnSpLocks noChangeShapeType="1"/>
              <a:endCxn id="10255" idx="0"/>
            </p:cNvCxnSpPr>
            <p:nvPr/>
          </p:nvCxnSpPr>
          <p:spPr bwMode="auto">
            <a:xfrm flipH="1">
              <a:off x="4295" y="2478"/>
              <a:ext cx="7" cy="282"/>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10" name="Group 9"/>
          <p:cNvGrpSpPr>
            <a:grpSpLocks/>
          </p:cNvGrpSpPr>
          <p:nvPr/>
        </p:nvGrpSpPr>
        <p:grpSpPr bwMode="auto">
          <a:xfrm>
            <a:off x="6026150" y="5326063"/>
            <a:ext cx="2252663" cy="1349375"/>
            <a:chOff x="6026150" y="5326063"/>
            <a:chExt cx="2252662" cy="1349780"/>
          </a:xfrm>
        </p:grpSpPr>
        <p:sp>
          <p:nvSpPr>
            <p:cNvPr id="10251" name="Oval 20"/>
            <p:cNvSpPr>
              <a:spLocks noChangeArrowheads="1"/>
            </p:cNvSpPr>
            <p:nvPr/>
          </p:nvSpPr>
          <p:spPr bwMode="auto">
            <a:xfrm>
              <a:off x="6026150" y="5853261"/>
              <a:ext cx="2252662" cy="822582"/>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After the loop (done looping)</a:t>
              </a:r>
            </a:p>
          </p:txBody>
        </p:sp>
        <p:grpSp>
          <p:nvGrpSpPr>
            <p:cNvPr id="10252" name="Group 8"/>
            <p:cNvGrpSpPr>
              <a:grpSpLocks/>
            </p:cNvGrpSpPr>
            <p:nvPr/>
          </p:nvGrpSpPr>
          <p:grpSpPr bwMode="auto">
            <a:xfrm>
              <a:off x="7152481" y="5326063"/>
              <a:ext cx="603420" cy="527198"/>
              <a:chOff x="7152481" y="5326063"/>
              <a:chExt cx="603420" cy="527198"/>
            </a:xfrm>
          </p:grpSpPr>
          <p:sp>
            <p:nvSpPr>
              <p:cNvPr id="10253" name="Text Box 21"/>
              <p:cNvSpPr txBox="1">
                <a:spLocks noChangeArrowheads="1"/>
              </p:cNvSpPr>
              <p:nvPr/>
            </p:nvSpPr>
            <p:spPr bwMode="auto">
              <a:xfrm>
                <a:off x="7184401" y="5413560"/>
                <a:ext cx="571500" cy="28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3600" tIns="46800" rIns="936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sz="1200" b="1">
                    <a:latin typeface="Arial" panose="020B0604020202020204" pitchFamily="34" charset="0"/>
                  </a:rPr>
                  <a:t>No</a:t>
                </a:r>
              </a:p>
            </p:txBody>
          </p:sp>
          <p:cxnSp>
            <p:nvCxnSpPr>
              <p:cNvPr id="10254" name="AutoShape 22"/>
              <p:cNvCxnSpPr>
                <a:cxnSpLocks noChangeShapeType="1"/>
                <a:stCxn id="10255" idx="2"/>
                <a:endCxn id="10251" idx="0"/>
              </p:cNvCxnSpPr>
              <p:nvPr/>
            </p:nvCxnSpPr>
            <p:spPr bwMode="auto">
              <a:xfrm flipH="1">
                <a:off x="7152481" y="5326063"/>
                <a:ext cx="30957" cy="527198"/>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42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bldLvl="2"/>
      <p:bldP spid="3942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ea typeface="ＭＳ Ｐゴシック" panose="020B0600070205080204" pitchFamily="34" charset="-128"/>
              </a:rPr>
              <a:t>Pre-Test Loops In Python</a:t>
            </a:r>
          </a:p>
        </p:txBody>
      </p:sp>
      <p:sp>
        <p:nvSpPr>
          <p:cNvPr id="395267" name="Rectangle 3"/>
          <p:cNvSpPr>
            <a:spLocks noGrp="1" noChangeArrowheads="1"/>
          </p:cNvSpPr>
          <p:nvPr>
            <p:ph idx="1"/>
          </p:nvPr>
        </p:nvSpPr>
        <p:spPr/>
        <p:txBody>
          <a:bodyPr/>
          <a:lstStyle/>
          <a:p>
            <a:pPr marL="457200" indent="-457200">
              <a:buFontTx/>
              <a:buAutoNum type="arabicPeriod"/>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While</a:t>
            </a:r>
          </a:p>
          <a:p>
            <a:pPr marL="457200" indent="-457200">
              <a:buFontTx/>
              <a:buAutoNum type="arabicPeriod"/>
            </a:pP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For</a:t>
            </a:r>
          </a:p>
          <a:p>
            <a:pPr marL="457200" indent="-457200">
              <a:buFontTx/>
              <a:buAutoNum type="arabicPeriod"/>
            </a:pPr>
            <a:endParaRPr lang="en-US" altLang="en-US" dirty="0" smtClean="0">
              <a:ea typeface="ＭＳ Ｐゴシック" panose="020B0600070205080204" pitchFamily="34" charset="-128"/>
            </a:endParaRPr>
          </a:p>
          <a:p>
            <a:pPr marL="457200" indent="-457200">
              <a:buFontTx/>
              <a:buNone/>
            </a:pPr>
            <a:r>
              <a:rPr lang="en-US" altLang="en-US" b="1" dirty="0" smtClean="0">
                <a:ea typeface="ＭＳ Ｐゴシック" panose="020B0600070205080204" pitchFamily="34" charset="-128"/>
              </a:rPr>
              <a:t>Characteristics:</a:t>
            </a:r>
          </a:p>
          <a:p>
            <a:pPr marL="495300" lvl="1" indent="-381000">
              <a:buFontTx/>
              <a:buAutoNum type="arabicPeriod"/>
            </a:pPr>
            <a:r>
              <a:rPr lang="en-US" altLang="en-US" sz="2400" dirty="0" smtClean="0">
                <a:ea typeface="ＭＳ Ｐゴシック" panose="020B0600070205080204" pitchFamily="34" charset="-128"/>
              </a:rPr>
              <a:t>The stopping condition is checked </a:t>
            </a:r>
            <a:r>
              <a:rPr lang="en-US" altLang="en-US" sz="2400" i="1" dirty="0" smtClean="0">
                <a:ea typeface="ＭＳ Ｐゴシック" panose="020B0600070205080204" pitchFamily="34" charset="-128"/>
              </a:rPr>
              <a:t>before</a:t>
            </a:r>
            <a:r>
              <a:rPr lang="en-US" altLang="en-US" sz="2400" dirty="0" smtClean="0">
                <a:ea typeface="ＭＳ Ｐゴシック" panose="020B0600070205080204" pitchFamily="34" charset="-128"/>
              </a:rPr>
              <a:t> the body executes.</a:t>
            </a:r>
          </a:p>
          <a:p>
            <a:pPr marL="495300" lvl="1" indent="-381000">
              <a:buFontTx/>
              <a:buAutoNum type="arabicPeriod"/>
            </a:pPr>
            <a:r>
              <a:rPr lang="en-US" altLang="en-US" sz="2400" dirty="0" smtClean="0">
                <a:ea typeface="ＭＳ Ｐゴシック" panose="020B0600070205080204" pitchFamily="34" charset="-128"/>
              </a:rPr>
              <a:t>These types of loops execute zero or more times.</a:t>
            </a:r>
          </a:p>
          <a:p>
            <a:pPr marL="495300" lvl="1" indent="-381000">
              <a:buFontTx/>
              <a:buAutoNum type="arabicPeriod"/>
            </a:pPr>
            <a:endParaRPr lang="en-US" altLang="en-US" dirty="0" smtClean="0">
              <a:ea typeface="ＭＳ Ｐゴシック" panose="020B0600070205080204" pitchFamily="34" charset="-128"/>
            </a:endParaRPr>
          </a:p>
        </p:txBody>
      </p:sp>
      <p:sp>
        <p:nvSpPr>
          <p:cNvPr id="1126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01AF0965-8A19-456A-87A6-D0AF97FD9F2B}" type="slidenum">
              <a:rPr lang="en-US" altLang="en-US" sz="900">
                <a:solidFill>
                  <a:srgbClr val="898989"/>
                </a:solidFill>
                <a:latin typeface="Arial" panose="020B0604020202020204" pitchFamily="34" charset="0"/>
              </a:rPr>
              <a:pPr eaLnBrk="1" hangingPunct="1">
                <a:spcBef>
                  <a:spcPct val="0"/>
                </a:spcBef>
                <a:buFontTx/>
                <a:buNone/>
              </a:pPr>
              <a:t>8</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52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a typeface="ＭＳ Ｐゴシック" panose="020B0600070205080204" pitchFamily="34" charset="-128"/>
              </a:rPr>
              <a:t>Post-Loops In Python</a:t>
            </a:r>
          </a:p>
        </p:txBody>
      </p:sp>
      <p:sp>
        <p:nvSpPr>
          <p:cNvPr id="396291" name="Rectangle 3"/>
          <p:cNvSpPr>
            <a:spLocks noGrp="1" noChangeArrowheads="1"/>
          </p:cNvSpPr>
          <p:nvPr>
            <p:ph idx="1"/>
          </p:nvPr>
        </p:nvSpPr>
        <p:spPr/>
        <p:txBody>
          <a:bodyPr/>
          <a:lstStyle/>
          <a:p>
            <a:pPr marL="114300" indent="-114300"/>
            <a:r>
              <a:rPr lang="en-US" altLang="en-US" sz="1800" dirty="0" smtClean="0">
                <a:ea typeface="ＭＳ Ｐゴシック" panose="020B0600070205080204" pitchFamily="34" charset="-128"/>
              </a:rPr>
              <a:t>Note: this type of looping construct has not been implemented with this language.</a:t>
            </a:r>
          </a:p>
          <a:p>
            <a:pPr marL="114300" indent="-114300"/>
            <a:r>
              <a:rPr lang="en-US" altLang="en-US" sz="1800" dirty="0" smtClean="0">
                <a:ea typeface="ＭＳ Ｐゴシック" panose="020B0600070205080204" pitchFamily="34" charset="-128"/>
              </a:rPr>
              <a:t>But many other languages do implement post test loops.</a:t>
            </a:r>
          </a:p>
          <a:p>
            <a:pPr marL="114300" indent="-114300"/>
            <a:endParaRPr lang="en-US" altLang="en-US" dirty="0" smtClean="0">
              <a:ea typeface="ＭＳ Ｐゴシック" panose="020B0600070205080204" pitchFamily="34" charset="-128"/>
            </a:endParaRPr>
          </a:p>
          <a:p>
            <a:pPr marL="114300" indent="-114300">
              <a:buFontTx/>
              <a:buNone/>
            </a:pPr>
            <a:r>
              <a:rPr lang="en-US" altLang="en-US" b="1" dirty="0" smtClean="0">
                <a:ea typeface="ＭＳ Ｐゴシック" panose="020B0600070205080204" pitchFamily="34" charset="-128"/>
              </a:rPr>
              <a:t>Characteristics:</a:t>
            </a:r>
          </a:p>
          <a:p>
            <a:pPr marL="457200" lvl="1" indent="-165100"/>
            <a:r>
              <a:rPr lang="en-US" altLang="en-US" sz="2400" dirty="0" smtClean="0">
                <a:ea typeface="ＭＳ Ｐゴシック" panose="020B0600070205080204" pitchFamily="34" charset="-128"/>
              </a:rPr>
              <a:t>The stopping condition is checked </a:t>
            </a:r>
            <a:r>
              <a:rPr lang="en-US" altLang="en-US" sz="2400" i="1" dirty="0" smtClean="0">
                <a:ea typeface="ＭＳ Ｐゴシック" panose="020B0600070205080204" pitchFamily="34" charset="-128"/>
              </a:rPr>
              <a:t>after</a:t>
            </a:r>
            <a:r>
              <a:rPr lang="en-US" altLang="en-US" sz="2400" dirty="0" smtClean="0">
                <a:ea typeface="ＭＳ Ｐゴシック" panose="020B0600070205080204" pitchFamily="34" charset="-128"/>
              </a:rPr>
              <a:t> the body executes.</a:t>
            </a:r>
          </a:p>
          <a:p>
            <a:pPr marL="457200" lvl="1" indent="-165100"/>
            <a:r>
              <a:rPr lang="en-US" altLang="en-US" sz="2400" dirty="0" smtClean="0">
                <a:ea typeface="ＭＳ Ｐゴシック" panose="020B0600070205080204" pitchFamily="34" charset="-128"/>
              </a:rPr>
              <a:t>These types of loops execute one or more times.</a:t>
            </a:r>
          </a:p>
          <a:p>
            <a:pPr marL="114300" indent="-114300"/>
            <a:endParaRPr lang="en-US" altLang="en-US" dirty="0" smtClean="0">
              <a:ea typeface="ＭＳ Ｐゴシック" panose="020B0600070205080204" pitchFamily="34" charset="-128"/>
            </a:endParaRPr>
          </a:p>
          <a:p>
            <a:pPr marL="114300" indent="-114300"/>
            <a:endParaRPr lang="en-US" altLang="en-US" dirty="0" smtClean="0">
              <a:ea typeface="ＭＳ Ｐゴシック" panose="020B0600070205080204" pitchFamily="34" charset="-128"/>
            </a:endParaRPr>
          </a:p>
          <a:p>
            <a:pPr marL="114300" indent="-114300"/>
            <a:endParaRPr lang="en-US" altLang="en-US" dirty="0" smtClean="0">
              <a:ea typeface="ＭＳ Ｐゴシック" panose="020B0600070205080204" pitchFamily="34" charset="-128"/>
            </a:endParaRPr>
          </a:p>
          <a:p>
            <a:pPr marL="114300" indent="-114300"/>
            <a:endParaRPr lang="en-US" altLang="en-US" dirty="0" smtClean="0">
              <a:ea typeface="ＭＳ Ｐゴシック" panose="020B0600070205080204" pitchFamily="34" charset="-128"/>
            </a:endParaRPr>
          </a:p>
        </p:txBody>
      </p:sp>
      <p:sp>
        <p:nvSpPr>
          <p:cNvPr id="122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a:solidFill>
                  <a:srgbClr val="898989"/>
                </a:solidFill>
                <a:latin typeface="Arial" panose="020B0604020202020204" pitchFamily="34" charset="0"/>
              </a:rPr>
              <a:t>slide </a:t>
            </a:r>
            <a:fld id="{0546CD6D-D56F-4DE8-9BFA-21E438ABFEDF}" type="slidenum">
              <a:rPr lang="en-US" altLang="en-US" sz="900">
                <a:solidFill>
                  <a:srgbClr val="898989"/>
                </a:solidFill>
                <a:latin typeface="Arial" panose="020B0604020202020204" pitchFamily="34" charset="0"/>
              </a:rPr>
              <a:pPr eaLnBrk="1" hangingPunct="1">
                <a:spcBef>
                  <a:spcPct val="0"/>
                </a:spcBef>
                <a:buFontTx/>
                <a:buNone/>
              </a:pPr>
              <a:t>9</a:t>
            </a:fld>
            <a:endParaRPr lang="en-US" altLang="en-US" sz="9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6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6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p:bldLst>
  </p:timing>
</p:sld>
</file>

<file path=ppt/theme/theme1.xml><?xml version="1.0" encoding="utf-8"?>
<a:theme xmlns:a="http://schemas.openxmlformats.org/drawingml/2006/main" name="SoferaAilab">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oferaAilab" id="{09A292C2-1EB5-406B-A304-E381792E526C}" vid="{FDC598BC-2D18-4807-B449-B64E08DD246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34707</TotalTime>
  <Pages>8</Pages>
  <Words>3226</Words>
  <Application>Microsoft Office PowerPoint</Application>
  <PresentationFormat>On-screen Show (4:3)</PresentationFormat>
  <Paragraphs>504</Paragraphs>
  <Slides>34</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ＭＳ Ｐゴシック</vt:lpstr>
      <vt:lpstr>Arial</vt:lpstr>
      <vt:lpstr>Calibri</vt:lpstr>
      <vt:lpstr>Calibri Light</vt:lpstr>
      <vt:lpstr>Chiller</vt:lpstr>
      <vt:lpstr>Comic Sans MS</vt:lpstr>
      <vt:lpstr>Consolas</vt:lpstr>
      <vt:lpstr>Segoe UI Light</vt:lpstr>
      <vt:lpstr>Times New Roman</vt:lpstr>
      <vt:lpstr>SoferaAilab</vt:lpstr>
      <vt:lpstr>Repetition: Computer View</vt:lpstr>
      <vt:lpstr>How To Determine If Loops Can Be Applied</vt:lpstr>
      <vt:lpstr>How To Determine If Loops Can Be Applied (2)</vt:lpstr>
      <vt:lpstr>Basic Structure Of Loops</vt:lpstr>
      <vt:lpstr>Types Of Loops</vt:lpstr>
      <vt:lpstr>Pre-Test Loops</vt:lpstr>
      <vt:lpstr>Post-Test Loops (Not Implemented In Python)</vt:lpstr>
      <vt:lpstr>Pre-Test Loops In Python</vt:lpstr>
      <vt:lpstr>Post-Loops In Python</vt:lpstr>
      <vt:lpstr>The While Loop</vt:lpstr>
      <vt:lpstr>The While Loop (2)</vt:lpstr>
      <vt:lpstr>The While Loop (2)</vt:lpstr>
      <vt:lpstr>Countdown Loop</vt:lpstr>
      <vt:lpstr>Common Mistakes: While Loops</vt:lpstr>
      <vt:lpstr>Practice Exercise</vt:lpstr>
      <vt:lpstr>The For Loop</vt:lpstr>
      <vt:lpstr>The For Loop</vt:lpstr>
      <vt:lpstr>Counting Down With A For Loop</vt:lpstr>
      <vt:lpstr>Tracing The Second For Loop Example</vt:lpstr>
      <vt:lpstr>For Loop: Stepping Through A Sequence Of Characters</vt:lpstr>
      <vt:lpstr>Erroneous For Loops</vt:lpstr>
      <vt:lpstr>Loop Increments Need Not Be Limited To One</vt:lpstr>
      <vt:lpstr>Sentinel Controlled Loops</vt:lpstr>
      <vt:lpstr>Sentinel Controlled Loops (2)</vt:lpstr>
      <vt:lpstr>Recap: What Looping Constructs Are Available In Python/When To Use Them</vt:lpstr>
      <vt:lpstr>The Break Instruction</vt:lpstr>
      <vt:lpstr>The Break Should Be Rarely Used</vt:lpstr>
      <vt:lpstr>An Alternate To Using A ‘Break’</vt:lpstr>
      <vt:lpstr>Another Alternative To Using A ‘Break’</vt:lpstr>
      <vt:lpstr>Nested Loops</vt:lpstr>
      <vt:lpstr>Infinite Loops</vt:lpstr>
      <vt:lpstr>Infinite Loops (2)</vt:lpstr>
      <vt:lpstr>Testing Loops</vt:lpstr>
      <vt:lpstr>Testing Loops: An Example</vt:lpstr>
    </vt:vector>
  </TitlesOfParts>
  <Company>Department of Computer Science, University of Calgary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 using loops</dc:title>
  <dc:subject>Introduction to Programming for Computer Science Majors</dc:subject>
  <dc:creator>James Tam</dc:creator>
  <cp:keywords>Python</cp:keywords>
  <cp:lastModifiedBy>ZeeShan</cp:lastModifiedBy>
  <cp:revision>3080</cp:revision>
  <cp:lastPrinted>2014-08-25T22:49:30Z</cp:lastPrinted>
  <dcterms:created xsi:type="dcterms:W3CDTF">1995-08-18T10:27:02Z</dcterms:created>
  <dcterms:modified xsi:type="dcterms:W3CDTF">2021-12-15T16:29:26Z</dcterms:modified>
  <cp:category>Course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saul@cpsc.ucalgary.ca</vt:lpwstr>
  </property>
  <property fmtid="{D5CDD505-2E9C-101B-9397-08002B2CF9AE}" pid="8" name="HomePage">
    <vt:lpwstr>http://www.cpsc.ucalgary.ca/~saul</vt:lpwstr>
  </property>
  <property fmtid="{D5CDD505-2E9C-101B-9397-08002B2CF9AE}" pid="9" name="Other">
    <vt:lpwstr>Saul Greenberg, _x000d_
Department of Computer Science, _x000d_
University of Calgary,  _x000d_
Calgary, Alberta CANADA_x000d_
T2N 1N4</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D:\@www\grouplab\saul\481\topics</vt:lpwstr>
  </property>
</Properties>
</file>