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0" r:id="rId5"/>
  </p:sldMasterIdLst>
  <p:notesMasterIdLst>
    <p:notesMasterId r:id="rId24"/>
  </p:notesMasterIdLst>
  <p:sldIdLst>
    <p:sldId id="256" r:id="rId6"/>
    <p:sldId id="257" r:id="rId7"/>
    <p:sldId id="270" r:id="rId8"/>
    <p:sldId id="271" r:id="rId9"/>
    <p:sldId id="259" r:id="rId10"/>
    <p:sldId id="260" r:id="rId11"/>
    <p:sldId id="262" r:id="rId12"/>
    <p:sldId id="264" r:id="rId13"/>
    <p:sldId id="278" r:id="rId14"/>
    <p:sldId id="273" r:id="rId15"/>
    <p:sldId id="274" r:id="rId16"/>
    <p:sldId id="265" r:id="rId17"/>
    <p:sldId id="279" r:id="rId18"/>
    <p:sldId id="267" r:id="rId19"/>
    <p:sldId id="269"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san Ibach" initials="SI" lastIdx="1" clrIdx="0">
    <p:extLst>
      <p:ext uri="{19B8F6BF-5375-455C-9EA6-DF929625EA0E}">
        <p15:presenceInfo xmlns:p15="http://schemas.microsoft.com/office/powerpoint/2012/main" userId="S-1-5-21-124525095-708259637-1543119021-1127892" providerId="AD"/>
      </p:ext>
    </p:extLst>
  </p:cmAuthor>
  <p:cmAuthor id="2" name="Keshav Sonal Kharangate" initials="KSK" lastIdx="1" clrIdx="1">
    <p:extLst>
      <p:ext uri="{19B8F6BF-5375-455C-9EA6-DF929625EA0E}">
        <p15:presenceInfo xmlns:p15="http://schemas.microsoft.com/office/powerpoint/2012/main" userId="S-1-5-21-124525095-708259637-1543119021-143505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721" autoAdjust="0"/>
    <p:restoredTop sz="94660"/>
  </p:normalViewPr>
  <p:slideViewPr>
    <p:cSldViewPr snapToGrid="0">
      <p:cViewPr varScale="1">
        <p:scale>
          <a:sx n="74" d="100"/>
          <a:sy n="74" d="100"/>
        </p:scale>
        <p:origin x="264" y="60"/>
      </p:cViewPr>
      <p:guideLst/>
    </p:cSldViewPr>
  </p:slideViewPr>
  <p:notesTextViewPr>
    <p:cViewPr>
      <p:scale>
        <a:sx n="1" d="1"/>
        <a:sy n="1" d="1"/>
      </p:scale>
      <p:origin x="0" y="0"/>
    </p:cViewPr>
  </p:notesTextViewPr>
  <p:notesViewPr>
    <p:cSldViewPr snapToGrid="0">
      <p:cViewPr varScale="1">
        <p:scale>
          <a:sx n="56" d="100"/>
          <a:sy n="56" d="100"/>
        </p:scale>
        <p:origin x="2856"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487A8-29BF-4C20-9C31-CCD44401EAE9}" type="datetimeFigureOut">
              <a:rPr lang="en-CA" smtClean="0"/>
              <a:t>24/04/2021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D6C89E-FE48-4E50-8502-9EC269FEC7A1}" type="slidenum">
              <a:rPr lang="en-CA" smtClean="0"/>
              <a:t>‹#›</a:t>
            </a:fld>
            <a:endParaRPr lang="en-CA"/>
          </a:p>
        </p:txBody>
      </p:sp>
    </p:spTree>
    <p:extLst>
      <p:ext uri="{BB962C8B-B14F-4D97-AF65-F5344CB8AC3E}">
        <p14:creationId xmlns:p14="http://schemas.microsoft.com/office/powerpoint/2010/main" val="2052991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D6C89E-FE48-4E50-8502-9EC269FEC7A1}" type="slidenum">
              <a:rPr lang="en-CA" smtClean="0"/>
              <a:t>1</a:t>
            </a:fld>
            <a:endParaRPr lang="en-CA"/>
          </a:p>
        </p:txBody>
      </p:sp>
    </p:spTree>
    <p:extLst>
      <p:ext uri="{BB962C8B-B14F-4D97-AF65-F5344CB8AC3E}">
        <p14:creationId xmlns:p14="http://schemas.microsoft.com/office/powerpoint/2010/main" val="42697749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8A4D85-E449-4E7F-8A74-66A26455A406}" type="slidenum">
              <a:rPr lang="en-CA" smtClean="0"/>
              <a:t>10</a:t>
            </a:fld>
            <a:endParaRPr lang="en-CA"/>
          </a:p>
        </p:txBody>
      </p:sp>
    </p:spTree>
    <p:extLst>
      <p:ext uri="{BB962C8B-B14F-4D97-AF65-F5344CB8AC3E}">
        <p14:creationId xmlns:p14="http://schemas.microsoft.com/office/powerpoint/2010/main" val="34355000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D6C89E-FE48-4E50-8502-9EC269FEC7A1}" type="slidenum">
              <a:rPr lang="en-CA" smtClean="0"/>
              <a:t>11</a:t>
            </a:fld>
            <a:endParaRPr lang="en-CA"/>
          </a:p>
        </p:txBody>
      </p:sp>
    </p:spTree>
    <p:extLst>
      <p:ext uri="{BB962C8B-B14F-4D97-AF65-F5344CB8AC3E}">
        <p14:creationId xmlns:p14="http://schemas.microsoft.com/office/powerpoint/2010/main" val="4962975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8A4D85-E449-4E7F-8A74-66A26455A406}" type="slidenum">
              <a:rPr lang="en-CA" smtClean="0"/>
              <a:t>12</a:t>
            </a:fld>
            <a:endParaRPr lang="en-CA"/>
          </a:p>
        </p:txBody>
      </p:sp>
    </p:spTree>
    <p:extLst>
      <p:ext uri="{BB962C8B-B14F-4D97-AF65-F5344CB8AC3E}">
        <p14:creationId xmlns:p14="http://schemas.microsoft.com/office/powerpoint/2010/main" val="37021156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D6C89E-FE48-4E50-8502-9EC269FEC7A1}" type="slidenum">
              <a:rPr lang="en-CA" smtClean="0"/>
              <a:t>13</a:t>
            </a:fld>
            <a:endParaRPr lang="en-CA"/>
          </a:p>
        </p:txBody>
      </p:sp>
    </p:spTree>
    <p:extLst>
      <p:ext uri="{BB962C8B-B14F-4D97-AF65-F5344CB8AC3E}">
        <p14:creationId xmlns:p14="http://schemas.microsoft.com/office/powerpoint/2010/main" val="31274626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38A4D85-E449-4E7F-8A74-66A26455A406}" type="slidenum">
              <a:rPr lang="en-CA" smtClean="0"/>
              <a:t>14</a:t>
            </a:fld>
            <a:endParaRPr lang="en-CA"/>
          </a:p>
        </p:txBody>
      </p:sp>
    </p:spTree>
    <p:extLst>
      <p:ext uri="{BB962C8B-B14F-4D97-AF65-F5344CB8AC3E}">
        <p14:creationId xmlns:p14="http://schemas.microsoft.com/office/powerpoint/2010/main" val="3343116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38A4D85-E449-4E7F-8A74-66A26455A406}" type="slidenum">
              <a:rPr lang="en-CA" smtClean="0"/>
              <a:t>15</a:t>
            </a:fld>
            <a:endParaRPr lang="en-CA"/>
          </a:p>
        </p:txBody>
      </p:sp>
    </p:spTree>
    <p:extLst>
      <p:ext uri="{BB962C8B-B14F-4D97-AF65-F5344CB8AC3E}">
        <p14:creationId xmlns:p14="http://schemas.microsoft.com/office/powerpoint/2010/main" val="20928342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38A4D85-E449-4E7F-8A74-66A26455A406}" type="slidenum">
              <a:rPr lang="en-CA" smtClean="0"/>
              <a:t>16</a:t>
            </a:fld>
            <a:endParaRPr lang="en-CA"/>
          </a:p>
        </p:txBody>
      </p:sp>
    </p:spTree>
    <p:extLst>
      <p:ext uri="{BB962C8B-B14F-4D97-AF65-F5344CB8AC3E}">
        <p14:creationId xmlns:p14="http://schemas.microsoft.com/office/powerpoint/2010/main" val="3863983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D6C89E-FE48-4E50-8502-9EC269FEC7A1}" type="slidenum">
              <a:rPr lang="en-CA" smtClean="0"/>
              <a:t>17</a:t>
            </a:fld>
            <a:endParaRPr lang="en-CA"/>
          </a:p>
        </p:txBody>
      </p:sp>
    </p:spTree>
    <p:extLst>
      <p:ext uri="{BB962C8B-B14F-4D97-AF65-F5344CB8AC3E}">
        <p14:creationId xmlns:p14="http://schemas.microsoft.com/office/powerpoint/2010/main" val="473432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D6C89E-FE48-4E50-8502-9EC269FEC7A1}" type="slidenum">
              <a:rPr lang="en-CA" smtClean="0"/>
              <a:t>18</a:t>
            </a:fld>
            <a:endParaRPr lang="en-CA"/>
          </a:p>
        </p:txBody>
      </p:sp>
    </p:spTree>
    <p:extLst>
      <p:ext uri="{BB962C8B-B14F-4D97-AF65-F5344CB8AC3E}">
        <p14:creationId xmlns:p14="http://schemas.microsoft.com/office/powerpoint/2010/main" val="674297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D6C89E-FE48-4E50-8502-9EC269FEC7A1}" type="slidenum">
              <a:rPr lang="en-CA" smtClean="0"/>
              <a:t>2</a:t>
            </a:fld>
            <a:endParaRPr lang="en-CA"/>
          </a:p>
        </p:txBody>
      </p:sp>
    </p:spTree>
    <p:extLst>
      <p:ext uri="{BB962C8B-B14F-4D97-AF65-F5344CB8AC3E}">
        <p14:creationId xmlns:p14="http://schemas.microsoft.com/office/powerpoint/2010/main" val="1735675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D6C89E-FE48-4E50-8502-9EC269FEC7A1}" type="slidenum">
              <a:rPr lang="en-CA" smtClean="0"/>
              <a:t>3</a:t>
            </a:fld>
            <a:endParaRPr lang="en-CA"/>
          </a:p>
        </p:txBody>
      </p:sp>
    </p:spTree>
    <p:extLst>
      <p:ext uri="{BB962C8B-B14F-4D97-AF65-F5344CB8AC3E}">
        <p14:creationId xmlns:p14="http://schemas.microsoft.com/office/powerpoint/2010/main" val="3343892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D6C89E-FE48-4E50-8502-9EC269FEC7A1}" type="slidenum">
              <a:rPr lang="en-CA" smtClean="0"/>
              <a:t>4</a:t>
            </a:fld>
            <a:endParaRPr lang="en-CA"/>
          </a:p>
        </p:txBody>
      </p:sp>
    </p:spTree>
    <p:extLst>
      <p:ext uri="{BB962C8B-B14F-4D97-AF65-F5344CB8AC3E}">
        <p14:creationId xmlns:p14="http://schemas.microsoft.com/office/powerpoint/2010/main" val="2640532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D6C89E-FE48-4E50-8502-9EC269FEC7A1}" type="slidenum">
              <a:rPr lang="en-CA" smtClean="0"/>
              <a:t>5</a:t>
            </a:fld>
            <a:endParaRPr lang="en-CA"/>
          </a:p>
        </p:txBody>
      </p:sp>
    </p:spTree>
    <p:extLst>
      <p:ext uri="{BB962C8B-B14F-4D97-AF65-F5344CB8AC3E}">
        <p14:creationId xmlns:p14="http://schemas.microsoft.com/office/powerpoint/2010/main" val="32596088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smtClean="0"/>
          </a:p>
        </p:txBody>
      </p:sp>
      <p:sp>
        <p:nvSpPr>
          <p:cNvPr id="4" name="Slide Number Placeholder 3"/>
          <p:cNvSpPr>
            <a:spLocks noGrp="1"/>
          </p:cNvSpPr>
          <p:nvPr>
            <p:ph type="sldNum" sz="quarter" idx="10"/>
          </p:nvPr>
        </p:nvSpPr>
        <p:spPr/>
        <p:txBody>
          <a:bodyPr/>
          <a:lstStyle/>
          <a:p>
            <a:fld id="{338A4D85-E449-4E7F-8A74-66A26455A406}" type="slidenum">
              <a:rPr lang="en-CA" smtClean="0"/>
              <a:t>6</a:t>
            </a:fld>
            <a:endParaRPr lang="en-CA"/>
          </a:p>
        </p:txBody>
      </p:sp>
    </p:spTree>
    <p:extLst>
      <p:ext uri="{BB962C8B-B14F-4D97-AF65-F5344CB8AC3E}">
        <p14:creationId xmlns:p14="http://schemas.microsoft.com/office/powerpoint/2010/main" val="2879791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8A4D85-E449-4E7F-8A74-66A26455A406}" type="slidenum">
              <a:rPr lang="en-CA" smtClean="0"/>
              <a:t>7</a:t>
            </a:fld>
            <a:endParaRPr lang="en-CA"/>
          </a:p>
        </p:txBody>
      </p:sp>
    </p:spTree>
    <p:extLst>
      <p:ext uri="{BB962C8B-B14F-4D97-AF65-F5344CB8AC3E}">
        <p14:creationId xmlns:p14="http://schemas.microsoft.com/office/powerpoint/2010/main" val="4229001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8A4D85-E449-4E7F-8A74-66A26455A406}" type="slidenum">
              <a:rPr lang="en-CA" smtClean="0"/>
              <a:t>8</a:t>
            </a:fld>
            <a:endParaRPr lang="en-CA"/>
          </a:p>
        </p:txBody>
      </p:sp>
    </p:spTree>
    <p:extLst>
      <p:ext uri="{BB962C8B-B14F-4D97-AF65-F5344CB8AC3E}">
        <p14:creationId xmlns:p14="http://schemas.microsoft.com/office/powerpoint/2010/main" val="10095573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D6C89E-FE48-4E50-8502-9EC269FEC7A1}" type="slidenum">
              <a:rPr lang="en-CA" smtClean="0"/>
              <a:t>9</a:t>
            </a:fld>
            <a:endParaRPr lang="en-CA"/>
          </a:p>
        </p:txBody>
      </p:sp>
    </p:spTree>
    <p:extLst>
      <p:ext uri="{BB962C8B-B14F-4D97-AF65-F5344CB8AC3E}">
        <p14:creationId xmlns:p14="http://schemas.microsoft.com/office/powerpoint/2010/main" val="24133573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59873831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90979837"/>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251901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352661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33826121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34917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078283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640276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23894255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207106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68346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5183177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852696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413625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90468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937668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26076758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76325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Tree>
    <p:extLst>
      <p:ext uri="{BB962C8B-B14F-4D97-AF65-F5344CB8AC3E}">
        <p14:creationId xmlns:p14="http://schemas.microsoft.com/office/powerpoint/2010/main" val="1046647165"/>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51222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03924861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1308046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0542198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3964992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872639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667073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3613862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19"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28772425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4/24/2021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5313564"/>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8" r:id="rId17"/>
    <p:sldLayoutId id="2147483689" r:id="rId18"/>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How to save information in </a:t>
            </a:r>
            <a:r>
              <a:rPr lang="en-CA" dirty="0"/>
              <a:t>files</a:t>
            </a:r>
            <a:br>
              <a:rPr lang="en-CA" dirty="0"/>
            </a:br>
            <a:r>
              <a:rPr lang="en-CA" sz="2400" dirty="0"/>
              <a:t>open, write, </a:t>
            </a:r>
            <a:r>
              <a:rPr lang="en-CA" sz="2400" dirty="0" smtClean="0"/>
              <a:t>close</a:t>
            </a:r>
            <a:endParaRPr lang="en-CA" sz="2400" dirty="0"/>
          </a:p>
        </p:txBody>
      </p:sp>
      <p:sp>
        <p:nvSpPr>
          <p:cNvPr id="3" name="Subtitle 2"/>
          <p:cNvSpPr>
            <a:spLocks noGrp="1"/>
          </p:cNvSpPr>
          <p:nvPr>
            <p:ph type="subTitle" idx="1"/>
          </p:nvPr>
        </p:nvSpPr>
        <p:spPr/>
        <p:txBody>
          <a:bodyPr/>
          <a:lstStyle/>
          <a:p>
            <a:endParaRPr lang="en-CA" dirty="0"/>
          </a:p>
        </p:txBody>
      </p:sp>
    </p:spTree>
    <p:extLst>
      <p:ext uri="{BB962C8B-B14F-4D97-AF65-F5344CB8AC3E}">
        <p14:creationId xmlns:p14="http://schemas.microsoft.com/office/powerpoint/2010/main" val="39291588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700" dirty="0" smtClean="0">
                <a:cs typeface="Consolas" panose="020B0609020204030204" pitchFamily="49" charset="0"/>
              </a:rPr>
              <a:t>Now that we have a file, how do we write to it?</a:t>
            </a:r>
            <a:endParaRPr lang="en-CA" sz="3700" dirty="0"/>
          </a:p>
        </p:txBody>
      </p:sp>
      <p:sp>
        <p:nvSpPr>
          <p:cNvPr id="3" name="Content Placeholder 2"/>
          <p:cNvSpPr>
            <a:spLocks noGrp="1"/>
          </p:cNvSpPr>
          <p:nvPr>
            <p:ph idx="1"/>
          </p:nvPr>
        </p:nvSpPr>
        <p:spPr/>
        <p:txBody>
          <a:bodyPr/>
          <a:lstStyle/>
          <a:p>
            <a:pPr marL="0" indent="0">
              <a:buNone/>
            </a:pPr>
            <a:r>
              <a:rPr lang="en-CA" dirty="0" smtClean="0"/>
              <a:t>Use the </a:t>
            </a:r>
            <a:r>
              <a:rPr lang="en-CA" b="1" dirty="0" smtClean="0"/>
              <a:t>write</a:t>
            </a:r>
            <a:r>
              <a:rPr lang="en-CA" dirty="0" smtClean="0"/>
              <a:t> function</a:t>
            </a:r>
          </a:p>
          <a:p>
            <a:pPr marL="0" indent="0">
              <a:buNone/>
            </a:pPr>
            <a:endParaRPr lang="en-CA" dirty="0" smtClean="0"/>
          </a:p>
          <a:p>
            <a:pPr marL="0" lvl="0" indent="0" defTabSz="91440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fileName</a:t>
            </a:r>
            <a:r>
              <a:rPr lang="en-US" altLang="en-US" dirty="0">
                <a:solidFill>
                  <a:srgbClr val="000000"/>
                </a:solidFill>
                <a:latin typeface="Consolas" panose="020B0609020204030204" pitchFamily="49" charset="0"/>
                <a:cs typeface="Consolas" panose="020B0609020204030204" pitchFamily="49" charset="0"/>
              </a:rPr>
              <a:t> = </a:t>
            </a:r>
            <a:r>
              <a:rPr lang="en-US" altLang="en-US" dirty="0">
                <a:solidFill>
                  <a:srgbClr val="A31515"/>
                </a:solidFill>
                <a:latin typeface="Consolas" panose="020B0609020204030204" pitchFamily="49" charset="0"/>
                <a:cs typeface="Consolas" panose="020B0609020204030204" pitchFamily="49" charset="0"/>
              </a:rPr>
              <a:t>"GuestList.txt"</a:t>
            </a:r>
            <a:r>
              <a:rPr lang="en-US" altLang="en-US" dirty="0">
                <a:solidFill>
                  <a:srgbClr val="000000"/>
                </a:solidFill>
                <a:latin typeface="Consolas" panose="020B0609020204030204" pitchFamily="49" charset="0"/>
                <a:cs typeface="Consolas" panose="020B0609020204030204" pitchFamily="49" charset="0"/>
              </a:rPr>
              <a:t> </a:t>
            </a:r>
          </a:p>
          <a:p>
            <a:pPr marL="0" lvl="0" indent="0" defTabSz="91440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accessMode</a:t>
            </a:r>
            <a:r>
              <a:rPr lang="en-US" altLang="en-US" dirty="0">
                <a:solidFill>
                  <a:srgbClr val="000000"/>
                </a:solidFill>
                <a:latin typeface="Consolas" panose="020B0609020204030204" pitchFamily="49" charset="0"/>
                <a:cs typeface="Consolas" panose="020B0609020204030204" pitchFamily="49" charset="0"/>
              </a:rPr>
              <a:t> = </a:t>
            </a:r>
            <a:r>
              <a:rPr lang="en-US" altLang="en-US" dirty="0">
                <a:solidFill>
                  <a:srgbClr val="A31515"/>
                </a:solidFill>
                <a:latin typeface="Consolas" panose="020B0609020204030204" pitchFamily="49" charset="0"/>
                <a:cs typeface="Consolas" panose="020B0609020204030204" pitchFamily="49" charset="0"/>
              </a:rPr>
              <a:t>"w"</a:t>
            </a:r>
            <a:r>
              <a:rPr lang="en-US" altLang="en-US" dirty="0">
                <a:solidFill>
                  <a:srgbClr val="000000"/>
                </a:solidFill>
                <a:latin typeface="Consolas" panose="020B0609020204030204" pitchFamily="49" charset="0"/>
                <a:cs typeface="Consolas" panose="020B0609020204030204" pitchFamily="49" charset="0"/>
              </a:rPr>
              <a:t> </a:t>
            </a:r>
          </a:p>
          <a:p>
            <a:pPr marL="0" lvl="0" indent="0" defTabSz="91440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myFile</a:t>
            </a:r>
            <a:r>
              <a:rPr lang="en-US" altLang="en-US" dirty="0">
                <a:solidFill>
                  <a:srgbClr val="000000"/>
                </a:solidFill>
                <a:latin typeface="Consolas" panose="020B0609020204030204" pitchFamily="49" charset="0"/>
                <a:cs typeface="Consolas" panose="020B0609020204030204" pitchFamily="49" charset="0"/>
              </a:rPr>
              <a:t> = open(</a:t>
            </a:r>
            <a:r>
              <a:rPr lang="en-US" altLang="en-US" dirty="0" err="1">
                <a:solidFill>
                  <a:srgbClr val="000000"/>
                </a:solidFill>
                <a:latin typeface="Consolas" panose="020B0609020204030204" pitchFamily="49" charset="0"/>
                <a:cs typeface="Consolas" panose="020B0609020204030204" pitchFamily="49" charset="0"/>
              </a:rPr>
              <a:t>fileName</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accessMode</a:t>
            </a:r>
            <a:r>
              <a:rPr lang="en-US" altLang="en-US" dirty="0">
                <a:solidFill>
                  <a:srgbClr val="000000"/>
                </a:solidFill>
                <a:latin typeface="Consolas" panose="020B0609020204030204" pitchFamily="49" charset="0"/>
                <a:cs typeface="Consolas" panose="020B0609020204030204" pitchFamily="49" charset="0"/>
              </a:rPr>
              <a:t>) </a:t>
            </a:r>
          </a:p>
          <a:p>
            <a:pPr marL="0" lvl="0" indent="0" defTabSz="91440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myFile.write</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"Hi there</a:t>
            </a:r>
            <a:r>
              <a:rPr lang="en-US" altLang="en-US" dirty="0" smtClean="0">
                <a:solidFill>
                  <a:srgbClr val="A31515"/>
                </a:solidFill>
                <a:latin typeface="Consolas" panose="020B0609020204030204" pitchFamily="49" charset="0"/>
                <a:cs typeface="Consolas" panose="020B0609020204030204" pitchFamily="49" charset="0"/>
              </a:rPr>
              <a:t>!"</a:t>
            </a:r>
            <a:r>
              <a:rPr lang="en-US" altLang="en-US" dirty="0" smtClean="0">
                <a:solidFill>
                  <a:srgbClr val="000000"/>
                </a:solidFill>
                <a:latin typeface="Consolas" panose="020B0609020204030204" pitchFamily="49" charset="0"/>
                <a:cs typeface="Consolas" panose="020B0609020204030204" pitchFamily="49" charset="0"/>
              </a:rPr>
              <a:t>)</a:t>
            </a:r>
          </a:p>
          <a:p>
            <a:pPr marL="0" indent="0" defTabSz="91440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myFile.write</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a:t>
            </a:r>
            <a:r>
              <a:rPr lang="en-US" altLang="en-US" dirty="0" smtClean="0">
                <a:solidFill>
                  <a:srgbClr val="A31515"/>
                </a:solidFill>
                <a:latin typeface="Consolas" panose="020B0609020204030204" pitchFamily="49" charset="0"/>
                <a:cs typeface="Consolas" panose="020B0609020204030204" pitchFamily="49" charset="0"/>
              </a:rPr>
              <a:t>How are you?"</a:t>
            </a:r>
            <a:r>
              <a:rPr lang="en-US" altLang="en-US" dirty="0" smtClean="0">
                <a:solidFill>
                  <a:srgbClr val="000000"/>
                </a:solidFill>
                <a:latin typeface="Consolas" panose="020B0609020204030204" pitchFamily="49" charset="0"/>
                <a:cs typeface="Consolas" panose="020B0609020204030204" pitchFamily="49" charset="0"/>
              </a:rPr>
              <a:t>)</a:t>
            </a:r>
            <a:endParaRPr lang="en-US" altLang="en-US" dirty="0">
              <a:latin typeface="Arial" panose="020B0604020202020204" pitchFamily="34" charset="0"/>
            </a:endParaRPr>
          </a:p>
          <a:p>
            <a:pPr marL="0" lvl="0" indent="0" defTabSz="914400" eaLnBrk="0" fontAlgn="base" hangingPunct="0">
              <a:spcBef>
                <a:spcPct val="0"/>
              </a:spcBef>
              <a:spcAft>
                <a:spcPct val="0"/>
              </a:spcAft>
              <a:buNone/>
            </a:pPr>
            <a:endParaRPr lang="en-US" altLang="en-US" dirty="0">
              <a:latin typeface="Arial" panose="020B0604020202020204" pitchFamily="34" charset="0"/>
            </a:endParaRPr>
          </a:p>
          <a:p>
            <a:pPr marL="0" indent="0">
              <a:buNone/>
            </a:pPr>
            <a:endParaRPr lang="en-CA" dirty="0"/>
          </a:p>
        </p:txBody>
      </p:sp>
      <p:pic>
        <p:nvPicPr>
          <p:cNvPr id="9" name="Picture 8"/>
          <p:cNvPicPr>
            <a:picLocks noChangeAspect="1"/>
          </p:cNvPicPr>
          <p:nvPr/>
        </p:nvPicPr>
        <p:blipFill>
          <a:blip r:embed="rId3"/>
          <a:stretch>
            <a:fillRect/>
          </a:stretch>
        </p:blipFill>
        <p:spPr>
          <a:xfrm>
            <a:off x="6959464" y="4300375"/>
            <a:ext cx="7567152" cy="3030324"/>
          </a:xfrm>
          <a:prstGeom prst="rect">
            <a:avLst/>
          </a:prstGeom>
        </p:spPr>
      </p:pic>
    </p:spTree>
    <p:extLst>
      <p:ext uri="{BB962C8B-B14F-4D97-AF65-F5344CB8AC3E}">
        <p14:creationId xmlns:p14="http://schemas.microsoft.com/office/powerpoint/2010/main" val="3609318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How can you start a new line?</a:t>
            </a:r>
            <a:endParaRPr lang="en-US" dirty="0"/>
          </a:p>
        </p:txBody>
      </p:sp>
      <p:sp>
        <p:nvSpPr>
          <p:cNvPr id="3" name="Content Placeholder 2"/>
          <p:cNvSpPr>
            <a:spLocks noGrp="1"/>
          </p:cNvSpPr>
          <p:nvPr>
            <p:ph idx="1"/>
          </p:nvPr>
        </p:nvSpPr>
        <p:spPr>
          <a:xfrm>
            <a:off x="379413" y="1388225"/>
            <a:ext cx="11525250" cy="5167557"/>
          </a:xfrm>
        </p:spPr>
        <p:txBody>
          <a:bodyPr/>
          <a:lstStyle/>
          <a:p>
            <a:r>
              <a:rPr lang="en-CA" dirty="0" smtClean="0"/>
              <a:t>Think back to the print statement.</a:t>
            </a:r>
            <a:endParaRPr lang="en-US" dirty="0" smtClean="0"/>
          </a:p>
          <a:p>
            <a:r>
              <a:rPr lang="en-CA" dirty="0" smtClean="0"/>
              <a:t>How did we specify to display text over multiple lines?</a:t>
            </a:r>
          </a:p>
          <a:p>
            <a:pPr marL="399915" lvl="1" indent="0">
              <a:buNone/>
            </a:pPr>
            <a:r>
              <a:rPr lang="en-CA" sz="3600" b="1" dirty="0" smtClean="0">
                <a:latin typeface="Consolas" panose="020B0609020204030204" pitchFamily="49" charset="0"/>
                <a:cs typeface="Consolas" panose="020B0609020204030204" pitchFamily="49" charset="0"/>
              </a:rPr>
              <a:t>\n</a:t>
            </a:r>
          </a:p>
          <a:p>
            <a:pPr marL="0" indent="0">
              <a:buNone/>
            </a:pPr>
            <a:endParaRPr lang="en-CA" dirty="0" smtClean="0"/>
          </a:p>
          <a:p>
            <a:pPr marL="0" lvl="0" indent="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fileName</a:t>
            </a:r>
            <a:r>
              <a:rPr lang="en-US" altLang="en-US" dirty="0">
                <a:solidFill>
                  <a:srgbClr val="000000"/>
                </a:solidFill>
                <a:latin typeface="Consolas" panose="020B0609020204030204" pitchFamily="49" charset="0"/>
                <a:cs typeface="Consolas" panose="020B0609020204030204" pitchFamily="49" charset="0"/>
              </a:rPr>
              <a:t> = </a:t>
            </a:r>
            <a:r>
              <a:rPr lang="en-US" altLang="en-US" dirty="0">
                <a:solidFill>
                  <a:srgbClr val="A31515"/>
                </a:solidFill>
                <a:latin typeface="Consolas" panose="020B0609020204030204" pitchFamily="49" charset="0"/>
                <a:cs typeface="Consolas" panose="020B0609020204030204" pitchFamily="49" charset="0"/>
              </a:rPr>
              <a:t>"GuestList.txt"</a:t>
            </a:r>
            <a:r>
              <a:rPr lang="en-US" altLang="en-US" dirty="0">
                <a:solidFill>
                  <a:srgbClr val="000000"/>
                </a:solidFill>
                <a:latin typeface="Consolas" panose="020B0609020204030204" pitchFamily="49" charset="0"/>
                <a:cs typeface="Consolas" panose="020B0609020204030204" pitchFamily="49" charset="0"/>
              </a:rPr>
              <a:t> </a:t>
            </a:r>
          </a:p>
          <a:p>
            <a:pPr marL="0" lvl="0" indent="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accessMode</a:t>
            </a:r>
            <a:r>
              <a:rPr lang="en-US" altLang="en-US" dirty="0">
                <a:solidFill>
                  <a:srgbClr val="000000"/>
                </a:solidFill>
                <a:latin typeface="Consolas" panose="020B0609020204030204" pitchFamily="49" charset="0"/>
                <a:cs typeface="Consolas" panose="020B0609020204030204" pitchFamily="49" charset="0"/>
              </a:rPr>
              <a:t> = </a:t>
            </a:r>
            <a:r>
              <a:rPr lang="en-US" altLang="en-US" dirty="0">
                <a:solidFill>
                  <a:srgbClr val="A31515"/>
                </a:solidFill>
                <a:latin typeface="Consolas" panose="020B0609020204030204" pitchFamily="49" charset="0"/>
                <a:cs typeface="Consolas" panose="020B0609020204030204" pitchFamily="49" charset="0"/>
              </a:rPr>
              <a:t>"w"</a:t>
            </a:r>
            <a:r>
              <a:rPr lang="en-US" altLang="en-US" dirty="0">
                <a:solidFill>
                  <a:srgbClr val="000000"/>
                </a:solidFill>
                <a:latin typeface="Consolas" panose="020B0609020204030204" pitchFamily="49" charset="0"/>
                <a:cs typeface="Consolas" panose="020B0609020204030204" pitchFamily="49" charset="0"/>
              </a:rPr>
              <a:t> </a:t>
            </a:r>
          </a:p>
          <a:p>
            <a:pPr marL="0" lvl="0" indent="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myFile</a:t>
            </a:r>
            <a:r>
              <a:rPr lang="en-US" altLang="en-US" dirty="0">
                <a:solidFill>
                  <a:srgbClr val="000000"/>
                </a:solidFill>
                <a:latin typeface="Consolas" panose="020B0609020204030204" pitchFamily="49" charset="0"/>
                <a:cs typeface="Consolas" panose="020B0609020204030204" pitchFamily="49" charset="0"/>
              </a:rPr>
              <a:t> = open(</a:t>
            </a:r>
            <a:r>
              <a:rPr lang="en-US" altLang="en-US" dirty="0" err="1">
                <a:solidFill>
                  <a:srgbClr val="000000"/>
                </a:solidFill>
                <a:latin typeface="Consolas" panose="020B0609020204030204" pitchFamily="49" charset="0"/>
                <a:cs typeface="Consolas" panose="020B0609020204030204" pitchFamily="49" charset="0"/>
              </a:rPr>
              <a:t>fileName</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accessMode</a:t>
            </a:r>
            <a:r>
              <a:rPr lang="en-US" altLang="en-US" dirty="0">
                <a:solidFill>
                  <a:srgbClr val="000000"/>
                </a:solidFill>
                <a:latin typeface="Consolas" panose="020B0609020204030204" pitchFamily="49" charset="0"/>
                <a:cs typeface="Consolas" panose="020B0609020204030204" pitchFamily="49" charset="0"/>
              </a:rPr>
              <a:t>) </a:t>
            </a:r>
          </a:p>
          <a:p>
            <a:pPr marL="0" lvl="0" indent="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myFile.write</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"Hi there</a:t>
            </a:r>
            <a:r>
              <a:rPr lang="en-US" altLang="en-US" dirty="0" smtClean="0">
                <a:solidFill>
                  <a:srgbClr val="A31515"/>
                </a:solidFill>
                <a:latin typeface="Consolas" panose="020B0609020204030204" pitchFamily="49" charset="0"/>
                <a:cs typeface="Consolas" panose="020B0609020204030204" pitchFamily="49" charset="0"/>
              </a:rPr>
              <a:t>!\n"</a:t>
            </a:r>
            <a:r>
              <a:rPr lang="en-US" altLang="en-US" dirty="0" smtClean="0">
                <a:solidFill>
                  <a:srgbClr val="000000"/>
                </a:solidFill>
                <a:latin typeface="Consolas" panose="020B0609020204030204" pitchFamily="49" charset="0"/>
                <a:cs typeface="Consolas" panose="020B0609020204030204" pitchFamily="49" charset="0"/>
              </a:rPr>
              <a:t>)</a:t>
            </a:r>
            <a:endParaRPr lang="en-US" altLang="en-US" dirty="0">
              <a:solidFill>
                <a:srgbClr val="000000"/>
              </a:solidFill>
              <a:latin typeface="Consolas" panose="020B0609020204030204" pitchFamily="49" charset="0"/>
              <a:cs typeface="Consolas" panose="020B0609020204030204" pitchFamily="49" charset="0"/>
            </a:endParaRPr>
          </a:p>
          <a:p>
            <a:pPr marL="0" indent="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myFile.write</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"How are you?"</a:t>
            </a:r>
            <a:r>
              <a:rPr lang="en-US" altLang="en-US" dirty="0">
                <a:solidFill>
                  <a:srgbClr val="000000"/>
                </a:solidFill>
                <a:latin typeface="Consolas" panose="020B0609020204030204" pitchFamily="49" charset="0"/>
                <a:cs typeface="Consolas" panose="020B0609020204030204" pitchFamily="49" charset="0"/>
              </a:rPr>
              <a:t>)</a:t>
            </a:r>
            <a:endParaRPr lang="en-US" altLang="en-US" dirty="0">
              <a:latin typeface="Arial" panose="020B0604020202020204" pitchFamily="34" charset="0"/>
            </a:endParaRPr>
          </a:p>
          <a:p>
            <a:pPr marL="0" indent="0">
              <a:buNone/>
            </a:pPr>
            <a:endParaRPr lang="en-CA" dirty="0" smtClean="0"/>
          </a:p>
        </p:txBody>
      </p:sp>
      <p:pic>
        <p:nvPicPr>
          <p:cNvPr id="6" name="Picture 5"/>
          <p:cNvPicPr>
            <a:picLocks noChangeAspect="1"/>
          </p:cNvPicPr>
          <p:nvPr/>
        </p:nvPicPr>
        <p:blipFill>
          <a:blip r:embed="rId3"/>
          <a:stretch>
            <a:fillRect/>
          </a:stretch>
        </p:blipFill>
        <p:spPr>
          <a:xfrm>
            <a:off x="6628159" y="1245702"/>
            <a:ext cx="6584873" cy="2971447"/>
          </a:xfrm>
          <a:prstGeom prst="rect">
            <a:avLst/>
          </a:prstGeom>
        </p:spPr>
      </p:pic>
    </p:spTree>
    <p:extLst>
      <p:ext uri="{BB962C8B-B14F-4D97-AF65-F5344CB8AC3E}">
        <p14:creationId xmlns:p14="http://schemas.microsoft.com/office/powerpoint/2010/main" val="3057542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700" dirty="0" smtClean="0">
                <a:cs typeface="Consolas" panose="020B0609020204030204" pitchFamily="49" charset="0"/>
              </a:rPr>
              <a:t>When you are finished you should always close the file</a:t>
            </a:r>
            <a:endParaRPr lang="en-CA" sz="3700" dirty="0"/>
          </a:p>
        </p:txBody>
      </p:sp>
      <p:sp>
        <p:nvSpPr>
          <p:cNvPr id="3" name="Content Placeholder 2"/>
          <p:cNvSpPr>
            <a:spLocks noGrp="1"/>
          </p:cNvSpPr>
          <p:nvPr>
            <p:ph idx="1"/>
          </p:nvPr>
        </p:nvSpPr>
        <p:spPr/>
        <p:txBody>
          <a:bodyPr/>
          <a:lstStyle/>
          <a:p>
            <a:pPr marL="0" indent="0">
              <a:buNone/>
            </a:pPr>
            <a:r>
              <a:rPr lang="en-CA" dirty="0" smtClean="0"/>
              <a:t>Use the </a:t>
            </a:r>
            <a:r>
              <a:rPr lang="en-CA" b="1" dirty="0" smtClean="0"/>
              <a:t>close</a:t>
            </a:r>
            <a:r>
              <a:rPr lang="en-CA" dirty="0" smtClean="0"/>
              <a:t> method</a:t>
            </a:r>
          </a:p>
          <a:p>
            <a:pPr marL="0" indent="0">
              <a:buNone/>
            </a:pPr>
            <a:endParaRPr lang="en-CA" dirty="0"/>
          </a:p>
          <a:p>
            <a:pPr marL="0" lvl="0" indent="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fileName</a:t>
            </a:r>
            <a:r>
              <a:rPr lang="en-US" altLang="en-US" dirty="0">
                <a:solidFill>
                  <a:srgbClr val="000000"/>
                </a:solidFill>
                <a:latin typeface="Consolas" panose="020B0609020204030204" pitchFamily="49" charset="0"/>
                <a:cs typeface="Consolas" panose="020B0609020204030204" pitchFamily="49" charset="0"/>
              </a:rPr>
              <a:t> = </a:t>
            </a:r>
            <a:r>
              <a:rPr lang="en-US" altLang="en-US" dirty="0">
                <a:solidFill>
                  <a:srgbClr val="A31515"/>
                </a:solidFill>
                <a:latin typeface="Consolas" panose="020B0609020204030204" pitchFamily="49" charset="0"/>
                <a:cs typeface="Consolas" panose="020B0609020204030204" pitchFamily="49" charset="0"/>
              </a:rPr>
              <a:t>"GuestList.txt"</a:t>
            </a:r>
            <a:r>
              <a:rPr lang="en-US" altLang="en-US" dirty="0">
                <a:solidFill>
                  <a:srgbClr val="000000"/>
                </a:solidFill>
                <a:latin typeface="Consolas" panose="020B0609020204030204" pitchFamily="49" charset="0"/>
                <a:cs typeface="Consolas" panose="020B0609020204030204" pitchFamily="49" charset="0"/>
              </a:rPr>
              <a:t> </a:t>
            </a:r>
          </a:p>
          <a:p>
            <a:pPr marL="0" lvl="0" indent="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accessMode</a:t>
            </a:r>
            <a:r>
              <a:rPr lang="en-US" altLang="en-US" dirty="0">
                <a:solidFill>
                  <a:srgbClr val="000000"/>
                </a:solidFill>
                <a:latin typeface="Consolas" panose="020B0609020204030204" pitchFamily="49" charset="0"/>
                <a:cs typeface="Consolas" panose="020B0609020204030204" pitchFamily="49" charset="0"/>
              </a:rPr>
              <a:t> = </a:t>
            </a:r>
            <a:r>
              <a:rPr lang="en-US" altLang="en-US" dirty="0">
                <a:solidFill>
                  <a:srgbClr val="A31515"/>
                </a:solidFill>
                <a:latin typeface="Consolas" panose="020B0609020204030204" pitchFamily="49" charset="0"/>
                <a:cs typeface="Consolas" panose="020B0609020204030204" pitchFamily="49" charset="0"/>
              </a:rPr>
              <a:t>"w"</a:t>
            </a:r>
            <a:r>
              <a:rPr lang="en-US" altLang="en-US" dirty="0">
                <a:solidFill>
                  <a:srgbClr val="000000"/>
                </a:solidFill>
                <a:latin typeface="Consolas" panose="020B0609020204030204" pitchFamily="49" charset="0"/>
                <a:cs typeface="Consolas" panose="020B0609020204030204" pitchFamily="49" charset="0"/>
              </a:rPr>
              <a:t> </a:t>
            </a:r>
          </a:p>
          <a:p>
            <a:pPr marL="0" lvl="0" indent="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myFile</a:t>
            </a:r>
            <a:r>
              <a:rPr lang="en-US" altLang="en-US" dirty="0">
                <a:solidFill>
                  <a:srgbClr val="000000"/>
                </a:solidFill>
                <a:latin typeface="Consolas" panose="020B0609020204030204" pitchFamily="49" charset="0"/>
                <a:cs typeface="Consolas" panose="020B0609020204030204" pitchFamily="49" charset="0"/>
              </a:rPr>
              <a:t> = open(</a:t>
            </a:r>
            <a:r>
              <a:rPr lang="en-US" altLang="en-US" dirty="0" err="1">
                <a:solidFill>
                  <a:srgbClr val="000000"/>
                </a:solidFill>
                <a:latin typeface="Consolas" panose="020B0609020204030204" pitchFamily="49" charset="0"/>
                <a:cs typeface="Consolas" panose="020B0609020204030204" pitchFamily="49" charset="0"/>
              </a:rPr>
              <a:t>fileName</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accessMode</a:t>
            </a:r>
            <a:r>
              <a:rPr lang="en-US" altLang="en-US" dirty="0">
                <a:solidFill>
                  <a:srgbClr val="000000"/>
                </a:solidFill>
                <a:latin typeface="Consolas" panose="020B0609020204030204" pitchFamily="49" charset="0"/>
                <a:cs typeface="Consolas" panose="020B0609020204030204" pitchFamily="49" charset="0"/>
              </a:rPr>
              <a:t>) </a:t>
            </a:r>
          </a:p>
          <a:p>
            <a:pPr marL="0" lvl="0" indent="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myFile.write</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"Hi there!\n"</a:t>
            </a:r>
            <a:r>
              <a:rPr lang="en-US" altLang="en-US" dirty="0">
                <a:solidFill>
                  <a:srgbClr val="000000"/>
                </a:solidFill>
                <a:latin typeface="Consolas" panose="020B0609020204030204" pitchFamily="49" charset="0"/>
                <a:cs typeface="Consolas" panose="020B0609020204030204" pitchFamily="49" charset="0"/>
              </a:rPr>
              <a:t>)</a:t>
            </a:r>
          </a:p>
          <a:p>
            <a:pPr marL="0" indent="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myFile.write</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"How are you</a:t>
            </a:r>
            <a:r>
              <a:rPr lang="en-US" altLang="en-US" dirty="0" smtClean="0">
                <a:solidFill>
                  <a:srgbClr val="A31515"/>
                </a:solidFill>
                <a:latin typeface="Consolas" panose="020B0609020204030204" pitchFamily="49" charset="0"/>
                <a:cs typeface="Consolas" panose="020B0609020204030204" pitchFamily="49" charset="0"/>
              </a:rPr>
              <a:t>?"</a:t>
            </a:r>
            <a:r>
              <a:rPr lang="en-US" altLang="en-US" dirty="0" smtClean="0">
                <a:solidFill>
                  <a:srgbClr val="000000"/>
                </a:solidFill>
                <a:latin typeface="Consolas" panose="020B0609020204030204" pitchFamily="49" charset="0"/>
                <a:cs typeface="Consolas" panose="020B0609020204030204" pitchFamily="49" charset="0"/>
              </a:rPr>
              <a:t>)</a:t>
            </a:r>
          </a:p>
          <a:p>
            <a:pPr marL="0" indent="0" eaLnBrk="0" fontAlgn="base" hangingPunct="0">
              <a:spcBef>
                <a:spcPct val="0"/>
              </a:spcBef>
              <a:spcAft>
                <a:spcPct val="0"/>
              </a:spcAft>
              <a:buNone/>
            </a:pPr>
            <a:r>
              <a:rPr lang="en-US" altLang="en-US" dirty="0" err="1" smtClean="0">
                <a:solidFill>
                  <a:srgbClr val="000000"/>
                </a:solidFill>
                <a:latin typeface="Consolas" panose="020B0609020204030204" pitchFamily="49" charset="0"/>
                <a:cs typeface="Consolas" panose="020B0609020204030204" pitchFamily="49" charset="0"/>
              </a:rPr>
              <a:t>myFile.close</a:t>
            </a:r>
            <a:r>
              <a:rPr lang="en-US" altLang="en-US" dirty="0" smtClean="0">
                <a:solidFill>
                  <a:srgbClr val="000000"/>
                </a:solidFill>
                <a:latin typeface="Consolas" panose="020B0609020204030204" pitchFamily="49" charset="0"/>
                <a:cs typeface="Consolas" panose="020B0609020204030204" pitchFamily="49" charset="0"/>
              </a:rPr>
              <a:t>()</a:t>
            </a:r>
            <a:endParaRPr lang="en-US" altLang="en-US" dirty="0">
              <a:latin typeface="Arial" panose="020B0604020202020204" pitchFamily="34" charset="0"/>
            </a:endParaRPr>
          </a:p>
          <a:p>
            <a:pPr marL="0" indent="0" eaLnBrk="0" fontAlgn="base" hangingPunct="0">
              <a:spcBef>
                <a:spcPct val="0"/>
              </a:spcBef>
              <a:spcAft>
                <a:spcPct val="0"/>
              </a:spcAft>
              <a:buNone/>
            </a:pPr>
            <a:endParaRPr lang="en-US" altLang="en-US" dirty="0">
              <a:latin typeface="Arial" panose="020B0604020202020204" pitchFamily="34" charset="0"/>
            </a:endParaRPr>
          </a:p>
        </p:txBody>
      </p:sp>
    </p:spTree>
    <p:extLst>
      <p:ext uri="{BB962C8B-B14F-4D97-AF65-F5344CB8AC3E}">
        <p14:creationId xmlns:p14="http://schemas.microsoft.com/office/powerpoint/2010/main" val="1552584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Write information to a file</a:t>
            </a:r>
            <a:endParaRPr lang="en-US" dirty="0"/>
          </a:p>
        </p:txBody>
      </p:sp>
    </p:spTree>
    <p:extLst>
      <p:ext uri="{BB962C8B-B14F-4D97-AF65-F5344CB8AC3E}">
        <p14:creationId xmlns:p14="http://schemas.microsoft.com/office/powerpoint/2010/main" val="16703090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A common format for storing information in a file is Comma Separated (CSV)</a:t>
            </a:r>
            <a:endParaRPr lang="en-US" dirty="0"/>
          </a:p>
        </p:txBody>
      </p:sp>
      <p:sp>
        <p:nvSpPr>
          <p:cNvPr id="4" name="Content Placeholder 3"/>
          <p:cNvSpPr>
            <a:spLocks noGrp="1"/>
          </p:cNvSpPr>
          <p:nvPr>
            <p:ph sz="half" idx="1"/>
          </p:nvPr>
        </p:nvSpPr>
        <p:spPr/>
        <p:txBody>
          <a:bodyPr>
            <a:normAutofit/>
          </a:bodyPr>
          <a:lstStyle/>
          <a:p>
            <a:r>
              <a:rPr lang="en-CA" b="0" dirty="0" smtClean="0"/>
              <a:t>A CSV file contains data </a:t>
            </a:r>
            <a:r>
              <a:rPr lang="en-CA" b="0" dirty="0"/>
              <a:t>separated by a character (usually a </a:t>
            </a:r>
            <a:r>
              <a:rPr lang="en-CA" b="0" dirty="0" smtClean="0"/>
              <a:t>comma). </a:t>
            </a:r>
          </a:p>
          <a:p>
            <a:r>
              <a:rPr lang="en-CA" b="0" dirty="0" smtClean="0"/>
              <a:t>Each row represents one record of data</a:t>
            </a:r>
          </a:p>
          <a:p>
            <a:r>
              <a:rPr lang="en-CA" b="0" dirty="0" smtClean="0"/>
              <a:t>It is sometimes called a Character </a:t>
            </a:r>
            <a:r>
              <a:rPr lang="en-CA" b="0" dirty="0"/>
              <a:t>Separated </a:t>
            </a:r>
            <a:r>
              <a:rPr lang="en-CA" b="0" dirty="0" smtClean="0"/>
              <a:t>Values file </a:t>
            </a:r>
            <a:r>
              <a:rPr lang="en-CA" b="0" dirty="0"/>
              <a:t>because the separating character </a:t>
            </a:r>
            <a:r>
              <a:rPr lang="en-CA" b="0" dirty="0" smtClean="0"/>
              <a:t>could be a different character such as a semi colon ‘;’</a:t>
            </a:r>
          </a:p>
        </p:txBody>
      </p:sp>
      <p:pic>
        <p:nvPicPr>
          <p:cNvPr id="5" name="Content Placeholder 4"/>
          <p:cNvPicPr>
            <a:picLocks noGrp="1" noChangeAspect="1"/>
          </p:cNvPicPr>
          <p:nvPr>
            <p:ph sz="half" idx="2"/>
          </p:nvPr>
        </p:nvPicPr>
        <p:blipFill>
          <a:blip r:embed="rId3"/>
          <a:stretch>
            <a:fillRect/>
          </a:stretch>
        </p:blipFill>
        <p:spPr>
          <a:xfrm>
            <a:off x="6284196" y="1533090"/>
            <a:ext cx="5619750" cy="3080192"/>
          </a:xfrm>
          <a:prstGeom prst="rect">
            <a:avLst/>
          </a:prstGeom>
        </p:spPr>
      </p:pic>
    </p:spTree>
    <p:extLst>
      <p:ext uri="{BB962C8B-B14F-4D97-AF65-F5344CB8AC3E}">
        <p14:creationId xmlns:p14="http://schemas.microsoft.com/office/powerpoint/2010/main" val="3250555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Your challenge, create the CSV file below!</a:t>
            </a:r>
            <a:endParaRPr lang="en-US" dirty="0"/>
          </a:p>
        </p:txBody>
      </p:sp>
      <p:pic>
        <p:nvPicPr>
          <p:cNvPr id="5" name="Content Placeholder 4"/>
          <p:cNvPicPr>
            <a:picLocks noGrp="1" noChangeAspect="1"/>
          </p:cNvPicPr>
          <p:nvPr>
            <p:ph idx="1"/>
          </p:nvPr>
        </p:nvPicPr>
        <p:blipFill>
          <a:blip r:embed="rId3"/>
          <a:stretch>
            <a:fillRect/>
          </a:stretch>
        </p:blipFill>
        <p:spPr>
          <a:xfrm>
            <a:off x="2038393" y="1800400"/>
            <a:ext cx="7524750" cy="4124325"/>
          </a:xfrm>
          <a:prstGeom prst="rect">
            <a:avLst/>
          </a:prstGeom>
        </p:spPr>
      </p:pic>
    </p:spTree>
    <p:extLst>
      <p:ext uri="{BB962C8B-B14F-4D97-AF65-F5344CB8AC3E}">
        <p14:creationId xmlns:p14="http://schemas.microsoft.com/office/powerpoint/2010/main" val="37238674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Extra credit!  Ask your user to enter names and ages for 5 different guests, then save each name and age to your CSV file</a:t>
            </a:r>
            <a:endParaRPr lang="en-US" dirty="0"/>
          </a:p>
        </p:txBody>
      </p:sp>
      <p:pic>
        <p:nvPicPr>
          <p:cNvPr id="5" name="Content Placeholder 4"/>
          <p:cNvPicPr>
            <a:picLocks noGrp="1" noChangeAspect="1"/>
          </p:cNvPicPr>
          <p:nvPr>
            <p:ph idx="1"/>
          </p:nvPr>
        </p:nvPicPr>
        <p:blipFill>
          <a:blip r:embed="rId3"/>
          <a:stretch>
            <a:fillRect/>
          </a:stretch>
        </p:blipFill>
        <p:spPr>
          <a:xfrm>
            <a:off x="2566426" y="2598890"/>
            <a:ext cx="7524750" cy="4124325"/>
          </a:xfrm>
          <a:prstGeom prst="rect">
            <a:avLst/>
          </a:prstGeom>
        </p:spPr>
      </p:pic>
    </p:spTree>
    <p:extLst>
      <p:ext uri="{BB962C8B-B14F-4D97-AF65-F5344CB8AC3E}">
        <p14:creationId xmlns:p14="http://schemas.microsoft.com/office/powerpoint/2010/main" val="25094773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Congratulations!</a:t>
            </a:r>
            <a:endParaRPr lang="en-US" dirty="0"/>
          </a:p>
        </p:txBody>
      </p:sp>
      <p:sp>
        <p:nvSpPr>
          <p:cNvPr id="4" name="Content Placeholder 3"/>
          <p:cNvSpPr>
            <a:spLocks noGrp="1"/>
          </p:cNvSpPr>
          <p:nvPr>
            <p:ph sz="half" idx="1"/>
          </p:nvPr>
        </p:nvSpPr>
        <p:spPr/>
        <p:txBody>
          <a:bodyPr/>
          <a:lstStyle/>
          <a:p>
            <a:pPr marL="0" indent="0">
              <a:buNone/>
            </a:pPr>
            <a:r>
              <a:rPr lang="en-CA" dirty="0" smtClean="0"/>
              <a:t>You can now write a program that will write information to a file so we can look it up later!</a:t>
            </a:r>
            <a:endParaRPr lang="en-US" dirty="0"/>
          </a:p>
        </p:txBody>
      </p:sp>
      <p:pic>
        <p:nvPicPr>
          <p:cNvPr id="6" name="Content Placeholder 5"/>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7121780" y="1782305"/>
            <a:ext cx="4285546" cy="3812583"/>
          </a:xfrm>
        </p:spPr>
      </p:pic>
    </p:spTree>
    <p:extLst>
      <p:ext uri="{BB962C8B-B14F-4D97-AF65-F5344CB8AC3E}">
        <p14:creationId xmlns:p14="http://schemas.microsoft.com/office/powerpoint/2010/main" val="4952315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89994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Have you ever needed to jot something down to remember it later?</a:t>
            </a:r>
            <a:endParaRPr lang="en-CA" dirty="0"/>
          </a:p>
        </p:txBody>
      </p:sp>
      <p:sp>
        <p:nvSpPr>
          <p:cNvPr id="4" name="Content Placeholder 3"/>
          <p:cNvSpPr>
            <a:spLocks noGrp="1"/>
          </p:cNvSpPr>
          <p:nvPr>
            <p:ph idx="1"/>
          </p:nvPr>
        </p:nvSpPr>
        <p:spPr/>
        <p:txBody>
          <a:bodyPr/>
          <a:lstStyle/>
          <a:p>
            <a:r>
              <a:rPr lang="en-CA" dirty="0" smtClean="0"/>
              <a:t>A list of ingredients to buy for a recipe?</a:t>
            </a:r>
          </a:p>
          <a:p>
            <a:r>
              <a:rPr lang="en-CA" dirty="0" smtClean="0"/>
              <a:t>A guest list?</a:t>
            </a:r>
          </a:p>
          <a:p>
            <a:r>
              <a:rPr lang="en-CA" dirty="0" smtClean="0"/>
              <a:t>A phone number?</a:t>
            </a:r>
          </a:p>
          <a:p>
            <a:pPr marL="0" indent="0">
              <a:buNone/>
            </a:pPr>
            <a:endParaRPr lang="en-CA" dirty="0" smtClean="0"/>
          </a:p>
          <a:p>
            <a:pPr marL="0" indent="0">
              <a:buNone/>
            </a:pPr>
            <a:endParaRPr lang="en-CA" dirty="0" smtClean="0"/>
          </a:p>
          <a:p>
            <a:pPr marL="0" indent="0">
              <a:buNone/>
            </a:pPr>
            <a:endParaRPr lang="en-CA" dirty="0"/>
          </a:p>
        </p:txBody>
      </p:sp>
    </p:spTree>
    <p:extLst>
      <p:ext uri="{BB962C8B-B14F-4D97-AF65-F5344CB8AC3E}">
        <p14:creationId xmlns:p14="http://schemas.microsoft.com/office/powerpoint/2010/main" val="1266330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Sometimes even programs need to jot something down so they can remember it later</a:t>
            </a:r>
            <a:endParaRPr lang="en-US" dirty="0"/>
          </a:p>
        </p:txBody>
      </p:sp>
      <p:sp>
        <p:nvSpPr>
          <p:cNvPr id="3" name="Content Placeholder 2"/>
          <p:cNvSpPr>
            <a:spLocks noGrp="1"/>
          </p:cNvSpPr>
          <p:nvPr>
            <p:ph idx="1"/>
          </p:nvPr>
        </p:nvSpPr>
        <p:spPr/>
        <p:txBody>
          <a:bodyPr/>
          <a:lstStyle/>
          <a:p>
            <a:r>
              <a:rPr lang="en-CA" dirty="0" smtClean="0"/>
              <a:t>Remember what page I was reading in my e-book</a:t>
            </a:r>
          </a:p>
          <a:p>
            <a:r>
              <a:rPr lang="en-CA" dirty="0" smtClean="0"/>
              <a:t>Remember what treasures I had collected when I took a break from the game</a:t>
            </a:r>
            <a:endParaRPr lang="en-US" dirty="0" smtClean="0"/>
          </a:p>
          <a:p>
            <a:endParaRPr lang="en-CA" dirty="0" smtClean="0"/>
          </a:p>
        </p:txBody>
      </p:sp>
    </p:spTree>
    <p:extLst>
      <p:ext uri="{BB962C8B-B14F-4D97-AF65-F5344CB8AC3E}">
        <p14:creationId xmlns:p14="http://schemas.microsoft.com/office/powerpoint/2010/main" val="2956230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One of the ways a program can make a note of something is to write it to a file</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212775" y="1933290"/>
            <a:ext cx="3857910" cy="3857910"/>
          </a:xfrm>
        </p:spPr>
      </p:pic>
    </p:spTree>
    <p:extLst>
      <p:ext uri="{BB962C8B-B14F-4D97-AF65-F5344CB8AC3E}">
        <p14:creationId xmlns:p14="http://schemas.microsoft.com/office/powerpoint/2010/main" val="25841947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cs typeface="Consolas" panose="020B0609020204030204" pitchFamily="49" charset="0"/>
              </a:rPr>
              <a:t>How do you write to a file with code?</a:t>
            </a:r>
            <a:endParaRPr lang="en-CA" dirty="0"/>
          </a:p>
        </p:txBody>
      </p:sp>
      <p:sp>
        <p:nvSpPr>
          <p:cNvPr id="3" name="Content Placeholder 2"/>
          <p:cNvSpPr>
            <a:spLocks noGrp="1"/>
          </p:cNvSpPr>
          <p:nvPr>
            <p:ph idx="1"/>
          </p:nvPr>
        </p:nvSpPr>
        <p:spPr/>
        <p:txBody>
          <a:bodyPr>
            <a:normAutofit/>
          </a:bodyPr>
          <a:lstStyle/>
          <a:p>
            <a:r>
              <a:rPr lang="en-CA" dirty="0" smtClean="0">
                <a:cs typeface="Consolas" panose="020B0609020204030204" pitchFamily="49" charset="0"/>
              </a:rPr>
              <a:t>Use </a:t>
            </a:r>
            <a:r>
              <a:rPr lang="en-CA" dirty="0">
                <a:cs typeface="Consolas" panose="020B0609020204030204" pitchFamily="49" charset="0"/>
              </a:rPr>
              <a:t>the </a:t>
            </a:r>
            <a:r>
              <a:rPr lang="en-CA" b="1" dirty="0" smtClean="0">
                <a:cs typeface="Consolas" panose="020B0609020204030204" pitchFamily="49" charset="0"/>
              </a:rPr>
              <a:t>open</a:t>
            </a:r>
            <a:r>
              <a:rPr lang="en-CA" dirty="0" smtClean="0">
                <a:cs typeface="Consolas" panose="020B0609020204030204" pitchFamily="49" charset="0"/>
              </a:rPr>
              <a:t> function to create and open a file</a:t>
            </a:r>
          </a:p>
          <a:p>
            <a:pPr marL="0" lvl="0" indent="0">
              <a:buNone/>
            </a:pPr>
            <a:r>
              <a:rPr lang="en-CA" sz="2000" b="1" dirty="0" smtClean="0">
                <a:latin typeface="Consolas" panose="020B0609020204030204" pitchFamily="49" charset="0"/>
                <a:cs typeface="Consolas" panose="020B0609020204030204" pitchFamily="49" charset="0"/>
              </a:rPr>
              <a:t>	</a:t>
            </a:r>
            <a:r>
              <a:rPr lang="en-US" altLang="en-US" sz="2400" dirty="0" err="1">
                <a:solidFill>
                  <a:srgbClr val="000000"/>
                </a:solidFill>
                <a:latin typeface="Consolas" panose="020B0609020204030204" pitchFamily="49" charset="0"/>
                <a:cs typeface="Consolas" panose="020B0609020204030204" pitchFamily="49" charset="0"/>
              </a:rPr>
              <a:t>myFile</a:t>
            </a:r>
            <a:r>
              <a:rPr lang="en-US" altLang="en-US" sz="2400" dirty="0">
                <a:solidFill>
                  <a:srgbClr val="000000"/>
                </a:solidFill>
                <a:latin typeface="Consolas" panose="020B0609020204030204" pitchFamily="49" charset="0"/>
                <a:cs typeface="Consolas" panose="020B0609020204030204" pitchFamily="49" charset="0"/>
              </a:rPr>
              <a:t> = open(</a:t>
            </a:r>
            <a:r>
              <a:rPr lang="en-US" altLang="en-US" sz="2400" dirty="0" err="1">
                <a:solidFill>
                  <a:srgbClr val="000000"/>
                </a:solidFill>
                <a:latin typeface="Consolas" panose="020B0609020204030204" pitchFamily="49" charset="0"/>
                <a:cs typeface="Consolas" panose="020B0609020204030204" pitchFamily="49" charset="0"/>
              </a:rPr>
              <a:t>fileName</a:t>
            </a: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err="1">
                <a:solidFill>
                  <a:srgbClr val="000000"/>
                </a:solidFill>
                <a:latin typeface="Consolas" panose="020B0609020204030204" pitchFamily="49" charset="0"/>
                <a:cs typeface="Consolas" panose="020B0609020204030204" pitchFamily="49" charset="0"/>
              </a:rPr>
              <a:t>accessMode</a:t>
            </a:r>
            <a:r>
              <a:rPr lang="en-US" altLang="en-US" sz="2400" dirty="0">
                <a:solidFill>
                  <a:srgbClr val="000000"/>
                </a:solidFill>
                <a:latin typeface="Consolas" panose="020B0609020204030204" pitchFamily="49" charset="0"/>
                <a:cs typeface="Consolas" panose="020B0609020204030204" pitchFamily="49" charset="0"/>
              </a:rPr>
              <a:t>) </a:t>
            </a:r>
            <a:endParaRPr lang="en-US" altLang="en-US" sz="5400" dirty="0">
              <a:latin typeface="Arial" panose="020B0604020202020204" pitchFamily="34" charset="0"/>
            </a:endParaRPr>
          </a:p>
          <a:p>
            <a:r>
              <a:rPr lang="en-CA" dirty="0" smtClean="0">
                <a:cs typeface="Consolas" panose="020B0609020204030204" pitchFamily="49" charset="0"/>
              </a:rPr>
              <a:t>You must specify</a:t>
            </a:r>
            <a:endParaRPr lang="en-CA" dirty="0">
              <a:cs typeface="Consolas" panose="020B0609020204030204" pitchFamily="49" charset="0"/>
            </a:endParaRPr>
          </a:p>
          <a:p>
            <a:pPr lvl="1"/>
            <a:r>
              <a:rPr lang="en-CA" dirty="0" smtClean="0">
                <a:cs typeface="Consolas" panose="020B0609020204030204" pitchFamily="49" charset="0"/>
              </a:rPr>
              <a:t>file </a:t>
            </a:r>
            <a:r>
              <a:rPr lang="en-CA" dirty="0">
                <a:cs typeface="Consolas" panose="020B0609020204030204" pitchFamily="49" charset="0"/>
              </a:rPr>
              <a:t>name</a:t>
            </a:r>
          </a:p>
          <a:p>
            <a:pPr lvl="1"/>
            <a:r>
              <a:rPr lang="en-CA" dirty="0" smtClean="0">
                <a:cs typeface="Consolas" panose="020B0609020204030204" pitchFamily="49" charset="0"/>
              </a:rPr>
              <a:t>access </a:t>
            </a:r>
            <a:r>
              <a:rPr lang="en-CA" dirty="0">
                <a:cs typeface="Consolas" panose="020B0609020204030204" pitchFamily="49" charset="0"/>
              </a:rPr>
              <a:t>mode </a:t>
            </a:r>
          </a:p>
        </p:txBody>
      </p:sp>
    </p:spTree>
    <p:extLst>
      <p:ext uri="{BB962C8B-B14F-4D97-AF65-F5344CB8AC3E}">
        <p14:creationId xmlns:p14="http://schemas.microsoft.com/office/powerpoint/2010/main" val="3957651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4000" dirty="0" smtClean="0">
                <a:cs typeface="Consolas" panose="020B0609020204030204" pitchFamily="49" charset="0"/>
              </a:rPr>
              <a:t>What is the file name?</a:t>
            </a:r>
            <a:endParaRPr lang="en-CA" sz="4000" dirty="0"/>
          </a:p>
        </p:txBody>
      </p:sp>
      <p:sp>
        <p:nvSpPr>
          <p:cNvPr id="3" name="Content Placeholder 2"/>
          <p:cNvSpPr>
            <a:spLocks noGrp="1"/>
          </p:cNvSpPr>
          <p:nvPr>
            <p:ph idx="1"/>
          </p:nvPr>
        </p:nvSpPr>
        <p:spPr/>
        <p:txBody>
          <a:bodyPr/>
          <a:lstStyle/>
          <a:p>
            <a:r>
              <a:rPr lang="en-CA" dirty="0" smtClean="0">
                <a:cs typeface="Consolas" panose="020B0609020204030204" pitchFamily="49" charset="0"/>
              </a:rPr>
              <a:t>The file name is the name of your file including the extension</a:t>
            </a:r>
          </a:p>
          <a:p>
            <a:pPr lvl="1"/>
            <a:r>
              <a:rPr lang="en-CA" dirty="0" smtClean="0">
                <a:cs typeface="Consolas" panose="020B0609020204030204" pitchFamily="49" charset="0"/>
              </a:rPr>
              <a:t>data.txt, mytimes.csv</a:t>
            </a:r>
          </a:p>
          <a:p>
            <a:r>
              <a:rPr lang="en-CA" dirty="0" smtClean="0">
                <a:cs typeface="Consolas" panose="020B0609020204030204" pitchFamily="49" charset="0"/>
              </a:rPr>
              <a:t>The file will be created in the same folder as your program </a:t>
            </a:r>
          </a:p>
        </p:txBody>
      </p:sp>
    </p:spTree>
    <p:extLst>
      <p:ext uri="{BB962C8B-B14F-4D97-AF65-F5344CB8AC3E}">
        <p14:creationId xmlns:p14="http://schemas.microsoft.com/office/powerpoint/2010/main" val="1148866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700" dirty="0" smtClean="0">
                <a:cs typeface="Consolas" panose="020B0609020204030204" pitchFamily="49" charset="0"/>
              </a:rPr>
              <a:t>What is the </a:t>
            </a:r>
            <a:r>
              <a:rPr lang="en-CA" sz="3700" b="1" dirty="0">
                <a:cs typeface="Consolas" panose="020B0609020204030204" pitchFamily="49" charset="0"/>
              </a:rPr>
              <a:t>a</a:t>
            </a:r>
            <a:r>
              <a:rPr lang="en-CA" sz="3700" b="1" dirty="0" smtClean="0">
                <a:cs typeface="Consolas" panose="020B0609020204030204" pitchFamily="49" charset="0"/>
              </a:rPr>
              <a:t>ccess mode</a:t>
            </a:r>
            <a:r>
              <a:rPr lang="en-CA" sz="3700" dirty="0" smtClean="0">
                <a:cs typeface="Consolas" panose="020B0609020204030204" pitchFamily="49" charset="0"/>
              </a:rPr>
              <a:t>?</a:t>
            </a:r>
            <a:endParaRPr lang="en-CA" sz="3700" dirty="0"/>
          </a:p>
        </p:txBody>
      </p:sp>
      <p:sp>
        <p:nvSpPr>
          <p:cNvPr id="3" name="Content Placeholder 2"/>
          <p:cNvSpPr>
            <a:spLocks noGrp="1"/>
          </p:cNvSpPr>
          <p:nvPr>
            <p:ph idx="1"/>
          </p:nvPr>
        </p:nvSpPr>
        <p:spPr/>
        <p:txBody>
          <a:bodyPr/>
          <a:lstStyle/>
          <a:p>
            <a:r>
              <a:rPr lang="en-CA" dirty="0" smtClean="0"/>
              <a:t>The access mode specifies what you will do with the file after you open it.</a:t>
            </a:r>
          </a:p>
          <a:p>
            <a:r>
              <a:rPr lang="en-CA" dirty="0" smtClean="0"/>
              <a:t>You can specify any of the following:</a:t>
            </a:r>
          </a:p>
          <a:p>
            <a:pPr marL="0" indent="0">
              <a:buNone/>
            </a:pPr>
            <a:endParaRPr lang="en-CA" dirty="0" smtClean="0"/>
          </a:p>
        </p:txBody>
      </p:sp>
      <p:graphicFrame>
        <p:nvGraphicFramePr>
          <p:cNvPr id="4" name="Table 3"/>
          <p:cNvGraphicFramePr>
            <a:graphicFrameLocks noGrp="1"/>
          </p:cNvGraphicFramePr>
          <p:nvPr>
            <p:extLst>
              <p:ext uri="{D42A27DB-BD31-4B8C-83A1-F6EECF244321}">
                <p14:modId xmlns:p14="http://schemas.microsoft.com/office/powerpoint/2010/main" val="4151748738"/>
              </p:ext>
            </p:extLst>
          </p:nvPr>
        </p:nvGraphicFramePr>
        <p:xfrm>
          <a:off x="2427785" y="3353684"/>
          <a:ext cx="6061122" cy="2286000"/>
        </p:xfrm>
        <a:graphic>
          <a:graphicData uri="http://schemas.openxmlformats.org/drawingml/2006/table">
            <a:tbl>
              <a:tblPr firstRow="1" bandRow="1">
                <a:tableStyleId>{5C22544A-7EE6-4342-B048-85BDC9FD1C3A}</a:tableStyleId>
              </a:tblPr>
              <a:tblGrid>
                <a:gridCol w="1668354"/>
                <a:gridCol w="4392768"/>
              </a:tblGrid>
              <a:tr h="370840">
                <a:tc>
                  <a:txBody>
                    <a:bodyPr/>
                    <a:lstStyle/>
                    <a:p>
                      <a:r>
                        <a:rPr lang="en-CA" sz="2000" dirty="0" smtClean="0"/>
                        <a:t>Access mode</a:t>
                      </a:r>
                      <a:endParaRPr lang="en-US" sz="2000" dirty="0"/>
                    </a:p>
                  </a:txBody>
                  <a:tcPr/>
                </a:tc>
                <a:tc>
                  <a:txBody>
                    <a:bodyPr/>
                    <a:lstStyle/>
                    <a:p>
                      <a:r>
                        <a:rPr lang="en-CA" sz="2000" dirty="0" smtClean="0"/>
                        <a:t>Action </a:t>
                      </a:r>
                      <a:endParaRPr lang="en-US" sz="2000" dirty="0"/>
                    </a:p>
                  </a:txBody>
                  <a:tcPr/>
                </a:tc>
              </a:tr>
              <a:tr h="370840">
                <a:tc>
                  <a:txBody>
                    <a:bodyPr/>
                    <a:lstStyle/>
                    <a:p>
                      <a:pPr algn="ctr"/>
                      <a:r>
                        <a:rPr lang="en-CA" sz="2000" dirty="0" smtClean="0"/>
                        <a:t>r</a:t>
                      </a:r>
                      <a:endParaRPr lang="en-US" sz="2000" dirty="0"/>
                    </a:p>
                  </a:txBody>
                  <a:tcPr/>
                </a:tc>
                <a:tc>
                  <a:txBody>
                    <a:bodyPr/>
                    <a:lstStyle/>
                    <a:p>
                      <a:r>
                        <a:rPr lang="en-CA" sz="2000" dirty="0" smtClean="0"/>
                        <a:t>Read the file</a:t>
                      </a:r>
                      <a:endParaRPr lang="en-US" sz="2000" dirty="0"/>
                    </a:p>
                  </a:txBody>
                  <a:tcPr/>
                </a:tc>
              </a:tr>
              <a:tr h="370840">
                <a:tc>
                  <a:txBody>
                    <a:bodyPr/>
                    <a:lstStyle/>
                    <a:p>
                      <a:pPr algn="ctr"/>
                      <a:r>
                        <a:rPr lang="en-CA" sz="2000" dirty="0" smtClean="0"/>
                        <a:t>w</a:t>
                      </a:r>
                      <a:endParaRPr lang="en-US" sz="2000" dirty="0"/>
                    </a:p>
                  </a:txBody>
                  <a:tcPr/>
                </a:tc>
                <a:tc>
                  <a:txBody>
                    <a:bodyPr/>
                    <a:lstStyle/>
                    <a:p>
                      <a:r>
                        <a:rPr lang="en-CA" sz="2000" dirty="0" smtClean="0"/>
                        <a:t>Write to the file</a:t>
                      </a:r>
                      <a:endParaRPr lang="en-US" sz="2000" dirty="0"/>
                    </a:p>
                  </a:txBody>
                  <a:tcPr/>
                </a:tc>
              </a:tr>
              <a:tr h="370840">
                <a:tc>
                  <a:txBody>
                    <a:bodyPr/>
                    <a:lstStyle/>
                    <a:p>
                      <a:pPr algn="ctr"/>
                      <a:r>
                        <a:rPr lang="en-CA" sz="2000" dirty="0" smtClean="0"/>
                        <a:t>a</a:t>
                      </a:r>
                      <a:endParaRPr lang="en-US" sz="2000" dirty="0"/>
                    </a:p>
                  </a:txBody>
                  <a:tcPr/>
                </a:tc>
                <a:tc>
                  <a:txBody>
                    <a:bodyPr/>
                    <a:lstStyle/>
                    <a:p>
                      <a:r>
                        <a:rPr lang="en-CA" sz="2000" dirty="0" smtClean="0"/>
                        <a:t>Append</a:t>
                      </a:r>
                      <a:r>
                        <a:rPr lang="en-CA" sz="2000" baseline="0" dirty="0" smtClean="0"/>
                        <a:t> to the existing file content</a:t>
                      </a:r>
                      <a:endParaRPr lang="en-US" sz="2000" dirty="0"/>
                    </a:p>
                  </a:txBody>
                  <a:tcPr/>
                </a:tc>
              </a:tr>
              <a:tr h="370840">
                <a:tc>
                  <a:txBody>
                    <a:bodyPr/>
                    <a:lstStyle/>
                    <a:p>
                      <a:pPr algn="ctr"/>
                      <a:r>
                        <a:rPr lang="en-CA" sz="2000" dirty="0" smtClean="0"/>
                        <a:t>b</a:t>
                      </a:r>
                      <a:endParaRPr lang="en-US" sz="2000" dirty="0"/>
                    </a:p>
                  </a:txBody>
                  <a:tcPr/>
                </a:tc>
                <a:tc>
                  <a:txBody>
                    <a:bodyPr/>
                    <a:lstStyle/>
                    <a:p>
                      <a:r>
                        <a:rPr lang="en-CA" sz="2000" dirty="0" smtClean="0"/>
                        <a:t>Open a</a:t>
                      </a:r>
                      <a:r>
                        <a:rPr lang="en-CA" sz="2000" baseline="0" dirty="0" smtClean="0"/>
                        <a:t> binary file</a:t>
                      </a:r>
                      <a:endParaRPr lang="en-US" sz="2000" dirty="0"/>
                    </a:p>
                  </a:txBody>
                  <a:tcPr/>
                </a:tc>
              </a:tr>
            </a:tbl>
          </a:graphicData>
        </a:graphic>
      </p:graphicFrame>
    </p:spTree>
    <p:extLst>
      <p:ext uri="{BB962C8B-B14F-4D97-AF65-F5344CB8AC3E}">
        <p14:creationId xmlns:p14="http://schemas.microsoft.com/office/powerpoint/2010/main" val="3013323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700" dirty="0" smtClean="0">
                <a:cs typeface="Consolas" panose="020B0609020204030204" pitchFamily="49" charset="0"/>
              </a:rPr>
              <a:t>So how does that look when we put it all together?</a:t>
            </a:r>
            <a:endParaRPr lang="en-CA" sz="3700" dirty="0"/>
          </a:p>
        </p:txBody>
      </p:sp>
      <p:sp>
        <p:nvSpPr>
          <p:cNvPr id="3" name="Content Placeholder 2"/>
          <p:cNvSpPr>
            <a:spLocks noGrp="1"/>
          </p:cNvSpPr>
          <p:nvPr>
            <p:ph idx="1"/>
          </p:nvPr>
        </p:nvSpPr>
        <p:spPr/>
        <p:txBody>
          <a:bodyPr/>
          <a:lstStyle/>
          <a:p>
            <a:pPr marL="0" lvl="0" indent="0" defTabSz="914400" eaLnBrk="0" fontAlgn="base" hangingPunct="0">
              <a:spcBef>
                <a:spcPct val="0"/>
              </a:spcBef>
              <a:spcAft>
                <a:spcPct val="0"/>
              </a:spcAft>
              <a:buNone/>
            </a:pPr>
            <a:r>
              <a:rPr lang="en-US" altLang="en-US" dirty="0" err="1" smtClean="0">
                <a:solidFill>
                  <a:srgbClr val="000000"/>
                </a:solidFill>
                <a:latin typeface="Consolas" panose="020B0609020204030204" pitchFamily="49" charset="0"/>
                <a:cs typeface="Consolas" panose="020B0609020204030204" pitchFamily="49" charset="0"/>
              </a:rPr>
              <a:t>fileName</a:t>
            </a:r>
            <a:r>
              <a:rPr lang="en-US" altLang="en-US" dirty="0">
                <a:solidFill>
                  <a:srgbClr val="000000"/>
                </a:solidFill>
                <a:latin typeface="Consolas" panose="020B0609020204030204" pitchFamily="49" charset="0"/>
                <a:cs typeface="Consolas" panose="020B0609020204030204" pitchFamily="49" charset="0"/>
              </a:rPr>
              <a:t> = </a:t>
            </a:r>
            <a:r>
              <a:rPr lang="en-US" altLang="en-US" dirty="0" smtClean="0">
                <a:solidFill>
                  <a:srgbClr val="A31515"/>
                </a:solidFill>
                <a:latin typeface="Consolas" panose="020B0609020204030204" pitchFamily="49" charset="0"/>
                <a:cs typeface="Consolas" panose="020B0609020204030204" pitchFamily="49" charset="0"/>
              </a:rPr>
              <a:t>"GuestList.txt"</a:t>
            </a:r>
            <a:r>
              <a:rPr lang="en-US" altLang="en-US" dirty="0" smtClean="0">
                <a:solidFill>
                  <a:srgbClr val="000000"/>
                </a:solidFill>
                <a:latin typeface="Consolas" panose="020B0609020204030204" pitchFamily="49" charset="0"/>
                <a:cs typeface="Consolas" panose="020B0609020204030204" pitchFamily="49" charset="0"/>
              </a:rPr>
              <a:t> </a:t>
            </a:r>
          </a:p>
          <a:p>
            <a:pPr marL="0" lvl="0" indent="0" defTabSz="914400" eaLnBrk="0" fontAlgn="base" hangingPunct="0">
              <a:spcBef>
                <a:spcPct val="0"/>
              </a:spcBef>
              <a:spcAft>
                <a:spcPct val="0"/>
              </a:spcAft>
              <a:buNone/>
            </a:pPr>
            <a:r>
              <a:rPr lang="en-US" altLang="en-US" dirty="0" err="1" smtClean="0">
                <a:solidFill>
                  <a:srgbClr val="000000"/>
                </a:solidFill>
                <a:latin typeface="Consolas" panose="020B0609020204030204" pitchFamily="49" charset="0"/>
                <a:cs typeface="Consolas" panose="020B0609020204030204" pitchFamily="49" charset="0"/>
              </a:rPr>
              <a:t>accessMode</a:t>
            </a:r>
            <a:r>
              <a:rPr lang="en-US" altLang="en-US" dirty="0" smtClean="0">
                <a:solidFill>
                  <a:srgbClr val="000000"/>
                </a:solidFill>
                <a:latin typeface="Consolas" panose="020B0609020204030204" pitchFamily="49" charset="0"/>
                <a:cs typeface="Consolas" panose="020B0609020204030204" pitchFamily="49" charset="0"/>
              </a:rPr>
              <a:t> = </a:t>
            </a:r>
            <a:r>
              <a:rPr lang="en-US" altLang="en-US" dirty="0" smtClean="0">
                <a:solidFill>
                  <a:srgbClr val="A31515"/>
                </a:solidFill>
                <a:latin typeface="Consolas" panose="020B0609020204030204" pitchFamily="49" charset="0"/>
                <a:cs typeface="Consolas" panose="020B0609020204030204" pitchFamily="49" charset="0"/>
              </a:rPr>
              <a:t>"w"</a:t>
            </a:r>
            <a:r>
              <a:rPr lang="en-US" altLang="en-US" dirty="0" smtClean="0">
                <a:solidFill>
                  <a:srgbClr val="000000"/>
                </a:solidFill>
                <a:latin typeface="Consolas" panose="020B0609020204030204" pitchFamily="49" charset="0"/>
                <a:cs typeface="Consolas" panose="020B0609020204030204" pitchFamily="49" charset="0"/>
              </a:rPr>
              <a:t> </a:t>
            </a:r>
          </a:p>
          <a:p>
            <a:pPr marL="0" lvl="0" indent="0" defTabSz="914400" eaLnBrk="0" fontAlgn="base" hangingPunct="0">
              <a:spcBef>
                <a:spcPct val="0"/>
              </a:spcBef>
              <a:spcAft>
                <a:spcPct val="0"/>
              </a:spcAft>
              <a:buNone/>
            </a:pPr>
            <a:r>
              <a:rPr lang="en-US" altLang="en-US" dirty="0" err="1" smtClean="0">
                <a:solidFill>
                  <a:srgbClr val="000000"/>
                </a:solidFill>
                <a:latin typeface="Consolas" panose="020B0609020204030204" pitchFamily="49" charset="0"/>
                <a:cs typeface="Consolas" panose="020B0609020204030204" pitchFamily="49" charset="0"/>
              </a:rPr>
              <a:t>myFile</a:t>
            </a:r>
            <a:r>
              <a:rPr lang="en-US" altLang="en-US" dirty="0">
                <a:solidFill>
                  <a:srgbClr val="000000"/>
                </a:solidFill>
                <a:latin typeface="Consolas" panose="020B0609020204030204" pitchFamily="49" charset="0"/>
                <a:cs typeface="Consolas" panose="020B0609020204030204" pitchFamily="49" charset="0"/>
              </a:rPr>
              <a:t> = open(</a:t>
            </a:r>
            <a:r>
              <a:rPr lang="en-US" altLang="en-US" dirty="0" err="1">
                <a:solidFill>
                  <a:srgbClr val="000000"/>
                </a:solidFill>
                <a:latin typeface="Consolas" panose="020B0609020204030204" pitchFamily="49" charset="0"/>
                <a:cs typeface="Consolas" panose="020B0609020204030204" pitchFamily="49" charset="0"/>
              </a:rPr>
              <a:t>fileName</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accessMode</a:t>
            </a:r>
            <a:r>
              <a:rPr lang="en-US" altLang="en-US" dirty="0">
                <a:solidFill>
                  <a:srgbClr val="000000"/>
                </a:solidFill>
                <a:latin typeface="Consolas" panose="020B0609020204030204" pitchFamily="49" charset="0"/>
                <a:cs typeface="Consolas" panose="020B0609020204030204" pitchFamily="49" charset="0"/>
              </a:rPr>
              <a:t>)</a:t>
            </a:r>
            <a:endParaRPr lang="en-US" altLang="en-US" sz="6600" dirty="0">
              <a:latin typeface="Arial" panose="020B0604020202020204" pitchFamily="34" charset="0"/>
            </a:endParaRPr>
          </a:p>
          <a:p>
            <a:pPr marL="0" indent="0">
              <a:buNone/>
            </a:pPr>
            <a:endParaRPr lang="en-CA" dirty="0" smtClean="0"/>
          </a:p>
        </p:txBody>
      </p:sp>
    </p:spTree>
    <p:extLst>
      <p:ext uri="{BB962C8B-B14F-4D97-AF65-F5344CB8AC3E}">
        <p14:creationId xmlns:p14="http://schemas.microsoft.com/office/powerpoint/2010/main" val="1375660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Creating a file and looking up</a:t>
            </a:r>
            <a:endParaRPr lang="en-US" dirty="0"/>
          </a:p>
        </p:txBody>
      </p:sp>
    </p:spTree>
    <p:extLst>
      <p:ext uri="{BB962C8B-B14F-4D97-AF65-F5344CB8AC3E}">
        <p14:creationId xmlns:p14="http://schemas.microsoft.com/office/powerpoint/2010/main" val="1930566173"/>
      </p:ext>
    </p:extLst>
  </p:cSld>
  <p:clrMapOvr>
    <a:masterClrMapping/>
  </p:clrMapOvr>
  <p:timing>
    <p:tnLst>
      <p:par>
        <p:cTn id="1" dur="indefinite" restart="never" nodeType="tmRoot"/>
      </p:par>
    </p:tn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Content_x0020_Type xmlns="A1016A52-665D-42A0-B05F-CF4EC4F3D513">Slide Presentation</Content_x0020_Type>
    <Module xmlns="A1016A52-665D-42A0-B05F-CF4EC4F3D513">11</Module>
    <Status xmlns="A1016A52-665D-42A0-B05F-CF4EC4F3D513">Final</Statu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2D32709B34FE84EB38A9C96356AE1CE" ma:contentTypeVersion="" ma:contentTypeDescription="Create a new document." ma:contentTypeScope="" ma:versionID="a0c5786bd18a8bc051741716d931de9a">
  <xsd:schema xmlns:xsd="http://www.w3.org/2001/XMLSchema" xmlns:xs="http://www.w3.org/2001/XMLSchema" xmlns:p="http://schemas.microsoft.com/office/2006/metadata/properties" xmlns:ns2="A1016A52-665D-42A0-B05F-CF4EC4F3D513" targetNamespace="http://schemas.microsoft.com/office/2006/metadata/properties" ma:root="true" ma:fieldsID="7100e76e4fd4900c6ffecf52f895e009" ns2:_="">
    <xsd:import namespace="A1016A52-665D-42A0-B05F-CF4EC4F3D513"/>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016A52-665D-42A0-B05F-CF4EC4F3D513"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
          <xsd:enumeration value="Slide Presentation"/>
          <xsd:enumeration value="Slide Presentation Policheck"/>
          <xsd:enumeration value="SME Recruitment"/>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EC7E466-D5A1-4C29-8BF5-9E0E100C3687}">
  <ds:schemaRefs>
    <ds:schemaRef ds:uri="A1016A52-665D-42A0-B05F-CF4EC4F3D513"/>
    <ds:schemaRef ds:uri="http://schemas.microsoft.com/office/2006/documentManagement/types"/>
    <ds:schemaRef ds:uri="http://schemas.microsoft.com/office/infopath/2007/PartnerControls"/>
    <ds:schemaRef ds:uri="http://purl.org/dc/elements/1.1/"/>
    <ds:schemaRef ds:uri="http://purl.org/dc/dcmitype/"/>
    <ds:schemaRef ds:uri="http://schemas.openxmlformats.org/package/2006/metadata/core-properties"/>
    <ds:schemaRef ds:uri="http://schemas.microsoft.com/office/2006/metadata/properties"/>
    <ds:schemaRef ds:uri="http://purl.org/dc/terms/"/>
    <ds:schemaRef ds:uri="http://www.w3.org/XML/1998/namespace"/>
  </ds:schemaRefs>
</ds:datastoreItem>
</file>

<file path=customXml/itemProps2.xml><?xml version="1.0" encoding="utf-8"?>
<ds:datastoreItem xmlns:ds="http://schemas.openxmlformats.org/officeDocument/2006/customXml" ds:itemID="{E8120B66-2F24-4B97-959E-158B242C193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1016A52-665D-42A0-B05F-CF4EC4F3D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5527F45-D875-4AC4-AB17-BC55C8C640D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MVA</Template>
  <TotalTime>273</TotalTime>
  <Words>423</Words>
  <Application>Microsoft Office PowerPoint</Application>
  <PresentationFormat>Widescreen</PresentationFormat>
  <Paragraphs>92</Paragraphs>
  <Slides>18</Slides>
  <Notes>18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18</vt:i4>
      </vt:variant>
    </vt:vector>
  </HeadingPairs>
  <TitlesOfParts>
    <vt:vector size="27" baseType="lpstr">
      <vt:lpstr>Arial</vt:lpstr>
      <vt:lpstr>Calibri</vt:lpstr>
      <vt:lpstr>Consolas</vt:lpstr>
      <vt:lpstr>Segoe UI</vt:lpstr>
      <vt:lpstr>Segoe UI Light</vt:lpstr>
      <vt:lpstr>Trebuchet MS</vt:lpstr>
      <vt:lpstr>Wingdings 3</vt:lpstr>
      <vt:lpstr>MVA</vt:lpstr>
      <vt:lpstr>Facet</vt:lpstr>
      <vt:lpstr>How to save information in files open, write, close</vt:lpstr>
      <vt:lpstr>Have you ever needed to jot something down to remember it later?</vt:lpstr>
      <vt:lpstr>Sometimes even programs need to jot something down so they can remember it later</vt:lpstr>
      <vt:lpstr>One of the ways a program can make a note of something is to write it to a file</vt:lpstr>
      <vt:lpstr>How do you write to a file with code?</vt:lpstr>
      <vt:lpstr>What is the file name?</vt:lpstr>
      <vt:lpstr>What is the access mode?</vt:lpstr>
      <vt:lpstr>So how does that look when we put it all together?</vt:lpstr>
      <vt:lpstr>Creating a file and looking up</vt:lpstr>
      <vt:lpstr>Now that we have a file, how do we write to it?</vt:lpstr>
      <vt:lpstr>How can you start a new line?</vt:lpstr>
      <vt:lpstr>When you are finished you should always close the file</vt:lpstr>
      <vt:lpstr>Write information to a file</vt:lpstr>
      <vt:lpstr>A common format for storing information in a file is Comma Separated (CSV)</vt:lpstr>
      <vt:lpstr>Your challenge, create the CSV file below!</vt:lpstr>
      <vt:lpstr>Extra credit!  Ask your user to enter names and ages for 5 different guests, then save each name and age to your CSV file</vt:lpstr>
      <vt:lpstr>Congratulations!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write files</dc:title>
  <dc:creator/>
  <cp:lastModifiedBy>ZeeShan</cp:lastModifiedBy>
  <cp:revision>34</cp:revision>
  <dcterms:created xsi:type="dcterms:W3CDTF">2014-08-11T03:40:48Z</dcterms:created>
  <dcterms:modified xsi:type="dcterms:W3CDTF">2021-04-24T10:22:56Z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0x01010072D32709B34FE84EB38A9C96356AE1CE</vt:lpwstr>
  </property>
</Properties>
</file>