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701" r:id="rId5"/>
  </p:sldMasterIdLst>
  <p:notesMasterIdLst>
    <p:notesMasterId r:id="rId38"/>
  </p:notesMasterIdLst>
  <p:sldIdLst>
    <p:sldId id="256" r:id="rId6"/>
    <p:sldId id="280" r:id="rId7"/>
    <p:sldId id="257" r:id="rId8"/>
    <p:sldId id="316" r:id="rId9"/>
    <p:sldId id="291" r:id="rId10"/>
    <p:sldId id="294" r:id="rId11"/>
    <p:sldId id="295" r:id="rId12"/>
    <p:sldId id="314" r:id="rId13"/>
    <p:sldId id="317" r:id="rId14"/>
    <p:sldId id="293" r:id="rId15"/>
    <p:sldId id="296" r:id="rId16"/>
    <p:sldId id="297" r:id="rId17"/>
    <p:sldId id="315" r:id="rId18"/>
    <p:sldId id="298" r:id="rId19"/>
    <p:sldId id="299" r:id="rId20"/>
    <p:sldId id="300" r:id="rId21"/>
    <p:sldId id="301" r:id="rId22"/>
    <p:sldId id="302" r:id="rId23"/>
    <p:sldId id="303" r:id="rId24"/>
    <p:sldId id="289" r:id="rId25"/>
    <p:sldId id="310" r:id="rId26"/>
    <p:sldId id="311" r:id="rId27"/>
    <p:sldId id="312" r:id="rId28"/>
    <p:sldId id="313" r:id="rId29"/>
    <p:sldId id="304" r:id="rId30"/>
    <p:sldId id="305" r:id="rId31"/>
    <p:sldId id="306" r:id="rId32"/>
    <p:sldId id="307" r:id="rId33"/>
    <p:sldId id="308" r:id="rId34"/>
    <p:sldId id="309"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75617" autoAdjust="0"/>
  </p:normalViewPr>
  <p:slideViewPr>
    <p:cSldViewPr snapToGrid="0">
      <p:cViewPr varScale="1">
        <p:scale>
          <a:sx n="57" d="100"/>
          <a:sy n="57" d="100"/>
        </p:scale>
        <p:origin x="117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2023-08-17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a:t>
            </a:fld>
            <a:endParaRPr lang="en-CA"/>
          </a:p>
        </p:txBody>
      </p:sp>
    </p:spTree>
    <p:extLst>
      <p:ext uri="{BB962C8B-B14F-4D97-AF65-F5344CB8AC3E}">
        <p14:creationId xmlns:p14="http://schemas.microsoft.com/office/powerpoint/2010/main" val="322829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10</a:t>
            </a:fld>
            <a:endParaRPr lang="en-CA"/>
          </a:p>
        </p:txBody>
      </p:sp>
    </p:spTree>
    <p:extLst>
      <p:ext uri="{BB962C8B-B14F-4D97-AF65-F5344CB8AC3E}">
        <p14:creationId xmlns:p14="http://schemas.microsoft.com/office/powerpoint/2010/main" val="66166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11</a:t>
            </a:fld>
            <a:endParaRPr lang="en-CA"/>
          </a:p>
        </p:txBody>
      </p:sp>
    </p:spTree>
    <p:extLst>
      <p:ext uri="{BB962C8B-B14F-4D97-AF65-F5344CB8AC3E}">
        <p14:creationId xmlns:p14="http://schemas.microsoft.com/office/powerpoint/2010/main" val="150600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12</a:t>
            </a:fld>
            <a:endParaRPr lang="en-CA"/>
          </a:p>
        </p:txBody>
      </p:sp>
    </p:spTree>
    <p:extLst>
      <p:ext uri="{BB962C8B-B14F-4D97-AF65-F5344CB8AC3E}">
        <p14:creationId xmlns:p14="http://schemas.microsoft.com/office/powerpoint/2010/main" val="328825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13</a:t>
            </a:fld>
            <a:endParaRPr lang="en-CA"/>
          </a:p>
        </p:txBody>
      </p:sp>
    </p:spTree>
    <p:extLst>
      <p:ext uri="{BB962C8B-B14F-4D97-AF65-F5344CB8AC3E}">
        <p14:creationId xmlns:p14="http://schemas.microsoft.com/office/powerpoint/2010/main" val="32047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14</a:t>
            </a:fld>
            <a:endParaRPr lang="en-CA"/>
          </a:p>
        </p:txBody>
      </p:sp>
    </p:spTree>
    <p:extLst>
      <p:ext uri="{BB962C8B-B14F-4D97-AF65-F5344CB8AC3E}">
        <p14:creationId xmlns:p14="http://schemas.microsoft.com/office/powerpoint/2010/main" val="2408555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213412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12773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17</a:t>
            </a:fld>
            <a:endParaRPr lang="en-CA"/>
          </a:p>
        </p:txBody>
      </p:sp>
    </p:spTree>
    <p:extLst>
      <p:ext uri="{BB962C8B-B14F-4D97-AF65-F5344CB8AC3E}">
        <p14:creationId xmlns:p14="http://schemas.microsoft.com/office/powerpoint/2010/main" val="2079469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18</a:t>
            </a:fld>
            <a:endParaRPr lang="en-CA"/>
          </a:p>
        </p:txBody>
      </p:sp>
    </p:spTree>
    <p:extLst>
      <p:ext uri="{BB962C8B-B14F-4D97-AF65-F5344CB8AC3E}">
        <p14:creationId xmlns:p14="http://schemas.microsoft.com/office/powerpoint/2010/main" val="3149044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19</a:t>
            </a:fld>
            <a:endParaRPr lang="en-CA"/>
          </a:p>
        </p:txBody>
      </p:sp>
    </p:spTree>
    <p:extLst>
      <p:ext uri="{BB962C8B-B14F-4D97-AF65-F5344CB8AC3E}">
        <p14:creationId xmlns:p14="http://schemas.microsoft.com/office/powerpoint/2010/main" val="258491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a:t>
            </a:fld>
            <a:endParaRPr lang="en-CA"/>
          </a:p>
        </p:txBody>
      </p:sp>
    </p:spTree>
    <p:extLst>
      <p:ext uri="{BB962C8B-B14F-4D97-AF65-F5344CB8AC3E}">
        <p14:creationId xmlns:p14="http://schemas.microsoft.com/office/powerpoint/2010/main" val="488992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20</a:t>
            </a:fld>
            <a:endParaRPr lang="en-CA"/>
          </a:p>
        </p:txBody>
      </p:sp>
    </p:spTree>
    <p:extLst>
      <p:ext uri="{BB962C8B-B14F-4D97-AF65-F5344CB8AC3E}">
        <p14:creationId xmlns:p14="http://schemas.microsoft.com/office/powerpoint/2010/main" val="1863310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21</a:t>
            </a:fld>
            <a:endParaRPr lang="en-CA"/>
          </a:p>
        </p:txBody>
      </p:sp>
    </p:spTree>
    <p:extLst>
      <p:ext uri="{BB962C8B-B14F-4D97-AF65-F5344CB8AC3E}">
        <p14:creationId xmlns:p14="http://schemas.microsoft.com/office/powerpoint/2010/main" val="3169853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22</a:t>
            </a:fld>
            <a:endParaRPr lang="en-CA"/>
          </a:p>
        </p:txBody>
      </p:sp>
    </p:spTree>
    <p:extLst>
      <p:ext uri="{BB962C8B-B14F-4D97-AF65-F5344CB8AC3E}">
        <p14:creationId xmlns:p14="http://schemas.microsoft.com/office/powerpoint/2010/main" val="315762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23</a:t>
            </a:fld>
            <a:endParaRPr lang="en-CA"/>
          </a:p>
        </p:txBody>
      </p:sp>
    </p:spTree>
    <p:extLst>
      <p:ext uri="{BB962C8B-B14F-4D97-AF65-F5344CB8AC3E}">
        <p14:creationId xmlns:p14="http://schemas.microsoft.com/office/powerpoint/2010/main" val="799649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24</a:t>
            </a:fld>
            <a:endParaRPr lang="en-CA"/>
          </a:p>
        </p:txBody>
      </p:sp>
    </p:spTree>
    <p:extLst>
      <p:ext uri="{BB962C8B-B14F-4D97-AF65-F5344CB8AC3E}">
        <p14:creationId xmlns:p14="http://schemas.microsoft.com/office/powerpoint/2010/main" val="1899776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25</a:t>
            </a:fld>
            <a:endParaRPr lang="en-CA"/>
          </a:p>
        </p:txBody>
      </p:sp>
    </p:spTree>
    <p:extLst>
      <p:ext uri="{BB962C8B-B14F-4D97-AF65-F5344CB8AC3E}">
        <p14:creationId xmlns:p14="http://schemas.microsoft.com/office/powerpoint/2010/main" val="966296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26</a:t>
            </a:fld>
            <a:endParaRPr lang="en-CA"/>
          </a:p>
        </p:txBody>
      </p:sp>
    </p:spTree>
    <p:extLst>
      <p:ext uri="{BB962C8B-B14F-4D97-AF65-F5344CB8AC3E}">
        <p14:creationId xmlns:p14="http://schemas.microsoft.com/office/powerpoint/2010/main" val="3531182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27</a:t>
            </a:fld>
            <a:endParaRPr lang="en-CA"/>
          </a:p>
        </p:txBody>
      </p:sp>
    </p:spTree>
    <p:extLst>
      <p:ext uri="{BB962C8B-B14F-4D97-AF65-F5344CB8AC3E}">
        <p14:creationId xmlns:p14="http://schemas.microsoft.com/office/powerpoint/2010/main" val="3597444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28</a:t>
            </a:fld>
            <a:endParaRPr lang="en-CA"/>
          </a:p>
        </p:txBody>
      </p:sp>
    </p:spTree>
    <p:extLst>
      <p:ext uri="{BB962C8B-B14F-4D97-AF65-F5344CB8AC3E}">
        <p14:creationId xmlns:p14="http://schemas.microsoft.com/office/powerpoint/2010/main" val="1607731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29</a:t>
            </a:fld>
            <a:endParaRPr lang="en-CA"/>
          </a:p>
        </p:txBody>
      </p:sp>
    </p:spTree>
    <p:extLst>
      <p:ext uri="{BB962C8B-B14F-4D97-AF65-F5344CB8AC3E}">
        <p14:creationId xmlns:p14="http://schemas.microsoft.com/office/powerpoint/2010/main" val="2016985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30</a:t>
            </a:fld>
            <a:endParaRPr lang="en-CA"/>
          </a:p>
        </p:txBody>
      </p:sp>
    </p:spTree>
    <p:extLst>
      <p:ext uri="{BB962C8B-B14F-4D97-AF65-F5344CB8AC3E}">
        <p14:creationId xmlns:p14="http://schemas.microsoft.com/office/powerpoint/2010/main" val="3015926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31</a:t>
            </a:fld>
            <a:endParaRPr lang="en-CA"/>
          </a:p>
        </p:txBody>
      </p:sp>
    </p:spTree>
    <p:extLst>
      <p:ext uri="{BB962C8B-B14F-4D97-AF65-F5344CB8AC3E}">
        <p14:creationId xmlns:p14="http://schemas.microsoft.com/office/powerpoint/2010/main" val="2395543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32</a:t>
            </a:fld>
            <a:endParaRPr lang="en-CA"/>
          </a:p>
        </p:txBody>
      </p:sp>
    </p:spTree>
    <p:extLst>
      <p:ext uri="{BB962C8B-B14F-4D97-AF65-F5344CB8AC3E}">
        <p14:creationId xmlns:p14="http://schemas.microsoft.com/office/powerpoint/2010/main" val="24331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4</a:t>
            </a:fld>
            <a:endParaRPr lang="en-CA"/>
          </a:p>
        </p:txBody>
      </p:sp>
    </p:spTree>
    <p:extLst>
      <p:ext uri="{BB962C8B-B14F-4D97-AF65-F5344CB8AC3E}">
        <p14:creationId xmlns:p14="http://schemas.microsoft.com/office/powerpoint/2010/main" val="277028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5</a:t>
            </a:fld>
            <a:endParaRPr lang="en-CA"/>
          </a:p>
        </p:txBody>
      </p:sp>
    </p:spTree>
    <p:extLst>
      <p:ext uri="{BB962C8B-B14F-4D97-AF65-F5344CB8AC3E}">
        <p14:creationId xmlns:p14="http://schemas.microsoft.com/office/powerpoint/2010/main" val="422105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6</a:t>
            </a:fld>
            <a:endParaRPr lang="en-CA"/>
          </a:p>
        </p:txBody>
      </p:sp>
    </p:spTree>
    <p:extLst>
      <p:ext uri="{BB962C8B-B14F-4D97-AF65-F5344CB8AC3E}">
        <p14:creationId xmlns:p14="http://schemas.microsoft.com/office/powerpoint/2010/main" val="22833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7</a:t>
            </a:fld>
            <a:endParaRPr lang="en-CA"/>
          </a:p>
        </p:txBody>
      </p:sp>
    </p:spTree>
    <p:extLst>
      <p:ext uri="{BB962C8B-B14F-4D97-AF65-F5344CB8AC3E}">
        <p14:creationId xmlns:p14="http://schemas.microsoft.com/office/powerpoint/2010/main" val="252716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8</a:t>
            </a:fld>
            <a:endParaRPr lang="en-CA"/>
          </a:p>
        </p:txBody>
      </p:sp>
    </p:spTree>
    <p:extLst>
      <p:ext uri="{BB962C8B-B14F-4D97-AF65-F5344CB8AC3E}">
        <p14:creationId xmlns:p14="http://schemas.microsoft.com/office/powerpoint/2010/main" val="358974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9</a:t>
            </a:fld>
            <a:endParaRPr lang="en-CA"/>
          </a:p>
        </p:txBody>
      </p:sp>
    </p:spTree>
    <p:extLst>
      <p:ext uri="{BB962C8B-B14F-4D97-AF65-F5344CB8AC3E}">
        <p14:creationId xmlns:p14="http://schemas.microsoft.com/office/powerpoint/2010/main" val="2140072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2023-08-17</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40109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987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4203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63670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0441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7360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050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E8910-8D76-47D3-A240-526DD3CA8A5E}" type="datetimeFigureOut">
              <a:rPr lang="en-CA" smtClean="0"/>
              <a:t>2023-08-17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659311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496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2148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4499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445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2143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7348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47252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1119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5764126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183241247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53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08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97546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2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6630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22393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c-api/exceptions.html#standard-exceptions"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Handling errors</a:t>
            </a:r>
            <a:br>
              <a:rPr lang="en-CA" dirty="0" smtClean="0"/>
            </a:br>
            <a:r>
              <a:rPr lang="en-CA" sz="3600" dirty="0" smtClean="0"/>
              <a:t>try except</a:t>
            </a:r>
            <a:endParaRPr lang="en-CA" sz="3600" dirty="0"/>
          </a:p>
        </p:txBody>
      </p:sp>
      <p:sp>
        <p:nvSpPr>
          <p:cNvPr id="3" name="Subtitle 2"/>
          <p:cNvSpPr>
            <a:spLocks noGrp="1"/>
          </p:cNvSpPr>
          <p:nvPr>
            <p:ph type="subTitle" idx="1"/>
          </p:nvPr>
        </p:nvSpPr>
        <p:spPr/>
        <p:txBody>
          <a:bodyPr/>
          <a:lstStyle/>
          <a:p>
            <a:r>
              <a:rPr lang="en-CA" dirty="0" err="1" smtClean="0"/>
              <a:t>SofEra</a:t>
            </a:r>
            <a:r>
              <a:rPr lang="en-CA" dirty="0" smtClean="0"/>
              <a:t> AI Lab</a:t>
            </a:r>
            <a:endParaRPr lang="en-CA" dirty="0"/>
          </a:p>
        </p:txBody>
      </p:sp>
    </p:spTree>
    <p:extLst>
      <p:ext uri="{BB962C8B-B14F-4D97-AF65-F5344CB8AC3E}">
        <p14:creationId xmlns:p14="http://schemas.microsoft.com/office/powerpoint/2010/main" val="3409750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Runtime errors occur when the code basically works but something out of the ordinary ‘crashes’ the code</a:t>
            </a:r>
            <a:endParaRPr lang="en-US" dirty="0"/>
          </a:p>
        </p:txBody>
      </p:sp>
      <p:sp>
        <p:nvSpPr>
          <p:cNvPr id="3" name="Content Placeholder 2"/>
          <p:cNvSpPr>
            <a:spLocks noGrp="1"/>
          </p:cNvSpPr>
          <p:nvPr>
            <p:ph idx="1"/>
          </p:nvPr>
        </p:nvSpPr>
        <p:spPr/>
        <p:txBody>
          <a:bodyPr/>
          <a:lstStyle/>
          <a:p>
            <a:r>
              <a:rPr lang="en-CA" dirty="0" smtClean="0"/>
              <a:t>You write a calculator program and a user tries to divide a number by zero</a:t>
            </a:r>
          </a:p>
          <a:p>
            <a:r>
              <a:rPr lang="en-CA" dirty="0" smtClean="0"/>
              <a:t>Your program tries to read a file, and the file is missing</a:t>
            </a:r>
          </a:p>
          <a:p>
            <a:r>
              <a:rPr lang="en-CA" dirty="0" smtClean="0"/>
              <a:t>Your program is trying to perform a date calculation and the date provided is in the wrong format</a:t>
            </a:r>
            <a:endParaRPr lang="en-US" dirty="0"/>
          </a:p>
        </p:txBody>
      </p:sp>
    </p:spTree>
    <p:extLst>
      <p:ext uri="{BB962C8B-B14F-4D97-AF65-F5344CB8AC3E}">
        <p14:creationId xmlns:p14="http://schemas.microsoft.com/office/powerpoint/2010/main" val="386823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Having your code crash is a very poor experience for the user</a:t>
            </a:r>
            <a:endParaRPr lang="en-US" dirty="0"/>
          </a:p>
        </p:txBody>
      </p:sp>
      <p:sp>
        <p:nvSpPr>
          <p:cNvPr id="3" name="Content Placeholder 2"/>
          <p:cNvSpPr>
            <a:spLocks noGrp="1"/>
          </p:cNvSpPr>
          <p:nvPr>
            <p:ph idx="1"/>
          </p:nvPr>
        </p:nvSpPr>
        <p:spPr/>
        <p:txBody>
          <a:bodyPr/>
          <a:lstStyle/>
          <a:p>
            <a:r>
              <a:rPr lang="en-CA" dirty="0" smtClean="0"/>
              <a:t>You can add error handling to your code to handle runtime errors gracefully</a:t>
            </a:r>
            <a:endParaRPr lang="en-US" dirty="0"/>
          </a:p>
        </p:txBody>
      </p:sp>
    </p:spTree>
    <p:extLst>
      <p:ext uri="{BB962C8B-B14F-4D97-AF65-F5344CB8AC3E}">
        <p14:creationId xmlns:p14="http://schemas.microsoft.com/office/powerpoint/2010/main" val="38822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create a calculator program that will take two numbers and divide them for the user</a:t>
            </a:r>
            <a:endParaRPr lang="en-US" dirty="0"/>
          </a:p>
        </p:txBody>
      </p:sp>
      <p:sp>
        <p:nvSpPr>
          <p:cNvPr id="4" name="Rectangle 1"/>
          <p:cNvSpPr>
            <a:spLocks noGrp="1" noChangeArrowheads="1"/>
          </p:cNvSpPr>
          <p:nvPr>
            <p:ph idx="1"/>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(first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141730" y="4641705"/>
            <a:ext cx="6244234" cy="2769020"/>
          </a:xfrm>
          <a:prstGeom prst="rect">
            <a:avLst/>
          </a:prstGeom>
        </p:spPr>
      </p:pic>
      <p:sp>
        <p:nvSpPr>
          <p:cNvPr id="6" name="Content Placeholder 2"/>
          <p:cNvSpPr txBox="1">
            <a:spLocks/>
          </p:cNvSpPr>
          <p:nvPr/>
        </p:nvSpPr>
        <p:spPr>
          <a:xfrm>
            <a:off x="379413" y="1388226"/>
            <a:ext cx="4878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We test it and it works!</a:t>
            </a:r>
            <a:endParaRPr lang="en-US" dirty="0"/>
          </a:p>
        </p:txBody>
      </p:sp>
    </p:spTree>
    <p:extLst>
      <p:ext uri="{BB962C8B-B14F-4D97-AF65-F5344CB8AC3E}">
        <p14:creationId xmlns:p14="http://schemas.microsoft.com/office/powerpoint/2010/main" val="278552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Create a calculator</a:t>
            </a:r>
            <a:endParaRPr lang="en-US" dirty="0"/>
          </a:p>
        </p:txBody>
      </p:sp>
    </p:spTree>
    <p:extLst>
      <p:ext uri="{BB962C8B-B14F-4D97-AF65-F5344CB8AC3E}">
        <p14:creationId xmlns:p14="http://schemas.microsoft.com/office/powerpoint/2010/main" val="288547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happens you enter 0 as the second number</a:t>
            </a:r>
            <a:endParaRPr lang="en-US" dirty="0"/>
          </a:p>
        </p:txBody>
      </p:sp>
      <p:pic>
        <p:nvPicPr>
          <p:cNvPr id="4" name="Content Placeholder 3"/>
          <p:cNvPicPr>
            <a:picLocks noGrp="1" noChangeAspect="1"/>
          </p:cNvPicPr>
          <p:nvPr>
            <p:ph idx="1"/>
          </p:nvPr>
        </p:nvPicPr>
        <p:blipFill>
          <a:blip r:embed="rId3"/>
          <a:stretch>
            <a:fillRect/>
          </a:stretch>
        </p:blipFill>
        <p:spPr>
          <a:xfrm>
            <a:off x="6584686" y="2972869"/>
            <a:ext cx="4267200" cy="2905125"/>
          </a:xfrm>
          <a:prstGeom prst="rect">
            <a:avLst/>
          </a:prstGeom>
        </p:spPr>
      </p:pic>
      <p:sp>
        <p:nvSpPr>
          <p:cNvPr id="5"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r>
              <a:rPr lang="en-CA" dirty="0" smtClean="0"/>
              <a:t>You get an error at runtime</a:t>
            </a:r>
            <a:endParaRPr lang="en-US" dirty="0"/>
          </a:p>
        </p:txBody>
      </p:sp>
      <p:pic>
        <p:nvPicPr>
          <p:cNvPr id="6" name="Picture 5"/>
          <p:cNvPicPr>
            <a:picLocks noChangeAspect="1"/>
          </p:cNvPicPr>
          <p:nvPr/>
        </p:nvPicPr>
        <p:blipFill>
          <a:blip r:embed="rId4"/>
          <a:stretch>
            <a:fillRect/>
          </a:stretch>
        </p:blipFill>
        <p:spPr>
          <a:xfrm>
            <a:off x="3186187" y="1270000"/>
            <a:ext cx="3578961" cy="1409475"/>
          </a:xfrm>
          <a:prstGeom prst="rect">
            <a:avLst/>
          </a:prstGeom>
        </p:spPr>
      </p:pic>
    </p:spTree>
    <p:extLst>
      <p:ext uri="{BB962C8B-B14F-4D97-AF65-F5344CB8AC3E}">
        <p14:creationId xmlns:p14="http://schemas.microsoft.com/office/powerpoint/2010/main" val="21605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Which line of code generated the error message?</a:t>
            </a:r>
            <a:endParaRPr lang="en-US" dirty="0"/>
          </a:p>
        </p:txBody>
      </p:sp>
      <p:sp>
        <p:nvSpPr>
          <p:cNvPr id="3" name="Content Placeholder 2"/>
          <p:cNvSpPr>
            <a:spLocks noGrp="1"/>
          </p:cNvSpPr>
          <p:nvPr>
            <p:ph idx="1"/>
          </p:nvPr>
        </p:nvSpPr>
        <p:spPr/>
        <p:txBody>
          <a:bodyPr/>
          <a:lstStyle/>
          <a:p>
            <a:endParaRPr lang="en-US" dirty="0"/>
          </a:p>
        </p:txBody>
      </p:sp>
      <p:sp>
        <p:nvSpPr>
          <p:cNvPr id="4" name="Rectangle 1"/>
          <p:cNvSpPr txBox="1">
            <a:spLocks noChangeArrowheads="1"/>
          </p:cNvSpPr>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first = input(</a:t>
            </a:r>
            <a:r>
              <a:rPr lang="en-US" altLang="en-US" sz="2000" dirty="0" smtClean="0">
                <a:solidFill>
                  <a:srgbClr val="A31515"/>
                </a:solidFill>
                <a:latin typeface="Consolas" panose="020B0609020204030204" pitchFamily="49" charset="0"/>
                <a:cs typeface="Consolas" panose="020B0609020204030204" pitchFamily="49" charset="0"/>
              </a:rPr>
              <a:t>"Enter the first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second = input(</a:t>
            </a:r>
            <a:r>
              <a:rPr lang="en-US" altLang="en-US" sz="2000" dirty="0" smtClean="0">
                <a:solidFill>
                  <a:srgbClr val="A31515"/>
                </a:solidFill>
                <a:latin typeface="Consolas" panose="020B0609020204030204" pitchFamily="49" charset="0"/>
                <a:cs typeface="Consolas" panose="020B0609020204030204" pitchFamily="49" charset="0"/>
              </a:rPr>
              <a:t>"Enter the second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result = </a:t>
            </a: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print (first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second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2B91AF"/>
                </a:solidFill>
                <a:latin typeface="Consolas" panose="020B0609020204030204" pitchFamily="49" charset="0"/>
                <a:cs typeface="Consolas" panose="020B0609020204030204" pitchFamily="49" charset="0"/>
              </a:rPr>
              <a:t>str</a:t>
            </a:r>
            <a:r>
              <a:rPr lang="en-US" altLang="en-US" sz="2000" dirty="0" smtClean="0">
                <a:solidFill>
                  <a:srgbClr val="000000"/>
                </a:solidFill>
                <a:latin typeface="Consolas" panose="020B0609020204030204" pitchFamily="49" charset="0"/>
                <a:cs typeface="Consolas" panose="020B0609020204030204" pitchFamily="49" charset="0"/>
              </a:rPr>
              <a:t>(result))</a:t>
            </a:r>
            <a:endParaRPr lang="en-US" altLang="en-US" sz="4800" dirty="0" smtClean="0">
              <a:latin typeface="Arial" panose="020B0604020202020204" pitchFamily="34" charset="0"/>
            </a:endParaRPr>
          </a:p>
        </p:txBody>
      </p:sp>
      <p:sp>
        <p:nvSpPr>
          <p:cNvPr id="5" name="Rectangle 4"/>
          <p:cNvSpPr/>
          <p:nvPr/>
        </p:nvSpPr>
        <p:spPr>
          <a:xfrm>
            <a:off x="524886" y="3401121"/>
            <a:ext cx="5865169" cy="5129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2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add a </a:t>
            </a:r>
            <a:r>
              <a:rPr lang="en-CA" b="1" dirty="0" smtClean="0"/>
              <a:t>try/except </a:t>
            </a:r>
            <a:r>
              <a:rPr lang="en-CA" dirty="0" smtClean="0"/>
              <a:t>around the code that generates the error to handle it gracefully</a:t>
            </a:r>
            <a:endParaRPr lang="en-US" dirty="0"/>
          </a:p>
        </p:txBody>
      </p:sp>
      <p:sp>
        <p:nvSpPr>
          <p:cNvPr id="4" name="Rectangle 1"/>
          <p:cNvSpPr>
            <a:spLocks noGrp="1" noChangeArrowheads="1"/>
          </p:cNvSpPr>
          <p:nvPr>
            <p:ph idx="1"/>
          </p:nvPr>
        </p:nvSpPr>
        <p:spPr bwMode="auto">
          <a:xfrm>
            <a:off x="379514" y="1600435"/>
            <a:ext cx="987001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am sorry something went wrong"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79514" y="4270917"/>
            <a:ext cx="8084262"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The code in the except only runs if there is an error generated when executing the code in the try</a:t>
            </a:r>
            <a:endParaRPr lang="en-US" dirty="0"/>
          </a:p>
        </p:txBody>
      </p:sp>
    </p:spTree>
    <p:extLst>
      <p:ext uri="{BB962C8B-B14F-4D97-AF65-F5344CB8AC3E}">
        <p14:creationId xmlns:p14="http://schemas.microsoft.com/office/powerpoint/2010/main" val="132124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9544"/>
            <a:ext cx="8596668" cy="1320800"/>
          </a:xfrm>
        </p:spPr>
        <p:txBody>
          <a:bodyPr>
            <a:normAutofit/>
          </a:bodyPr>
          <a:lstStyle/>
          <a:p>
            <a:r>
              <a:rPr lang="en-CA" dirty="0" smtClean="0"/>
              <a:t>If you want to know what the error was, you can use the function </a:t>
            </a:r>
            <a:r>
              <a:rPr lang="en-CA" dirty="0" err="1" smtClean="0"/>
              <a:t>sys.exc_info</a:t>
            </a:r>
            <a:r>
              <a:rPr lang="en-CA" dirty="0" smtClean="0"/>
              <a:t>() </a:t>
            </a:r>
            <a:endParaRPr lang="en-US" dirty="0"/>
          </a:p>
        </p:txBody>
      </p:sp>
      <p:sp>
        <p:nvSpPr>
          <p:cNvPr id="4" name="Rectangle 1"/>
          <p:cNvSpPr>
            <a:spLocks noGrp="1" noChangeArrowheads="1"/>
          </p:cNvSpPr>
          <p:nvPr>
            <p:ph idx="1"/>
          </p:nvPr>
        </p:nvSpPr>
        <p:spPr bwMode="auto">
          <a:xfrm>
            <a:off x="413340" y="1513331"/>
            <a:ext cx="987001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import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6F008A"/>
                </a:solidFill>
                <a:latin typeface="Consolas" panose="020B0609020204030204" pitchFamily="49" charset="0"/>
                <a:cs typeface="Consolas" panose="020B0609020204030204" pitchFamily="49" charset="0"/>
              </a:rPr>
              <a:t>sys</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error</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print(error)</a:t>
            </a:r>
            <a:endParaRPr lang="en-US" altLang="en-US" sz="5400" dirty="0">
              <a:latin typeface="Arial" panose="020B0604020202020204" pitchFamily="34" charset="0"/>
            </a:endParaRPr>
          </a:p>
        </p:txBody>
      </p:sp>
      <p:sp>
        <p:nvSpPr>
          <p:cNvPr id="5" name="Rectangle 4"/>
          <p:cNvSpPr/>
          <p:nvPr/>
        </p:nvSpPr>
        <p:spPr>
          <a:xfrm>
            <a:off x="379514" y="1427356"/>
            <a:ext cx="2095684" cy="7582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9514" y="5270809"/>
            <a:ext cx="8273832" cy="12221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8387707" y="4097752"/>
            <a:ext cx="6357785" cy="2969755"/>
          </a:xfrm>
          <a:prstGeom prst="rect">
            <a:avLst/>
          </a:prstGeom>
        </p:spPr>
      </p:pic>
    </p:spTree>
    <p:extLst>
      <p:ext uri="{BB962C8B-B14F-4D97-AF65-F5344CB8AC3E}">
        <p14:creationId xmlns:p14="http://schemas.microsoft.com/office/powerpoint/2010/main" val="14640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know exactly what error is occurring, you can specify how to handle that exact error</a:t>
            </a:r>
            <a:endParaRPr lang="en-US" dirty="0"/>
          </a:p>
        </p:txBody>
      </p:sp>
      <p:sp>
        <p:nvSpPr>
          <p:cNvPr id="4" name="Rectangle 1"/>
          <p:cNvSpPr>
            <a:spLocks noGrp="1" noChangeArrowheads="1"/>
          </p:cNvSpPr>
          <p:nvPr>
            <p:ph idx="1"/>
          </p:nvPr>
        </p:nvSpPr>
        <p:spPr bwMode="auto">
          <a:xfrm>
            <a:off x="413340" y="2251994"/>
            <a:ext cx="994374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endParaRPr lang="en-US" altLang="en-US" sz="5400" dirty="0">
              <a:latin typeface="Arial" panose="020B0604020202020204" pitchFamily="34" charset="0"/>
            </a:endParaRPr>
          </a:p>
        </p:txBody>
      </p:sp>
      <p:sp>
        <p:nvSpPr>
          <p:cNvPr id="8" name="Rectangle 7"/>
          <p:cNvSpPr/>
          <p:nvPr/>
        </p:nvSpPr>
        <p:spPr>
          <a:xfrm>
            <a:off x="413340" y="4828255"/>
            <a:ext cx="8140390" cy="840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9447256" y="1128079"/>
            <a:ext cx="6329403" cy="2832075"/>
          </a:xfrm>
          <a:prstGeom prst="rect">
            <a:avLst/>
          </a:prstGeom>
        </p:spPr>
      </p:pic>
    </p:spTree>
    <p:extLst>
      <p:ext uri="{BB962C8B-B14F-4D97-AF65-F5344CB8AC3E}">
        <p14:creationId xmlns:p14="http://schemas.microsoft.com/office/powerpoint/2010/main" val="28463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92530"/>
            <a:ext cx="8596668" cy="1320800"/>
          </a:xfrm>
        </p:spPr>
        <p:txBody>
          <a:bodyPr>
            <a:normAutofit fontScale="90000"/>
          </a:bodyPr>
          <a:lstStyle/>
          <a:p>
            <a:r>
              <a:rPr lang="en-CA" dirty="0" smtClean="0"/>
              <a:t>Ideally you should handle one or more specific errors and then have a generic error handler as well</a:t>
            </a:r>
            <a:endParaRPr lang="en-US" dirty="0"/>
          </a:p>
        </p:txBody>
      </p:sp>
      <p:sp>
        <p:nvSpPr>
          <p:cNvPr id="4" name="Rectangle 1"/>
          <p:cNvSpPr>
            <a:spLocks noGrp="1" noChangeArrowheads="1"/>
          </p:cNvSpPr>
          <p:nvPr>
            <p:ph idx="1"/>
          </p:nvPr>
        </p:nvSpPr>
        <p:spPr bwMode="auto">
          <a:xfrm>
            <a:off x="379514" y="2122930"/>
            <a:ext cx="994374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print(error</a:t>
            </a:r>
            <a:r>
              <a:rPr lang="en-US" altLang="en-US" sz="2400" dirty="0" smtClean="0">
                <a:solidFill>
                  <a:srgbClr val="000000"/>
                </a:solidFill>
                <a:latin typeface="Consolas" panose="020B0609020204030204" pitchFamily="49" charset="0"/>
                <a:cs typeface="Consolas" panose="020B0609020204030204" pitchFamily="49" charset="0"/>
              </a:rPr>
              <a:t>)</a:t>
            </a:r>
            <a:endParaRPr lang="en-US" altLang="en-US" sz="4800" dirty="0">
              <a:latin typeface="Arial" panose="020B0604020202020204" pitchFamily="34" charset="0"/>
            </a:endParaRPr>
          </a:p>
        </p:txBody>
      </p:sp>
      <p:sp>
        <p:nvSpPr>
          <p:cNvPr id="8" name="Rectangle 7"/>
          <p:cNvSpPr/>
          <p:nvPr/>
        </p:nvSpPr>
        <p:spPr>
          <a:xfrm>
            <a:off x="379514" y="4125728"/>
            <a:ext cx="8306914" cy="24646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52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Even the best laid plans sometimes go wrong</a:t>
            </a:r>
            <a:endParaRPr lang="en-US" dirty="0"/>
          </a:p>
        </p:txBody>
      </p:sp>
      <p:sp>
        <p:nvSpPr>
          <p:cNvPr id="5" name="Content Placeholder 4"/>
          <p:cNvSpPr>
            <a:spLocks noGrp="1"/>
          </p:cNvSpPr>
          <p:nvPr>
            <p:ph idx="1"/>
          </p:nvPr>
        </p:nvSpPr>
        <p:spPr/>
        <p:txBody>
          <a:bodyPr/>
          <a:lstStyle/>
          <a:p>
            <a:r>
              <a:rPr lang="en-CA" dirty="0" smtClean="0"/>
              <a:t>You create a shopping list then when you get to the grocery store realize you left the list at home</a:t>
            </a:r>
          </a:p>
          <a:p>
            <a:r>
              <a:rPr lang="en-CA" dirty="0" smtClean="0"/>
              <a:t>You want to buy a pair of shoes, but your size is out of stock</a:t>
            </a:r>
          </a:p>
          <a:p>
            <a:r>
              <a:rPr lang="en-CA" dirty="0" smtClean="0"/>
              <a:t>You need to call someone and your cell phone battery is dead</a:t>
            </a:r>
          </a:p>
          <a:p>
            <a:endParaRPr lang="en-CA" dirty="0" smtClean="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Trapping errors</a:t>
            </a:r>
            <a:endParaRPr lang="en-US" dirty="0"/>
          </a:p>
        </p:txBody>
      </p:sp>
    </p:spTree>
    <p:extLst>
      <p:ext uri="{BB962C8B-B14F-4D97-AF65-F5344CB8AC3E}">
        <p14:creationId xmlns:p14="http://schemas.microsoft.com/office/powerpoint/2010/main" val="1690864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Any code you place after the try except will always execute</a:t>
            </a:r>
            <a:endParaRPr lang="en-US" dirty="0"/>
          </a:p>
        </p:txBody>
      </p:sp>
      <p:sp>
        <p:nvSpPr>
          <p:cNvPr id="4" name="Rectangle 1"/>
          <p:cNvSpPr>
            <a:spLocks noGrp="1" noChangeArrowheads="1"/>
          </p:cNvSpPr>
          <p:nvPr>
            <p:ph idx="1"/>
          </p:nvPr>
        </p:nvSpPr>
        <p:spPr bwMode="auto">
          <a:xfrm>
            <a:off x="379514" y="1245702"/>
            <a:ext cx="994374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print(error)</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print(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smtClean="0">
                <a:solidFill>
                  <a:srgbClr val="A31515"/>
                </a:solidFill>
                <a:latin typeface="Consolas" panose="020B0609020204030204" pitchFamily="49" charset="0"/>
                <a:cs typeface="Consolas" panose="020B0609020204030204" pitchFamily="49" charset="0"/>
              </a:rPr>
              <a:t>This message always displays!"</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
        <p:nvSpPr>
          <p:cNvPr id="8" name="Rectangle 7"/>
          <p:cNvSpPr/>
          <p:nvPr/>
        </p:nvSpPr>
        <p:spPr>
          <a:xfrm>
            <a:off x="379514" y="6032810"/>
            <a:ext cx="8306914" cy="6021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4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How can I force my program to exit if an error occurs and I don’t want to continue?</a:t>
            </a:r>
            <a:endParaRPr lang="en-US" dirty="0"/>
          </a:p>
        </p:txBody>
      </p:sp>
      <p:sp>
        <p:nvSpPr>
          <p:cNvPr id="3" name="Content Placeholder 2"/>
          <p:cNvSpPr>
            <a:spLocks noGrp="1"/>
          </p:cNvSpPr>
          <p:nvPr>
            <p:ph idx="1"/>
          </p:nvPr>
        </p:nvSpPr>
        <p:spPr/>
        <p:txBody>
          <a:bodyPr/>
          <a:lstStyle/>
          <a:p>
            <a:r>
              <a:rPr lang="en-CA" dirty="0" smtClean="0"/>
              <a:t>You can use the function </a:t>
            </a:r>
            <a:r>
              <a:rPr lang="en-CA" dirty="0" err="1" smtClean="0"/>
              <a:t>sys.exit</a:t>
            </a:r>
            <a:r>
              <a:rPr lang="en-CA" dirty="0" smtClean="0"/>
              <a:t>() in the sys library</a:t>
            </a:r>
          </a:p>
        </p:txBody>
      </p:sp>
      <p:sp>
        <p:nvSpPr>
          <p:cNvPr id="4" name="Rectangle 1"/>
          <p:cNvSpPr txBox="1">
            <a:spLocks noChangeArrowheads="1"/>
          </p:cNvSpPr>
          <p:nvPr/>
        </p:nvSpPr>
        <p:spPr bwMode="auto">
          <a:xfrm>
            <a:off x="379514" y="2538363"/>
            <a:ext cx="1037976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smtClean="0">
                <a:solidFill>
                  <a:srgbClr val="0000FF"/>
                </a:solidFill>
                <a:latin typeface="Consolas" panose="020B0609020204030204" pitchFamily="49" charset="0"/>
                <a:cs typeface="Consolas" panose="020B0609020204030204" pitchFamily="49" charset="0"/>
              </a:rPr>
              <a:t>try</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result = </a:t>
            </a:r>
            <a:r>
              <a:rPr lang="en-US" altLang="en-US" sz="2400" dirty="0" err="1" smtClean="0">
                <a:solidFill>
                  <a:srgbClr val="000000"/>
                </a:solidFill>
                <a:latin typeface="Consolas" panose="020B0609020204030204" pitchFamily="49" charset="0"/>
                <a:cs typeface="Consolas" panose="020B0609020204030204" pitchFamily="49" charset="0"/>
              </a:rPr>
              <a:t>firstNumber</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000000"/>
                </a:solidFill>
                <a:latin typeface="Consolas" panose="020B0609020204030204" pitchFamily="49" charset="0"/>
                <a:cs typeface="Consolas" panose="020B0609020204030204" pitchFamily="49" charset="0"/>
              </a:rPr>
              <a:t>secondNumber</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print (first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second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2B91AF"/>
                </a:solidFill>
                <a:latin typeface="Consolas" panose="020B0609020204030204" pitchFamily="49" charset="0"/>
                <a:cs typeface="Consolas" panose="020B0609020204030204" pitchFamily="49" charset="0"/>
              </a:rPr>
              <a:t>str</a:t>
            </a:r>
            <a:r>
              <a:rPr lang="en-US" altLang="en-US" sz="2400" dirty="0" smtClean="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 typeface="Arial" pitchFamily="34" charset="0"/>
              <a:buNone/>
            </a:pPr>
            <a:r>
              <a:rPr lang="en-US" altLang="en-US" sz="2400" dirty="0" smtClean="0">
                <a:solidFill>
                  <a:srgbClr val="0000FF"/>
                </a:solidFill>
                <a:latin typeface="Consolas" panose="020B0609020204030204" pitchFamily="49" charset="0"/>
                <a:cs typeface="Consolas" panose="020B0609020204030204" pitchFamily="49" charset="0"/>
              </a:rPr>
              <a:t>except</a:t>
            </a: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err="1" smtClean="0">
                <a:solidFill>
                  <a:srgbClr val="2B91AF"/>
                </a:solidFill>
                <a:latin typeface="Consolas" panose="020B0609020204030204" pitchFamily="49" charset="0"/>
                <a:cs typeface="Consolas" panose="020B0609020204030204" pitchFamily="49" charset="0"/>
              </a:rPr>
              <a:t>ZeroDivisionError</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smtClean="0">
                <a:solidFill>
                  <a:srgbClr val="6F008A"/>
                </a:solidFill>
                <a:latin typeface="Consolas" panose="020B0609020204030204" pitchFamily="49" charset="0"/>
                <a:cs typeface="Consolas" panose="020B0609020204030204" pitchFamily="49" charset="0"/>
              </a:rPr>
              <a:t>	</a:t>
            </a:r>
            <a:r>
              <a:rPr lang="en-US" altLang="en-US" sz="2400" dirty="0" err="1" smtClean="0">
                <a:solidFill>
                  <a:srgbClr val="6F008A"/>
                </a:solidFill>
                <a:latin typeface="Consolas" panose="020B0609020204030204" pitchFamily="49" charset="0"/>
                <a:cs typeface="Consolas" panose="020B0609020204030204" pitchFamily="49" charset="0"/>
              </a:rPr>
              <a:t>sys</a:t>
            </a:r>
            <a:r>
              <a:rPr lang="en-US" altLang="en-US" sz="2400" dirty="0" err="1" smtClean="0">
                <a:solidFill>
                  <a:srgbClr val="000000"/>
                </a:solidFill>
                <a:latin typeface="Consolas" panose="020B0609020204030204" pitchFamily="49" charset="0"/>
                <a:cs typeface="Consolas" panose="020B0609020204030204" pitchFamily="49" charset="0"/>
              </a:rPr>
              <a:t>.exit</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print(</a:t>
            </a:r>
            <a:r>
              <a:rPr lang="en-US" altLang="en-US" sz="2400" dirty="0" smtClean="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4527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use variables and an if statement to control what happens after an error</a:t>
            </a:r>
            <a:endParaRPr lang="en-US" dirty="0"/>
          </a:p>
        </p:txBody>
      </p:sp>
      <p:sp>
        <p:nvSpPr>
          <p:cNvPr id="4" name="Rectangle 1"/>
          <p:cNvSpPr txBox="1">
            <a:spLocks noChangeArrowheads="1"/>
          </p:cNvSpPr>
          <p:nvPr/>
        </p:nvSpPr>
        <p:spPr bwMode="auto">
          <a:xfrm>
            <a:off x="379514" y="2169032"/>
            <a:ext cx="1096325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smtClean="0">
                <a:solidFill>
                  <a:srgbClr val="0000FF"/>
                </a:solidFill>
                <a:latin typeface="Consolas" panose="020B0609020204030204" pitchFamily="49" charset="0"/>
                <a:cs typeface="Consolas" panose="020B0609020204030204" pitchFamily="49" charset="0"/>
              </a:rPr>
              <a:t>try</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result = </a:t>
            </a:r>
            <a:r>
              <a:rPr lang="en-US" altLang="en-US" sz="2400" dirty="0" err="1" smtClean="0">
                <a:solidFill>
                  <a:srgbClr val="000000"/>
                </a:solidFill>
                <a:latin typeface="Consolas" panose="020B0609020204030204" pitchFamily="49" charset="0"/>
                <a:cs typeface="Consolas" panose="020B0609020204030204" pitchFamily="49" charset="0"/>
              </a:rPr>
              <a:t>firstNumber</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000000"/>
                </a:solidFill>
                <a:latin typeface="Consolas" panose="020B0609020204030204" pitchFamily="49" charset="0"/>
                <a:cs typeface="Consolas" panose="020B0609020204030204" pitchFamily="49" charset="0"/>
              </a:rPr>
              <a:t>secondNumber</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print (first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second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2B91AF"/>
                </a:solidFill>
                <a:latin typeface="Consolas" panose="020B0609020204030204" pitchFamily="49" charset="0"/>
                <a:cs typeface="Consolas" panose="020B0609020204030204" pitchFamily="49" charset="0"/>
              </a:rPr>
              <a:t>str</a:t>
            </a:r>
            <a:r>
              <a:rPr lang="en-US" altLang="en-US" sz="2400" dirty="0" smtClean="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Tx/>
              <a:buNone/>
            </a:pPr>
            <a:r>
              <a:rPr lang="en-CA" altLang="en-US" sz="2400" dirty="0">
                <a:solidFill>
                  <a:srgbClr val="000000"/>
                </a:solidFill>
                <a:latin typeface="Consolas" panose="020B0609020204030204" pitchFamily="49" charset="0"/>
                <a:cs typeface="Consolas" panose="020B0609020204030204" pitchFamily="49" charset="0"/>
              </a:rPr>
              <a:t>	</a:t>
            </a:r>
            <a:r>
              <a:rPr lang="en-CA" altLang="en-US" sz="2400" dirty="0" err="1" smtClean="0">
                <a:solidFill>
                  <a:srgbClr val="000000"/>
                </a:solidFill>
                <a:latin typeface="Consolas" panose="020B0609020204030204" pitchFamily="49" charset="0"/>
                <a:cs typeface="Consolas" panose="020B0609020204030204" pitchFamily="49" charset="0"/>
              </a:rPr>
              <a:t>errorFlag</a:t>
            </a:r>
            <a:r>
              <a:rPr lang="en-CA"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smtClean="0">
                <a:solidFill>
                  <a:srgbClr val="0000FF"/>
                </a:solidFill>
                <a:latin typeface="Consolas" panose="020B0609020204030204" pitchFamily="49" charset="0"/>
                <a:cs typeface="Consolas" panose="020B0609020204030204" pitchFamily="49" charset="0"/>
              </a:rPr>
              <a:t>False</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FF"/>
                </a:solidFill>
                <a:latin typeface="Consolas" panose="020B0609020204030204" pitchFamily="49" charset="0"/>
                <a:cs typeface="Consolas" panose="020B0609020204030204" pitchFamily="49" charset="0"/>
              </a:rPr>
              <a:t>except</a:t>
            </a: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err="1" smtClean="0">
                <a:solidFill>
                  <a:srgbClr val="2B91AF"/>
                </a:solidFill>
                <a:latin typeface="Consolas" panose="020B0609020204030204" pitchFamily="49" charset="0"/>
                <a:cs typeface="Consolas" panose="020B0609020204030204" pitchFamily="49" charset="0"/>
              </a:rPr>
              <a:t>ZeroDivisionError</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smtClean="0">
                <a:solidFill>
                  <a:srgbClr val="6F008A"/>
                </a:solidFill>
                <a:latin typeface="Consolas" panose="020B0609020204030204" pitchFamily="49" charset="0"/>
                <a:cs typeface="Consolas" panose="020B0609020204030204" pitchFamily="49" charset="0"/>
              </a:rPr>
              <a:t>	</a:t>
            </a:r>
            <a:r>
              <a:rPr lang="en-US" altLang="en-US" sz="2400" dirty="0" err="1" smtClean="0">
                <a:latin typeface="Consolas" panose="020B0609020204030204" pitchFamily="49" charset="0"/>
                <a:cs typeface="Consolas" panose="020B0609020204030204" pitchFamily="49" charset="0"/>
              </a:rPr>
              <a:t>errorFlag</a:t>
            </a:r>
            <a:r>
              <a:rPr lang="en-US" altLang="en-US" sz="2400" dirty="0">
                <a:latin typeface="Consolas" panose="020B0609020204030204" pitchFamily="49" charset="0"/>
                <a:cs typeface="Consolas" panose="020B0609020204030204" pitchFamily="49" charset="0"/>
              </a:rPr>
              <a:t> </a:t>
            </a:r>
            <a:r>
              <a:rPr lang="en-US" altLang="en-US" sz="2400" dirty="0" smtClean="0">
                <a:latin typeface="Consolas" panose="020B0609020204030204" pitchFamily="49" charset="0"/>
                <a:cs typeface="Consolas" panose="020B0609020204030204" pitchFamily="49" charset="0"/>
              </a:rPr>
              <a:t>= </a:t>
            </a:r>
            <a:r>
              <a:rPr lang="en-US" altLang="en-US" sz="2400" dirty="0" smtClean="0">
                <a:solidFill>
                  <a:srgbClr val="0000FF"/>
                </a:solidFill>
                <a:latin typeface="Consolas" panose="020B0609020204030204" pitchFamily="49" charset="0"/>
                <a:cs typeface="Consolas" panose="020B0609020204030204" pitchFamily="49" charset="0"/>
              </a:rPr>
              <a:t>True</a:t>
            </a:r>
            <a:endParaRPr lang="en-US" altLang="en-US" sz="2400" dirty="0" smtClean="0">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FF"/>
                </a:solidFill>
                <a:latin typeface="Consolas" panose="020B0609020204030204" pitchFamily="49" charset="0"/>
                <a:cs typeface="Consolas" panose="020B0609020204030204" pitchFamily="49" charset="0"/>
              </a:rPr>
              <a:t>not </a:t>
            </a:r>
            <a:r>
              <a:rPr lang="en-US" altLang="en-US" sz="2400" dirty="0" err="1" smtClean="0">
                <a:solidFill>
                  <a:srgbClr val="000000"/>
                </a:solidFill>
                <a:latin typeface="Consolas" panose="020B0609020204030204" pitchFamily="49" charset="0"/>
                <a:cs typeface="Consolas" panose="020B0609020204030204" pitchFamily="49" charset="0"/>
              </a:rPr>
              <a:t>errorFlag</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7004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Controlling execution after an error</a:t>
            </a:r>
            <a:endParaRPr lang="en-US" dirty="0"/>
          </a:p>
        </p:txBody>
      </p:sp>
    </p:spTree>
    <p:extLst>
      <p:ext uri="{BB962C8B-B14F-4D97-AF65-F5344CB8AC3E}">
        <p14:creationId xmlns:p14="http://schemas.microsoft.com/office/powerpoint/2010/main" val="4219329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Is there any other code in our program that might give us an error at runtime?</a:t>
            </a:r>
          </a:p>
        </p:txBody>
      </p:sp>
      <p:sp>
        <p:nvSpPr>
          <p:cNvPr id="3" name="Content Placeholder 2"/>
          <p:cNvSpPr>
            <a:spLocks noGrp="1"/>
          </p:cNvSpPr>
          <p:nvPr>
            <p:ph idx="1"/>
          </p:nvPr>
        </p:nvSpPr>
        <p:spPr/>
        <p:txBody>
          <a:bodyPr/>
          <a:lstStyle/>
          <a:p>
            <a:endParaRPr lang="en-US" dirty="0"/>
          </a:p>
        </p:txBody>
      </p:sp>
      <p:sp>
        <p:nvSpPr>
          <p:cNvPr id="4" name="Rectangle 1"/>
          <p:cNvSpPr txBox="1">
            <a:spLocks noChangeArrowheads="1"/>
          </p:cNvSpPr>
          <p:nvPr/>
        </p:nvSpPr>
        <p:spPr bwMode="auto">
          <a:xfrm>
            <a:off x="558340" y="184397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first = input(</a:t>
            </a:r>
            <a:r>
              <a:rPr lang="en-US" altLang="en-US" sz="2000" dirty="0" smtClean="0">
                <a:solidFill>
                  <a:srgbClr val="A31515"/>
                </a:solidFill>
                <a:latin typeface="Consolas" panose="020B0609020204030204" pitchFamily="49" charset="0"/>
                <a:cs typeface="Consolas" panose="020B0609020204030204" pitchFamily="49" charset="0"/>
              </a:rPr>
              <a:t>"Enter the first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second = input(</a:t>
            </a:r>
            <a:r>
              <a:rPr lang="en-US" altLang="en-US" sz="2000" dirty="0" smtClean="0">
                <a:solidFill>
                  <a:srgbClr val="A31515"/>
                </a:solidFill>
                <a:latin typeface="Consolas" panose="020B0609020204030204" pitchFamily="49" charset="0"/>
                <a:cs typeface="Consolas" panose="020B0609020204030204" pitchFamily="49" charset="0"/>
              </a:rPr>
              <a:t>"Enter the second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result = </a:t>
            </a: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print (first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second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2B91AF"/>
                </a:solidFill>
                <a:latin typeface="Consolas" panose="020B0609020204030204" pitchFamily="49" charset="0"/>
                <a:cs typeface="Consolas" panose="020B0609020204030204" pitchFamily="49" charset="0"/>
              </a:rPr>
              <a:t>str</a:t>
            </a:r>
            <a:r>
              <a:rPr lang="en-US" altLang="en-US" sz="2000" dirty="0" smtClean="0">
                <a:solidFill>
                  <a:srgbClr val="000000"/>
                </a:solidFill>
                <a:latin typeface="Consolas" panose="020B0609020204030204" pitchFamily="49" charset="0"/>
                <a:cs typeface="Consolas" panose="020B0609020204030204" pitchFamily="49" charset="0"/>
              </a:rPr>
              <a:t>(result))</a:t>
            </a:r>
            <a:endParaRPr lang="en-US" altLang="en-US" sz="4800" dirty="0" smtClean="0">
              <a:latin typeface="Arial" panose="020B0604020202020204" pitchFamily="34" charset="0"/>
            </a:endParaRPr>
          </a:p>
        </p:txBody>
      </p:sp>
      <p:sp>
        <p:nvSpPr>
          <p:cNvPr id="5" name="Rectangle 4"/>
          <p:cNvSpPr/>
          <p:nvPr/>
        </p:nvSpPr>
        <p:spPr>
          <a:xfrm>
            <a:off x="379413" y="2742976"/>
            <a:ext cx="4649787" cy="881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17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There are a lot of different situations that can raise errors in our code</a:t>
            </a:r>
            <a:endParaRPr lang="en-US" dirty="0"/>
          </a:p>
        </p:txBody>
      </p:sp>
      <p:sp>
        <p:nvSpPr>
          <p:cNvPr id="3" name="Content Placeholder 2"/>
          <p:cNvSpPr>
            <a:spLocks noGrp="1"/>
          </p:cNvSpPr>
          <p:nvPr>
            <p:ph idx="1"/>
          </p:nvPr>
        </p:nvSpPr>
        <p:spPr/>
        <p:txBody>
          <a:bodyPr/>
          <a:lstStyle/>
          <a:p>
            <a:r>
              <a:rPr lang="en-CA" dirty="0" smtClean="0"/>
              <a:t>Converting between </a:t>
            </a:r>
            <a:r>
              <a:rPr lang="en-CA" dirty="0" err="1" smtClean="0"/>
              <a:t>datatypes</a:t>
            </a:r>
            <a:endParaRPr lang="en-CA" dirty="0" smtClean="0"/>
          </a:p>
          <a:p>
            <a:r>
              <a:rPr lang="en-CA" dirty="0" smtClean="0"/>
              <a:t>Opening files</a:t>
            </a:r>
          </a:p>
          <a:p>
            <a:r>
              <a:rPr lang="en-CA" dirty="0" smtClean="0"/>
              <a:t>Mathematical calculations</a:t>
            </a:r>
          </a:p>
          <a:p>
            <a:r>
              <a:rPr lang="en-CA" dirty="0" smtClean="0"/>
              <a:t>Trying to access a value in a list that does not exist</a:t>
            </a:r>
            <a:endParaRPr lang="en-US" dirty="0"/>
          </a:p>
        </p:txBody>
      </p:sp>
    </p:spTree>
    <p:extLst>
      <p:ext uri="{BB962C8B-B14F-4D97-AF65-F5344CB8AC3E}">
        <p14:creationId xmlns:p14="http://schemas.microsoft.com/office/powerpoint/2010/main" val="3821361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know what errors will be raised?</a:t>
            </a:r>
            <a:endParaRPr lang="en-US" dirty="0"/>
          </a:p>
        </p:txBody>
      </p:sp>
      <p:sp>
        <p:nvSpPr>
          <p:cNvPr id="3" name="Content Placeholder 2"/>
          <p:cNvSpPr>
            <a:spLocks noGrp="1"/>
          </p:cNvSpPr>
          <p:nvPr>
            <p:ph idx="1"/>
          </p:nvPr>
        </p:nvSpPr>
        <p:spPr/>
        <p:txBody>
          <a:bodyPr/>
          <a:lstStyle/>
          <a:p>
            <a:r>
              <a:rPr lang="en-CA" dirty="0" smtClean="0"/>
              <a:t>You can test it yourself and when an error occurs use the </a:t>
            </a:r>
            <a:r>
              <a:rPr lang="en-CA" dirty="0" err="1" smtClean="0"/>
              <a:t>sys.exc_info</a:t>
            </a:r>
            <a:r>
              <a:rPr lang="en-CA" dirty="0" smtClean="0"/>
              <a:t>() function to get the name of the error</a:t>
            </a:r>
          </a:p>
          <a:p>
            <a:r>
              <a:rPr lang="en-CA" dirty="0" smtClean="0"/>
              <a:t>There is a list of standard Python errors </a:t>
            </a:r>
          </a:p>
          <a:p>
            <a:pPr lvl="1"/>
            <a:r>
              <a:rPr lang="en-US" dirty="0">
                <a:hlinkClick r:id="rId3"/>
              </a:rPr>
              <a:t>https://</a:t>
            </a:r>
            <a:r>
              <a:rPr lang="en-US" dirty="0" smtClean="0">
                <a:hlinkClick r:id="rId3"/>
              </a:rPr>
              <a:t>docs.python.org/3/c-api/exceptions.html#standard-exceptions</a:t>
            </a:r>
            <a:r>
              <a:rPr lang="en-US" dirty="0" smtClean="0"/>
              <a:t> </a:t>
            </a:r>
            <a:endParaRPr lang="en-US" dirty="0"/>
          </a:p>
        </p:txBody>
      </p:sp>
    </p:spTree>
    <p:extLst>
      <p:ext uri="{BB962C8B-B14F-4D97-AF65-F5344CB8AC3E}">
        <p14:creationId xmlns:p14="http://schemas.microsoft.com/office/powerpoint/2010/main" val="31361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most important thing to do is to test!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CA" dirty="0" smtClean="0"/>
              <a:t>Execute your code with everything running normally</a:t>
            </a:r>
          </a:p>
          <a:p>
            <a:pPr marL="514350" indent="-514350">
              <a:buFont typeface="+mj-lt"/>
              <a:buAutoNum type="arabicPeriod"/>
            </a:pPr>
            <a:r>
              <a:rPr lang="en-CA" dirty="0" smtClean="0"/>
              <a:t>Execute </a:t>
            </a:r>
            <a:r>
              <a:rPr lang="en-CA" dirty="0"/>
              <a:t>your code </a:t>
            </a:r>
            <a:r>
              <a:rPr lang="en-CA" dirty="0" smtClean="0"/>
              <a:t>with incorrect user input</a:t>
            </a:r>
          </a:p>
          <a:p>
            <a:pPr marL="914265" lvl="1" indent="-514350"/>
            <a:r>
              <a:rPr lang="en-CA" dirty="0" smtClean="0"/>
              <a:t>Enter letters instead of numbers</a:t>
            </a:r>
          </a:p>
          <a:p>
            <a:pPr marL="914265" lvl="1" indent="-514350"/>
            <a:r>
              <a:rPr lang="en-CA" dirty="0" smtClean="0"/>
              <a:t>Enter 0 or spaces</a:t>
            </a:r>
          </a:p>
          <a:p>
            <a:pPr marL="914265" lvl="1" indent="-514350"/>
            <a:r>
              <a:rPr lang="en-CA" dirty="0" smtClean="0"/>
              <a:t>Enter a value in the wrong format (e.g. dates)</a:t>
            </a:r>
          </a:p>
          <a:p>
            <a:pPr marL="514350" indent="-514350">
              <a:buFont typeface="+mj-lt"/>
              <a:buAutoNum type="arabicPeriod"/>
            </a:pPr>
            <a:r>
              <a:rPr lang="en-CA" dirty="0" smtClean="0"/>
              <a:t>Try other error scenarios such as missing files</a:t>
            </a:r>
          </a:p>
          <a:p>
            <a:pPr marL="514350" indent="-514350">
              <a:buFont typeface="+mj-lt"/>
              <a:buAutoNum type="arabicPeriod"/>
            </a:pPr>
            <a:r>
              <a:rPr lang="en-CA" dirty="0" smtClean="0"/>
              <a:t>Try anything you can think of that might crash your code</a:t>
            </a:r>
          </a:p>
          <a:p>
            <a:pPr marL="914265" lvl="1" indent="-514350"/>
            <a:r>
              <a:rPr lang="en-CA" dirty="0" smtClean="0"/>
              <a:t>Entering really big numbers</a:t>
            </a:r>
          </a:p>
          <a:p>
            <a:pPr marL="914265" lvl="1" indent="-514350"/>
            <a:r>
              <a:rPr lang="en-CA" dirty="0" smtClean="0"/>
              <a:t>negative numbers</a:t>
            </a:r>
            <a:endParaRPr lang="en-US" dirty="0"/>
          </a:p>
        </p:txBody>
      </p:sp>
    </p:spTree>
    <p:extLst>
      <p:ext uri="{BB962C8B-B14F-4D97-AF65-F5344CB8AC3E}">
        <p14:creationId xmlns:p14="http://schemas.microsoft.com/office/powerpoint/2010/main" val="4239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 I need to handle EVERY possible error?</a:t>
            </a:r>
            <a:endParaRPr lang="en-US" dirty="0"/>
          </a:p>
        </p:txBody>
      </p:sp>
      <p:sp>
        <p:nvSpPr>
          <p:cNvPr id="3" name="Content Placeholder 2"/>
          <p:cNvSpPr>
            <a:spLocks noGrp="1"/>
          </p:cNvSpPr>
          <p:nvPr>
            <p:ph idx="1"/>
          </p:nvPr>
        </p:nvSpPr>
        <p:spPr/>
        <p:txBody>
          <a:bodyPr/>
          <a:lstStyle/>
          <a:p>
            <a:r>
              <a:rPr lang="en-CA" dirty="0" smtClean="0"/>
              <a:t>Sometimes writing the code to handle the errors takes more time than writing the original program!</a:t>
            </a:r>
          </a:p>
          <a:p>
            <a:r>
              <a:rPr lang="en-CA" dirty="0" smtClean="0"/>
              <a:t>Whether it is necessary to handle EVERY error depends on how the code will be used</a:t>
            </a:r>
          </a:p>
          <a:p>
            <a:r>
              <a:rPr lang="en-CA" dirty="0" smtClean="0"/>
              <a:t>If you are writing a system for air traffic control I would want  very thorough error handling!</a:t>
            </a:r>
          </a:p>
          <a:p>
            <a:r>
              <a:rPr lang="en-CA" dirty="0" smtClean="0"/>
              <a:t>If you are writing a fun little app to tweet when your plant needs water, I wouldn’t worry about it too much</a:t>
            </a:r>
            <a:endParaRPr lang="en-US" dirty="0"/>
          </a:p>
        </p:txBody>
      </p:sp>
    </p:spTree>
    <p:extLst>
      <p:ext uri="{BB962C8B-B14F-4D97-AF65-F5344CB8AC3E}">
        <p14:creationId xmlns:p14="http://schemas.microsoft.com/office/powerpoint/2010/main" val="23166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Things go wrong in programs as well</a:t>
            </a:r>
            <a:endParaRPr lang="en-CA" dirty="0"/>
          </a:p>
        </p:txBody>
      </p:sp>
      <p:sp>
        <p:nvSpPr>
          <p:cNvPr id="4" name="Text Placeholder 3"/>
          <p:cNvSpPr>
            <a:spLocks noGrp="1"/>
          </p:cNvSpPr>
          <p:nvPr>
            <p:ph idx="1"/>
          </p:nvPr>
        </p:nvSpPr>
        <p:spPr/>
        <p:txBody>
          <a:bodyPr>
            <a:normAutofit/>
          </a:bodyPr>
          <a:lstStyle/>
          <a:p>
            <a:r>
              <a:rPr lang="en-CA" sz="2800" dirty="0" smtClean="0">
                <a:cs typeface="Consolas" panose="020B0609020204030204" pitchFamily="49" charset="0"/>
              </a:rPr>
              <a:t>A program cannot find a file it needs</a:t>
            </a:r>
          </a:p>
          <a:p>
            <a:r>
              <a:rPr lang="en-CA" sz="2800" dirty="0" smtClean="0">
                <a:cs typeface="Consolas" panose="020B0609020204030204" pitchFamily="49" charset="0"/>
              </a:rPr>
              <a:t>A user enters a date in the wrong format</a:t>
            </a:r>
          </a:p>
          <a:p>
            <a:r>
              <a:rPr lang="en-CA" sz="2800" dirty="0" smtClean="0">
                <a:cs typeface="Consolas" panose="020B0609020204030204" pitchFamily="49" charset="0"/>
              </a:rPr>
              <a:t>You try to divide a number by zero</a:t>
            </a: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idx="1"/>
          </p:nvPr>
        </p:nvSpPr>
        <p:spPr/>
        <p:txBody>
          <a:bodyPr/>
          <a:lstStyle/>
          <a:p>
            <a:r>
              <a:rPr lang="en-CA" dirty="0" smtClean="0"/>
              <a:t>Write code to open and read a file</a:t>
            </a:r>
          </a:p>
          <a:p>
            <a:r>
              <a:rPr lang="en-CA" dirty="0" smtClean="0"/>
              <a:t>Allow the user to specify the file name</a:t>
            </a:r>
          </a:p>
          <a:p>
            <a:r>
              <a:rPr lang="en-CA" dirty="0" smtClean="0"/>
              <a:t>Add error handling to provide a suitable error message if the file specified by the user could not be found</a:t>
            </a:r>
          </a:p>
        </p:txBody>
      </p:sp>
    </p:spTree>
    <p:extLst>
      <p:ext uri="{BB962C8B-B14F-4D97-AF65-F5344CB8AC3E}">
        <p14:creationId xmlns:p14="http://schemas.microsoft.com/office/powerpoint/2010/main" val="2557123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Congratulations</a:t>
            </a:r>
            <a:endParaRPr lang="en-US" dirty="0"/>
          </a:p>
        </p:txBody>
      </p:sp>
      <p:pic>
        <p:nvPicPr>
          <p:cNvPr id="6" name="Content Placeholder 5"/>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029907" y="1781908"/>
            <a:ext cx="4480303" cy="3985845"/>
          </a:xfrm>
        </p:spPr>
      </p:pic>
      <p:sp>
        <p:nvSpPr>
          <p:cNvPr id="5" name="Content Placeholder 4"/>
          <p:cNvSpPr>
            <a:spLocks noGrp="1"/>
          </p:cNvSpPr>
          <p:nvPr>
            <p:ph sz="half" idx="2"/>
          </p:nvPr>
        </p:nvSpPr>
        <p:spPr/>
        <p:txBody>
          <a:bodyPr/>
          <a:lstStyle/>
          <a:p>
            <a:r>
              <a:rPr lang="en-CA" dirty="0" smtClean="0"/>
              <a:t>You can now handle errors gracefully so your code doesn’t crash</a:t>
            </a:r>
            <a:endParaRPr lang="en-US" dirty="0"/>
          </a:p>
        </p:txBody>
      </p:sp>
    </p:spTree>
    <p:extLst>
      <p:ext uri="{BB962C8B-B14F-4D97-AF65-F5344CB8AC3E}">
        <p14:creationId xmlns:p14="http://schemas.microsoft.com/office/powerpoint/2010/main" val="1965120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4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999467" y="1189034"/>
            <a:ext cx="8215796" cy="1485524"/>
          </a:xfrm>
        </p:spPr>
        <p:txBody>
          <a:bodyPr/>
          <a:lstStyle/>
          <a:p>
            <a:r>
              <a:rPr lang="en-US" dirty="0" smtClean="0"/>
              <a:t>Error types</a:t>
            </a:r>
            <a:endParaRPr lang="en-US" dirty="0"/>
          </a:p>
        </p:txBody>
      </p:sp>
      <p:sp>
        <p:nvSpPr>
          <p:cNvPr id="4" name="Subtitle 3"/>
          <p:cNvSpPr>
            <a:spLocks noGrp="1"/>
          </p:cNvSpPr>
          <p:nvPr>
            <p:ph type="subTitle" idx="1"/>
          </p:nvPr>
        </p:nvSpPr>
        <p:spPr>
          <a:xfrm>
            <a:off x="999467" y="2906822"/>
            <a:ext cx="8409867" cy="1460779"/>
          </a:xfrm>
        </p:spPr>
        <p:txBody>
          <a:bodyPr/>
          <a:lstStyle/>
          <a:p>
            <a:r>
              <a:rPr lang="en-US" dirty="0" smtClean="0"/>
              <a:t>Error types</a:t>
            </a:r>
            <a:endParaRPr lang="en-US" dirty="0"/>
          </a:p>
        </p:txBody>
      </p:sp>
    </p:spTree>
    <p:extLst>
      <p:ext uri="{BB962C8B-B14F-4D97-AF65-F5344CB8AC3E}">
        <p14:creationId xmlns:p14="http://schemas.microsoft.com/office/powerpoint/2010/main" val="151389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Syntax </a:t>
            </a:r>
            <a:r>
              <a:rPr lang="en-CA" dirty="0" smtClean="0"/>
              <a:t>errors </a:t>
            </a:r>
            <a:r>
              <a:rPr lang="en-CA" dirty="0"/>
              <a:t>are errors that the development tool can detect</a:t>
            </a:r>
            <a:endParaRPr lang="en-US" dirty="0"/>
          </a:p>
        </p:txBody>
      </p:sp>
      <p:sp>
        <p:nvSpPr>
          <p:cNvPr id="3" name="Content Placeholder 2"/>
          <p:cNvSpPr>
            <a:spLocks noGrp="1"/>
          </p:cNvSpPr>
          <p:nvPr>
            <p:ph idx="1"/>
          </p:nvPr>
        </p:nvSpPr>
        <p:spPr/>
        <p:txBody>
          <a:bodyPr/>
          <a:lstStyle/>
          <a:p>
            <a:r>
              <a:rPr lang="en-CA" dirty="0" smtClean="0"/>
              <a:t>Visual Studio highlights syntax errors with the red squiggle </a:t>
            </a:r>
          </a:p>
          <a:p>
            <a:endParaRPr lang="en-US" dirty="0"/>
          </a:p>
        </p:txBody>
      </p:sp>
      <p:pic>
        <p:nvPicPr>
          <p:cNvPr id="14" name="Picture 13"/>
          <p:cNvPicPr>
            <a:picLocks noChangeAspect="1"/>
          </p:cNvPicPr>
          <p:nvPr/>
        </p:nvPicPr>
        <p:blipFill>
          <a:blip r:embed="rId3"/>
          <a:stretch>
            <a:fillRect/>
          </a:stretch>
        </p:blipFill>
        <p:spPr>
          <a:xfrm>
            <a:off x="3304309" y="2451252"/>
            <a:ext cx="4953866" cy="1898210"/>
          </a:xfrm>
          <a:prstGeom prst="rect">
            <a:avLst/>
          </a:prstGeom>
        </p:spPr>
      </p:pic>
    </p:spTree>
    <p:extLst>
      <p:ext uri="{BB962C8B-B14F-4D97-AF65-F5344CB8AC3E}">
        <p14:creationId xmlns:p14="http://schemas.microsoft.com/office/powerpoint/2010/main" val="33766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9514" y="1418238"/>
            <a:ext cx="6066406" cy="1472182"/>
          </a:xfrm>
          <a:prstGeom prst="rect">
            <a:avLst/>
          </a:prstGeom>
        </p:spPr>
      </p:pic>
      <p:sp>
        <p:nvSpPr>
          <p:cNvPr id="2" name="Title 1"/>
          <p:cNvSpPr>
            <a:spLocks noGrp="1"/>
          </p:cNvSpPr>
          <p:nvPr>
            <p:ph type="title"/>
          </p:nvPr>
        </p:nvSpPr>
        <p:spPr/>
        <p:txBody>
          <a:bodyPr>
            <a:normAutofit/>
          </a:bodyPr>
          <a:lstStyle/>
          <a:p>
            <a:r>
              <a:rPr lang="en-CA" dirty="0" smtClean="0"/>
              <a:t>Sometimes typing mistakes can’t be detected until you run the program</a:t>
            </a:r>
            <a:endParaRPr lang="en-US" dirty="0"/>
          </a:p>
        </p:txBody>
      </p:sp>
      <p:pic>
        <p:nvPicPr>
          <p:cNvPr id="6" name="Picture 5"/>
          <p:cNvPicPr>
            <a:picLocks noChangeAspect="1"/>
          </p:cNvPicPr>
          <p:nvPr/>
        </p:nvPicPr>
        <p:blipFill>
          <a:blip r:embed="rId4"/>
          <a:stretch>
            <a:fillRect/>
          </a:stretch>
        </p:blipFill>
        <p:spPr>
          <a:xfrm>
            <a:off x="4395184" y="2015837"/>
            <a:ext cx="7651258" cy="4555442"/>
          </a:xfrm>
          <a:prstGeom prst="rect">
            <a:avLst/>
          </a:prstGeom>
        </p:spPr>
      </p:pic>
    </p:spTree>
    <p:extLst>
      <p:ext uri="{BB962C8B-B14F-4D97-AF65-F5344CB8AC3E}">
        <p14:creationId xmlns:p14="http://schemas.microsoft.com/office/powerpoint/2010/main" val="14969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Logic errors are syntactically correct, but the program doesn’t do what we want it to do</a:t>
            </a:r>
            <a:endParaRPr lang="en-CA"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589934"/>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0" y="3886433"/>
            <a:ext cx="10515600" cy="2304790"/>
          </a:xfrm>
          <a:prstGeom prst="rect">
            <a:avLst/>
          </a:prstGeom>
        </p:spPr>
      </p:pic>
    </p:spTree>
    <p:extLst>
      <p:ext uri="{BB962C8B-B14F-4D97-AF65-F5344CB8AC3E}">
        <p14:creationId xmlns:p14="http://schemas.microsoft.com/office/powerpoint/2010/main" val="5096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Syntax and runtime errors</a:t>
            </a:r>
            <a:endParaRPr lang="en-US" dirty="0"/>
          </a:p>
        </p:txBody>
      </p:sp>
    </p:spTree>
    <p:extLst>
      <p:ext uri="{BB962C8B-B14F-4D97-AF65-F5344CB8AC3E}">
        <p14:creationId xmlns:p14="http://schemas.microsoft.com/office/powerpoint/2010/main" val="259045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Gracefully handling errors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2847386"/>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14</Module>
    <Status xmlns="A1016A52-665D-42A0-B05F-CF4EC4F3D513">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5EEB74-E9FD-456F-BE61-B447A3A64A23}">
  <ds:schemaRefs>
    <ds:schemaRef ds:uri="http://purl.org/dc/terms/"/>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A1016A52-665D-42A0-B05F-CF4EC4F3D513"/>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39E70118-B257-445C-A5E8-6F459909D9EB}">
  <ds:schemaRefs>
    <ds:schemaRef ds:uri="http://schemas.microsoft.com/sharepoint/v3/contenttype/forms"/>
  </ds:schemaRefs>
</ds:datastoreItem>
</file>

<file path=customXml/itemProps3.xml><?xml version="1.0" encoding="utf-8"?>
<ds:datastoreItem xmlns:ds="http://schemas.openxmlformats.org/officeDocument/2006/customXml" ds:itemID="{22D71F71-849E-415C-AFEE-2296DD32F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016A52-665D-42A0-B05F-CF4EC4F3D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3697</TotalTime>
  <Words>783</Words>
  <Application>Microsoft Office PowerPoint</Application>
  <PresentationFormat>Widescreen</PresentationFormat>
  <Paragraphs>223</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Trebuchet MS</vt:lpstr>
      <vt:lpstr>Wingdings 3</vt:lpstr>
      <vt:lpstr>MVA</vt:lpstr>
      <vt:lpstr>Facet</vt:lpstr>
      <vt:lpstr>Handling errors try except</vt:lpstr>
      <vt:lpstr>Even the best laid plans sometimes go wrong</vt:lpstr>
      <vt:lpstr>Things go wrong in programs as well</vt:lpstr>
      <vt:lpstr>PowerPoint Presentation</vt:lpstr>
      <vt:lpstr>Syntax errors are errors that the development tool can detect</vt:lpstr>
      <vt:lpstr>Sometimes typing mistakes can’t be detected until you run the program</vt:lpstr>
      <vt:lpstr>Logic errors are syntactically correct, but the program doesn’t do what we want it to do</vt:lpstr>
      <vt:lpstr>Syntax and runtime errors</vt:lpstr>
      <vt:lpstr>PowerPoint Presentation</vt:lpstr>
      <vt:lpstr>Runtime errors occur when the code basically works but something out of the ordinary ‘crashes’ the code</vt:lpstr>
      <vt:lpstr>Having your code crash is a very poor experience for the user</vt:lpstr>
      <vt:lpstr>Let’s create a calculator program that will take two numbers and divide them for the user</vt:lpstr>
      <vt:lpstr>Create a calculator</vt:lpstr>
      <vt:lpstr>What happens you enter 0 as the second number</vt:lpstr>
      <vt:lpstr>Which line of code generated the error message?</vt:lpstr>
      <vt:lpstr>You can add a try/except around the code that generates the error to handle it gracefully</vt:lpstr>
      <vt:lpstr>If you want to know what the error was, you can use the function sys.exc_info() </vt:lpstr>
      <vt:lpstr>If you know exactly what error is occurring, you can specify how to handle that exact error</vt:lpstr>
      <vt:lpstr>Ideally you should handle one or more specific errors and then have a generic error handler as well</vt:lpstr>
      <vt:lpstr>Trapping errors</vt:lpstr>
      <vt:lpstr>Any code you place after the try except will always execute</vt:lpstr>
      <vt:lpstr>How can I force my program to exit if an error occurs and I don’t want to continue?</vt:lpstr>
      <vt:lpstr>You can also use variables and an if statement to control what happens after an error</vt:lpstr>
      <vt:lpstr>Controlling execution after an error</vt:lpstr>
      <vt:lpstr>Is there any other code in our program that might give us an error at runtime?</vt:lpstr>
      <vt:lpstr>There are a lot of different situations that can raise errors in our code</vt:lpstr>
      <vt:lpstr>How do you know what errors will be raised?</vt:lpstr>
      <vt:lpstr>The most important thing to do is to test!</vt:lpstr>
      <vt:lpstr>Do I need to handle EVERY possible error?</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Microsoft account</cp:lastModifiedBy>
  <cp:revision>66</cp:revision>
  <dcterms:created xsi:type="dcterms:W3CDTF">2014-06-25T21:51:24Z</dcterms:created>
  <dcterms:modified xsi:type="dcterms:W3CDTF">2023-08-17T07:43:05Z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