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2" r:id="rId5"/>
    <p:sldId id="273" r:id="rId6"/>
    <p:sldId id="261" r:id="rId7"/>
    <p:sldId id="274" r:id="rId8"/>
    <p:sldId id="279" r:id="rId9"/>
    <p:sldId id="280" r:id="rId10"/>
    <p:sldId id="281" r:id="rId11"/>
    <p:sldId id="282" r:id="rId12"/>
    <p:sldId id="283" r:id="rId13"/>
    <p:sldId id="263" r:id="rId14"/>
    <p:sldId id="275" r:id="rId15"/>
    <p:sldId id="266" r:id="rId16"/>
    <p:sldId id="284" r:id="rId17"/>
    <p:sldId id="264" r:id="rId18"/>
    <p:sldId id="265" r:id="rId19"/>
    <p:sldId id="267" r:id="rId20"/>
    <p:sldId id="268" r:id="rId21"/>
    <p:sldId id="276" r:id="rId22"/>
    <p:sldId id="269" r:id="rId23"/>
    <p:sldId id="277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FFFF"/>
    <a:srgbClr val="DA8607"/>
    <a:srgbClr val="005611"/>
    <a:srgbClr val="CF1100"/>
    <a:srgbClr val="F5F5F5"/>
    <a:srgbClr val="10A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487" y="1197118"/>
            <a:ext cx="11509513" cy="1825096"/>
          </a:xfrm>
        </p:spPr>
        <p:txBody>
          <a:bodyPr/>
          <a:lstStyle/>
          <a:p>
            <a:r>
              <a:rPr lang="en-US" dirty="0" smtClean="0">
                <a:solidFill>
                  <a:srgbClr val="CF1100"/>
                </a:solidFill>
              </a:rPr>
              <a:t>Face &amp; Eye Detection Tool</a:t>
            </a:r>
            <a:endParaRPr lang="en-US" dirty="0">
              <a:solidFill>
                <a:srgbClr val="CF11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87" y="3565163"/>
            <a:ext cx="6086061" cy="1282147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005611"/>
                </a:solidFill>
              </a:rPr>
              <a:t>Sardar Muhammad Zeeshan Khan   27969 (CYB 4-1)</a:t>
            </a:r>
          </a:p>
          <a:p>
            <a:r>
              <a:rPr lang="en-US" sz="1400" dirty="0" smtClean="0">
                <a:solidFill>
                  <a:srgbClr val="DA8607"/>
                </a:solidFill>
              </a:rPr>
              <a:t>Submission SIR WAQAS AHMED</a:t>
            </a:r>
            <a:endParaRPr lang="en-US" sz="1400" dirty="0">
              <a:solidFill>
                <a:srgbClr val="DA860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487" y="3022214"/>
            <a:ext cx="370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5FFFF"/>
                </a:solidFill>
              </a:rPr>
              <a:t>OPERATING SYSTEMS</a:t>
            </a:r>
            <a:endParaRPr lang="en-US" sz="2000" dirty="0">
              <a:solidFill>
                <a:srgbClr val="7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632" y="879963"/>
            <a:ext cx="10820400" cy="9866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Methodology</a:t>
            </a: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23" y="2099612"/>
            <a:ext cx="10820400" cy="410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STEP 2: Locate </a:t>
            </a:r>
            <a:r>
              <a:rPr lang="en-US" b="1" u="sng" dirty="0">
                <a:solidFill>
                  <a:srgbClr val="005611"/>
                </a:solidFill>
              </a:rPr>
              <a:t>image of </a:t>
            </a:r>
            <a:r>
              <a:rPr lang="en-US" b="1" u="sng" dirty="0" smtClean="0">
                <a:solidFill>
                  <a:srgbClr val="005611"/>
                </a:solidFill>
              </a:rPr>
              <a:t>face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>
                <a:solidFill>
                  <a:srgbClr val="75FFFF"/>
                </a:solidFill>
              </a:rPr>
              <a:t>Software is used to locate the faces in the image that has been used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STEP 3: </a:t>
            </a:r>
            <a:r>
              <a:rPr lang="en-US" b="1" u="sng" dirty="0">
                <a:solidFill>
                  <a:srgbClr val="005611"/>
                </a:solidFill>
              </a:rPr>
              <a:t>Analysis of facial image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75FFFF"/>
                </a:solidFill>
              </a:rPr>
              <a:t>Software measure face according to peaks and valleys (nodal points)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Focuses on the inner region of the face known as the “GOLDEN TRIANGLE”.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Nodal points are used to make a face print.</a:t>
            </a:r>
            <a:endParaRPr lang="en-US" dirty="0">
              <a:solidFill>
                <a:srgbClr val="7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632" y="879963"/>
            <a:ext cx="10820400" cy="9866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Methodology</a:t>
            </a: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23" y="2099612"/>
            <a:ext cx="10820400" cy="410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STEP 4: Comparison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>
                <a:solidFill>
                  <a:srgbClr val="75FFFF"/>
                </a:solidFill>
              </a:rPr>
              <a:t>The face print created by the software is compared to all face prints that has been stored in its database.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STEP 5: Match or No Match</a:t>
            </a:r>
            <a:endParaRPr lang="en-US" b="1" u="sng" dirty="0">
              <a:solidFill>
                <a:srgbClr val="005611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Software decodes whether or not any comparisons from the comparison step are close enough to declare a possible match.</a:t>
            </a:r>
            <a:endParaRPr lang="en-US" dirty="0">
              <a:solidFill>
                <a:srgbClr val="7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49" y="542033"/>
            <a:ext cx="10820400" cy="9866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Methodology</a:t>
            </a:r>
            <a:r>
              <a:rPr lang="en-US" dirty="0" smtClean="0"/>
              <a:t>			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14" y="1769165"/>
            <a:ext cx="4077269" cy="4681330"/>
          </a:xfrm>
        </p:spPr>
      </p:pic>
    </p:spTree>
    <p:extLst>
      <p:ext uri="{BB962C8B-B14F-4D97-AF65-F5344CB8AC3E}">
        <p14:creationId xmlns:p14="http://schemas.microsoft.com/office/powerpoint/2010/main" val="13494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208" y="3528390"/>
            <a:ext cx="9501809" cy="114300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C00000"/>
                </a:solidFill>
              </a:rPr>
              <a:t>Implementation</a:t>
            </a:r>
            <a:r>
              <a:rPr lang="en-US" sz="6600" dirty="0" smtClean="0"/>
              <a:t>					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170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55651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Implementation	</a:t>
            </a: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CODE:</a:t>
            </a:r>
          </a:p>
          <a:p>
            <a:pPr marL="0" indent="0">
              <a:buNone/>
            </a:pPr>
            <a:endParaRPr lang="en-US" b="1" u="sng" dirty="0">
              <a:solidFill>
                <a:srgbClr val="DA8607"/>
              </a:solidFill>
            </a:endParaRP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33" y="1848678"/>
            <a:ext cx="6322734" cy="50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052" y="75443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Implementation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95332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OUTPUT: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03" y="2325757"/>
            <a:ext cx="5907158" cy="43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8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21026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Implementation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95332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IMAGE OUTPUT: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355573"/>
            <a:ext cx="6096000" cy="4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Implementation	</a:t>
            </a: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95332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Working Procedure: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>
                <a:solidFill>
                  <a:srgbClr val="75FFFF"/>
                </a:solidFill>
              </a:rPr>
              <a:t>Created a set of memory storage.</a:t>
            </a:r>
          </a:p>
          <a:p>
            <a:r>
              <a:rPr lang="en-US" dirty="0">
                <a:solidFill>
                  <a:srgbClr val="75FFFF"/>
                </a:solidFill>
              </a:rPr>
              <a:t>M</a:t>
            </a:r>
            <a:r>
              <a:rPr lang="en-US" dirty="0" smtClean="0">
                <a:solidFill>
                  <a:srgbClr val="75FFFF"/>
                </a:solidFill>
              </a:rPr>
              <a:t>emory storage is used for classifiers files.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Trained two </a:t>
            </a:r>
            <a:r>
              <a:rPr lang="en-US" dirty="0" err="1" smtClean="0">
                <a:solidFill>
                  <a:srgbClr val="75FFFF"/>
                </a:solidFill>
              </a:rPr>
              <a:t>Haar</a:t>
            </a:r>
            <a:r>
              <a:rPr lang="en-US" dirty="0" smtClean="0">
                <a:solidFill>
                  <a:srgbClr val="75FFFF"/>
                </a:solidFill>
              </a:rPr>
              <a:t> classifiers (XML Format) in the both character type cascade files.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First XML classifier is used for frontal face detection and second is used for open eyes detection.</a:t>
            </a:r>
          </a:p>
        </p:txBody>
      </p:sp>
    </p:spTree>
    <p:extLst>
      <p:ext uri="{BB962C8B-B14F-4D97-AF65-F5344CB8AC3E}">
        <p14:creationId xmlns:p14="http://schemas.microsoft.com/office/powerpoint/2010/main" val="351440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Implementation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19" y="2603390"/>
            <a:ext cx="10820400" cy="335147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Process of Detect Face and Eyes: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smtClean="0">
                <a:solidFill>
                  <a:srgbClr val="75FFFF"/>
                </a:solidFill>
              </a:rPr>
              <a:t>The image which we will place in front of the camera will detect the faces if any.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Detected face and eyes will be kept individually frame</a:t>
            </a:r>
            <a:r>
              <a:rPr lang="en-US" dirty="0">
                <a:solidFill>
                  <a:srgbClr val="75FFFF"/>
                </a:solidFill>
              </a:rPr>
              <a:t>.</a:t>
            </a:r>
            <a:endParaRPr lang="en-US" dirty="0" smtClean="0">
              <a:solidFill>
                <a:srgbClr val="7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3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Implementation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22" y="2621944"/>
            <a:ext cx="10820400" cy="2993666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err="1" smtClean="0">
                <a:solidFill>
                  <a:srgbClr val="005611"/>
                </a:solidFill>
              </a:rPr>
              <a:t>OpenCV</a:t>
            </a:r>
            <a:r>
              <a:rPr lang="en-US" b="1" u="sng" dirty="0" smtClean="0">
                <a:solidFill>
                  <a:srgbClr val="005611"/>
                </a:solidFill>
              </a:rPr>
              <a:t> libraries &amp; Building Tools: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 err="1" smtClean="0">
                <a:solidFill>
                  <a:srgbClr val="75FFFF"/>
                </a:solidFill>
              </a:rPr>
              <a:t>Pycharm</a:t>
            </a:r>
            <a:r>
              <a:rPr lang="en-US" dirty="0" smtClean="0">
                <a:solidFill>
                  <a:srgbClr val="75FFFF"/>
                </a:solidFill>
              </a:rPr>
              <a:t> 2022.3 Community Edition.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Language Python.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Operating System Windows 11 home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Libraries: </a:t>
            </a:r>
            <a:r>
              <a:rPr lang="en-US" dirty="0" err="1" smtClean="0">
                <a:solidFill>
                  <a:srgbClr val="75FFFF"/>
                </a:solidFill>
              </a:rPr>
              <a:t>OpenCV</a:t>
            </a:r>
            <a:r>
              <a:rPr lang="en-US" smtClean="0">
                <a:solidFill>
                  <a:srgbClr val="75FFFF"/>
                </a:solidFill>
              </a:rPr>
              <a:t>-python </a:t>
            </a:r>
            <a:r>
              <a:rPr lang="en-US" smtClean="0">
                <a:solidFill>
                  <a:srgbClr val="75FFFF"/>
                </a:solidFill>
              </a:rPr>
              <a:t>with </a:t>
            </a:r>
            <a:r>
              <a:rPr lang="en-US" dirty="0" smtClean="0">
                <a:solidFill>
                  <a:srgbClr val="75FFFF"/>
                </a:solidFill>
              </a:rPr>
              <a:t>some modules.</a:t>
            </a:r>
            <a:endParaRPr lang="en-US" dirty="0">
              <a:solidFill>
                <a:srgbClr val="75FFFF"/>
              </a:solidFill>
            </a:endParaRPr>
          </a:p>
          <a:p>
            <a:pPr marL="0" indent="0">
              <a:buNone/>
            </a:pP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5871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6" y="694799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F1100"/>
                </a:solidFill>
              </a:rPr>
              <a:t>Contents</a:t>
            </a: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33707"/>
            <a:ext cx="10820400" cy="4024125"/>
          </a:xfrm>
        </p:spPr>
        <p:txBody>
          <a:bodyPr/>
          <a:lstStyle/>
          <a:p>
            <a:r>
              <a:rPr lang="en-US" dirty="0" smtClean="0">
                <a:solidFill>
                  <a:srgbClr val="75FFFF"/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History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Methodology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Implementation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Conclusion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Future Work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References</a:t>
            </a:r>
            <a:endParaRPr lang="en-US" dirty="0">
              <a:solidFill>
                <a:srgbClr val="7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67" y="2980799"/>
            <a:ext cx="8875643" cy="1293028"/>
          </a:xfrm>
        </p:spPr>
        <p:txBody>
          <a:bodyPr>
            <a:normAutofit fontScale="90000"/>
          </a:bodyPr>
          <a:lstStyle/>
          <a:p>
            <a:r>
              <a:rPr lang="en-US" sz="7300" dirty="0" smtClean="0">
                <a:solidFill>
                  <a:srgbClr val="C00000"/>
                </a:solidFill>
              </a:rPr>
              <a:t>Conclusion</a:t>
            </a:r>
            <a:r>
              <a:rPr lang="en-US" dirty="0" smtClean="0"/>
              <a:t>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2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70" y="774312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Conclusion				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09" y="2822629"/>
            <a:ext cx="10820400" cy="2610904"/>
          </a:xfrm>
        </p:spPr>
        <p:txBody>
          <a:bodyPr/>
          <a:lstStyle/>
          <a:p>
            <a:r>
              <a:rPr lang="en-US" dirty="0" smtClean="0">
                <a:solidFill>
                  <a:srgbClr val="75FFFF"/>
                </a:solidFill>
              </a:rPr>
              <a:t>The main purpose of this research is to develop a system of Adaptive Face and Eye detection.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The strong sites of my process is “My system can detect faces in all frontal face in images and real life and adaptive face detection system.”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Weakness of my process is “ We cannot detect face well in different pose variation situations.”</a:t>
            </a:r>
          </a:p>
        </p:txBody>
      </p:sp>
    </p:spTree>
    <p:extLst>
      <p:ext uri="{BB962C8B-B14F-4D97-AF65-F5344CB8AC3E}">
        <p14:creationId xmlns:p14="http://schemas.microsoft.com/office/powerpoint/2010/main" val="322714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644" y="2791956"/>
            <a:ext cx="10820400" cy="1293028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Future Work</a:t>
            </a:r>
            <a:r>
              <a:rPr lang="en-US" dirty="0" smtClean="0">
                <a:solidFill>
                  <a:srgbClr val="C00000"/>
                </a:solidFill>
              </a:rPr>
              <a:t>					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81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Future Work				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26" y="2713299"/>
            <a:ext cx="10820400" cy="2610904"/>
          </a:xfrm>
        </p:spPr>
        <p:txBody>
          <a:bodyPr/>
          <a:lstStyle/>
          <a:p>
            <a:r>
              <a:rPr lang="en-US" dirty="0" smtClean="0">
                <a:solidFill>
                  <a:srgbClr val="75FFFF"/>
                </a:solidFill>
              </a:rPr>
              <a:t>I can improve my methods and increase its efficiency by following couple of advancements.</a:t>
            </a:r>
            <a:endParaRPr lang="en-US" dirty="0">
              <a:solidFill>
                <a:srgbClr val="75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5FFFF"/>
                </a:solidFill>
              </a:rPr>
              <a:t> </a:t>
            </a:r>
            <a:r>
              <a:rPr lang="en-US" dirty="0" smtClean="0">
                <a:solidFill>
                  <a:srgbClr val="75FFFF"/>
                </a:solidFill>
              </a:rPr>
              <a:t>  Improvements will be: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To improve the weak points of </a:t>
            </a:r>
            <a:r>
              <a:rPr lang="en-US" dirty="0" err="1" smtClean="0">
                <a:solidFill>
                  <a:srgbClr val="75FFFF"/>
                </a:solidFill>
              </a:rPr>
              <a:t>Haar</a:t>
            </a:r>
            <a:r>
              <a:rPr lang="en-US" dirty="0" smtClean="0">
                <a:solidFill>
                  <a:srgbClr val="75FFFF"/>
                </a:solidFill>
              </a:rPr>
              <a:t>-classifiers for a more stable solution of detection.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Side face detection and recognition in the real time.</a:t>
            </a:r>
          </a:p>
        </p:txBody>
      </p:sp>
    </p:spTree>
    <p:extLst>
      <p:ext uri="{BB962C8B-B14F-4D97-AF65-F5344CB8AC3E}">
        <p14:creationId xmlns:p14="http://schemas.microsoft.com/office/powerpoint/2010/main" val="388842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References				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5" y="2200353"/>
            <a:ext cx="10820400" cy="4101055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75FFFF"/>
                </a:solidFill>
              </a:rPr>
              <a:t>Eye-Trackers in IS Research Proceedings of the Eighteenth Annual Pre-ICIS Workshop on HCI Research in MIS, Munich, Germany, December 15, 2019</a:t>
            </a:r>
            <a:endParaRPr lang="en-US" sz="1200" b="1" dirty="0">
              <a:solidFill>
                <a:srgbClr val="75FFFF"/>
              </a:solidFill>
            </a:endParaRPr>
          </a:p>
          <a:p>
            <a:r>
              <a:rPr lang="en-US" sz="1200" dirty="0">
                <a:solidFill>
                  <a:srgbClr val="75FFFF"/>
                </a:solidFill>
              </a:rPr>
              <a:t>International Journal of Computer Science &amp; Engineering Survey (IJCSES) Vol.2, No.3, August 2011</a:t>
            </a:r>
            <a:endParaRPr lang="en-US" sz="1200" b="1" dirty="0">
              <a:solidFill>
                <a:srgbClr val="75FFFF"/>
              </a:solidFill>
            </a:endParaRPr>
          </a:p>
          <a:p>
            <a:r>
              <a:rPr lang="en-US" sz="1200" dirty="0">
                <a:solidFill>
                  <a:srgbClr val="75FFFF"/>
                </a:solidFill>
              </a:rPr>
              <a:t>journal, </a:t>
            </a:r>
            <a:r>
              <a:rPr lang="en-US" sz="1200" dirty="0" err="1">
                <a:solidFill>
                  <a:srgbClr val="75FFFF"/>
                </a:solidFill>
              </a:rPr>
              <a:t>i</a:t>
            </a:r>
            <a:r>
              <a:rPr lang="en-US" sz="1200" dirty="0">
                <a:solidFill>
                  <a:srgbClr val="75FFFF"/>
                </a:solidFill>
              </a:rPr>
              <a:t>. (2013) "Real Time Embedded Implementation of Face Recognition Using Beagle Board.", International Journal of Engineering Sciences &amp;amp; Research </a:t>
            </a:r>
            <a:r>
              <a:rPr lang="en-US" sz="1200" dirty="0" smtClean="0">
                <a:solidFill>
                  <a:srgbClr val="75FFFF"/>
                </a:solidFill>
              </a:rPr>
              <a:t>Technology</a:t>
            </a:r>
            <a:r>
              <a:rPr lang="en-US" sz="1200" dirty="0">
                <a:solidFill>
                  <a:srgbClr val="75FFFF"/>
                </a:solidFill>
              </a:rPr>
              <a:t>, p</a:t>
            </a:r>
            <a:r>
              <a:rPr lang="en-US" sz="1200" dirty="0" smtClean="0">
                <a:solidFill>
                  <a:srgbClr val="75FFFF"/>
                </a:solidFill>
              </a:rPr>
              <a:t>.</a:t>
            </a:r>
          </a:p>
          <a:p>
            <a:r>
              <a:rPr lang="en-US" sz="1200" dirty="0">
                <a:solidFill>
                  <a:srgbClr val="75FFFF"/>
                </a:solidFill>
              </a:rPr>
              <a:t>Eye Tracking Analysis Using Convolutional Neural Network Eye Tracking Analysis Using Convolutional Neural Network (2022</a:t>
            </a:r>
            <a:r>
              <a:rPr lang="en-US" sz="1200" dirty="0" smtClean="0">
                <a:solidFill>
                  <a:srgbClr val="75FFFF"/>
                </a:solidFill>
              </a:rPr>
              <a:t>).</a:t>
            </a:r>
          </a:p>
          <a:p>
            <a:r>
              <a:rPr lang="en-US" sz="1200" dirty="0" err="1">
                <a:solidFill>
                  <a:srgbClr val="75FFFF"/>
                </a:solidFill>
              </a:rPr>
              <a:t>Klaib</a:t>
            </a:r>
            <a:r>
              <a:rPr lang="en-US" sz="1200" dirty="0">
                <a:solidFill>
                  <a:srgbClr val="75FFFF"/>
                </a:solidFill>
              </a:rPr>
              <a:t>, A. et al. (2021) "Eye tracking algorithms, techniques, tools, and applications with an emphasis on machine learning and Internet of Things technologies", Expert Systems with Applications, 166, p. 114037. </a:t>
            </a:r>
            <a:r>
              <a:rPr lang="en-US" sz="1200" dirty="0" err="1">
                <a:solidFill>
                  <a:srgbClr val="75FFFF"/>
                </a:solidFill>
              </a:rPr>
              <a:t>doi</a:t>
            </a:r>
            <a:r>
              <a:rPr lang="en-US" sz="1200" dirty="0">
                <a:solidFill>
                  <a:srgbClr val="75FFFF"/>
                </a:solidFill>
              </a:rPr>
              <a:t>: 10.1016/j.eswa.2020.114037.</a:t>
            </a:r>
            <a:endParaRPr lang="en-US" sz="1200" b="1" dirty="0">
              <a:solidFill>
                <a:srgbClr val="75FFFF"/>
              </a:solidFill>
            </a:endParaRPr>
          </a:p>
          <a:p>
            <a:r>
              <a:rPr lang="en-US" sz="1200" dirty="0" smtClean="0">
                <a:solidFill>
                  <a:srgbClr val="75FFFF"/>
                </a:solidFill>
              </a:rPr>
              <a:t> </a:t>
            </a:r>
            <a:r>
              <a:rPr lang="en-US" sz="1200" dirty="0">
                <a:solidFill>
                  <a:srgbClr val="75FFFF"/>
                </a:solidFill>
              </a:rPr>
              <a:t>Mahoney, E. et al. (2018) "Eye Tracking as a Tool for the Detection of Simulated Memory Impairment", Journal of Applied Research in Memory and Cognition, 7(3), pp. 441-453. </a:t>
            </a:r>
            <a:r>
              <a:rPr lang="en-US" sz="1200" dirty="0" err="1">
                <a:solidFill>
                  <a:srgbClr val="75FFFF"/>
                </a:solidFill>
              </a:rPr>
              <a:t>doi</a:t>
            </a:r>
            <a:r>
              <a:rPr lang="en-US" sz="1200" dirty="0">
                <a:solidFill>
                  <a:srgbClr val="75FFFF"/>
                </a:solidFill>
              </a:rPr>
              <a:t>: 10.1016/j.jarmac.2018.05.004.</a:t>
            </a:r>
            <a:endParaRPr lang="en-US" sz="1200" b="1" dirty="0">
              <a:solidFill>
                <a:srgbClr val="75FFFF"/>
              </a:solidFill>
            </a:endParaRPr>
          </a:p>
          <a:p>
            <a:r>
              <a:rPr lang="en-US" sz="1200" dirty="0">
                <a:solidFill>
                  <a:srgbClr val="75FFFF"/>
                </a:solidFill>
              </a:rPr>
              <a:t>Real-time eye tracking using a smart camera (2022). Available at: https://ieeexplore.ieee.org/abstract/document/6176373 (Accessed: 22 December 2022).</a:t>
            </a:r>
            <a:endParaRPr lang="en-US" sz="1200" b="1" dirty="0">
              <a:solidFill>
                <a:srgbClr val="75FFFF"/>
              </a:solidFill>
            </a:endParaRPr>
          </a:p>
          <a:p>
            <a:r>
              <a:rPr lang="en-US" sz="1200" dirty="0" err="1">
                <a:solidFill>
                  <a:srgbClr val="75FFFF"/>
                </a:solidFill>
              </a:rPr>
              <a:t>OpenFace</a:t>
            </a:r>
            <a:r>
              <a:rPr lang="en-US" sz="1200" dirty="0">
                <a:solidFill>
                  <a:srgbClr val="75FFFF"/>
                </a:solidFill>
              </a:rPr>
              <a:t>: An open source facial behavior analysis toolkit (</a:t>
            </a:r>
            <a:r>
              <a:rPr lang="en-US" sz="1200" dirty="0" smtClean="0">
                <a:solidFill>
                  <a:srgbClr val="75FFFF"/>
                </a:solidFill>
              </a:rPr>
              <a:t>2022)</a:t>
            </a:r>
          </a:p>
          <a:p>
            <a:r>
              <a:rPr lang="en-US" sz="1200" dirty="0">
                <a:solidFill>
                  <a:srgbClr val="75FFFF"/>
                </a:solidFill>
              </a:rPr>
              <a:t>El </a:t>
            </a:r>
            <a:r>
              <a:rPr lang="en-US" sz="1200" dirty="0" err="1">
                <a:solidFill>
                  <a:srgbClr val="75FFFF"/>
                </a:solidFill>
              </a:rPr>
              <a:t>Kaddouhi</a:t>
            </a:r>
            <a:r>
              <a:rPr lang="en-US" sz="1200" dirty="0">
                <a:solidFill>
                  <a:srgbClr val="75FFFF"/>
                </a:solidFill>
              </a:rPr>
              <a:t>, S., </a:t>
            </a:r>
            <a:r>
              <a:rPr lang="en-US" sz="1200" dirty="0" err="1">
                <a:solidFill>
                  <a:srgbClr val="75FFFF"/>
                </a:solidFill>
              </a:rPr>
              <a:t>Saaidi</a:t>
            </a:r>
            <a:r>
              <a:rPr lang="en-US" sz="1200" dirty="0">
                <a:solidFill>
                  <a:srgbClr val="75FFFF"/>
                </a:solidFill>
              </a:rPr>
              <a:t>, A. and </a:t>
            </a:r>
            <a:r>
              <a:rPr lang="en-US" sz="1200" dirty="0" err="1">
                <a:solidFill>
                  <a:srgbClr val="75FFFF"/>
                </a:solidFill>
              </a:rPr>
              <a:t>Abarkan</a:t>
            </a:r>
            <a:r>
              <a:rPr lang="en-US" sz="1200" dirty="0">
                <a:solidFill>
                  <a:srgbClr val="75FFFF"/>
                </a:solidFill>
              </a:rPr>
              <a:t>, M. (2017) "Eye detection based on the Viola-Jones method and corners points", Multimedia Tools and Applications, 76(21), pp. 23077-23097. </a:t>
            </a:r>
            <a:r>
              <a:rPr lang="en-US" sz="1200" dirty="0" err="1">
                <a:solidFill>
                  <a:srgbClr val="75FFFF"/>
                </a:solidFill>
              </a:rPr>
              <a:t>doi</a:t>
            </a:r>
            <a:r>
              <a:rPr lang="en-US" sz="1200" dirty="0">
                <a:solidFill>
                  <a:srgbClr val="75FFFF"/>
                </a:solidFill>
              </a:rPr>
              <a:t>: 10.1007/s11042-017-4415-5.</a:t>
            </a:r>
            <a:endParaRPr lang="en-US" sz="1200" b="1" dirty="0">
              <a:solidFill>
                <a:srgbClr val="75FFFF"/>
              </a:solidFill>
            </a:endParaRPr>
          </a:p>
          <a:p>
            <a:r>
              <a:rPr lang="en-US" sz="1200" dirty="0">
                <a:solidFill>
                  <a:srgbClr val="75FFFF"/>
                </a:solidFill>
              </a:rPr>
              <a:t>Eye tracking as an accessible assistive tool (2022). Available at: https://ieeexplore.ieee.org/abstract/document/5617660 (Accessed: 22 December 2022).</a:t>
            </a:r>
            <a:endParaRPr lang="en-US" sz="1200" dirty="0" smtClean="0">
              <a:solidFill>
                <a:srgbClr val="7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50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7113" y="2812774"/>
            <a:ext cx="5208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THANKYOU!!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384" y="1279680"/>
            <a:ext cx="3989231" cy="1293028"/>
          </a:xfrm>
        </p:spPr>
        <p:txBody>
          <a:bodyPr/>
          <a:lstStyle/>
          <a:p>
            <a:r>
              <a:rPr lang="en-US" dirty="0" smtClean="0">
                <a:solidFill>
                  <a:srgbClr val="CF1100"/>
                </a:solidFill>
              </a:rPr>
              <a:t>Introduction</a:t>
            </a:r>
            <a:r>
              <a:rPr lang="en-US" dirty="0" smtClean="0"/>
              <a:t>			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27255"/>
            <a:ext cx="10820400" cy="252568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75FFFF"/>
                </a:solidFill>
              </a:rPr>
              <a:t>Face &amp; eye detection systems identify faces with eyes in images and videos sequences using computer.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Face &amp; eye detection identify and detect all the faces along with eyes in an image or real time scanning.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Nowadays, face detection plays an effective role in all sectors like airports, smart rooms, intelligent robot and many more.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They need these kind of soft-wares for their security which detects the human faces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5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9243" y="2574235"/>
            <a:ext cx="5953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F1100"/>
                </a:solidFill>
              </a:rPr>
              <a:t>HISTORY</a:t>
            </a:r>
            <a:endParaRPr lang="en-US" sz="9600" dirty="0">
              <a:solidFill>
                <a:srgbClr val="CF1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417" y="1050044"/>
            <a:ext cx="2240923" cy="89335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F1100"/>
                </a:solidFill>
              </a:rPr>
              <a:t>History</a:t>
            </a:r>
            <a:r>
              <a:rPr lang="en-US" dirty="0" smtClean="0"/>
              <a:t>			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77123"/>
              </p:ext>
            </p:extLst>
          </p:nvPr>
        </p:nvGraphicFramePr>
        <p:xfrm>
          <a:off x="685800" y="2168167"/>
          <a:ext cx="10820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1716953100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743534337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403674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5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Kanade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Automated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46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L.Sirvoich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A.Kirby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Principle Component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M.Turk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A.Pentland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Eigenfaces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2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Belhumeur</a:t>
                      </a:r>
                      <a:r>
                        <a:rPr lang="en-US" dirty="0" smtClean="0"/>
                        <a:t>, P.N, </a:t>
                      </a:r>
                      <a:r>
                        <a:rPr lang="en-US" dirty="0" err="1" smtClean="0"/>
                        <a:t>Hespanha</a:t>
                      </a:r>
                      <a:r>
                        <a:rPr lang="en-US" dirty="0" smtClean="0"/>
                        <a:t>, J.P, </a:t>
                      </a:r>
                      <a:r>
                        <a:rPr lang="en-US" dirty="0" err="1" smtClean="0"/>
                        <a:t>Kriegman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D.J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Fisherfaces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0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Viola Jones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Micheal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J.Jones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Haar,Integral,AdaBoost,Cascade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1436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1916" y="5603131"/>
            <a:ext cx="873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5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through History (Author’s name and their methods)</a:t>
            </a:r>
            <a:endParaRPr lang="en-US" b="1" dirty="0">
              <a:solidFill>
                <a:srgbClr val="75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34478" y="2902226"/>
            <a:ext cx="7971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CF1100"/>
                </a:solidFill>
              </a:rPr>
              <a:t>METHODOLOGY</a:t>
            </a:r>
            <a:endParaRPr lang="en-US" sz="7200" dirty="0">
              <a:solidFill>
                <a:srgbClr val="CF1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72" y="860084"/>
            <a:ext cx="10820400" cy="9866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F1100"/>
                </a:solidFill>
              </a:rPr>
              <a:t>Methodology</a:t>
            </a: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085" y="2603122"/>
            <a:ext cx="10820400" cy="3175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Viola-Jones Face Detection Algorithm</a:t>
            </a:r>
            <a:endParaRPr lang="en-US" b="1" u="sng" dirty="0">
              <a:solidFill>
                <a:srgbClr val="005611"/>
              </a:solidFill>
            </a:endParaRP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dirty="0" err="1" smtClean="0">
                <a:solidFill>
                  <a:srgbClr val="75FFFF"/>
                </a:solidFill>
              </a:rPr>
              <a:t>Haar</a:t>
            </a:r>
            <a:r>
              <a:rPr lang="en-US" dirty="0" smtClean="0">
                <a:solidFill>
                  <a:srgbClr val="75FFFF"/>
                </a:solidFill>
              </a:rPr>
              <a:t> Like Features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Integral Image</a:t>
            </a:r>
          </a:p>
          <a:p>
            <a:r>
              <a:rPr lang="en-US" dirty="0" err="1" smtClean="0">
                <a:solidFill>
                  <a:srgbClr val="75FFFF"/>
                </a:solidFill>
              </a:rPr>
              <a:t>AdaBoost</a:t>
            </a:r>
            <a:endParaRPr lang="en-US" dirty="0" smtClean="0">
              <a:solidFill>
                <a:srgbClr val="75FFFF"/>
              </a:solidFill>
            </a:endParaRPr>
          </a:p>
          <a:p>
            <a:r>
              <a:rPr lang="en-US" dirty="0" smtClean="0">
                <a:solidFill>
                  <a:srgbClr val="75FFFF"/>
                </a:solidFill>
              </a:rPr>
              <a:t>Cascade Classifiers</a:t>
            </a:r>
            <a:endParaRPr lang="en-US" dirty="0">
              <a:solidFill>
                <a:srgbClr val="7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632" y="879963"/>
            <a:ext cx="10820400" cy="9866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F1100"/>
                </a:solidFill>
              </a:rPr>
              <a:t>Methodology</a:t>
            </a: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56" y="2196887"/>
            <a:ext cx="10820400" cy="4104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FACIAL RECOGNITION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DA8607"/>
                </a:solidFill>
              </a:rPr>
              <a:t>Facial recognition is a form of computer vision that uses faces to attempt to identify a person or verify a person’s claimed identity. Regardless of specific method used, the facial recognition is accomplished in five steps.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>
                <a:solidFill>
                  <a:srgbClr val="75FFFF"/>
                </a:solidFill>
              </a:rPr>
              <a:t>Acquiring the image of an individuals face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Locate image of face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Analysis of facial image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Comparison</a:t>
            </a:r>
          </a:p>
          <a:p>
            <a:r>
              <a:rPr lang="en-US" dirty="0" smtClean="0">
                <a:solidFill>
                  <a:srgbClr val="75FFFF"/>
                </a:solidFill>
              </a:rPr>
              <a:t>Match or no match.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632" y="879963"/>
            <a:ext cx="10820400" cy="9866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Methodology</a:t>
            </a: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2" y="2371985"/>
            <a:ext cx="10820400" cy="2375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5611"/>
                </a:solidFill>
              </a:rPr>
              <a:t>STEP 1: Acquiring the image of an individuals face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DA8607"/>
                </a:solidFill>
              </a:rPr>
              <a:t>There are two ways through which we can acquire an image</a:t>
            </a:r>
          </a:p>
          <a:p>
            <a:pPr marL="0" indent="0">
              <a:buNone/>
            </a:pPr>
            <a:endParaRPr lang="en-US" sz="2000" dirty="0" smtClean="0">
              <a:solidFill>
                <a:srgbClr val="DA8607"/>
              </a:solidFill>
            </a:endParaRPr>
          </a:p>
          <a:p>
            <a:r>
              <a:rPr lang="en-US" sz="2000" dirty="0" smtClean="0">
                <a:solidFill>
                  <a:srgbClr val="75FFFF"/>
                </a:solidFill>
              </a:rPr>
              <a:t>Digital scan of an existing photograph.</a:t>
            </a:r>
          </a:p>
          <a:p>
            <a:r>
              <a:rPr lang="en-US" sz="2000" dirty="0" smtClean="0">
                <a:solidFill>
                  <a:srgbClr val="75FFFF"/>
                </a:solidFill>
              </a:rPr>
              <a:t>Acquire a live picture of a subject.</a:t>
            </a:r>
          </a:p>
        </p:txBody>
      </p:sp>
    </p:spTree>
    <p:extLst>
      <p:ext uri="{BB962C8B-B14F-4D97-AF65-F5344CB8AC3E}">
        <p14:creationId xmlns:p14="http://schemas.microsoft.com/office/powerpoint/2010/main" val="802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245</TotalTime>
  <Words>1023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Vapor Trail</vt:lpstr>
      <vt:lpstr>Face &amp; Eye Detection Tool</vt:lpstr>
      <vt:lpstr>Contents     </vt:lpstr>
      <vt:lpstr>Introduction     </vt:lpstr>
      <vt:lpstr>PowerPoint Presentation</vt:lpstr>
      <vt:lpstr>History   </vt:lpstr>
      <vt:lpstr>PowerPoint Presentation</vt:lpstr>
      <vt:lpstr>Methodology    </vt:lpstr>
      <vt:lpstr>Methodology    </vt:lpstr>
      <vt:lpstr>Methodology    </vt:lpstr>
      <vt:lpstr>Methodology    </vt:lpstr>
      <vt:lpstr>Methodology    </vt:lpstr>
      <vt:lpstr>Methodology    </vt:lpstr>
      <vt:lpstr>Implementation     </vt:lpstr>
      <vt:lpstr>Implementation     </vt:lpstr>
      <vt:lpstr>Implementation     </vt:lpstr>
      <vt:lpstr>Implementation     </vt:lpstr>
      <vt:lpstr>Implementation     </vt:lpstr>
      <vt:lpstr>Implementation     </vt:lpstr>
      <vt:lpstr>Implementation     </vt:lpstr>
      <vt:lpstr>Conclusion     </vt:lpstr>
      <vt:lpstr>Conclusion     </vt:lpstr>
      <vt:lpstr>Future Work     </vt:lpstr>
      <vt:lpstr>Future Work     </vt:lpstr>
      <vt:lpstr>References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&amp; Eye Detection Tool</dc:title>
  <dc:creator>Sardar Muhammad Zeeshan khan</dc:creator>
  <cp:lastModifiedBy>Sardar Muhammad Zeeshan khan</cp:lastModifiedBy>
  <cp:revision>91</cp:revision>
  <dcterms:created xsi:type="dcterms:W3CDTF">2022-12-29T12:05:50Z</dcterms:created>
  <dcterms:modified xsi:type="dcterms:W3CDTF">2023-01-02T04:42:34Z</dcterms:modified>
</cp:coreProperties>
</file>