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77" r:id="rId5"/>
    <p:sldId id="259" r:id="rId6"/>
    <p:sldId id="300" r:id="rId7"/>
    <p:sldId id="299" r:id="rId8"/>
    <p:sldId id="284" r:id="rId9"/>
    <p:sldId id="280" r:id="rId10"/>
    <p:sldId id="321" r:id="rId11"/>
    <p:sldId id="282" r:id="rId12"/>
    <p:sldId id="287" r:id="rId13"/>
    <p:sldId id="322" r:id="rId14"/>
    <p:sldId id="323" r:id="rId15"/>
    <p:sldId id="341" r:id="rId16"/>
    <p:sldId id="324" r:id="rId17"/>
    <p:sldId id="265" r:id="rId18"/>
    <p:sldId id="325" r:id="rId19"/>
    <p:sldId id="326" r:id="rId20"/>
    <p:sldId id="288" r:id="rId21"/>
    <p:sldId id="293" r:id="rId22"/>
    <p:sldId id="286" r:id="rId23"/>
    <p:sldId id="281" r:id="rId24"/>
    <p:sldId id="290" r:id="rId25"/>
    <p:sldId id="274" r:id="rId26"/>
    <p:sldId id="327" r:id="rId27"/>
    <p:sldId id="340" r:id="rId28"/>
    <p:sldId id="332" r:id="rId29"/>
    <p:sldId id="333" r:id="rId30"/>
    <p:sldId id="334" r:id="rId31"/>
    <p:sldId id="335" r:id="rId32"/>
    <p:sldId id="275" r:id="rId33"/>
    <p:sldId id="314" r:id="rId34"/>
    <p:sldId id="336" r:id="rId35"/>
    <p:sldId id="337" r:id="rId36"/>
    <p:sldId id="338" r:id="rId37"/>
    <p:sldId id="339" r:id="rId38"/>
    <p:sldId id="309" r:id="rId39"/>
    <p:sldId id="312" r:id="rId40"/>
    <p:sldId id="310" r:id="rId41"/>
    <p:sldId id="313" r:id="rId42"/>
    <p:sldId id="270" r:id="rId43"/>
    <p:sldId id="276" r:id="rId44"/>
    <p:sldId id="329" r:id="rId45"/>
    <p:sldId id="271" r:id="rId46"/>
    <p:sldId id="272" r:id="rId47"/>
    <p:sldId id="273" r:id="rId48"/>
    <p:sldId id="330" r:id="rId49"/>
    <p:sldId id="295" r:id="rId5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j2AY3DNheaNSztFqwRHhpggp8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Osama%20Khalid%20BSCY%207\FYP%20Part%201\Osama%20Tools%20Pa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sama%20Khalid\Osama%20Khalid%20BSCY%207\FYP%20Part%201\Osama%20Tools%20Pa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sama%20Khalid\Osama%20Khalid%20BSCY%207\FYP%20Part%201\Osama%20Tools%20Pa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sama%20Khalid\Osama%20Khalid%20BSCY%207\FYP%20Part%201\Osama%20Tools%20Pas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Upper Case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Upper Case</c:v>
                </c:pt>
              </c:strCache>
            </c:strRef>
          </c:tx>
          <c:spPr>
            <a:ln w="28575">
              <a:solidFill>
                <a:schemeClr val="tx1"/>
              </a:solidFill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xVal>
            <c:numRef>
              <c:f>Sheet1!$B$3:$B$8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xVal>
          <c:yVal>
            <c:numRef>
              <c:f>Sheet1!$C$3:$C$8</c:f>
              <c:numCache>
                <c:formatCode>General</c:formatCode>
                <c:ptCount val="6"/>
                <c:pt idx="0">
                  <c:v>4503599627370496</c:v>
                </c:pt>
                <c:pt idx="1">
                  <c:v>1.4901161193847657E+18</c:v>
                </c:pt>
                <c:pt idx="2">
                  <c:v>1.7058172817957821E+20</c:v>
                </c:pt>
                <c:pt idx="3">
                  <c:v>9.3874803376477543E+21</c:v>
                </c:pt>
                <c:pt idx="4">
                  <c:v>3.0223145490365729E+23</c:v>
                </c:pt>
                <c:pt idx="5">
                  <c:v>6.4610818892266729E+24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55-4C39-BC25-592C398AD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3883168"/>
        <c:axId val="1752159344"/>
      </c:scatterChart>
      <c:valAx>
        <c:axId val="1753883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159344"/>
        <c:crosses val="autoZero"/>
        <c:crossBetween val="midCat"/>
      </c:valAx>
      <c:valAx>
        <c:axId val="175215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883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Upper + Lower Case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Upper +Lower Case</c:v>
                </c:pt>
              </c:strCache>
            </c:strRef>
          </c:tx>
          <c:spPr>
            <a:ln w="28575">
              <a:solidFill>
                <a:srgbClr val="00B0F0"/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Sheet1!$B$3:$B$8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xVal>
          <c:yVal>
            <c:numRef>
              <c:f>Sheet1!$D$3:$D$8</c:f>
              <c:numCache>
                <c:formatCode>General</c:formatCode>
                <c:ptCount val="6"/>
                <c:pt idx="0">
                  <c:v>2.028240960365167E+31</c:v>
                </c:pt>
                <c:pt idx="1">
                  <c:v>2.2204460492503131E+36</c:v>
                </c:pt>
                <c:pt idx="2">
                  <c:v>2.9098125988731505E+40</c:v>
                </c:pt>
                <c:pt idx="3">
                  <c:v>8.8124787089723198E+43</c:v>
                </c:pt>
                <c:pt idx="4">
                  <c:v>9.1343852333181432E+46</c:v>
                </c:pt>
                <c:pt idx="5">
                  <c:v>4.1745579179292918E+49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72-4DCB-AB74-4CF86E605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95759"/>
        <c:axId val="323992847"/>
      </c:scatterChart>
      <c:valAx>
        <c:axId val="323995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92847"/>
        <c:crosses val="autoZero"/>
        <c:crossBetween val="midCat"/>
      </c:valAx>
      <c:valAx>
        <c:axId val="32399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957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Upper + Lower + Numeric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Upper+Lower+Numeric</c:v>
                </c:pt>
              </c:strCache>
            </c:strRef>
          </c:tx>
          <c:spPr>
            <a:ln w="28575">
              <a:solidFill>
                <a:srgbClr val="7030A0"/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Sheet1!$B$3:$B$8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xVal>
          <c:yVal>
            <c:numRef>
              <c:f>Sheet1!$E$3:$E$8</c:f>
              <c:numCache>
                <c:formatCode>General</c:formatCode>
                <c:ptCount val="6"/>
                <c:pt idx="0">
                  <c:v>2.1267647932558654E+37</c:v>
                </c:pt>
                <c:pt idx="1">
                  <c:v>2.1684043449710089E+43</c:v>
                </c:pt>
                <c:pt idx="2">
                  <c:v>1.7594524073048134E+48</c:v>
                </c:pt>
                <c:pt idx="3">
                  <c:v>2.4893071176241543E+52</c:v>
                </c:pt>
                <c:pt idx="4">
                  <c:v>9.8079714615416887E+55</c:v>
                </c:pt>
                <c:pt idx="5">
                  <c:v>1.4555783429306893E+59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59-4F8F-9673-280D7270A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109967"/>
        <c:axId val="322111215"/>
      </c:scatterChart>
      <c:valAx>
        <c:axId val="32210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111215"/>
        <c:crosses val="autoZero"/>
        <c:crossBetween val="midCat"/>
      </c:valAx>
      <c:valAx>
        <c:axId val="32211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10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Upper + Lower + Numeric + Special Char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Upper+Lower+Numeric+Special Char</c:v>
                </c:pt>
              </c:strCache>
            </c:strRef>
          </c:tx>
          <c:spPr>
            <a:ln w="28575">
              <a:solidFill>
                <a:srgbClr val="FF0000"/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Sheet1!$B$3:$B$8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xVal>
          <c:yVal>
            <c:numRef>
              <c:f>Sheet1!$F$3:$F$8</c:f>
              <c:numCache>
                <c:formatCode>General</c:formatCode>
                <c:ptCount val="6"/>
                <c:pt idx="0">
                  <c:v>3.9231885846166755E+56</c:v>
                </c:pt>
                <c:pt idx="1">
                  <c:v>5.0487097934144766E+65</c:v>
                </c:pt>
                <c:pt idx="2">
                  <c:v>1.4002885448818393E+73</c:v>
                </c:pt>
                <c:pt idx="3">
                  <c:v>2.7492596703964827E+79</c:v>
                </c:pt>
                <c:pt idx="4">
                  <c:v>7.7706755689029163E+84</c:v>
                </c:pt>
                <c:pt idx="5">
                  <c:v>4.9979958052892937E+89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F4-4540-89F4-D859EDC26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898111"/>
        <c:axId val="315894783"/>
      </c:scatterChart>
      <c:valAx>
        <c:axId val="315898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894783"/>
        <c:crosses val="autoZero"/>
        <c:crossBetween val="midCat"/>
      </c:valAx>
      <c:valAx>
        <c:axId val="31589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898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606F4FF4-5B00-5A75-8B8D-43E3017A2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AE36388C-A2A0-DED1-0E8B-B0860CEEA7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EBB17306-3411-C4A5-E3E8-E0F9C772B3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600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FE911A4-9D13-D382-DFE0-64043FB9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7F89F945-3AAE-A3E9-0687-FAE72C12F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75BB8C8A-6A63-A8DC-A955-4EC50834F2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777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D7E36A8-DBC8-09CB-9516-F35DB508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1EBAB4B8-7F2B-666A-DE4D-E972CB78F1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9AC7B610-B9AB-43CE-79C4-7D713EB968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439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906FA341-CB28-30A7-E66B-90F1C3599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E61E2303-0812-81A0-BDF8-477310964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BC7067FC-24B9-5B4A-DC87-798BB38E84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1974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725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86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63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06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C5BA144C-AED9-46B1-716D-CE25D70E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>
            <a:extLst>
              <a:ext uri="{FF2B5EF4-FFF2-40B4-BE49-F238E27FC236}">
                <a16:creationId xmlns:a16="http://schemas.microsoft.com/office/drawing/2014/main" id="{E814BE6C-4C6F-BA55-6EBD-29A19E8BD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>
            <a:extLst>
              <a:ext uri="{FF2B5EF4-FFF2-40B4-BE49-F238E27FC236}">
                <a16:creationId xmlns:a16="http://schemas.microsoft.com/office/drawing/2014/main" id="{869D7003-2934-4293-409E-877788FA6E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07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5D0A118-DC84-6510-2BFC-5EF9A35EE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260EA53A-3819-CA23-1E88-014CA02DD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AC72B2E6-0A8A-8D9C-2F8A-C3206FC4B5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247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09E64AB-0434-7808-324B-9A9179A94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75433932-C4F7-3DD5-5325-513A1769E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373F574C-B965-28C3-3F3B-E6295A2C87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982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BC6308ED-29D2-DDBE-9C29-8FB7AD4D0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EE70B313-D35A-D9D5-D17C-36217F1DBD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80F4DE0E-35D9-4226-2906-E8BEE74B6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854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C32B33AB-9CA8-5C01-2A5C-F9A7B680E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CA23C92B-BDA8-93D3-2AD5-204AF9EA1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07E96CF0-19B7-CF7F-56E7-C0176A73FB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960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9BF15EC-28EF-A8BE-B979-E99320D6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E5EC1961-1FC3-A105-92CB-2841A4D9A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4EAC881B-4973-987F-16C1-E01BCEE157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830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278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EF87A372-1A78-56FD-8B7C-1FEF21D9A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EF4BD762-5644-EE14-3B06-AD8E92C9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AB0C9F9F-762C-134A-4B78-A1F1BA6A9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442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515AC86B-0EED-14B7-4940-59FCF97FB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43267440-3F6A-D6D6-8FB9-BA1552920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A2033C2B-2257-00A6-1D82-36B403C29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405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E71709AF-957B-007A-A86A-CF090903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FB021111-5E2E-D70D-1E67-C893D9E845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D8D7A131-CBC8-E536-9980-1EAB8AA97D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9859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92A7C10-6761-5240-5F6A-7B88AE264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46AD3AB5-14A2-EC62-8852-19A1924207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8EAAB38C-3205-DA90-D29F-4B2BAAF5E3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31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60B61948-BA84-3E58-2E9B-B9ECECAE2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>
            <a:extLst>
              <a:ext uri="{FF2B5EF4-FFF2-40B4-BE49-F238E27FC236}">
                <a16:creationId xmlns:a16="http://schemas.microsoft.com/office/drawing/2014/main" id="{3F241076-324E-79BB-B2F9-8F8CD1B020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>
            <a:extLst>
              <a:ext uri="{FF2B5EF4-FFF2-40B4-BE49-F238E27FC236}">
                <a16:creationId xmlns:a16="http://schemas.microsoft.com/office/drawing/2014/main" id="{6C789E88-01F5-72F7-5C16-72F37E36BE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109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642A4498-B5F5-0AF3-DA88-14FFAD15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>
            <a:extLst>
              <a:ext uri="{FF2B5EF4-FFF2-40B4-BE49-F238E27FC236}">
                <a16:creationId xmlns:a16="http://schemas.microsoft.com/office/drawing/2014/main" id="{0EFA53E2-4547-6548-3ABA-FDDD8B6E6F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>
            <a:extLst>
              <a:ext uri="{FF2B5EF4-FFF2-40B4-BE49-F238E27FC236}">
                <a16:creationId xmlns:a16="http://schemas.microsoft.com/office/drawing/2014/main" id="{3D128203-7BA4-60B4-08D1-34110E2920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99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48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B354A0C-EEE9-CD53-D4CE-36F73847E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4B66ACBF-1132-3351-CFCA-E40AE998C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AAB6D091-B6E7-C0CD-C6AA-E0FE97AE50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32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40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5377F353-55C3-7D8F-640F-DBC52BE8A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1F1A57D9-FE5F-C0AE-D445-AA201F4743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C00B4242-9A15-AB4D-7DD9-63A2219FF8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357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B2FFAAD0-47FC-62B4-15B3-16656A59A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021DA103-90E7-E7C1-9DB3-F7F193A1F4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FAB09186-8771-86A9-8EA5-F8CA71AA2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11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Year Project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3500" lvl="0" indent="0">
              <a:spcBef>
                <a:spcPts val="0"/>
              </a:spcBef>
            </a:pPr>
            <a:r>
              <a:rPr lang="en-US" b="1" dirty="0"/>
              <a:t>Multi-Purpose AI Password Analysis Tool</a:t>
            </a:r>
          </a:p>
          <a:p>
            <a:r>
              <a:rPr lang="en-US" sz="1800" b="1" dirty="0"/>
              <a:t>(Offensive and Defensive AI Warfare)</a:t>
            </a:r>
          </a:p>
          <a:p>
            <a:endParaRPr lang="en-US" sz="1800" b="1" dirty="0"/>
          </a:p>
          <a:p>
            <a:pPr marL="63500" lvl="0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 dirty="0"/>
              <a:t>Supervised By: Dr. Muhammad Mansoor Alam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0365B85-9B3B-7D00-4828-7177A1E92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DDF51D4E-07F3-3CEC-7297-F81B8D83F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dirty="0"/>
              <a:t>Market Survey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79274-3686-5EC7-8F2B-389D1736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FBBF0-9E4E-0F43-6250-0A5238DC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DC61B8-01D5-3F77-C061-562EDDC9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F5FB57-4F81-2115-FD1E-3569BCD6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29974"/>
              </p:ext>
            </p:extLst>
          </p:nvPr>
        </p:nvGraphicFramePr>
        <p:xfrm>
          <a:off x="752928" y="1275952"/>
          <a:ext cx="7638144" cy="440185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73024">
                  <a:extLst>
                    <a:ext uri="{9D8B030D-6E8A-4147-A177-3AD203B41FA5}">
                      <a16:colId xmlns:a16="http://schemas.microsoft.com/office/drawing/2014/main" val="897358075"/>
                    </a:ext>
                  </a:extLst>
                </a:gridCol>
                <a:gridCol w="1273024">
                  <a:extLst>
                    <a:ext uri="{9D8B030D-6E8A-4147-A177-3AD203B41FA5}">
                      <a16:colId xmlns:a16="http://schemas.microsoft.com/office/drawing/2014/main" val="2409105943"/>
                    </a:ext>
                  </a:extLst>
                </a:gridCol>
                <a:gridCol w="1273024">
                  <a:extLst>
                    <a:ext uri="{9D8B030D-6E8A-4147-A177-3AD203B41FA5}">
                      <a16:colId xmlns:a16="http://schemas.microsoft.com/office/drawing/2014/main" val="470754581"/>
                    </a:ext>
                  </a:extLst>
                </a:gridCol>
                <a:gridCol w="1273024">
                  <a:extLst>
                    <a:ext uri="{9D8B030D-6E8A-4147-A177-3AD203B41FA5}">
                      <a16:colId xmlns:a16="http://schemas.microsoft.com/office/drawing/2014/main" val="2267874014"/>
                    </a:ext>
                  </a:extLst>
                </a:gridCol>
                <a:gridCol w="1273024">
                  <a:extLst>
                    <a:ext uri="{9D8B030D-6E8A-4147-A177-3AD203B41FA5}">
                      <a16:colId xmlns:a16="http://schemas.microsoft.com/office/drawing/2014/main" val="1379131250"/>
                    </a:ext>
                  </a:extLst>
                </a:gridCol>
                <a:gridCol w="1273024">
                  <a:extLst>
                    <a:ext uri="{9D8B030D-6E8A-4147-A177-3AD203B41FA5}">
                      <a16:colId xmlns:a16="http://schemas.microsoft.com/office/drawing/2014/main" val="1078470464"/>
                    </a:ext>
                  </a:extLst>
                </a:gridCol>
              </a:tblGrid>
              <a:tr h="396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Tools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John the Ripper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RainbowCrack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OphCrack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L0phtCrack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Aircrack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-ng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4483070"/>
                  </a:ext>
                </a:extLst>
              </a:tr>
              <a:tr h="3960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Password Cracker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Wi-Fi Network Security Tool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915843"/>
                  </a:ext>
                </a:extLst>
              </a:tr>
              <a:tr h="3960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Supported Platforms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Windows, Linux, macOS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Windows, Linux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Windows, Linux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Windows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Linux, macOS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494163"/>
                  </a:ext>
                </a:extLst>
              </a:tr>
              <a:tr h="7221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Password Hashes Supported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Various (Unix, Windows, etc.)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LM, NTLM, MD5, SHA1, SHA256, SHA512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LM, NTLM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LM, NTLM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WEP, WPA, WPA2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300221"/>
                  </a:ext>
                </a:extLst>
              </a:tr>
              <a:tr h="55910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Attack Methods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Dictionary, Brute Force, Hybrid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Precomputed Hash Tables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Rainbow Tables, Brute Force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Dictionary, Brute Force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Dictionary, Brute Force, WPS PIN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638773"/>
                  </a:ext>
                </a:extLst>
              </a:tr>
              <a:tr h="7221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Fast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Depends on Rainbow Table size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Moderate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Fast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Depends on hardware and complexity of the password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381621"/>
                  </a:ext>
                </a:extLst>
              </a:tr>
              <a:tr h="2329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User Interface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Command Line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Command Line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GUI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GUI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Command Line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6821"/>
                  </a:ext>
                </a:extLst>
              </a:tr>
              <a:tr h="2329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License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Open Source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Freeware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Open Source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Commercial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Open Source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88364"/>
                  </a:ext>
                </a:extLst>
              </a:tr>
              <a:tr h="72218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Penetration Testing, Password Auditing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Recovery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Wi-Fi Network Security Testing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0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17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1665741" y="3782785"/>
            <a:ext cx="5214030" cy="73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PROBLEM STATEMENT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01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069" y="620812"/>
            <a:ext cx="47596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7994" y="1825468"/>
            <a:ext cx="7131957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increasing password complexity requirements, brute-force attacks become significantly slower and less efficient.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often employ longer and more complex passwords (e.g., 8+ characters, combination of uppercase, lowercase, symbols) making traditional brute-force methods impractical.</a:t>
            </a:r>
          </a:p>
        </p:txBody>
      </p:sp>
    </p:spTree>
    <p:extLst>
      <p:ext uri="{BB962C8B-B14F-4D97-AF65-F5344CB8AC3E}">
        <p14:creationId xmlns:p14="http://schemas.microsoft.com/office/powerpoint/2010/main" val="72477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261A95B-E227-FDC6-26B0-5C5F4F308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2C3A141D-07C3-83F6-6347-C33BE7CC2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328038"/>
            <a:ext cx="8229600" cy="91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61879D-F3C0-C202-7429-986D76C7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F0C739-5751-E814-3E2C-82897BA8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AB3E7-155D-F640-5E8A-3FE7CCBE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E836A5-E133-EDE0-C872-95B6F6EB9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graphicFrame>
        <p:nvGraphicFramePr>
          <p:cNvPr id="4" name="Picture Placeholder 4">
            <a:extLst>
              <a:ext uri="{FF2B5EF4-FFF2-40B4-BE49-F238E27FC236}">
                <a16:creationId xmlns:a16="http://schemas.microsoft.com/office/drawing/2014/main" id="{10B279A0-1846-F376-0CFC-A479C5E20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598949"/>
              </p:ext>
            </p:extLst>
          </p:nvPr>
        </p:nvGraphicFramePr>
        <p:xfrm>
          <a:off x="1360812" y="1893579"/>
          <a:ext cx="6664971" cy="259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7288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42AD8E7-A7FC-23F2-1724-7B4E3167F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3CADA222-466D-900C-A051-FD84C7932D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158469"/>
            <a:ext cx="8229600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113680-CF49-9099-9C1D-F3507320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410C29-D841-D59B-EF9E-3AE6D044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5446DD-27E6-83B4-5382-B96ECD410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398F76-7CC5-CD3C-014F-EDDBB826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72DAFF-C2BF-83BC-FA54-D8B9D7B5E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12915"/>
              </p:ext>
            </p:extLst>
          </p:nvPr>
        </p:nvGraphicFramePr>
        <p:xfrm>
          <a:off x="1769155" y="1180626"/>
          <a:ext cx="5562600" cy="223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81AE9C5-3B01-AB8F-56B6-71D9474DC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515312"/>
              </p:ext>
            </p:extLst>
          </p:nvPr>
        </p:nvGraphicFramePr>
        <p:xfrm>
          <a:off x="1769155" y="3554964"/>
          <a:ext cx="5553075" cy="212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6EBAD96-0690-0DFF-13C9-09EFAC3BA678}"/>
              </a:ext>
            </a:extLst>
          </p:cNvPr>
          <p:cNvSpPr txBox="1"/>
          <p:nvPr/>
        </p:nvSpPr>
        <p:spPr>
          <a:xfrm rot="16200000">
            <a:off x="5532835" y="2632744"/>
            <a:ext cx="51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4^(26+26)=20282409603651670423947251286016</a:t>
            </a:r>
          </a:p>
        </p:txBody>
      </p:sp>
    </p:spTree>
    <p:extLst>
      <p:ext uri="{BB962C8B-B14F-4D97-AF65-F5344CB8AC3E}">
        <p14:creationId xmlns:p14="http://schemas.microsoft.com/office/powerpoint/2010/main" val="196525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86C90F56-FE00-3BC0-AD52-DF0FD6CF9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4057107E-E43D-E8AE-238B-2A21EF7AC4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158469"/>
            <a:ext cx="8229600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921D7F-B2AC-4EB6-3A7E-BBE0C4AC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36AE7-F5C0-4810-2ABA-78C0D881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15CB63-884A-9ACC-BF84-E545E388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E5B0A1-76E8-8FDF-D99A-A1D1F239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F02605-CBF8-1668-8E8F-9EEE7711B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897465"/>
              </p:ext>
            </p:extLst>
          </p:nvPr>
        </p:nvGraphicFramePr>
        <p:xfrm>
          <a:off x="1773781" y="1321836"/>
          <a:ext cx="5524500" cy="223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40728"/>
              </p:ext>
            </p:extLst>
          </p:nvPr>
        </p:nvGraphicFramePr>
        <p:xfrm>
          <a:off x="1812244" y="3750907"/>
          <a:ext cx="5519512" cy="1636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569">
                  <a:extLst>
                    <a:ext uri="{9D8B030D-6E8A-4147-A177-3AD203B41FA5}">
                      <a16:colId xmlns:a16="http://schemas.microsoft.com/office/drawing/2014/main" val="3743571738"/>
                    </a:ext>
                  </a:extLst>
                </a:gridCol>
                <a:gridCol w="4386943">
                  <a:extLst>
                    <a:ext uri="{9D8B030D-6E8A-4147-A177-3AD203B41FA5}">
                      <a16:colId xmlns:a16="http://schemas.microsoft.com/office/drawing/2014/main" val="2516838873"/>
                    </a:ext>
                  </a:extLst>
                </a:gridCol>
              </a:tblGrid>
              <a:tr h="3051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Length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Combinations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542990"/>
                  </a:ext>
                </a:extLst>
              </a:tr>
              <a:tr h="332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effectLst/>
                        </a:rPr>
                        <a:t>26+26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2220446049250313080847263336181640625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428652"/>
                  </a:ext>
                </a:extLst>
              </a:tr>
              <a:tr h="332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en-US" sz="1400" baseline="30000">
                          <a:solidFill>
                            <a:schemeClr val="bg1"/>
                          </a:solidFill>
                          <a:effectLst/>
                        </a:rPr>
                        <a:t>26+26+10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21267647932558653966460912964485513216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7688013"/>
                  </a:ext>
                </a:extLst>
              </a:tr>
              <a:tr h="332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effectLst/>
                        </a:rPr>
                        <a:t>26+26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29098125988731506183153025616435306561536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218753"/>
                  </a:ext>
                </a:extLst>
              </a:tr>
              <a:tr h="332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effectLst/>
                        </a:rPr>
                        <a:t>26+26+10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21684043449710088680149056017398834228515625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571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7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E77DF808-EDF4-20F5-1C0B-4242D18A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12D69D25-5494-C816-9946-04934B4421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604369"/>
            <a:ext cx="8229600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BB0E5-43AC-303D-D271-7B4A5C47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6942E7-D735-78D6-01B8-CCF017AA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2DB999-1835-B98F-9D2F-8E06DD767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81249A-EFA0-6E4E-5855-51D589DC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215008"/>
              </p:ext>
            </p:extLst>
          </p:nvPr>
        </p:nvGraphicFramePr>
        <p:xfrm>
          <a:off x="886890" y="2040692"/>
          <a:ext cx="7229917" cy="2776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6221">
                  <a:extLst>
                    <a:ext uri="{9D8B030D-6E8A-4147-A177-3AD203B41FA5}">
                      <a16:colId xmlns:a16="http://schemas.microsoft.com/office/drawing/2014/main" val="2814729710"/>
                    </a:ext>
                  </a:extLst>
                </a:gridCol>
                <a:gridCol w="1406898">
                  <a:extLst>
                    <a:ext uri="{9D8B030D-6E8A-4147-A177-3AD203B41FA5}">
                      <a16:colId xmlns:a16="http://schemas.microsoft.com/office/drawing/2014/main" val="1443598135"/>
                    </a:ext>
                  </a:extLst>
                </a:gridCol>
                <a:gridCol w="1485565">
                  <a:extLst>
                    <a:ext uri="{9D8B030D-6E8A-4147-A177-3AD203B41FA5}">
                      <a16:colId xmlns:a16="http://schemas.microsoft.com/office/drawing/2014/main" val="2699868728"/>
                    </a:ext>
                  </a:extLst>
                </a:gridCol>
                <a:gridCol w="1675195">
                  <a:extLst>
                    <a:ext uri="{9D8B030D-6E8A-4147-A177-3AD203B41FA5}">
                      <a16:colId xmlns:a16="http://schemas.microsoft.com/office/drawing/2014/main" val="446681473"/>
                    </a:ext>
                  </a:extLst>
                </a:gridCol>
                <a:gridCol w="1936038">
                  <a:extLst>
                    <a:ext uri="{9D8B030D-6E8A-4147-A177-3AD203B41FA5}">
                      <a16:colId xmlns:a16="http://schemas.microsoft.com/office/drawing/2014/main" val="4182299015"/>
                    </a:ext>
                  </a:extLst>
                </a:gridCol>
              </a:tblGrid>
              <a:tr h="513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Length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Upper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Upper + Lower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Upper + Lower + Numeric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Upper + Lower + Numeric + Special 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660189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4.5036E+15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2.02824E+31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2.12676E+37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3.92319E+56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827206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1.49012E+18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2.22045E+36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2.1684E+43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5.04871E+65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269971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1.70582E+20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2.90981E+40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1.75945E+48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1.40029E+73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565669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9.38748E+21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8.81248E+43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2.48931E+52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2.74926E+79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518639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3.02231E+23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9.13439E+46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9.80797E+55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7.77068E+84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969992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6.46108E+24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4.17456E+49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1.45558E+59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4.998E+89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84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72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7E5612EF-9A85-0E0E-73C0-121E1E8B1502}"/>
              </a:ext>
            </a:extLst>
          </p:cNvPr>
          <p:cNvSpPr txBox="1">
            <a:spLocks/>
          </p:cNvSpPr>
          <p:nvPr/>
        </p:nvSpPr>
        <p:spPr>
          <a:xfrm>
            <a:off x="1599010" y="3671608"/>
            <a:ext cx="746014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PK" dirty="0"/>
              <a:t>ENDEAVOUR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DC7F283-D748-1FB4-6527-E1EFFBE9E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3B1CC70B-89D6-7465-2E0C-5C3B69CDE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342616"/>
            <a:ext cx="8229600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D226827C-D861-2C9B-EB78-96F93BA7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1E58CAB2-B7D5-0218-C59E-4D5032B2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DDBA37D5-7CBB-5D03-EF54-1E90A47B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64C685B6-7A52-EFC3-22BA-2771E9539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E62C000A-24E2-FD9D-11E0-34ED408E9405}"/>
              </a:ext>
            </a:extLst>
          </p:cNvPr>
          <p:cNvSpPr txBox="1">
            <a:spLocks/>
          </p:cNvSpPr>
          <p:nvPr/>
        </p:nvSpPr>
        <p:spPr>
          <a:xfrm>
            <a:off x="335902" y="1146628"/>
            <a:ext cx="4555412" cy="46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list of software development process&#10;&#10;Description automatically generated">
            <a:extLst>
              <a:ext uri="{FF2B5EF4-FFF2-40B4-BE49-F238E27FC236}">
                <a16:creationId xmlns:a16="http://schemas.microsoft.com/office/drawing/2014/main" id="{FD7CAE27-18FD-3990-F9B7-5D527A88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636" y="1146628"/>
            <a:ext cx="5001323" cy="46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4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F79DF742-7CD6-1A2A-7F2B-4F3F5824C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0B19B048-EB54-1340-A663-D2A5DC951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0919"/>
            <a:ext cx="8229600" cy="61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Responsibility Assignment Matrix</a:t>
            </a:r>
            <a:endParaRPr lang="en-US" sz="3800" dirty="0"/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B8E627A1-B016-78E8-0C7D-EC659FB6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A2E8C939-8C12-6A08-4046-6C14C032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29EC1BF8-E01D-6A8B-B097-C55B1BA7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F93C1823-87CA-DDC9-12B0-54C9E3CBB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119F00E7-F801-6568-17E2-01127285EFD5}"/>
              </a:ext>
            </a:extLst>
          </p:cNvPr>
          <p:cNvSpPr txBox="1">
            <a:spLocks/>
          </p:cNvSpPr>
          <p:nvPr/>
        </p:nvSpPr>
        <p:spPr>
          <a:xfrm>
            <a:off x="335902" y="1146628"/>
            <a:ext cx="4555412" cy="46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63E96B-EF24-6A93-5A10-C9603F62B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4932"/>
              </p:ext>
            </p:extLst>
          </p:nvPr>
        </p:nvGraphicFramePr>
        <p:xfrm>
          <a:off x="1104900" y="784541"/>
          <a:ext cx="6934200" cy="496850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78924">
                  <a:extLst>
                    <a:ext uri="{9D8B030D-6E8A-4147-A177-3AD203B41FA5}">
                      <a16:colId xmlns:a16="http://schemas.microsoft.com/office/drawing/2014/main" val="3225085188"/>
                    </a:ext>
                  </a:extLst>
                </a:gridCol>
                <a:gridCol w="1399425">
                  <a:extLst>
                    <a:ext uri="{9D8B030D-6E8A-4147-A177-3AD203B41FA5}">
                      <a16:colId xmlns:a16="http://schemas.microsoft.com/office/drawing/2014/main" val="230106381"/>
                    </a:ext>
                  </a:extLst>
                </a:gridCol>
                <a:gridCol w="554024">
                  <a:extLst>
                    <a:ext uri="{9D8B030D-6E8A-4147-A177-3AD203B41FA5}">
                      <a16:colId xmlns:a16="http://schemas.microsoft.com/office/drawing/2014/main" val="753868437"/>
                    </a:ext>
                  </a:extLst>
                </a:gridCol>
                <a:gridCol w="3458206">
                  <a:extLst>
                    <a:ext uri="{9D8B030D-6E8A-4147-A177-3AD203B41FA5}">
                      <a16:colId xmlns:a16="http://schemas.microsoft.com/office/drawing/2014/main" val="3032531120"/>
                    </a:ext>
                  </a:extLst>
                </a:gridCol>
                <a:gridCol w="1143621">
                  <a:extLst>
                    <a:ext uri="{9D8B030D-6E8A-4147-A177-3AD203B41FA5}">
                      <a16:colId xmlns:a16="http://schemas.microsoft.com/office/drawing/2014/main" val="2273026492"/>
                    </a:ext>
                  </a:extLst>
                </a:gridCol>
              </a:tblGrid>
              <a:tr h="46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WBS #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WBS Deliverable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Activity #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b="1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Activity to Complete the Deliverable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Responsible Team Member(s) &amp; Role(s)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968603528"/>
                  </a:ext>
                </a:extLst>
              </a:tr>
              <a:tr h="1537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Requirements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Hardware Requirements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838079236"/>
                  </a:ext>
                </a:extLst>
              </a:tr>
              <a:tr h="46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1.2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Software Requirements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Salman Ali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1122449612"/>
                  </a:ext>
                </a:extLst>
              </a:tr>
              <a:tr h="46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Phase 1: Develop and Train the AI Model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Research and select appropriate AI algorithms for password analysis.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Salman Ali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064450617"/>
                  </a:ext>
                </a:extLst>
              </a:tr>
              <a:tr h="452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Acquire or prepare relevant password datasets for training.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Salman Ali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135754354"/>
                  </a:ext>
                </a:extLst>
              </a:tr>
              <a:tr h="3116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2.3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Train and optimize the chosen AI model with the selected datasets.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174468396"/>
                  </a:ext>
                </a:extLst>
              </a:tr>
              <a:tr h="3116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Phase 2: Implement Core Functionalities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3.1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Design and develop functionalities for password strength analysis.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1893612248"/>
                  </a:ext>
                </a:extLst>
              </a:tr>
              <a:tr h="3116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3.2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Develop functionalities for automated password cracking (ethical considerations apply).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869837689"/>
                  </a:ext>
                </a:extLst>
              </a:tr>
              <a:tr h="3116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Phase 3: Design and Develop User Interface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4.1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Design a user-friendly interface for both offensive and defensive functionalities.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Salman Ali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Zeeshan Khan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675753109"/>
                  </a:ext>
                </a:extLst>
              </a:tr>
              <a:tr h="3116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4.2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Integrate the trained AI model and core functionalities into the graphical user interface.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Osama Khalid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657570025"/>
                  </a:ext>
                </a:extLst>
              </a:tr>
              <a:tr h="4694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5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Phase 4: Testing and Refinement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5.1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Conduct thorough testing of all functionalities with various password scenarios.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Salman Ali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Zeeshan Khan</a:t>
                      </a: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131460884"/>
                  </a:ext>
                </a:extLst>
              </a:tr>
              <a:tr h="3116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5.2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Refine the AI model, graphical user interface, and functionalities based on testing results.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014923896"/>
                  </a:ext>
                </a:extLst>
              </a:tr>
              <a:tr h="4694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5.3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Document user manuals and instructions for the completed tool.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Salman Ali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424087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80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Team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914400" y="2046516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/>
              <a:t>Salman Ali (27667)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/>
              <a:t>Osama Khalid (27971)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/>
              <a:t>Sardar M. Zeeshan khan (27969)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1694770" y="3656806"/>
            <a:ext cx="4009344" cy="80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PROJECT SCOPE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832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08428" y="512277"/>
            <a:ext cx="33666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8363" y="1842083"/>
            <a:ext cx="7926613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Defensive capabilities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Strength Assessment 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Optional: Breach Checking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5BB7B-A399-BBC9-0ADF-3F03700612AD}"/>
              </a:ext>
            </a:extLst>
          </p:cNvPr>
          <p:cNvSpPr txBox="1"/>
          <p:nvPr/>
        </p:nvSpPr>
        <p:spPr>
          <a:xfrm>
            <a:off x="1608363" y="3429000"/>
            <a:ext cx="813162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Offensive capabilities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Password Cracking</a:t>
            </a:r>
          </a:p>
        </p:txBody>
      </p:sp>
    </p:spTree>
    <p:extLst>
      <p:ext uri="{BB962C8B-B14F-4D97-AF65-F5344CB8AC3E}">
        <p14:creationId xmlns:p14="http://schemas.microsoft.com/office/powerpoint/2010/main" val="1380794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6656" y="2254805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"Your password is the key to your digital life. Choose it wisely, and guard it fiercely."</a:t>
            </a:r>
          </a:p>
        </p:txBody>
      </p:sp>
    </p:spTree>
    <p:extLst>
      <p:ext uri="{BB962C8B-B14F-4D97-AF65-F5344CB8AC3E}">
        <p14:creationId xmlns:p14="http://schemas.microsoft.com/office/powerpoint/2010/main" val="3911402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1535113" y="3910693"/>
            <a:ext cx="5446258" cy="99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PROPOSED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96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58143" y="580898"/>
            <a:ext cx="43909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331" y="1850313"/>
            <a:ext cx="777829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cracking efforts on statistically probable password patterns: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reduces the search space and accelerates the cracking process compared to traditional brute-force methods.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password strength based on complexity metrics and AI-driven pattern recognition: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identifies potential weaknesses in complex passwords, aiding in targeted cracking attempts.</a:t>
            </a:r>
          </a:p>
        </p:txBody>
      </p:sp>
    </p:spTree>
    <p:extLst>
      <p:ext uri="{BB962C8B-B14F-4D97-AF65-F5344CB8AC3E}">
        <p14:creationId xmlns:p14="http://schemas.microsoft.com/office/powerpoint/2010/main" val="398201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540657" y="37260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Summary</a:t>
            </a:r>
            <a:endParaRPr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1963056" y="2074352"/>
            <a:ext cx="5646057" cy="270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2000" b="1" dirty="0"/>
              <a:t>Functional Requirements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2000" b="1" dirty="0"/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2000" dirty="0"/>
              <a:t>Unique Password Generation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2000" dirty="0"/>
              <a:t>Password Cracking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2000" dirty="0"/>
              <a:t>Password Strength Analysis</a:t>
            </a:r>
          </a:p>
          <a:p>
            <a:pPr marL="488950" indent="-285750">
              <a:spcBef>
                <a:spcPts val="0"/>
              </a:spcBef>
              <a:buSzPts val="3200"/>
            </a:pPr>
            <a:endParaRPr lang="it-IT" sz="20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20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2000" b="1" dirty="0"/>
              <a:t>Non-Functional Requirements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2000" b="1" dirty="0"/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2000" dirty="0"/>
              <a:t>Performance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2000" dirty="0"/>
              <a:t>Scalability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2000" dirty="0"/>
              <a:t>Usability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2000" dirty="0"/>
              <a:t>Reliability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20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916629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48CAEC72-311B-5A85-B080-BB831EBCC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>
            <a:extLst>
              <a:ext uri="{FF2B5EF4-FFF2-40B4-BE49-F238E27FC236}">
                <a16:creationId xmlns:a16="http://schemas.microsoft.com/office/drawing/2014/main" id="{A3D514D8-33A5-F0C4-62D2-F14C4D8BB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99" y="3072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Summary</a:t>
            </a:r>
            <a:endParaRPr dirty="0"/>
          </a:p>
        </p:txBody>
      </p:sp>
      <p:sp>
        <p:nvSpPr>
          <p:cNvPr id="158" name="Google Shape;158;p13">
            <a:extLst>
              <a:ext uri="{FF2B5EF4-FFF2-40B4-BE49-F238E27FC236}">
                <a16:creationId xmlns:a16="http://schemas.microsoft.com/office/drawing/2014/main" id="{5ED03C2A-A05D-73A5-7448-57FDD397B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8270" y="1619405"/>
            <a:ext cx="6687457" cy="361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1800" b="1" dirty="0"/>
              <a:t>Hardware Requirements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800" b="1" dirty="0"/>
          </a:p>
          <a:p>
            <a:pPr marL="546100">
              <a:spcBef>
                <a:spcPts val="0"/>
              </a:spcBef>
              <a:buSzPts val="3200"/>
            </a:pPr>
            <a:r>
              <a:rPr lang="it-IT" sz="1800" b="1" dirty="0"/>
              <a:t>Workstation:</a:t>
            </a:r>
          </a:p>
          <a:p>
            <a:pPr marL="660400" lvl="1" indent="0">
              <a:spcBef>
                <a:spcPts val="0"/>
              </a:spcBef>
              <a:buSzPts val="3200"/>
              <a:buNone/>
            </a:pPr>
            <a:r>
              <a:rPr lang="it-IT" sz="1800" dirty="0"/>
              <a:t>HP Z840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800" b="1" dirty="0"/>
              <a:t>Processor:</a:t>
            </a:r>
          </a:p>
          <a:p>
            <a:pPr marL="660400" lvl="1" indent="0">
              <a:spcBef>
                <a:spcPts val="0"/>
              </a:spcBef>
              <a:buSzPts val="3200"/>
              <a:buNone/>
            </a:pPr>
            <a:r>
              <a:rPr lang="pt-BR" sz="1800" dirty="0"/>
              <a:t>Intel Xeon E5-2680 V4 Dual</a:t>
            </a:r>
            <a:endParaRPr lang="it-IT" sz="1800" dirty="0"/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800" b="1" dirty="0"/>
              <a:t>Ram:</a:t>
            </a:r>
          </a:p>
          <a:p>
            <a:pPr marL="660400" lvl="1" indent="0">
              <a:spcBef>
                <a:spcPts val="0"/>
              </a:spcBef>
              <a:buSzPts val="3200"/>
              <a:buNone/>
            </a:pPr>
            <a:r>
              <a:rPr lang="it-IT" sz="1800" dirty="0"/>
              <a:t>64 GB DDR4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800" b="1" dirty="0"/>
              <a:t>GPU:</a:t>
            </a:r>
          </a:p>
          <a:p>
            <a:pPr marL="660400" lvl="1" indent="0">
              <a:spcBef>
                <a:spcPts val="0"/>
              </a:spcBef>
              <a:buSzPts val="3200"/>
              <a:buNone/>
            </a:pPr>
            <a:r>
              <a:rPr lang="it-IT" sz="1800" dirty="0"/>
              <a:t>RTX 3070TI 8GB GDDR6x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800" b="1" dirty="0"/>
              <a:t>SSD:</a:t>
            </a:r>
          </a:p>
          <a:p>
            <a:pPr marL="660400" lvl="1" indent="0">
              <a:spcBef>
                <a:spcPts val="0"/>
              </a:spcBef>
              <a:buSzPts val="3200"/>
              <a:buNone/>
            </a:pPr>
            <a:r>
              <a:rPr lang="it-IT" sz="1800" dirty="0"/>
              <a:t>512GB  approx</a:t>
            </a:r>
            <a:endParaRPr lang="it-IT" sz="18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8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1800" b="1" dirty="0"/>
              <a:t>Software Requirements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800" b="1" dirty="0"/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800" b="1" dirty="0"/>
              <a:t>Operating System:</a:t>
            </a:r>
          </a:p>
          <a:p>
            <a:pPr marL="660400" lvl="1" indent="0">
              <a:spcBef>
                <a:spcPts val="0"/>
              </a:spcBef>
              <a:buSzPts val="3200"/>
              <a:buNone/>
            </a:pPr>
            <a:r>
              <a:rPr lang="it-IT" sz="1800" dirty="0"/>
              <a:t>Win 10/11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800" b="1" dirty="0"/>
              <a:t>Programming Language:</a:t>
            </a:r>
          </a:p>
          <a:p>
            <a:pPr marL="660400" lvl="1" indent="0">
              <a:spcBef>
                <a:spcPts val="0"/>
              </a:spcBef>
              <a:buSzPts val="3200"/>
              <a:buNone/>
            </a:pPr>
            <a:r>
              <a:rPr lang="it-IT" sz="1800" dirty="0"/>
              <a:t>Python 3.12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800" b="1" dirty="0"/>
              <a:t>Visual Studio Installer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800" b="1" dirty="0"/>
              <a:t>SDK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800" b="1" dirty="0"/>
              <a:t>Modules</a:t>
            </a:r>
          </a:p>
          <a:p>
            <a:pPr marL="660400" lvl="1" indent="0">
              <a:spcBef>
                <a:spcPts val="0"/>
              </a:spcBef>
              <a:buSzPts val="3200"/>
              <a:buNone/>
            </a:pPr>
            <a:r>
              <a:rPr lang="it-IT" sz="1800" dirty="0"/>
              <a:t>PyTorch</a:t>
            </a:r>
          </a:p>
          <a:p>
            <a:pPr marL="660400" lvl="1" indent="0">
              <a:spcBef>
                <a:spcPts val="0"/>
              </a:spcBef>
              <a:buSzPts val="3200"/>
              <a:buNone/>
            </a:pPr>
            <a:r>
              <a:rPr lang="it-IT" sz="1800" dirty="0"/>
              <a:t>cuDNN</a:t>
            </a:r>
          </a:p>
          <a:p>
            <a:pPr marL="660400" lvl="1" indent="0">
              <a:spcBef>
                <a:spcPts val="0"/>
              </a:spcBef>
              <a:buSzPts val="3200"/>
              <a:buNone/>
            </a:pPr>
            <a:r>
              <a:rPr lang="it-IT" sz="1800" dirty="0"/>
              <a:t>Etc...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4193755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E3A41161-BAD5-CA06-982E-291630938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5BF4F17D-C3EF-9B44-901D-589F83FDD7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342616"/>
            <a:ext cx="8229600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/>
              <a:t>Design Summary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70963BA5-327A-2E46-8AD0-04A910C85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09B1210F-5720-DBBC-6E6D-336C81FA5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DE682481-4E6E-4019-0744-B9A0062E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D4890E36-0B10-8928-45FD-0391AE8C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83000905-AA18-64B0-EA35-3457EE87021A}"/>
              </a:ext>
            </a:extLst>
          </p:cNvPr>
          <p:cNvSpPr txBox="1">
            <a:spLocks/>
          </p:cNvSpPr>
          <p:nvPr/>
        </p:nvSpPr>
        <p:spPr>
          <a:xfrm>
            <a:off x="335902" y="1146628"/>
            <a:ext cx="4555412" cy="46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7178DAB4-3E2C-8CC0-F5A3-EA0D544FF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3" y="1058879"/>
            <a:ext cx="8229600" cy="463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415067-3901-F6BE-1CCD-9469F468C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3C0E4C23-94A5-84C9-0CA2-4CF4D6A8DF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342616"/>
            <a:ext cx="8229600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</a:t>
            </a: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C9714639-CA5A-DA49-6006-F283CD60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3583DD4C-C572-37FB-9BE5-EC935E01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A991A18B-27B6-B005-E8D4-F5F0409C8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1DA72B6D-0D1E-2DC3-99D9-B737AB24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BF3532E7-CA36-1B12-F5C7-64508F4AFBF8}"/>
              </a:ext>
            </a:extLst>
          </p:cNvPr>
          <p:cNvSpPr txBox="1">
            <a:spLocks/>
          </p:cNvSpPr>
          <p:nvPr/>
        </p:nvSpPr>
        <p:spPr>
          <a:xfrm>
            <a:off x="335902" y="1146628"/>
            <a:ext cx="4555412" cy="46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228E63AF-DDC0-6C28-B141-B53F7C62B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" y="1360714"/>
            <a:ext cx="8251371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6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AB7B1165-7F65-81C1-28C8-81247043D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1708CD68-165A-76D5-B0C4-41D8200B5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342616"/>
            <a:ext cx="8229600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Filtration</a:t>
            </a: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D2C016A4-CBB8-DA15-5371-506F86C6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B3D9DE55-03A5-9755-13E7-78A44419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6ADB7C52-44A2-0DF0-8D48-18B75B29B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AC34131C-A923-DAE2-12E7-C4FF1D62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A061CBB7-4632-A2CE-C25D-DDFF2A6452E4}"/>
              </a:ext>
            </a:extLst>
          </p:cNvPr>
          <p:cNvSpPr txBox="1">
            <a:spLocks/>
          </p:cNvSpPr>
          <p:nvPr/>
        </p:nvSpPr>
        <p:spPr>
          <a:xfrm>
            <a:off x="335902" y="1146628"/>
            <a:ext cx="4555412" cy="46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0F882460-BACE-709A-786F-F7FE0325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2" y="1237343"/>
            <a:ext cx="7942296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1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1012370" y="3181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1469572" y="1570038"/>
            <a:ext cx="8229600" cy="402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Background and Introduction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Market Survey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Problem Statement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Project Scope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Proposed Solution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Requirements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Design Summary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1800" dirty="0"/>
              <a:t>Methodology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Implementation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Experiments and Results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Testing Summary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Conclusion and Outlook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AF8238C-8E49-6E1E-255F-3FB7FD5E7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4686FE24-476D-012D-A684-53C7EE7BE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342616"/>
            <a:ext cx="8229600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 Model Training</a:t>
            </a: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DAA0CDC6-2DF4-ABA5-9AD5-C3B3C861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0E4C6E04-2008-316E-066A-81A937CD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B255D32A-A7DB-B4A0-5290-423E353E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091C1EE5-0875-B6C2-26CE-122FB403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A1829C67-FF1D-5D02-80B0-8BA2F3B17C39}"/>
              </a:ext>
            </a:extLst>
          </p:cNvPr>
          <p:cNvSpPr txBox="1">
            <a:spLocks/>
          </p:cNvSpPr>
          <p:nvPr/>
        </p:nvSpPr>
        <p:spPr>
          <a:xfrm>
            <a:off x="335902" y="1146628"/>
            <a:ext cx="4555412" cy="46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FB7BCC69-71EA-C180-79D3-4779107AA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442" y="1148442"/>
            <a:ext cx="4942974" cy="45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8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B74E0BF-369A-AF67-1D6F-E03B34683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E1AF6AC8-BBA9-E588-F503-571C6712B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79" y="226130"/>
            <a:ext cx="9080241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Words through RNN Model</a:t>
            </a: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237AA9F8-4186-9A6B-E75A-12E85B2EE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3B22D5F7-C52B-4AD3-535D-2D9A7834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ABAD5EDB-5250-8378-EAA7-A66EA41E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41273696-11C5-B65C-BB8B-CB499C2F6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8F18A239-2470-90E7-9EBA-AD950DA84B08}"/>
              </a:ext>
            </a:extLst>
          </p:cNvPr>
          <p:cNvSpPr txBox="1">
            <a:spLocks/>
          </p:cNvSpPr>
          <p:nvPr/>
        </p:nvSpPr>
        <p:spPr>
          <a:xfrm>
            <a:off x="335902" y="1146628"/>
            <a:ext cx="4555412" cy="46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diagram of a model&#10;&#10;Description automatically generated">
            <a:extLst>
              <a:ext uri="{FF2B5EF4-FFF2-40B4-BE49-F238E27FC236}">
                <a16:creationId xmlns:a16="http://schemas.microsoft.com/office/drawing/2014/main" id="{36B75712-226B-AA2D-0B7A-823163E74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22" y="1349828"/>
            <a:ext cx="7333555" cy="43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7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772886" y="274638"/>
            <a:ext cx="79139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82D5C11-D349-7EE9-0F14-AAB0EFC1E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2465161"/>
            <a:ext cx="77438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36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F9648-29AC-36A5-B283-258441598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BB575-3846-6EAB-878F-CF45B215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6" y="1153885"/>
            <a:ext cx="6383547" cy="4495801"/>
          </a:xfrm>
          <a:prstGeom prst="rect">
            <a:avLst/>
          </a:prstGeom>
        </p:spPr>
      </p:pic>
      <p:sp>
        <p:nvSpPr>
          <p:cNvPr id="2" name="Google Shape;163;p14">
            <a:extLst>
              <a:ext uri="{FF2B5EF4-FFF2-40B4-BE49-F238E27FC236}">
                <a16:creationId xmlns:a16="http://schemas.microsoft.com/office/drawing/2014/main" id="{AA9A399C-3E79-0C25-A067-823C0230D1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1114" y="329067"/>
            <a:ext cx="7913914" cy="64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124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0ED0763-4883-16CE-8A77-9523C2DA2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08ECF1C5-1383-0FC0-FED1-7E3214094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342616"/>
            <a:ext cx="8229600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</a:t>
            </a: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321E8253-41F4-7033-DEBE-DE93C330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A2AF95CB-6448-7894-BFDF-D47782709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52CEEBC3-B62F-31C3-D02A-CE56FD51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2A2C58EF-0A13-3735-12A2-181FE30F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3B4AB029-34FE-844B-84A1-6AC0E0BE024B}"/>
              </a:ext>
            </a:extLst>
          </p:cNvPr>
          <p:cNvSpPr txBox="1">
            <a:spLocks/>
          </p:cNvSpPr>
          <p:nvPr/>
        </p:nvSpPr>
        <p:spPr>
          <a:xfrm>
            <a:off x="335902" y="1146628"/>
            <a:ext cx="4555412" cy="46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F60F33A3-7784-06E2-EAE3-F4733A40A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" y="1360714"/>
            <a:ext cx="8251371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46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E37F7BF-0429-A8D0-56D2-D454E15C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BBDE103B-50AA-0D8F-E327-96885BEDE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342616"/>
            <a:ext cx="8229600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Filtration</a:t>
            </a: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E101B55C-87D1-D353-B4F6-BFF85771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6776DD70-B104-D1D2-79D7-65C024E1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A3744C2C-F4F4-D839-6BA1-91B0101A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E1C92829-3670-D33C-6835-1F8509DC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C3863EFA-74CF-E6AA-8173-A5BE2D0BF413}"/>
              </a:ext>
            </a:extLst>
          </p:cNvPr>
          <p:cNvSpPr txBox="1">
            <a:spLocks/>
          </p:cNvSpPr>
          <p:nvPr/>
        </p:nvSpPr>
        <p:spPr>
          <a:xfrm>
            <a:off x="335902" y="1146628"/>
            <a:ext cx="4555412" cy="46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0F6B2B19-7888-5FFD-153E-AB8818C38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2" y="1262743"/>
            <a:ext cx="7942296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1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912C02E-6613-9737-3162-29B50CDD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49513D6E-9838-4C1A-510E-FE1914D0A6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98" y="342616"/>
            <a:ext cx="8229600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 Model Training</a:t>
            </a: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851FA47-47C1-6ADD-1015-991EA0307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DDA361B7-602E-D77B-5EFD-D1BCE625B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5D7C48F7-7257-749B-E338-988C4AEC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CE76967B-0A94-AA29-AC11-E12C1EABF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AEDB7936-B84B-EE36-C047-13479ED75402}"/>
              </a:ext>
            </a:extLst>
          </p:cNvPr>
          <p:cNvSpPr txBox="1">
            <a:spLocks/>
          </p:cNvSpPr>
          <p:nvPr/>
        </p:nvSpPr>
        <p:spPr>
          <a:xfrm>
            <a:off x="335902" y="1146628"/>
            <a:ext cx="4555412" cy="46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FF05AA15-2CE8-C309-00E1-3D8B3758E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442" y="1148442"/>
            <a:ext cx="4942974" cy="45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8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EE99C37A-B424-5BEA-49E3-7BE0519B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DF2FDEC5-94B8-A643-F496-CF2D2EAE7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79" y="226130"/>
            <a:ext cx="9080241" cy="71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Words through RNN Model</a:t>
            </a:r>
          </a:p>
        </p:txBody>
      </p:sp>
      <p:pic>
        <p:nvPicPr>
          <p:cNvPr id="10" name="Picture 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B7DEADE5-EA96-DFB2-359F-025153441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551"/>
            <a:ext cx="1773781" cy="1447718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2440247C-00B1-B379-62EB-B6CF5B5A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3E985E81-5C6E-CF84-50ED-BDF8FDCCA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ACD368D-30BA-2C2C-3034-DD7198F40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B2303135-9674-8FED-077C-5596602FDD29}"/>
              </a:ext>
            </a:extLst>
          </p:cNvPr>
          <p:cNvSpPr txBox="1">
            <a:spLocks/>
          </p:cNvSpPr>
          <p:nvPr/>
        </p:nvSpPr>
        <p:spPr>
          <a:xfrm>
            <a:off x="335902" y="1146628"/>
            <a:ext cx="4555412" cy="46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diagram of a model&#10;&#10;Description automatically generated">
            <a:extLst>
              <a:ext uri="{FF2B5EF4-FFF2-40B4-BE49-F238E27FC236}">
                <a16:creationId xmlns:a16="http://schemas.microsoft.com/office/drawing/2014/main" id="{D7106326-6FFE-3A62-29F7-EEE11A7D6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22" y="1349828"/>
            <a:ext cx="7333555" cy="41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84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855A4-A782-3A42-6B6F-DFBB5122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84" y="867413"/>
            <a:ext cx="7573432" cy="4771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C09E3-EB8B-830D-46C6-08B094C7E151}"/>
              </a:ext>
            </a:extLst>
          </p:cNvPr>
          <p:cNvSpPr txBox="1"/>
          <p:nvPr/>
        </p:nvSpPr>
        <p:spPr>
          <a:xfrm>
            <a:off x="1208314" y="97972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Cracking GUI</a:t>
            </a:r>
          </a:p>
        </p:txBody>
      </p:sp>
    </p:spTree>
    <p:extLst>
      <p:ext uri="{BB962C8B-B14F-4D97-AF65-F5344CB8AC3E}">
        <p14:creationId xmlns:p14="http://schemas.microsoft.com/office/powerpoint/2010/main" val="2060932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1614CE-2F5B-C166-3095-C18B94E5AECB}"/>
              </a:ext>
            </a:extLst>
          </p:cNvPr>
          <p:cNvSpPr txBox="1"/>
          <p:nvPr/>
        </p:nvSpPr>
        <p:spPr>
          <a:xfrm>
            <a:off x="1366157" y="598716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16379-B1D3-FF1E-4B8A-82A3727F4146}"/>
              </a:ext>
            </a:extLst>
          </p:cNvPr>
          <p:cNvSpPr txBox="1"/>
          <p:nvPr/>
        </p:nvSpPr>
        <p:spPr>
          <a:xfrm>
            <a:off x="1366157" y="1790859"/>
            <a:ext cx="744582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friendly GUI.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Approx 200 types of hashes can be selected.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dictionary files can be attached to begin the attack with.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and saves an output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select the workload.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control button, when over-heated, process will be aborted.</a:t>
            </a:r>
          </a:p>
        </p:txBody>
      </p:sp>
    </p:spTree>
    <p:extLst>
      <p:ext uri="{BB962C8B-B14F-4D97-AF65-F5344CB8AC3E}">
        <p14:creationId xmlns:p14="http://schemas.microsoft.com/office/powerpoint/2010/main" val="93147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4208" y="1913806"/>
            <a:ext cx="70873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"The only truly secure system is one that is completely powered off, cast in concrete, and sealed in a lead-lined box buried a mile underground ."</a:t>
            </a:r>
          </a:p>
        </p:txBody>
      </p:sp>
      <p:sp>
        <p:nvSpPr>
          <p:cNvPr id="4" name="Rectangle 3"/>
          <p:cNvSpPr/>
          <p:nvPr/>
        </p:nvSpPr>
        <p:spPr>
          <a:xfrm>
            <a:off x="3448681" y="3584546"/>
            <a:ext cx="4972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-Bruce Schneier (Security Expert)</a:t>
            </a:r>
          </a:p>
        </p:txBody>
      </p:sp>
    </p:spTree>
    <p:extLst>
      <p:ext uri="{BB962C8B-B14F-4D97-AF65-F5344CB8AC3E}">
        <p14:creationId xmlns:p14="http://schemas.microsoft.com/office/powerpoint/2010/main" val="267030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D2D74-4044-A45A-3CDC-D57E6ECC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1055915"/>
            <a:ext cx="8338457" cy="4539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D76CA-7BE8-05FC-8959-37BFC4C42C83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Analysis GUI</a:t>
            </a:r>
          </a:p>
        </p:txBody>
      </p:sp>
    </p:spTree>
    <p:extLst>
      <p:ext uri="{BB962C8B-B14F-4D97-AF65-F5344CB8AC3E}">
        <p14:creationId xmlns:p14="http://schemas.microsoft.com/office/powerpoint/2010/main" val="3492678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D5A08-1CE7-D4FD-BA77-F7CC51B7DBB3}"/>
              </a:ext>
            </a:extLst>
          </p:cNvPr>
          <p:cNvSpPr txBox="1"/>
          <p:nvPr/>
        </p:nvSpPr>
        <p:spPr>
          <a:xfrm>
            <a:off x="1366157" y="533399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4B282-55F5-80A4-1E2E-9FF22F77A750}"/>
              </a:ext>
            </a:extLst>
          </p:cNvPr>
          <p:cNvSpPr txBox="1"/>
          <p:nvPr/>
        </p:nvSpPr>
        <p:spPr>
          <a:xfrm>
            <a:off x="1467757" y="1826292"/>
            <a:ext cx="7445829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Friendly GUI.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select the newly created file for password analysis.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and saves an output file with detailed info e.g. timestamps, password strength.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are generated too.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Strength can be viewed too.</a:t>
            </a:r>
          </a:p>
        </p:txBody>
      </p:sp>
    </p:spTree>
    <p:extLst>
      <p:ext uri="{BB962C8B-B14F-4D97-AF65-F5344CB8AC3E}">
        <p14:creationId xmlns:p14="http://schemas.microsoft.com/office/powerpoint/2010/main" val="390066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3519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1262741" y="1826985"/>
            <a:ext cx="7177316" cy="294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2000" dirty="0"/>
              <a:t>Requirement Analysis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2000" dirty="0"/>
              <a:t>Data Splitting and Filtering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2000" dirty="0"/>
              <a:t>System Designing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2000" dirty="0"/>
              <a:t>Development of the AI model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2000" dirty="0"/>
              <a:t>Training of the AI model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2000" dirty="0"/>
              <a:t>Integration of the AI model with </a:t>
            </a:r>
            <a:r>
              <a:rPr lang="en-GB" sz="2000" dirty="0" err="1"/>
              <a:t>Hashcat</a:t>
            </a:r>
            <a:endParaRPr lang="en-GB" sz="2000" dirty="0"/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2000" dirty="0"/>
              <a:t>Testing of the model on filtered data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2000" dirty="0"/>
              <a:t>GUI creation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0C53-AA21-809A-BBD4-F324A6B8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3419"/>
          </a:xfrm>
        </p:spPr>
        <p:txBody>
          <a:bodyPr/>
          <a:lstStyle/>
          <a:p>
            <a:r>
              <a:rPr lang="en-US" dirty="0"/>
              <a:t>Experiments &amp; Results Summary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8FEB96-25D5-745B-61F6-8472A0742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71053"/>
              </p:ext>
            </p:extLst>
          </p:nvPr>
        </p:nvGraphicFramePr>
        <p:xfrm>
          <a:off x="1524000" y="1756228"/>
          <a:ext cx="6096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545168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11930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Metric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Value 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Total</a:t>
                      </a:r>
                      <a:r>
                        <a:rPr lang="en-US" dirty="0"/>
                        <a:t> Words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3,204,831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4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Unique Words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2,498,318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9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Avg Word Length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 8.0000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3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Std Word Length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2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Unique Chars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78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398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2D964B11-59C5-0D2F-8DB0-1D8B4357B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>
            <a:extLst>
              <a:ext uri="{FF2B5EF4-FFF2-40B4-BE49-F238E27FC236}">
                <a16:creationId xmlns:a16="http://schemas.microsoft.com/office/drawing/2014/main" id="{4A912BBD-6E4D-0854-5378-C3B3EDFE8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7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Summary</a:t>
            </a:r>
            <a:endParaRPr dirty="0"/>
          </a:p>
        </p:txBody>
      </p:sp>
      <p:sp>
        <p:nvSpPr>
          <p:cNvPr id="176" name="Google Shape;176;p16">
            <a:extLst>
              <a:ext uri="{FF2B5EF4-FFF2-40B4-BE49-F238E27FC236}">
                <a16:creationId xmlns:a16="http://schemas.microsoft.com/office/drawing/2014/main" id="{12C4EF62-23B0-D08E-5366-20FDB4CBA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4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9D7FBEB-5F43-37DF-3AFA-654B7EBE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5" y="1371600"/>
            <a:ext cx="754742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68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Summary</a:t>
            </a:r>
            <a:endParaRPr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3289652-5493-10B8-5578-40E7647D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71" y="1417638"/>
            <a:ext cx="7068457" cy="401070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1593170" y="3731987"/>
            <a:ext cx="596151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OUTLOOK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1455058" y="1828800"/>
            <a:ext cx="5631542" cy="151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000" dirty="0"/>
              <a:t>Password Cracking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000" dirty="0"/>
              <a:t>Password Analysis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000" dirty="0"/>
              <a:t>User-Friendly GUI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ED7FC3E2-95DA-6D23-BA49-3709F018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>
            <a:extLst>
              <a:ext uri="{FF2B5EF4-FFF2-40B4-BE49-F238E27FC236}">
                <a16:creationId xmlns:a16="http://schemas.microsoft.com/office/drawing/2014/main" id="{DC60CD86-E687-4B8C-C404-EE620AC0E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9700" y="318181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Outlook</a:t>
            </a:r>
            <a:endParaRPr dirty="0"/>
          </a:p>
        </p:txBody>
      </p:sp>
      <p:sp>
        <p:nvSpPr>
          <p:cNvPr id="2" name="Google Shape;188;p18">
            <a:extLst>
              <a:ext uri="{FF2B5EF4-FFF2-40B4-BE49-F238E27FC236}">
                <a16:creationId xmlns:a16="http://schemas.microsoft.com/office/drawing/2014/main" id="{DF1C4E9F-54ED-EF0B-2181-94854E698440}"/>
              </a:ext>
            </a:extLst>
          </p:cNvPr>
          <p:cNvSpPr txBox="1">
            <a:spLocks/>
          </p:cNvSpPr>
          <p:nvPr/>
        </p:nvSpPr>
        <p:spPr>
          <a:xfrm>
            <a:off x="1389743" y="2064658"/>
            <a:ext cx="5109029" cy="151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000" dirty="0"/>
              <a:t>Continuous Enhancement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000" dirty="0"/>
              <a:t>Distributed Network Implementation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000" dirty="0"/>
              <a:t>Promoting Responsible Use</a:t>
            </a:r>
          </a:p>
        </p:txBody>
      </p:sp>
    </p:spTree>
    <p:extLst>
      <p:ext uri="{BB962C8B-B14F-4D97-AF65-F5344CB8AC3E}">
        <p14:creationId xmlns:p14="http://schemas.microsoft.com/office/powerpoint/2010/main" val="1704486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1654" y="2844225"/>
            <a:ext cx="2760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2669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1651227" y="3536043"/>
            <a:ext cx="564220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AND INTRODUCTION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2AAD-93A7-ACD1-716D-63F6894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7" y="350837"/>
            <a:ext cx="6662057" cy="1467077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200" dirty="0"/>
              <a:t>Multi-Purpose AI Password Analysis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3FBC-FA5B-4213-DC9A-4D9DF593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8057" y="1941285"/>
            <a:ext cx="7416800" cy="2975429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Offensive Features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use of password comparison and top tiered algorithms to best get over passwords within a range and only when permitted. 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Defensive Features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password strength, perceived words identification, and patterns finding with AI.</a:t>
            </a:r>
          </a:p>
        </p:txBody>
      </p:sp>
    </p:spTree>
    <p:extLst>
      <p:ext uri="{BB962C8B-B14F-4D97-AF65-F5344CB8AC3E}">
        <p14:creationId xmlns:p14="http://schemas.microsoft.com/office/powerpoint/2010/main" val="31365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17C8-1C73-0213-46DE-E23D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353442"/>
            <a:ext cx="8229600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62BDA-FEE6-B05A-A4BF-1583810B5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0714" y="1576048"/>
            <a:ext cx="7402286" cy="34228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Weaknesses in password practices such as predictable patterns and human error pose significant risks.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password policies and manual security checks often fail to combat sophisticated cyberattacks.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Brute-force methods systematically guess all possible password combinations.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Highly time-consuming and computationally expensive, especially for complex passwords.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ACF659-2228-1CEA-5F59-F196C1AB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1278" y="519212"/>
            <a:ext cx="31614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Stakeholders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4213" y="2008675"/>
            <a:ext cx="4572000" cy="1420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Professionals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Law Enforcement</a:t>
            </a:r>
          </a:p>
        </p:txBody>
      </p:sp>
    </p:spTree>
    <p:extLst>
      <p:ext uri="{BB962C8B-B14F-4D97-AF65-F5344CB8AC3E}">
        <p14:creationId xmlns:p14="http://schemas.microsoft.com/office/powerpoint/2010/main" val="10844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1549627" y="3898900"/>
            <a:ext cx="7772400" cy="61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en-US" dirty="0"/>
              <a:t>MARKET SURVEY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5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1192</Words>
  <Application>Microsoft Office PowerPoint</Application>
  <PresentationFormat>On-screen Show (4:3)</PresentationFormat>
  <Paragraphs>351</Paragraphs>
  <Slides>49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Times New Roman</vt:lpstr>
      <vt:lpstr>Office Theme</vt:lpstr>
      <vt:lpstr>Final Year Project</vt:lpstr>
      <vt:lpstr>Project Team</vt:lpstr>
      <vt:lpstr>Table of Contents</vt:lpstr>
      <vt:lpstr>PowerPoint Presentation</vt:lpstr>
      <vt:lpstr>BACKGROUND AND INTRODUCTION</vt:lpstr>
      <vt:lpstr>Introduction Multi-Purpose AI Password Analysis Tool</vt:lpstr>
      <vt:lpstr>Background</vt:lpstr>
      <vt:lpstr>PowerPoint Presentation</vt:lpstr>
      <vt:lpstr>MARKET SURVEY</vt:lpstr>
      <vt:lpstr>Market Survey</vt:lpstr>
      <vt:lpstr>PROBLEM STATEMENT</vt:lpstr>
      <vt:lpstr>PowerPoint Presentation</vt:lpstr>
      <vt:lpstr>Problem Statement</vt:lpstr>
      <vt:lpstr>Problem Statement</vt:lpstr>
      <vt:lpstr>Problem Statement</vt:lpstr>
      <vt:lpstr>Problem Statement</vt:lpstr>
      <vt:lpstr>PowerPoint Presentation</vt:lpstr>
      <vt:lpstr>Endeavour</vt:lpstr>
      <vt:lpstr>Responsibility Assignment Matrix</vt:lpstr>
      <vt:lpstr>PROJECT SCOPE</vt:lpstr>
      <vt:lpstr>PowerPoint Presentation</vt:lpstr>
      <vt:lpstr>PowerPoint Presentation</vt:lpstr>
      <vt:lpstr>PROPOSED SOLUTION</vt:lpstr>
      <vt:lpstr>PowerPoint Presentation</vt:lpstr>
      <vt:lpstr>Requirements Summary</vt:lpstr>
      <vt:lpstr>Requirements Summary</vt:lpstr>
      <vt:lpstr>Design Summary</vt:lpstr>
      <vt:lpstr>Data Splitting</vt:lpstr>
      <vt:lpstr>Data Filtration</vt:lpstr>
      <vt:lpstr>RNN Model Training</vt:lpstr>
      <vt:lpstr>Generating Words through RNN Model</vt:lpstr>
      <vt:lpstr>Methodology</vt:lpstr>
      <vt:lpstr>Datasets </vt:lpstr>
      <vt:lpstr>Data Splitting</vt:lpstr>
      <vt:lpstr>Data Filtration</vt:lpstr>
      <vt:lpstr>RNN Model Training</vt:lpstr>
      <vt:lpstr>Generating Words through RNN Model</vt:lpstr>
      <vt:lpstr>PowerPoint Presentation</vt:lpstr>
      <vt:lpstr>PowerPoint Presentation</vt:lpstr>
      <vt:lpstr>PowerPoint Presentation</vt:lpstr>
      <vt:lpstr>PowerPoint Presentation</vt:lpstr>
      <vt:lpstr>Implementation Summary</vt:lpstr>
      <vt:lpstr>Experiments &amp; Results Summary</vt:lpstr>
      <vt:lpstr>Testing Summary</vt:lpstr>
      <vt:lpstr>Testing Summary</vt:lpstr>
      <vt:lpstr>CONCLUSION &amp; OUTLOOK</vt:lpstr>
      <vt:lpstr>Conclusion</vt:lpstr>
      <vt:lpstr>Outlook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Sardar Muhammad Zeeshan khan</cp:lastModifiedBy>
  <cp:revision>338</cp:revision>
  <dcterms:created xsi:type="dcterms:W3CDTF">2013-01-22T07:04:44Z</dcterms:created>
  <dcterms:modified xsi:type="dcterms:W3CDTF">2024-11-18T23:41:39Z</dcterms:modified>
</cp:coreProperties>
</file>