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77" r:id="rId5"/>
    <p:sldId id="259" r:id="rId6"/>
    <p:sldId id="299" r:id="rId7"/>
    <p:sldId id="300" r:id="rId8"/>
    <p:sldId id="280" r:id="rId9"/>
    <p:sldId id="285" r:id="rId10"/>
    <p:sldId id="282" r:id="rId11"/>
    <p:sldId id="287" r:id="rId12"/>
    <p:sldId id="289" r:id="rId13"/>
    <p:sldId id="303" r:id="rId14"/>
    <p:sldId id="298" r:id="rId15"/>
    <p:sldId id="288" r:id="rId16"/>
    <p:sldId id="293" r:id="rId17"/>
    <p:sldId id="286" r:id="rId18"/>
    <p:sldId id="281" r:id="rId19"/>
    <p:sldId id="290" r:id="rId20"/>
    <p:sldId id="291" r:id="rId21"/>
    <p:sldId id="266" r:id="rId22"/>
    <p:sldId id="302" r:id="rId23"/>
    <p:sldId id="274" r:id="rId24"/>
    <p:sldId id="269" r:id="rId25"/>
    <p:sldId id="305" r:id="rId26"/>
    <p:sldId id="308" r:id="rId27"/>
    <p:sldId id="307" r:id="rId28"/>
    <p:sldId id="306" r:id="rId29"/>
    <p:sldId id="311" r:id="rId30"/>
    <p:sldId id="275" r:id="rId31"/>
    <p:sldId id="314" r:id="rId32"/>
    <p:sldId id="315" r:id="rId33"/>
    <p:sldId id="316" r:id="rId34"/>
    <p:sldId id="317" r:id="rId35"/>
    <p:sldId id="318" r:id="rId36"/>
    <p:sldId id="319" r:id="rId37"/>
    <p:sldId id="309" r:id="rId38"/>
    <p:sldId id="312" r:id="rId39"/>
    <p:sldId id="310" r:id="rId40"/>
    <p:sldId id="313" r:id="rId41"/>
    <p:sldId id="270" r:id="rId42"/>
    <p:sldId id="276" r:id="rId43"/>
    <p:sldId id="320" r:id="rId44"/>
    <p:sldId id="271" r:id="rId45"/>
    <p:sldId id="272" r:id="rId46"/>
    <p:sldId id="273" r:id="rId47"/>
    <p:sldId id="295" r:id="rId4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2AY3DNheaNSztFqwRHhpggp8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Osama%20Khalid%20BSCY%207\FYP%20Part%201\Osama%20Tools%20Pa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Upper Case</c:v>
                </c:pt>
              </c:strCache>
            </c:strRef>
          </c:tx>
          <c:spPr>
            <a:ln w="28575">
              <a:solidFill>
                <a:schemeClr val="tx1"/>
              </a:solidFill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xVal>
            <c:numRef>
              <c:f>Sheet1!$B$3:$B$8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xVal>
          <c:yVal>
            <c:numRef>
              <c:f>Sheet1!$C$3:$C$8</c:f>
              <c:numCache>
                <c:formatCode>General</c:formatCode>
                <c:ptCount val="6"/>
                <c:pt idx="0">
                  <c:v>4503599627370496</c:v>
                </c:pt>
                <c:pt idx="1">
                  <c:v>1.4901161193847657E+18</c:v>
                </c:pt>
                <c:pt idx="2">
                  <c:v>1.7058172817957821E+20</c:v>
                </c:pt>
                <c:pt idx="3">
                  <c:v>9.3874803376477543E+21</c:v>
                </c:pt>
                <c:pt idx="4">
                  <c:v>3.0223145490365729E+23</c:v>
                </c:pt>
                <c:pt idx="5">
                  <c:v>6.4610818892266729E+24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14-4A6B-A9EF-7E409E0E2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3883168"/>
        <c:axId val="1752159344"/>
      </c:scatterChart>
      <c:valAx>
        <c:axId val="1753883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159344"/>
        <c:crosses val="autoZero"/>
        <c:crossBetween val="midCat"/>
      </c:valAx>
      <c:valAx>
        <c:axId val="175215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3883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0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278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48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40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72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8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63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Year Project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3500" lvl="0" indent="0">
              <a:spcBef>
                <a:spcPts val="0"/>
              </a:spcBef>
            </a:pPr>
            <a:r>
              <a:rPr lang="en-US" b="1" dirty="0"/>
              <a:t>Multi-Purpose AI Password Analysis Tool</a:t>
            </a:r>
          </a:p>
          <a:p>
            <a:r>
              <a:rPr lang="en-US" sz="1800" b="1" dirty="0"/>
              <a:t>(Offensive and Defensive AI Warfare)</a:t>
            </a:r>
          </a:p>
          <a:p>
            <a:endParaRPr lang="en-US" sz="1800" b="1" dirty="0"/>
          </a:p>
          <a:p>
            <a:pPr marL="63500" lvl="0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 dirty="0"/>
              <a:t>Supervised By: Dr. Muhammad Mansoor Alam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Problem Statement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0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8669" y="678869"/>
            <a:ext cx="47596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957" y="2099467"/>
            <a:ext cx="8342085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increasing password complexity requirements, brute-force attacks become significantly slower and less efficient.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often employ longer and more complex passwords (e.g., 8+ characters, combination of uppercase, lowercase, symbols) making traditional brute-force methods impractical.</a:t>
            </a:r>
          </a:p>
        </p:txBody>
      </p:sp>
    </p:spTree>
    <p:extLst>
      <p:ext uri="{BB962C8B-B14F-4D97-AF65-F5344CB8AC3E}">
        <p14:creationId xmlns:p14="http://schemas.microsoft.com/office/powerpoint/2010/main" val="72477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Picture Placeholder 4">
            <a:extLst>
              <a:ext uri="{FF2B5EF4-FFF2-40B4-BE49-F238E27FC236}">
                <a16:creationId xmlns:a16="http://schemas.microsoft.com/office/drawing/2014/main" id="{10B279A0-1846-F376-0CFC-A479C5E20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504661"/>
              </p:ext>
            </p:extLst>
          </p:nvPr>
        </p:nvGraphicFramePr>
        <p:xfrm>
          <a:off x="381163" y="892628"/>
          <a:ext cx="8088313" cy="267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EBAD96-0690-0DFF-13C9-09EFAC3BA678}"/>
              </a:ext>
            </a:extLst>
          </p:cNvPr>
          <p:cNvSpPr txBox="1"/>
          <p:nvPr/>
        </p:nvSpPr>
        <p:spPr>
          <a:xfrm>
            <a:off x="1993422" y="4190053"/>
            <a:ext cx="515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4^(26+26)=20282409603651670423947251286016</a:t>
            </a:r>
          </a:p>
        </p:txBody>
      </p:sp>
    </p:spTree>
    <p:extLst>
      <p:ext uri="{BB962C8B-B14F-4D97-AF65-F5344CB8AC3E}">
        <p14:creationId xmlns:p14="http://schemas.microsoft.com/office/powerpoint/2010/main" val="418123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1F3A5A-062C-E588-29BB-EB9D13B3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69468"/>
              </p:ext>
            </p:extLst>
          </p:nvPr>
        </p:nvGraphicFramePr>
        <p:xfrm>
          <a:off x="527842" y="457300"/>
          <a:ext cx="8088316" cy="270777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657754">
                  <a:extLst>
                    <a:ext uri="{9D8B030D-6E8A-4147-A177-3AD203B41FA5}">
                      <a16:colId xmlns:a16="http://schemas.microsoft.com/office/drawing/2014/main" val="2021319603"/>
                    </a:ext>
                  </a:extLst>
                </a:gridCol>
                <a:gridCol w="1716326">
                  <a:extLst>
                    <a:ext uri="{9D8B030D-6E8A-4147-A177-3AD203B41FA5}">
                      <a16:colId xmlns:a16="http://schemas.microsoft.com/office/drawing/2014/main" val="3539052813"/>
                    </a:ext>
                  </a:extLst>
                </a:gridCol>
                <a:gridCol w="1452540">
                  <a:extLst>
                    <a:ext uri="{9D8B030D-6E8A-4147-A177-3AD203B41FA5}">
                      <a16:colId xmlns:a16="http://schemas.microsoft.com/office/drawing/2014/main" val="1350180759"/>
                    </a:ext>
                  </a:extLst>
                </a:gridCol>
                <a:gridCol w="1712901">
                  <a:extLst>
                    <a:ext uri="{9D8B030D-6E8A-4147-A177-3AD203B41FA5}">
                      <a16:colId xmlns:a16="http://schemas.microsoft.com/office/drawing/2014/main" val="2932810767"/>
                    </a:ext>
                  </a:extLst>
                </a:gridCol>
                <a:gridCol w="2548795">
                  <a:extLst>
                    <a:ext uri="{9D8B030D-6E8A-4147-A177-3AD203B41FA5}">
                      <a16:colId xmlns:a16="http://schemas.microsoft.com/office/drawing/2014/main" val="1491366250"/>
                    </a:ext>
                  </a:extLst>
                </a:gridCol>
              </a:tblGrid>
              <a:tr h="524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Length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Upper Case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Upper +Lower Case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Upper+Lower+Numeric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Upper+Lower+Numeric+Special</a:t>
                      </a:r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Char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95400860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4.5036E+15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2.02824E+31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2.12676E+37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3.92319E+56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5844032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1.49012E+18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2.22045E+36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2.1684E+43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5.04871E+65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22283628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1.70582E+20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2.90981E+40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1.75945E+48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1.40029E+73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85904706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9.38748E+21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8.81248E+43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2.48931E+52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2.74926E+79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509896120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3.02231E+23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9.13439E+46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9.80797E+55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7.77068E+84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58875992"/>
                  </a:ext>
                </a:extLst>
              </a:tr>
              <a:tr h="3639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6.46108E+24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4.17456E+49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1.45558E+59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4.998E+89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6918585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5614"/>
              </p:ext>
            </p:extLst>
          </p:nvPr>
        </p:nvGraphicFramePr>
        <p:xfrm>
          <a:off x="1719489" y="3570516"/>
          <a:ext cx="5519512" cy="2159001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132569">
                  <a:extLst>
                    <a:ext uri="{9D8B030D-6E8A-4147-A177-3AD203B41FA5}">
                      <a16:colId xmlns:a16="http://schemas.microsoft.com/office/drawing/2014/main" val="3743571738"/>
                    </a:ext>
                  </a:extLst>
                </a:gridCol>
                <a:gridCol w="4386943">
                  <a:extLst>
                    <a:ext uri="{9D8B030D-6E8A-4147-A177-3AD203B41FA5}">
                      <a16:colId xmlns:a16="http://schemas.microsoft.com/office/drawing/2014/main" val="2516838873"/>
                    </a:ext>
                  </a:extLst>
                </a:gridCol>
              </a:tblGrid>
              <a:tr h="40252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Length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Combinations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542990"/>
                  </a:ext>
                </a:extLst>
              </a:tr>
              <a:tr h="4391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26+26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2220446049250313080847263336181640625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428652"/>
                  </a:ext>
                </a:extLst>
              </a:tr>
              <a:tr h="4391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en-US" sz="14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26+26+10</a:t>
                      </a:r>
                      <a:endParaRPr 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21267647932558653966460912964485513216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7688013"/>
                  </a:ext>
                </a:extLst>
              </a:tr>
              <a:tr h="4391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26+26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29098125988731506183153025616435306561536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218753"/>
                  </a:ext>
                </a:extLst>
              </a:tr>
              <a:tr h="4391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en-US" sz="14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26+26+10</a:t>
                      </a:r>
                      <a:endParaRPr 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21684043449710088680149056017398834228515625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571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28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40694"/>
              </p:ext>
            </p:extLst>
          </p:nvPr>
        </p:nvGraphicFramePr>
        <p:xfrm>
          <a:off x="511172" y="1478118"/>
          <a:ext cx="8366127" cy="2776616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840350">
                  <a:extLst>
                    <a:ext uri="{9D8B030D-6E8A-4147-A177-3AD203B41FA5}">
                      <a16:colId xmlns:a16="http://schemas.microsoft.com/office/drawing/2014/main" val="2814729710"/>
                    </a:ext>
                  </a:extLst>
                </a:gridCol>
                <a:gridCol w="1627998">
                  <a:extLst>
                    <a:ext uri="{9D8B030D-6E8A-4147-A177-3AD203B41FA5}">
                      <a16:colId xmlns:a16="http://schemas.microsoft.com/office/drawing/2014/main" val="1443598135"/>
                    </a:ext>
                  </a:extLst>
                </a:gridCol>
                <a:gridCol w="1719027">
                  <a:extLst>
                    <a:ext uri="{9D8B030D-6E8A-4147-A177-3AD203B41FA5}">
                      <a16:colId xmlns:a16="http://schemas.microsoft.com/office/drawing/2014/main" val="2699868728"/>
                    </a:ext>
                  </a:extLst>
                </a:gridCol>
                <a:gridCol w="1938458">
                  <a:extLst>
                    <a:ext uri="{9D8B030D-6E8A-4147-A177-3AD203B41FA5}">
                      <a16:colId xmlns:a16="http://schemas.microsoft.com/office/drawing/2014/main" val="446681473"/>
                    </a:ext>
                  </a:extLst>
                </a:gridCol>
                <a:gridCol w="2240294">
                  <a:extLst>
                    <a:ext uri="{9D8B030D-6E8A-4147-A177-3AD203B41FA5}">
                      <a16:colId xmlns:a16="http://schemas.microsoft.com/office/drawing/2014/main" val="4182299015"/>
                    </a:ext>
                  </a:extLst>
                </a:gridCol>
              </a:tblGrid>
              <a:tr h="513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Length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Upper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Upper + Lower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Upper + Lower + Numeric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Upper + Lower + Numeric + Special 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660189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4.5036E+15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2.02824E+31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2.12676E+37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3.92319E+56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827206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1.49012E+18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2.22045E+36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2.1684E+43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5.04871E+65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269971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1.70582E+20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2.90981E+40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1.75945E+48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1.40029E+73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565669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9.38748E+21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8.81248E+43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2.48931E+52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2.74926E+79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3518639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3.02231E+23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9.13439E+46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9.80797E+55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7.77068E+84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969992"/>
                  </a:ext>
                </a:extLst>
              </a:tr>
              <a:tr h="3771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6.46108E+24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4.17456E+49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1.45558E+59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4.998E+89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84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19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Project Scope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83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5772" y="497762"/>
            <a:ext cx="33666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185" y="1528223"/>
            <a:ext cx="7926613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Defensive capabilities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Strength Assessment: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password complexity, identify dictionary words, and check for patterns using AI.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 Breach Checking: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with online databases to verify if entered passwords and email IDs have been exposed in known data breaches.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5BB7B-A399-BBC9-0ADF-3F03700612AD}"/>
              </a:ext>
            </a:extLst>
          </p:cNvPr>
          <p:cNvSpPr txBox="1"/>
          <p:nvPr/>
        </p:nvSpPr>
        <p:spPr>
          <a:xfrm>
            <a:off x="506185" y="3581152"/>
            <a:ext cx="8131628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Offensive capabilities (for ethical purposes only)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password cracking: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correlation of password data and advanced algorithms to efficiently crack passwords within a specified scope and with proper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138079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13113" y="2124176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"Your password is the key to your digital life. Choose it wisely, and guard it fiercely."</a:t>
            </a:r>
          </a:p>
        </p:txBody>
      </p:sp>
    </p:spTree>
    <p:extLst>
      <p:ext uri="{BB962C8B-B14F-4D97-AF65-F5344CB8AC3E}">
        <p14:creationId xmlns:p14="http://schemas.microsoft.com/office/powerpoint/2010/main" val="391140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Proposed Solution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96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58143" y="580898"/>
            <a:ext cx="43909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589" y="1971212"/>
            <a:ext cx="8676821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Our AI-powered tool leverages advanced algorithms and Human like passwords data to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cracking efforts on statistically probable password patterns: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reduces the search space and accelerates the cracking process compared to traditional brute-force methods.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password strength based on complexity metrics and AI-driven pattern recognition: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identifies potential weaknesses in complex passwords, aiding in targeted cracking attempts.</a:t>
            </a:r>
          </a:p>
        </p:txBody>
      </p:sp>
    </p:spTree>
    <p:extLst>
      <p:ext uri="{BB962C8B-B14F-4D97-AF65-F5344CB8AC3E}">
        <p14:creationId xmlns:p14="http://schemas.microsoft.com/office/powerpoint/2010/main" val="398201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Team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/>
              <a:t>Osama Khalid (27971)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/>
              <a:t>Sardar M. Zeeshan khan (27969)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/>
              <a:t>Salman Ali (27667)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35277" y="537355"/>
            <a:ext cx="43909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965" y="1783781"/>
            <a:ext cx="8264070" cy="282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BENEFITS</a:t>
            </a:r>
          </a:p>
          <a:p>
            <a:pPr algn="just"/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cracking time: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capability empowers security professionals to perform penetration testing and ethical hacking more efficiently, uncovering potential password-related vulnerabilities.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vulnerability assessment: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analyzing password strength and identifying patterns, the tool provides valuable insights for organizations to strengthen their password policies and overall security posture.</a:t>
            </a:r>
          </a:p>
        </p:txBody>
      </p:sp>
    </p:spTree>
    <p:extLst>
      <p:ext uri="{BB962C8B-B14F-4D97-AF65-F5344CB8AC3E}">
        <p14:creationId xmlns:p14="http://schemas.microsoft.com/office/powerpoint/2010/main" val="4108913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315685" y="4379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  <a:endParaRPr dirty="0"/>
          </a:p>
        </p:txBody>
      </p:sp>
      <p:sp>
        <p:nvSpPr>
          <p:cNvPr id="6" name="Google Shape;146;p11">
            <a:extLst>
              <a:ext uri="{FF2B5EF4-FFF2-40B4-BE49-F238E27FC236}">
                <a16:creationId xmlns:a16="http://schemas.microsoft.com/office/drawing/2014/main" id="{E62C000A-24E2-FD9D-11E0-34ED408E9405}"/>
              </a:ext>
            </a:extLst>
          </p:cNvPr>
          <p:cNvSpPr txBox="1">
            <a:spLocks/>
          </p:cNvSpPr>
          <p:nvPr/>
        </p:nvSpPr>
        <p:spPr>
          <a:xfrm>
            <a:off x="457200" y="1865653"/>
            <a:ext cx="8229600" cy="269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Font typeface="Arial"/>
              <a:buNone/>
            </a:pPr>
            <a:r>
              <a:rPr lang="en-US" sz="1800" dirty="0"/>
              <a:t>    </a:t>
            </a:r>
            <a:r>
              <a:rPr lang="en-US" sz="1600" dirty="0"/>
              <a:t>Describe the Software development process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Downloaded and filtered large datasets, splitting them into manageable chunks for efficient use.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Training: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Trained the AI model over 3-4 months, optimizing performance.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 Development: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Created separate GUIs for both modules to enhance user interaction.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Testing: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Tested the model, achieving an accuracy rate of 70-80%.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63E96B-EF24-6A93-5A10-C9603F62B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93251"/>
              </p:ext>
            </p:extLst>
          </p:nvPr>
        </p:nvGraphicFramePr>
        <p:xfrm>
          <a:off x="892629" y="426706"/>
          <a:ext cx="7358742" cy="5083778"/>
        </p:xfrm>
        <a:graphic>
          <a:graphicData uri="http://schemas.openxmlformats.org/drawingml/2006/table">
            <a:tbl>
              <a:tblPr firstCol="1" bandRow="1">
                <a:tableStyleId>{BDBED569-4797-4DF1-A0F4-6AAB3CD982D8}</a:tableStyleId>
              </a:tblPr>
              <a:tblGrid>
                <a:gridCol w="402124">
                  <a:extLst>
                    <a:ext uri="{9D8B030D-6E8A-4147-A177-3AD203B41FA5}">
                      <a16:colId xmlns:a16="http://schemas.microsoft.com/office/drawing/2014/main" val="3225085188"/>
                    </a:ext>
                  </a:extLst>
                </a:gridCol>
                <a:gridCol w="1485103">
                  <a:extLst>
                    <a:ext uri="{9D8B030D-6E8A-4147-A177-3AD203B41FA5}">
                      <a16:colId xmlns:a16="http://schemas.microsoft.com/office/drawing/2014/main" val="230106381"/>
                    </a:ext>
                  </a:extLst>
                </a:gridCol>
                <a:gridCol w="587944">
                  <a:extLst>
                    <a:ext uri="{9D8B030D-6E8A-4147-A177-3AD203B41FA5}">
                      <a16:colId xmlns:a16="http://schemas.microsoft.com/office/drawing/2014/main" val="753868437"/>
                    </a:ext>
                  </a:extLst>
                </a:gridCol>
                <a:gridCol w="3669933">
                  <a:extLst>
                    <a:ext uri="{9D8B030D-6E8A-4147-A177-3AD203B41FA5}">
                      <a16:colId xmlns:a16="http://schemas.microsoft.com/office/drawing/2014/main" val="3032531120"/>
                    </a:ext>
                  </a:extLst>
                </a:gridCol>
                <a:gridCol w="1213638">
                  <a:extLst>
                    <a:ext uri="{9D8B030D-6E8A-4147-A177-3AD203B41FA5}">
                      <a16:colId xmlns:a16="http://schemas.microsoft.com/office/drawing/2014/main" val="2273026492"/>
                    </a:ext>
                  </a:extLst>
                </a:gridCol>
              </a:tblGrid>
              <a:tr h="43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WBS #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WBS Deliverable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Activity #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Activity to Complete the Deliverable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b="1" kern="100" dirty="0">
                          <a:effectLst/>
                        </a:rPr>
                        <a:t>Responsible Team Member(s) &amp; Role(s)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968603528"/>
                  </a:ext>
                </a:extLst>
              </a:tr>
              <a:tr h="174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Requirements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Hardware Requirements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838079236"/>
                  </a:ext>
                </a:extLst>
              </a:tr>
              <a:tr h="43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1.2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Software Requirements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Salman Ali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1122449612"/>
                  </a:ext>
                </a:extLst>
              </a:tr>
              <a:tr h="43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Phase 1: Develop and Train the AI Model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Research and select appropriate AI algorithms for password analysis.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Salman Ali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064450617"/>
                  </a:ext>
                </a:extLst>
              </a:tr>
              <a:tr h="43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Acquire or prepare relevant password datasets for training.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Salman Ali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135754354"/>
                  </a:ext>
                </a:extLst>
              </a:tr>
              <a:tr h="265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2.3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Train and optimize the chosen AI model with the selected datasets.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174468396"/>
                  </a:ext>
                </a:extLst>
              </a:tr>
              <a:tr h="335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Phase 2: Implement Core Functionalities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3.1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Design and develop functionalities for password strength analysis.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1893612248"/>
                  </a:ext>
                </a:extLst>
              </a:tr>
              <a:tr h="319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3.2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Develop functionalities for automated password cracking (ethical considerations apply).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869837689"/>
                  </a:ext>
                </a:extLst>
              </a:tr>
              <a:tr h="3281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Phase 3: Design and Develop User Interface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4.1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Design a user-friendly interface for both offensive and defensive functionalities.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Salman Ali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Zeeshan Khan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675753109"/>
                  </a:ext>
                </a:extLst>
              </a:tr>
              <a:tr h="3702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4.2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Integrate the trained AI model and core functionalities into the user interface.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657570025"/>
                  </a:ext>
                </a:extLst>
              </a:tr>
              <a:tr h="43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5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Phase 4: Testing and Refinement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5.1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Conduct thorough testing of all functionalities with various password scenarios.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Salman Ali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2131460884"/>
                  </a:ext>
                </a:extLst>
              </a:tr>
              <a:tr h="3091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5.2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Refine the AI model, user interface, and functionalities based on testing results.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Osama Khalid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3014923896"/>
                  </a:ext>
                </a:extLst>
              </a:tr>
              <a:tr h="4358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>
                          <a:effectLst/>
                        </a:rPr>
                        <a:t>5.3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Document user manuals and instructions for the completed tool.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Osama Khalid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Zeeshan Khan</a:t>
                      </a:r>
                    </a:p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000" kern="100" dirty="0">
                          <a:effectLst/>
                        </a:rPr>
                        <a:t>Salman Ali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6251" marR="16251" marT="6965" marB="0"/>
                </a:tc>
                <a:extLst>
                  <a:ext uri="{0D108BD9-81ED-4DB2-BD59-A6C34878D82A}">
                    <a16:rowId xmlns:a16="http://schemas.microsoft.com/office/drawing/2014/main" val="424087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9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609600" y="4161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Summary</a:t>
            </a:r>
            <a:endParaRPr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35428" y="1786503"/>
            <a:ext cx="8077200" cy="356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1600" b="1" dirty="0"/>
              <a:t>Functional Requirements</a:t>
            </a:r>
          </a:p>
          <a:p>
            <a:pPr marL="488950" indent="-285750">
              <a:spcBef>
                <a:spcPts val="0"/>
              </a:spcBef>
              <a:buSzPts val="3200"/>
            </a:pPr>
            <a:endParaRPr lang="it-IT" sz="1600" b="1" dirty="0"/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Password Generation.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Password Cracking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Password Strength Analysis</a:t>
            </a:r>
          </a:p>
          <a:p>
            <a:pPr marL="488950" indent="-285750">
              <a:spcBef>
                <a:spcPts val="0"/>
              </a:spcBef>
              <a:buSzPts val="3200"/>
            </a:pPr>
            <a:endParaRPr lang="it-IT" sz="16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6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1600" b="1" dirty="0"/>
              <a:t>Non-Functional Requirements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600" b="1" dirty="0"/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Performance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Scalability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Security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Usability</a:t>
            </a:r>
          </a:p>
          <a:p>
            <a:pPr marL="488950" indent="-285750">
              <a:spcBef>
                <a:spcPts val="0"/>
              </a:spcBef>
              <a:buSzPts val="3200"/>
            </a:pPr>
            <a:r>
              <a:rPr lang="it-IT" sz="1600" dirty="0"/>
              <a:t>Reliability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600" b="1" dirty="0"/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91662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4379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Summary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964870"/>
            <a:ext cx="8229600" cy="229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Data preprocessing (Splitting, Filtering)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Training of the AI model.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AI model (RNN) for password cracking and analysis.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Integration with </a:t>
            </a:r>
            <a:r>
              <a:rPr lang="en-US" sz="1600" dirty="0" err="1"/>
              <a:t>Hashcat</a:t>
            </a:r>
            <a:r>
              <a:rPr lang="en-US" sz="1600" dirty="0"/>
              <a:t> tool.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GUI for user interaction.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600" dirty="0"/>
              <a:t>Integration of the AI model with GUI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228E63AF-DDC0-6C28-B141-B53F7C62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" y="1360714"/>
            <a:ext cx="8251371" cy="42780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DE77BF-2B40-0257-5C1B-97656A37FFEA}"/>
              </a:ext>
            </a:extLst>
          </p:cNvPr>
          <p:cNvSpPr txBox="1"/>
          <p:nvPr/>
        </p:nvSpPr>
        <p:spPr>
          <a:xfrm>
            <a:off x="2427515" y="360951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</a:t>
            </a:r>
          </a:p>
        </p:txBody>
      </p:sp>
    </p:spTree>
    <p:extLst>
      <p:ext uri="{BB962C8B-B14F-4D97-AF65-F5344CB8AC3E}">
        <p14:creationId xmlns:p14="http://schemas.microsoft.com/office/powerpoint/2010/main" val="973260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0F882460-BACE-709A-786F-F7FE0325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2" y="1469571"/>
            <a:ext cx="7942296" cy="4278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8F7C1-CA41-92C5-665C-6E36A51087B1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Filtration</a:t>
            </a:r>
          </a:p>
        </p:txBody>
      </p:sp>
    </p:spTree>
    <p:extLst>
      <p:ext uri="{BB962C8B-B14F-4D97-AF65-F5344CB8AC3E}">
        <p14:creationId xmlns:p14="http://schemas.microsoft.com/office/powerpoint/2010/main" val="98053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FB7BCC69-71EA-C180-79D3-4779107A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42" y="1148442"/>
            <a:ext cx="4942974" cy="4599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5FF8E-10F6-D83D-CEF3-A9A8F93628B3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905035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model&#10;&#10;Description automatically generated">
            <a:extLst>
              <a:ext uri="{FF2B5EF4-FFF2-40B4-BE49-F238E27FC236}">
                <a16:creationId xmlns:a16="http://schemas.microsoft.com/office/drawing/2014/main" id="{36B75712-226B-AA2D-0B7A-823163E7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22" y="1349828"/>
            <a:ext cx="7333555" cy="4158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86B251-89BB-A86A-0AE0-EE0F1B12966B}"/>
              </a:ext>
            </a:extLst>
          </p:cNvPr>
          <p:cNvSpPr txBox="1"/>
          <p:nvPr/>
        </p:nvSpPr>
        <p:spPr>
          <a:xfrm>
            <a:off x="0" y="272143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Words through RNN Model</a:t>
            </a:r>
          </a:p>
        </p:txBody>
      </p:sp>
    </p:spTree>
    <p:extLst>
      <p:ext uri="{BB962C8B-B14F-4D97-AF65-F5344CB8AC3E}">
        <p14:creationId xmlns:p14="http://schemas.microsoft.com/office/powerpoint/2010/main" val="265550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D95A2-C194-BC40-5A71-7CB4B9F6BBD9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of RNN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D1B39-0713-ED56-72C2-9ECC863E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1197428"/>
            <a:ext cx="5496393" cy="44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664028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81000" y="1570038"/>
            <a:ext cx="8229600" cy="414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Background and Introduction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Market Survey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Problem Statement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Project Scope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Proposed Solution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Requirements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Design Summary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1800" dirty="0"/>
              <a:t>Methodology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Implementation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Experiments and Results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800" dirty="0"/>
              <a:t>Testing Summary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Conclusion and Outlook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772886" y="274638"/>
            <a:ext cx="79139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52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Downloaded the Datasets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Data splitting &amp; Data filtering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Training of the AI model.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GUI creation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Integration of the AI model with multiple modules of the GUI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7733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F9648-29AC-36A5-B283-258441598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BB575-3846-6EAB-878F-CF45B215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6" y="1153885"/>
            <a:ext cx="6383547" cy="4495801"/>
          </a:xfrm>
          <a:prstGeom prst="rect">
            <a:avLst/>
          </a:prstGeom>
        </p:spPr>
      </p:pic>
      <p:sp>
        <p:nvSpPr>
          <p:cNvPr id="2" name="Google Shape;163;p14">
            <a:extLst>
              <a:ext uri="{FF2B5EF4-FFF2-40B4-BE49-F238E27FC236}">
                <a16:creationId xmlns:a16="http://schemas.microsoft.com/office/drawing/2014/main" id="{AA9A399C-3E79-0C25-A067-823C0230D1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1114" y="329067"/>
            <a:ext cx="7913914" cy="64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124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0B7A8-137F-8FED-4E9A-B4E8A92C2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EF96579A-80A1-F01C-A2EB-05A222FF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1360714"/>
            <a:ext cx="8251371" cy="42780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E2E27F-8D88-B86E-9559-A721A117E416}"/>
              </a:ext>
            </a:extLst>
          </p:cNvPr>
          <p:cNvSpPr txBox="1"/>
          <p:nvPr/>
        </p:nvSpPr>
        <p:spPr>
          <a:xfrm>
            <a:off x="2264227" y="26372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</a:t>
            </a:r>
          </a:p>
        </p:txBody>
      </p:sp>
    </p:spTree>
    <p:extLst>
      <p:ext uri="{BB962C8B-B14F-4D97-AF65-F5344CB8AC3E}">
        <p14:creationId xmlns:p14="http://schemas.microsoft.com/office/powerpoint/2010/main" val="2816156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BA453-3536-5E54-E296-38CA71AD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26CE85F1-6D60-4282-E7A5-961CE261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2" y="1469571"/>
            <a:ext cx="7942296" cy="4278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40D70-155B-590E-B65B-AA69519FD204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Filtration</a:t>
            </a:r>
          </a:p>
        </p:txBody>
      </p:sp>
    </p:spTree>
    <p:extLst>
      <p:ext uri="{BB962C8B-B14F-4D97-AF65-F5344CB8AC3E}">
        <p14:creationId xmlns:p14="http://schemas.microsoft.com/office/powerpoint/2010/main" val="108585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4D7E-3EFE-11AF-5CE7-693A95C4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EE358FE0-90AF-CF1D-79E2-B598C64D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13" y="1107621"/>
            <a:ext cx="4942974" cy="4642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B94F5-F08D-F211-32AD-64DA46CC7EA8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299118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62302-2D33-70D3-CDF8-F9D51F901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model&#10;&#10;Description automatically generated">
            <a:extLst>
              <a:ext uri="{FF2B5EF4-FFF2-40B4-BE49-F238E27FC236}">
                <a16:creationId xmlns:a16="http://schemas.microsoft.com/office/drawing/2014/main" id="{5E010031-2CAD-5E6E-FB09-92698CA8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22" y="1186543"/>
            <a:ext cx="7333555" cy="4484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CC0FA-5FE4-DFBF-08A8-148DD9413B98}"/>
              </a:ext>
            </a:extLst>
          </p:cNvPr>
          <p:cNvSpPr txBox="1"/>
          <p:nvPr/>
        </p:nvSpPr>
        <p:spPr>
          <a:xfrm>
            <a:off x="0" y="272143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Words through RNN Model</a:t>
            </a:r>
          </a:p>
        </p:txBody>
      </p:sp>
    </p:spTree>
    <p:extLst>
      <p:ext uri="{BB962C8B-B14F-4D97-AF65-F5344CB8AC3E}">
        <p14:creationId xmlns:p14="http://schemas.microsoft.com/office/powerpoint/2010/main" val="1495588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B751C-FDEB-DA3C-BAB8-3130E97A8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AE811-52D4-4BFC-EBC0-4434562012F5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of RNN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65530-F470-A593-E1C8-A3125310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1110343"/>
            <a:ext cx="5496393" cy="45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66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855A4-A782-3A42-6B6F-DFBB5122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84" y="867413"/>
            <a:ext cx="7573432" cy="4771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C09E3-EB8B-830D-46C6-08B094C7E151}"/>
              </a:ext>
            </a:extLst>
          </p:cNvPr>
          <p:cNvSpPr txBox="1"/>
          <p:nvPr/>
        </p:nvSpPr>
        <p:spPr>
          <a:xfrm>
            <a:off x="1208314" y="97972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Cracking GUI</a:t>
            </a:r>
          </a:p>
        </p:txBody>
      </p:sp>
    </p:spTree>
    <p:extLst>
      <p:ext uri="{BB962C8B-B14F-4D97-AF65-F5344CB8AC3E}">
        <p14:creationId xmlns:p14="http://schemas.microsoft.com/office/powerpoint/2010/main" val="2060932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1614CE-2F5B-C166-3095-C18B94E5AECB}"/>
              </a:ext>
            </a:extLst>
          </p:cNvPr>
          <p:cNvSpPr txBox="1"/>
          <p:nvPr/>
        </p:nvSpPr>
        <p:spPr>
          <a:xfrm>
            <a:off x="1366157" y="468087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16379-B1D3-FF1E-4B8A-82A3727F4146}"/>
              </a:ext>
            </a:extLst>
          </p:cNvPr>
          <p:cNvSpPr txBox="1"/>
          <p:nvPr/>
        </p:nvSpPr>
        <p:spPr>
          <a:xfrm>
            <a:off x="669469" y="1597691"/>
            <a:ext cx="7445829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friendly GUI.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500 Types of hashes can be selected.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dictionary files can be attached to begin the attack with.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and saves an output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Select the workload, depending on the attack scenario.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control button, when too heated, process will be aborted.</a:t>
            </a:r>
          </a:p>
        </p:txBody>
      </p:sp>
    </p:spTree>
    <p:extLst>
      <p:ext uri="{BB962C8B-B14F-4D97-AF65-F5344CB8AC3E}">
        <p14:creationId xmlns:p14="http://schemas.microsoft.com/office/powerpoint/2010/main" val="931471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D2D74-4044-A45A-3CDC-D57E6ECC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1055915"/>
            <a:ext cx="8338457" cy="4539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D76CA-7BE8-05FC-8959-37BFC4C42C83}"/>
              </a:ext>
            </a:extLst>
          </p:cNvPr>
          <p:cNvSpPr txBox="1"/>
          <p:nvPr/>
        </p:nvSpPr>
        <p:spPr>
          <a:xfrm>
            <a:off x="1230086" y="272143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Analysis GUI</a:t>
            </a:r>
          </a:p>
        </p:txBody>
      </p:sp>
    </p:spTree>
    <p:extLst>
      <p:ext uri="{BB962C8B-B14F-4D97-AF65-F5344CB8AC3E}">
        <p14:creationId xmlns:p14="http://schemas.microsoft.com/office/powerpoint/2010/main" val="349267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4208" y="1913806"/>
            <a:ext cx="70873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"The only truly secure system is one that is completely powered off, cast in concrete, and sealed in a lead-lined box buried a mile underground ."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7862" y="3729688"/>
            <a:ext cx="35990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-Bruce Schneier (Security Expert)</a:t>
            </a:r>
          </a:p>
        </p:txBody>
      </p:sp>
    </p:spTree>
    <p:extLst>
      <p:ext uri="{BB962C8B-B14F-4D97-AF65-F5344CB8AC3E}">
        <p14:creationId xmlns:p14="http://schemas.microsoft.com/office/powerpoint/2010/main" val="267030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D5A08-1CE7-D4FD-BA77-F7CC51B7DBB3}"/>
              </a:ext>
            </a:extLst>
          </p:cNvPr>
          <p:cNvSpPr txBox="1"/>
          <p:nvPr/>
        </p:nvSpPr>
        <p:spPr>
          <a:xfrm>
            <a:off x="1366157" y="533399"/>
            <a:ext cx="641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4B282-55F5-80A4-1E2E-9FF22F77A750}"/>
              </a:ext>
            </a:extLst>
          </p:cNvPr>
          <p:cNvSpPr txBox="1"/>
          <p:nvPr/>
        </p:nvSpPr>
        <p:spPr>
          <a:xfrm>
            <a:off x="680356" y="1608578"/>
            <a:ext cx="7445829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Friendly GUI.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select the newly created file for password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load trained AI model for password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and saves an output file with detailed info e.g. timestamps, password strength.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are generated too.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Strength can be viewed too.</a:t>
            </a:r>
          </a:p>
        </p:txBody>
      </p:sp>
    </p:spTree>
    <p:extLst>
      <p:ext uri="{BB962C8B-B14F-4D97-AF65-F5344CB8AC3E}">
        <p14:creationId xmlns:p14="http://schemas.microsoft.com/office/powerpoint/2010/main" val="390066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3374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2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600" b="1" dirty="0"/>
              <a:t>Tools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Python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TensorFlow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 err="1"/>
              <a:t>PyTorch</a:t>
            </a:r>
            <a:endParaRPr lang="en-GB" sz="1600" dirty="0"/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Data management Tool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Visualization Tools 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Visual Studio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 err="1"/>
              <a:t>Hashcat</a:t>
            </a:r>
            <a:endParaRPr lang="en-GB" sz="1600" dirty="0"/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CUDA Toolkit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Win SDK</a:t>
            </a:r>
            <a:endParaRPr lang="en-GB" sz="1600" b="1" dirty="0"/>
          </a:p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1600" b="1" dirty="0"/>
              <a:t>Techniques:</a:t>
            </a:r>
            <a:endParaRPr lang="en-GB" sz="1600" dirty="0"/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Data Splitting and Filtering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RNN model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Training of the AI model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Improvement of the AI model</a:t>
            </a:r>
          </a:p>
          <a:p>
            <a:pPr marL="488950" indent="-285750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GB" sz="1600" dirty="0"/>
              <a:t>Comparative analysis of the Model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0C53-AA21-809A-BBD4-F324A6B8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 Summary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4ACD3-0901-5FF2-D908-0681821A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6" y="1417639"/>
            <a:ext cx="6585857" cy="39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8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7855E-56F5-5665-EC6F-CD5D73DF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43" y="1001485"/>
            <a:ext cx="6389914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5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Summary</a:t>
            </a:r>
            <a:endParaRPr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OUTLOOK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Outlook</a:t>
            </a: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151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Password Cracking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Password Analysis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User-Friendly GUI</a:t>
            </a:r>
            <a:endParaRPr lang="en-US" sz="1400" dirty="0"/>
          </a:p>
        </p:txBody>
      </p:sp>
      <p:sp>
        <p:nvSpPr>
          <p:cNvPr id="2" name="Google Shape;188;p18">
            <a:extLst>
              <a:ext uri="{FF2B5EF4-FFF2-40B4-BE49-F238E27FC236}">
                <a16:creationId xmlns:a16="http://schemas.microsoft.com/office/drawing/2014/main" id="{A3B0AC18-DF86-5DF0-FC9E-F487E54AC396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151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Continuous Enhancement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Adaptation to Evolving Threats</a:t>
            </a:r>
          </a:p>
          <a:p>
            <a:pPr marL="4889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/>
              <a:t>Promoting Responsible Use.</a:t>
            </a:r>
            <a:endParaRPr lang="en-US" sz="1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35549" y="2631040"/>
            <a:ext cx="3078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2669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AND INTRODUCTION</a:t>
            </a:r>
            <a:endParaRPr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17C8-1C73-0213-46DE-E23D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0581"/>
            <a:ext cx="8229600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62BDA-FEE6-B05A-A4BF-1583810B5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40932"/>
            <a:ext cx="8229600" cy="29584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Passwords are the primary method of securing sensitive data and online accounts.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Weaknesses in password practices such as predictable patterns and human error pose significant risks.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password policies and manual security checks often fail to combat sophisticated cyberattacks.</a:t>
            </a:r>
          </a:p>
          <a:p>
            <a:pPr>
              <a:lnSpc>
                <a:spcPct val="15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Brute-force methods systematically guess all possible password combinations.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Highly time-consuming and computationally expensive, especially for complex passwords.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ACF659-2228-1CEA-5F59-F196C1AB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2AAD-93A7-ACD1-716D-63F6894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7" y="350837"/>
            <a:ext cx="6662057" cy="1467077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200" dirty="0"/>
              <a:t>Multi-Purpose AI Password Analysis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3FBC-FA5B-4213-DC9A-4D9DF593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59428"/>
            <a:ext cx="8229600" cy="2253343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Offensive Applications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use of password comparison and top tiered algorithms to best get over passwords within a range and only when permitted.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Defensive Applications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password strength, perceived words identification, and patterns finding with AI.</a:t>
            </a:r>
          </a:p>
        </p:txBody>
      </p:sp>
    </p:spTree>
    <p:extLst>
      <p:ext uri="{BB962C8B-B14F-4D97-AF65-F5344CB8AC3E}">
        <p14:creationId xmlns:p14="http://schemas.microsoft.com/office/powerpoint/2010/main" val="31365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Market Survey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5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53001"/>
              </p:ext>
            </p:extLst>
          </p:nvPr>
        </p:nvGraphicFramePr>
        <p:xfrm>
          <a:off x="228600" y="239485"/>
          <a:ext cx="8686800" cy="5475513"/>
        </p:xfrm>
        <a:graphic>
          <a:graphicData uri="http://schemas.openxmlformats.org/drawingml/2006/table">
            <a:tbl>
              <a:tblPr firstRow="1" firstCol="1" bandRow="1" bandCol="1">
                <a:tableStyleId>{BDBED569-4797-4DF1-A0F4-6AAB3CD982D8}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9735807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0910594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7075458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6787401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7913125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78470464"/>
                    </a:ext>
                  </a:extLst>
                </a:gridCol>
              </a:tblGrid>
              <a:tr h="495126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Tools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John the Ripper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RainbowCrack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OphCrack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L0phtCrack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Aircrack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-ng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4483070"/>
                  </a:ext>
                </a:extLst>
              </a:tr>
              <a:tr h="495126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Password Cracker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Wi-Fi Network Security Tool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915843"/>
                  </a:ext>
                </a:extLst>
              </a:tr>
              <a:tr h="495126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Supported Platforms</a:t>
                      </a:r>
                      <a:endParaRPr lang="en-US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Windows, Linux, macOS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Windows, Linux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Windows, Linux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Windows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Linux, macOS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494163"/>
                  </a:ext>
                </a:extLst>
              </a:tr>
              <a:tr h="902877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Password Hashes Supported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Various (Unix, Windows, etc.)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LM, NTLM, MD5, SHA1, SHA256, SHA512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LM, NTLM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LM, NTLM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WEP, WPA, WPA2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300221"/>
                  </a:ext>
                </a:extLst>
              </a:tr>
              <a:tr h="699002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Attack Methods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Dictionary, Brute Force, Hybrid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Precomputed Hash Tables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Rainbow Tables, Brute Force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Dictionary, Brute Force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Dictionary, Brute Force, WPS PIN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638773"/>
                  </a:ext>
                </a:extLst>
              </a:tr>
              <a:tr h="902877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Speed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Fast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Depends on Rainbow Table size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Moderate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Fast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Depends on hardware and complexity of the password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381621"/>
                  </a:ext>
                </a:extLst>
              </a:tr>
              <a:tr h="291251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User Interface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Command Line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Command Line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GUI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GUI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Command Line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6821"/>
                  </a:ext>
                </a:extLst>
              </a:tr>
              <a:tr h="291251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License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Open Source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Freeware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Open Source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Commercial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Open Source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88364"/>
                  </a:ext>
                </a:extLst>
              </a:tr>
              <a:tr h="902877">
                <a:tc>
                  <a:txBody>
                    <a:bodyPr/>
                    <a:lstStyle/>
                    <a:p>
                      <a:pPr fontAlgn="base"/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Usage</a:t>
                      </a:r>
                      <a:endParaRPr lang="en-US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Penetration Testing, Password Auditing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Recovery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Password Cracking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Wi-Fi Network Security Testing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80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91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1499</Words>
  <Application>Microsoft Office PowerPoint</Application>
  <PresentationFormat>On-screen Show (4:3)</PresentationFormat>
  <Paragraphs>366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Times New Roman</vt:lpstr>
      <vt:lpstr>Office Theme</vt:lpstr>
      <vt:lpstr>Final Year Project</vt:lpstr>
      <vt:lpstr>Project Team</vt:lpstr>
      <vt:lpstr>Table of Contents</vt:lpstr>
      <vt:lpstr>PowerPoint Presentation</vt:lpstr>
      <vt:lpstr>BACKGROUND AND INTRODUCTION</vt:lpstr>
      <vt:lpstr>Background</vt:lpstr>
      <vt:lpstr>Introduction Multi-Purpose AI Password Analysis Tool</vt:lpstr>
      <vt:lpstr>Market Survey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Project Scope</vt:lpstr>
      <vt:lpstr>PowerPoint Presentation</vt:lpstr>
      <vt:lpstr>PowerPoint Presentation</vt:lpstr>
      <vt:lpstr>Proposed Solution</vt:lpstr>
      <vt:lpstr>PowerPoint Presentation</vt:lpstr>
      <vt:lpstr>PowerPoint Presentation</vt:lpstr>
      <vt:lpstr>Endeavour</vt:lpstr>
      <vt:lpstr>PowerPoint Presentation</vt:lpstr>
      <vt:lpstr>Requirements Summary</vt:lpstr>
      <vt:lpstr>Design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Datasets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Summary</vt:lpstr>
      <vt:lpstr>Experiments and Results Summary</vt:lpstr>
      <vt:lpstr>PowerPoint Presentation</vt:lpstr>
      <vt:lpstr>Testing Summary</vt:lpstr>
      <vt:lpstr>CONCLUSION AND OUTLOOK</vt:lpstr>
      <vt:lpstr>Conclusion &amp; Outlook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Sardar Muhammad Zeeshan khan</cp:lastModifiedBy>
  <cp:revision>190</cp:revision>
  <dcterms:created xsi:type="dcterms:W3CDTF">2013-01-22T07:04:44Z</dcterms:created>
  <dcterms:modified xsi:type="dcterms:W3CDTF">2024-11-17T16:01:06Z</dcterms:modified>
</cp:coreProperties>
</file>