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7" r:id="rId3"/>
    <p:sldId id="262" r:id="rId4"/>
    <p:sldId id="298" r:id="rId5"/>
    <p:sldId id="439" r:id="rId6"/>
    <p:sldId id="266" r:id="rId7"/>
    <p:sldId id="299" r:id="rId8"/>
    <p:sldId id="440" r:id="rId9"/>
    <p:sldId id="415" r:id="rId10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4.xml"/><Relationship Id="rId15" Type="http://schemas.openxmlformats.org/officeDocument/2006/relationships/customXml" Target="../customXml/item1.xml"/><Relationship Id="rId14" Type="http://schemas.openxmlformats.org/officeDocument/2006/relationships/customXmlProps" Target="../customXml/itemProps3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rgbClr val="002060"/>
                </a:solidFill>
                <a:latin typeface="Consolas" panose="020B0609020204030204" pitchFamily="49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 baseline="0">
                <a:latin typeface="Consolas" panose="020B0609020204030204" pitchFamily="49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EEE462FF-B980-1945-9F3E-446F5EC667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62FF-B980-1945-9F3E-446F5EC667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839244"/>
            <a:ext cx="10515600" cy="5630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-1"/>
            <a:ext cx="12192000" cy="6513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i="1">
              <a:latin typeface="Cambria Math" panose="02040503050406030204" pitchFamily="18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6663847"/>
            <a:ext cx="12192000" cy="20526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i="1">
              <a:latin typeface="Cambria Math" panose="020405030504060302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20408" y="6663847"/>
            <a:ext cx="2743200" cy="194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charset="-122"/>
              </a:defRPr>
            </a:lvl1pPr>
          </a:lstStyle>
          <a:p>
            <a:fld id="{EEE462FF-B980-1945-9F3E-446F5EC66750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13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lvl="0" algn="ctr" defTabSz="914400"/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0" y="6657584"/>
            <a:ext cx="27432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科学大师云集而至，一流学子心驰神往</a:t>
            </a:r>
            <a:endParaRPr kumimoji="1"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zh-CN" altLang="en-US" sz="3200" b="1" kern="1200" baseline="0" dirty="0">
          <a:solidFill>
            <a:schemeClr val="bg1"/>
          </a:solidFill>
          <a:latin typeface="Consolas" panose="020B0609020204030204" pitchFamily="49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rgbClr val="002060"/>
          </a:solidFill>
          <a:latin typeface="Times New Roman" panose="02020603050405020304" pitchFamily="18" charset="0"/>
          <a:ea typeface="微软雅黑" panose="020B050302020402020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rgbClr val="002060"/>
          </a:solidFill>
          <a:latin typeface="Times New Roman" panose="02020603050405020304" pitchFamily="18" charset="0"/>
          <a:ea typeface="微软雅黑" panose="020B050302020402020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rgbClr val="002060"/>
          </a:solidFill>
          <a:latin typeface="Times New Roman" panose="02020603050405020304" pitchFamily="18" charset="0"/>
          <a:ea typeface="微软雅黑" panose="020B050302020402020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rgbClr val="002060"/>
          </a:solidFill>
          <a:latin typeface="Times New Roman" panose="02020603050405020304" pitchFamily="18" charset="0"/>
          <a:ea typeface="微软雅黑" panose="020B050302020402020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rgbClr val="002060"/>
          </a:solidFill>
          <a:latin typeface="Times New Roman" panose="02020603050405020304" pitchFamily="18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46355" y="699135"/>
            <a:ext cx="12284710" cy="2387600"/>
          </a:xfrm>
        </p:spPr>
        <p:txBody>
          <a:bodyPr/>
          <a:p>
            <a:pPr algn="ctr"/>
            <a:r>
              <a:rPr lang="en-US" altLang="zh-CN"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Layer-Wise Contrastive Learning for 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Graph 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Collaborative Filtering</a:t>
            </a:r>
            <a:endParaRPr lang="en-US" altLang="zh-CN" sz="2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E462FF-B980-1945-9F3E-446F5EC66750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7810" y="3486785"/>
            <a:ext cx="11243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Charles Tian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Changlong Zheng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Yonghui Yang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、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Le Wu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、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Meng Wang</a:t>
            </a:r>
            <a:endParaRPr lang="en-US" altLang="zh-CN" sz="24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13" name="组合 10"/>
          <p:cNvGrpSpPr/>
          <p:nvPr/>
        </p:nvGrpSpPr>
        <p:grpSpPr bwMode="auto">
          <a:xfrm>
            <a:off x="9044262" y="816759"/>
            <a:ext cx="2870285" cy="748937"/>
            <a:chOff x="3491880" y="4869160"/>
            <a:chExt cx="2399916" cy="576064"/>
          </a:xfrm>
        </p:grpSpPr>
        <p:pic>
          <p:nvPicPr>
            <p:cNvPr id="14" name="Picture 2" descr="F:\P合工大logo\ps处理后\中英文.pn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4973590"/>
              <a:ext cx="1751844" cy="39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3" descr="F:\P合工大logo\ps处理后\工大镂空最好.pn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4869160"/>
              <a:ext cx="576064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文本框 2"/>
          <p:cNvSpPr txBox="1"/>
          <p:nvPr/>
        </p:nvSpPr>
        <p:spPr>
          <a:xfrm>
            <a:off x="424815" y="5183505"/>
            <a:ext cx="11243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*As this is a working paper, some details have been omitted</a:t>
            </a:r>
            <a:endParaRPr lang="en-US" altLang="zh-CN" b="1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4815" y="4347210"/>
            <a:ext cx="11243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Hefei University of Technology, School of Computer and Information Multimedia Laboratory</a:t>
            </a:r>
            <a:endParaRPr lang="en-US" altLang="zh-CN" sz="20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E462FF-B980-1945-9F3E-446F5EC66750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70180" y="107315"/>
            <a:ext cx="11893550" cy="448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baseline="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+mj-cs"/>
              </a:defRPr>
            </a:lvl1pPr>
          </a:lstStyle>
          <a:p>
            <a:pPr algn="ctr">
              <a:buClrTx/>
              <a:buSzTx/>
              <a:buFontTx/>
            </a:pPr>
            <a:r>
              <a:rPr lang="en-US" altLang="zh-CN" sz="3200">
                <a:latin typeface="微软雅黑" panose="020B0503020204020204" charset="-122"/>
                <a:sym typeface="+mn-ea"/>
              </a:rPr>
              <a:t>Backgrounds</a:t>
            </a:r>
            <a:endParaRPr lang="en-US" altLang="zh-CN" sz="3200">
              <a:latin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0180" y="896620"/>
            <a:ext cx="11479530" cy="762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latin typeface="Calibri Light" panose="020F0302020204030204" charset="0"/>
                <a:ea typeface="微软雅黑" panose="020B0503020204020204" charset="-122"/>
                <a:cs typeface="Calibri Light" panose="020F0302020204030204" charset="0"/>
              </a:rPr>
              <a:t>Collaborative Filtering(CF): The most foundational recommendation paradigm</a:t>
            </a:r>
            <a:endParaRPr lang="en-US" altLang="zh-CN" sz="2400">
              <a:latin typeface="Calibri Light" panose="020F0302020204030204" charset="0"/>
              <a:ea typeface="微软雅黑" panose="020B0503020204020204" charset="-122"/>
              <a:cs typeface="Calibri Light" panose="020F0302020204030204" charset="0"/>
            </a:endParaRP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latin typeface="Calibri Light" panose="020F0302020204030204" charset="0"/>
                <a:ea typeface="微软雅黑" panose="020B0503020204020204" charset="-122"/>
                <a:cs typeface="Calibri Light" panose="020F0302020204030204" charset="0"/>
              </a:rPr>
              <a:t>However, it suffers from data sparsity and popularity bias</a:t>
            </a:r>
            <a:endParaRPr lang="en-US" altLang="zh-CN" sz="2400">
              <a:latin typeface="Calibri Light" panose="020F0302020204030204" charset="0"/>
              <a:ea typeface="微软雅黑" panose="020B0503020204020204" charset="-122"/>
              <a:cs typeface="Calibri Light" panose="020F0302020204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0180" y="1658620"/>
            <a:ext cx="720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latin typeface="Calibri Light" panose="020F0302020204030204" charset="0"/>
                <a:ea typeface="微软雅黑" panose="020B0503020204020204" charset="-122"/>
                <a:cs typeface="Calibri Light" panose="020F0302020204030204" charset="0"/>
              </a:rPr>
              <a:t>A promising solution: Graph Contrastive Learning</a:t>
            </a:r>
            <a:endParaRPr lang="en-US" altLang="zh-CN" sz="2400">
              <a:latin typeface="Calibri Light" panose="020F0302020204030204" charset="0"/>
              <a:ea typeface="微软雅黑" panose="020B0503020204020204" charset="-122"/>
              <a:cs typeface="Calibri Light" panose="020F03020202040302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2510" y="2313940"/>
            <a:ext cx="5414010" cy="25044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" y="2902585"/>
            <a:ext cx="5728335" cy="19913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0175" y="5810250"/>
            <a:ext cx="11934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latin typeface="Calibri Light" panose="020F0302020204030204" charset="0"/>
                <a:ea typeface="微软雅黑" panose="020B0503020204020204" charset="-122"/>
                <a:cs typeface="Calibri Light" panose="020F0302020204030204" charset="0"/>
              </a:rPr>
              <a:t>Contrastive learning works a lot! Why?</a:t>
            </a:r>
            <a:endParaRPr lang="en-US" altLang="zh-CN" sz="2800" b="1">
              <a:latin typeface="Calibri Light" panose="020F0302020204030204" charset="0"/>
              <a:ea typeface="微软雅黑" panose="020B0503020204020204" charset="-122"/>
              <a:cs typeface="Calibri Light" panose="020F03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50865" y="5013960"/>
            <a:ext cx="6337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latin typeface="Calibri Light" panose="020F0302020204030204" charset="0"/>
                <a:ea typeface="微软雅黑" panose="020B0503020204020204" charset="-122"/>
                <a:cs typeface="Calibri Light" panose="020F0302020204030204" charset="0"/>
              </a:rPr>
              <a:t>Traditional Self-Supervised Framework for CF</a:t>
            </a:r>
            <a:endParaRPr lang="en-US" altLang="zh-CN" sz="2400">
              <a:latin typeface="Calibri Light" panose="020F0302020204030204" charset="0"/>
              <a:ea typeface="微软雅黑" panose="020B0503020204020204" charset="-122"/>
              <a:cs typeface="Calibri Light" panose="020F03020202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8320" y="5013325"/>
            <a:ext cx="4093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latin typeface="Calibri Light" panose="020F0302020204030204" charset="0"/>
                <a:ea typeface="微软雅黑" panose="020B0503020204020204" charset="-122"/>
                <a:cs typeface="Calibri Light" panose="020F0302020204030204" charset="0"/>
              </a:rPr>
              <a:t>Traditional Data Augmentation</a:t>
            </a:r>
            <a:endParaRPr lang="en-US" altLang="zh-CN" sz="2000" b="1">
              <a:latin typeface="Calibri Light" panose="020F0302020204030204" charset="0"/>
              <a:ea typeface="微软雅黑" panose="020B0503020204020204" charset="-122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E462FF-B980-1945-9F3E-446F5EC66750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70180" y="107315"/>
            <a:ext cx="11893550" cy="448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baseline="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+mj-cs"/>
              </a:defRPr>
            </a:lvl1pPr>
          </a:lstStyle>
          <a:p>
            <a:pPr algn="ctr">
              <a:buClrTx/>
              <a:buSzTx/>
              <a:buFontTx/>
            </a:pPr>
            <a:r>
              <a:rPr lang="en-US" altLang="zh-CN" sz="3200">
                <a:latin typeface="微软雅黑" panose="020B0503020204020204" charset="-122"/>
                <a:sym typeface="+mn-ea"/>
              </a:rPr>
              <a:t>Backgrounds</a:t>
            </a:r>
            <a:endParaRPr lang="en-US" altLang="zh-CN" sz="3200">
              <a:latin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9300" y="2847340"/>
            <a:ext cx="7940675" cy="3816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0180" y="917575"/>
            <a:ext cx="118929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b="1">
                <a:latin typeface="Calibri Light" panose="020F0302020204030204" charset="0"/>
                <a:cs typeface="Calibri Light" panose="020F0302020204030204" charset="0"/>
              </a:rPr>
              <a:t> InfoNCE-based </a:t>
            </a:r>
            <a:r>
              <a:rPr lang="en-US" altLang="zh-CN" sz="2400">
                <a:latin typeface="Calibri Light" panose="020F0302020204030204" charset="0"/>
                <a:cs typeface="Calibri Light" panose="020F0302020204030204" charset="0"/>
              </a:rPr>
              <a:t>c</a:t>
            </a:r>
            <a:r>
              <a:rPr lang="en-US" altLang="zh-CN" sz="2400">
                <a:latin typeface="Calibri Light" panose="020F0302020204030204" charset="0"/>
                <a:ea typeface="微软雅黑" panose="020B0503020204020204" charset="-122"/>
                <a:cs typeface="Calibri Light" panose="020F0302020204030204" charset="0"/>
              </a:rPr>
              <a:t>ontrastive learning operates by learning more evenly distributed user/item representations, which performs well. </a:t>
            </a:r>
            <a:endParaRPr lang="en-US" altLang="zh-CN" sz="2400">
              <a:latin typeface="Calibri Light" panose="020F0302020204030204" charset="0"/>
              <a:ea typeface="微软雅黑" panose="020B0503020204020204" charset="-122"/>
              <a:cs typeface="Calibri Light" panose="020F0302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0180" y="1659890"/>
            <a:ext cx="118941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latin typeface="Calibri Light" panose="020F0302020204030204" charset="0"/>
                <a:ea typeface="微软雅黑" panose="020B0503020204020204" charset="-122"/>
                <a:cs typeface="Calibri Light" panose="020F0302020204030204" charset="0"/>
              </a:rPr>
              <a:t>They argue that traditional data augmentation has very limited effectiveness, so they developed a augmentation strategy by s</a:t>
            </a:r>
            <a:r>
              <a:rPr lang="en-US" altLang="zh-CN" sz="2400">
                <a:latin typeface="Calibri Light" panose="020F0302020204030204" charset="0"/>
                <a:ea typeface="微软雅黑" panose="020B0503020204020204" charset="-122"/>
                <a:cs typeface="Calibri Light" panose="020F0302020204030204" charset="0"/>
                <a:sym typeface="+mn-ea"/>
              </a:rPr>
              <a:t>imply adding random noise in each layer(i.e. feature-level augmentation) to achieve this target.</a:t>
            </a:r>
            <a:endParaRPr lang="en-US" altLang="zh-CN" sz="2400">
              <a:latin typeface="Calibri Light" panose="020F0302020204030204" charset="0"/>
              <a:ea typeface="微软雅黑" panose="020B0503020204020204" charset="-122"/>
              <a:cs typeface="Calibri Light" panose="020F0302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>
              <a:latin typeface="Calibri Light" panose="020F0302020204030204" charset="0"/>
              <a:ea typeface="微软雅黑" panose="020B0503020204020204" charset="-122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E462FF-B980-1945-9F3E-446F5EC66750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70180" y="107315"/>
            <a:ext cx="11893550" cy="448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baseline="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+mj-cs"/>
              </a:defRPr>
            </a:lvl1pPr>
          </a:lstStyle>
          <a:p>
            <a:pPr algn="ctr">
              <a:buClrTx/>
              <a:buSzTx/>
              <a:buFontTx/>
            </a:pPr>
            <a:r>
              <a:rPr lang="en-US" altLang="zh-CN" sz="3200">
                <a:latin typeface="微软雅黑" panose="020B0503020204020204" charset="-122"/>
                <a:sym typeface="+mn-ea"/>
              </a:rPr>
              <a:t>Motivation</a:t>
            </a:r>
            <a:endParaRPr lang="en-US" altLang="zh-CN" sz="3200">
              <a:latin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895" y="1420495"/>
            <a:ext cx="5496560" cy="4171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345" y="1037590"/>
            <a:ext cx="5148580" cy="49377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0180" y="806450"/>
            <a:ext cx="11368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latin typeface="Calibri Light" panose="020F0302020204030204" charset="0"/>
                <a:ea typeface="微软雅黑" panose="020B0503020204020204" charset="-122"/>
                <a:cs typeface="Calibri Light" panose="020F0302020204030204" charset="0"/>
              </a:rPr>
              <a:t>Diverse cross-layer contrastive learning</a:t>
            </a:r>
            <a:endParaRPr lang="en-US" altLang="zh-CN" sz="2400">
              <a:latin typeface="Calibri Light" panose="020F0302020204030204" charset="0"/>
              <a:ea typeface="微软雅黑" panose="020B0503020204020204" charset="-122"/>
              <a:cs typeface="Calibri Light" panose="020F0302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6033770"/>
            <a:ext cx="12064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latin typeface="Calibri Light" panose="020F0302020204030204" charset="0"/>
                <a:ea typeface="微软雅黑" panose="020B0503020204020204" charset="-122"/>
                <a:cs typeface="Calibri Light" panose="020F0302020204030204" charset="0"/>
              </a:rPr>
              <a:t>Motivation: can we design a novel contrastive way to learn more even distribution?</a:t>
            </a:r>
            <a:endParaRPr lang="en-US" altLang="zh-CN" sz="2400">
              <a:latin typeface="Calibri Light" panose="020F0302020204030204" charset="0"/>
              <a:ea typeface="微软雅黑" panose="020B0503020204020204" charset="-122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>
              <a:buClrTx/>
              <a:buSzTx/>
              <a:buFontTx/>
            </a:pPr>
            <a:r>
              <a:rPr lang="en-US" altLang="zh-CN">
                <a:latin typeface="微软雅黑" panose="020B0503020204020204" charset="-122"/>
              </a:rPr>
              <a:t>Methdology</a:t>
            </a:r>
            <a:endParaRPr lang="en-US" altLang="zh-CN">
              <a:latin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770" y="838835"/>
            <a:ext cx="11646535" cy="5630545"/>
          </a:xfrm>
        </p:spPr>
        <p:txBody>
          <a:bodyPr/>
          <a:p>
            <a:r>
              <a:rPr lang="en-US" altLang="zh-CN" sz="240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Layer-wise contrastive learning for collaborative filtering</a:t>
            </a:r>
            <a:endParaRPr lang="en-US" altLang="zh-CN" sz="240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E462FF-B980-1945-9F3E-446F5EC66750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F360BE8B-6686-4F3D-AEAF-501FE73E4058-1" descr="C:/Users/123/AppData/Local/Temp/绘图1(2).png绘图1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0" y="1363980"/>
            <a:ext cx="10709910" cy="48425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E462FF-B980-1945-9F3E-446F5EC66750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70180" y="107315"/>
            <a:ext cx="11893550" cy="448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baseline="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+mj-cs"/>
              </a:defRPr>
            </a:lvl1pPr>
          </a:lstStyle>
          <a:p>
            <a:pPr algn="ctr">
              <a:buClrTx/>
              <a:buSzTx/>
              <a:buFontTx/>
            </a:pPr>
            <a:r>
              <a:rPr lang="en-US" altLang="zh-CN" sz="3200">
                <a:latin typeface="微软雅黑" panose="020B0503020204020204" charset="-122"/>
                <a:sym typeface="+mn-ea"/>
              </a:rPr>
              <a:t>Experiments</a:t>
            </a:r>
            <a:endParaRPr lang="en-US" altLang="zh-CN" sz="3200">
              <a:latin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7805" y="1433195"/>
            <a:ext cx="9258935" cy="49352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0180" y="806450"/>
            <a:ext cx="11368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>
                <a:latin typeface="Calibri Light" panose="020F0302020204030204" charset="0"/>
                <a:ea typeface="微软雅黑" panose="020B0503020204020204" charset="-122"/>
                <a:cs typeface="Calibri Light" panose="020F0302020204030204" charset="0"/>
              </a:rPr>
              <a:t>Main Experiments</a:t>
            </a:r>
            <a:endParaRPr lang="en-US" altLang="zh-CN" sz="2800" b="1">
              <a:latin typeface="Calibri Light" panose="020F0302020204030204" charset="0"/>
              <a:ea typeface="微软雅黑" panose="020B0503020204020204" charset="-122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E462FF-B980-1945-9F3E-446F5EC66750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70180" y="107315"/>
            <a:ext cx="11893550" cy="448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baseline="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+mj-cs"/>
              </a:defRPr>
            </a:lvl1pPr>
          </a:lstStyle>
          <a:p>
            <a:pPr algn="ctr">
              <a:buClrTx/>
              <a:buSzTx/>
              <a:buFontTx/>
            </a:pPr>
            <a:r>
              <a:rPr lang="en-US" altLang="zh-CN" sz="3200">
                <a:latin typeface="微软雅黑" panose="020B0503020204020204" charset="-122"/>
                <a:sym typeface="+mn-ea"/>
              </a:rPr>
              <a:t>Experiments</a:t>
            </a:r>
            <a:endParaRPr lang="en-US" altLang="zh-CN" sz="3200">
              <a:latin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205" y="1736090"/>
            <a:ext cx="10096500" cy="39052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0180" y="806450"/>
            <a:ext cx="11368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>
                <a:latin typeface="Calibri Light" panose="020F0302020204030204" charset="0"/>
                <a:ea typeface="微软雅黑" panose="020B0503020204020204" charset="-122"/>
                <a:cs typeface="Calibri Light" panose="020F0302020204030204" charset="0"/>
              </a:rPr>
              <a:t>Ablation Study</a:t>
            </a:r>
            <a:endParaRPr lang="en-US" altLang="zh-CN" sz="2800" b="1">
              <a:latin typeface="Calibri Light" panose="020F0302020204030204" charset="0"/>
              <a:ea typeface="微软雅黑" panose="020B0503020204020204" charset="-122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>
              <a:buClrTx/>
              <a:buSzTx/>
              <a:buFontTx/>
            </a:pPr>
            <a:r>
              <a:rPr lang="en-US" altLang="zh-CN">
                <a:latin typeface="微软雅黑" panose="020B0503020204020204" charset="-122"/>
              </a:rPr>
              <a:t>Conclusion</a:t>
            </a:r>
            <a:endParaRPr lang="en-US" altLang="zh-CN">
              <a:latin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E462FF-B980-1945-9F3E-446F5EC66750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1145" y="1414780"/>
            <a:ext cx="1153414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>
                <a:latin typeface="Calibri Light" panose="020F0302020204030204" charset="0"/>
                <a:cs typeface="Calibri Light" panose="020F0302020204030204" charset="0"/>
              </a:rPr>
              <a:t>We found that directly applying layer</a:t>
            </a:r>
            <a:r>
              <a:rPr lang="en-US" sz="2400">
                <a:latin typeface="Calibri Light" panose="020F0302020204030204" charset="0"/>
                <a:cs typeface="Calibri Light" panose="020F0302020204030204" charset="0"/>
              </a:rPr>
              <a:t>-wise</a:t>
            </a:r>
            <a:r>
              <a:rPr sz="2400">
                <a:latin typeface="Calibri Light" panose="020F0302020204030204" charset="0"/>
                <a:cs typeface="Calibri Light" panose="020F0302020204030204" charset="0"/>
              </a:rPr>
              <a:t> contrast can achieve a similar effect to adding uniform noise, further demonstrating that the effectiveness of contrastive learning lies in making embeddings smoother.  </a:t>
            </a:r>
            <a:endParaRPr lang="en-US" altLang="zh-CN" sz="2400"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1145" y="854075"/>
            <a:ext cx="112826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00000"/>
              </a:lnSpc>
              <a:buClrTx/>
              <a:buSzTx/>
              <a:buNone/>
            </a:pPr>
            <a:r>
              <a:rPr lang="en-US" altLang="zh-CN" sz="2800" b="1">
                <a:latin typeface="Calibri Light" panose="020F0302020204030204" charset="0"/>
                <a:ea typeface="微软雅黑" panose="020B0503020204020204" charset="-122"/>
                <a:cs typeface="Calibri Light" panose="020F0302020204030204" charset="0"/>
                <a:sym typeface="+mn-ea"/>
              </a:rPr>
              <a:t>Results:</a:t>
            </a:r>
            <a:endParaRPr lang="en-US" altLang="zh-CN" sz="2800" b="1">
              <a:latin typeface="Calibri Light" panose="020F0302020204030204" charset="0"/>
              <a:ea typeface="微软雅黑" panose="020B0503020204020204" charset="-122"/>
              <a:cs typeface="Calibri Light" panose="020F030202020403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3690" y="2829560"/>
            <a:ext cx="112826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00000"/>
              </a:lnSpc>
              <a:buClrTx/>
              <a:buSzTx/>
              <a:buNone/>
            </a:pPr>
            <a:r>
              <a:rPr lang="en-US" altLang="zh-CN" sz="2800" b="1">
                <a:latin typeface="Calibri Light" panose="020F0302020204030204" charset="0"/>
                <a:ea typeface="微软雅黑" panose="020B0503020204020204" charset="-122"/>
                <a:cs typeface="Calibri Light" panose="020F0302020204030204" charset="0"/>
                <a:sym typeface="+mn-ea"/>
              </a:rPr>
              <a:t>Future Work:</a:t>
            </a:r>
            <a:endParaRPr lang="en-US" altLang="zh-CN" sz="2800" b="1">
              <a:latin typeface="Calibri Light" panose="020F0302020204030204" charset="0"/>
              <a:ea typeface="微软雅黑" panose="020B0503020204020204" charset="-122"/>
              <a:cs typeface="Calibri Light" panose="020F0302020204030204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610" y="3351530"/>
            <a:ext cx="4390390" cy="31743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665" y="3183255"/>
            <a:ext cx="5909310" cy="34804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commondata" val="eyJoZGlkIjoiOTUwODViNGY1OGI2MDQ0MzQ5MWM4MzY2ZDcxMzEzNG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F360BE8B-6686-4F3D-AEAF-501FE73E4058-1">
      <extobjdata type="F360BE8B-6686-4F3D-AEAF-501FE73E4058" data="ewoJIkZpbGVDb250ZW50IiA6ICJVRXNEQkJRQUFBQUlBRDIwZGxrYWJpZ1Bxd0VBQU9ZREFBQU1BQUFBWkc5amRXMWxiblF1ZUcxc2haTlJUOXN3RklYZkorMC9SSDVQY1Z5blNxdGtxRXVCSVpXQnlJQm5ZOStrVmhNYk9RNERvZjMzMldGcWFHaTFQRVRLK1U2TzdYdXYwOU9YcGc2ZXdiUlNxd3hGRTR3Q1VGd0xxYW9NZGJZTUUzVDY3ZXVYZEtWNTE0Q3l3WFdSb1FlcFVPQ1VpMDZLREwzQm5FV014aUo4eEJSQ09zVThuRDlDSEZJK2kwaVN6QVhCMFI4VTNPOVdJUk04U1pDTERkempvM090U2xuOUUzcXgwSFZublR1NHoxQ01JM1F5Z2xlczNYcUc5OG5kazJBV2JsZ0ZQMWtEM25DK1hCZG5vOTgzK3ZlRmtjTGpYN2QzQitodFY0TTVqdjI1b1pZS2psdjhGcjRiWU52RGxtdFRMVHVyMSt4VmQvYXdwV24rNzFocnZzM2ZpL1FaWDFaS0cxaEJtU3RiMk5mNldEbDJ2bk90N0JIUFdRM2NHc2xablJ2ZHRydTRvZnpweWJpUGFXSGRLTW02M2F2TnV4YmNNTHR4azBCSGxkdWo5RVA0S0N0ZGNpdWYrMFpmS2dFdm83MTR2ZlhhTURqcDZrbjJ5aVFldElJYkFQVWdoZDE0UnVJWkhzTWZJS3ROWDVab2hqOHVVVE5iYXRONElxRGREaVIzYmJjZ1Z1N1ZoMkpDd3lnS0NRa0lYbUM2SUhUazFmMm9SV1E2NkZmdUJwYnljQWhaVEtlTE9QbGsza3ZwMjlIZldQZnhGMUJMQXdRVUFBQUFDQUE5dEhaWnVGM1Y3SllBQUFDYUFBQUFFQUFBQUcxbFpHbGhMMmx0WVdkbE1TNXdibWZyRFBCejUrV1M0bUpnWU9EMTlIQUpBdEsyUU16TXdRUWsxeGRNU0FaU25BVWVrY1VNREdLcUlNem9HYVR5QVNqbzQrbmlHS0l4Y2UrRWpZSU1paHdISnZ4T1ptVnJLSlNZbHJyR0pxdDhnVUQ3Z3o4aEs0TlNYSTVFY2Q5emRwbDU4MzFIeDZxNllyOXkrK2NNREVyN2hOUHVWWCszVGx1MmF2R3FYL3ovbmpOcHJQQjZjUDlKRjlBQ0JnWlBWeitYZFU0SlRRQlFTd01FRkFBQUFBZ0FQYlIyV2NKVGVuUEhCQUFBd2dRQUFCQUFBQUJ0WldScFlTOXBiV0ZuWlRJdWNHNW5BY0lFUGZ1SlVFNUhEUW9hQ2dBQUFBMUpTRVJTQUFBQUtnQUFBQ29JQWdBQUFFcWhYZ3dBQUFBSmNFaFpjd0FBRmlVQUFCWWxBVWxTSlBBQUFBUjBTVVJCVkZpRnhkaDlUQk4zR0Fmd3gwTTNLWXkrY0dMTkFMRUZobFdnRml3RWNTUWdIVnNjWmxtYzRNcGd2TWh3V1p6TFh2OHdXd1piY0NvSnhBaVU2Umd2RTFSQXc4S3JLSmxRQzBMcHk4bzdSYUJzckZ6dldrWTZJaTdzanhKYXk1YnkwdDYrZjkxYmZwODh1ZnZkNzU3YnNyUzBCUDlmdHE3cmFreG5hR3A1MktjWUd4blZhTFU0cGlOOGZMd21KcWVZSGloenB6czNrQjNHNXh5SjVxOTl3QzFyckw2d3BLNjY1dDdreEcvY2tQQUFUZ2pGeFpWS1kxQ3BkQ3FOWVNCd1FvL3BjWjN4TDJPUDVKNVNMbzBUSEVvNktZaU5DYk1EZjdtbzVxc2MwUWxoT3B1OWorMjMxK2FJVC85K0tuM1VPVHJZcDhlbmNyUGZPeERzdjBHK28xT2VrcGtURmhIOTVva01KeWNubTdCVmhnWVVOVlhGaDhMMzVaMS9mOTM4dGJLR0c3Y2Zua3crUzZYUzF3dGJSdG5YWFZtVy8rakI5NjZ1bExYeW41OHJWay9NdjUzNjBXYmdsZWgwMm5PZlpqeTRXOGphODZMVktXVDExYVVWTFdOVEMvYXlBY0RkM2VQSzFUc1pIK1NyeDZldFRsbFgvME41UThQZFFlRzdaKzFsVytaMDJyRWhlWlhsWFhpbStsOVZZNWVMYnp2SUJvRHM3MG9PSGs2M1BQSk05Ykh4SDZlZi9ucjdkbWNIOFFDZ2xFcHdyVFF2ZDNrdW1LdS9VbHk3WXlmTG9UWUFCUExDTzhRcW1XTFl0R3V1M3N2djJJWDhTbWVLaTBONUFCanNsOTl2TG0rNmN3bFdxcjlhK3ZOcnJ4OG53UWFBQUU0d2plSFoydFp0NXN1dk43L0U0WkZnbThMeTUxWlV0U3p6aFA3UDhjY2F0cS90OTdtOXdndU5hR29STC9PdGJWMWNudTNWeVk3WnR1MjUvZnVEMnRwN0VBQlFLTWU1dkVneWVRQUlDWXZ1NnU1SEFFQ21ISG5ld2ZOdGRad3BGTGx5REFHQVdZelk1TEsyZ2REbzZPOHpHQUlBR0VhNDBjam1HUXgwUm9zaEFMREhaN2ViRzQxa25rWjM5L2J5UkFCZy9QSEUzSnllWkY1UDZDYW5OQWdBb0NoOVRrK1F6T000eHZSQUVRRFlnZElOQnJKNVBZSHRZcUlJQUFRSCtpMHNHRW5tamNaNWJoQWJBUUJ1RUV2ZTIwRXkzeXRwRCtOekVBQ0lqZUgzOVhhVGFTOHVQbEdwRk5GUm9RZ0EwS2d2c0ZpZVk2TURwUEhTSG5HY0lBSldGdHlreEZlRytxV2s4ZXBobVRBaDFzeW5wUnh0ckw5bE5NNlRZQStvWkFaaTJ0UUJtci8xdnZna3ViNnVqQVMrdGxxVW01MXAyamJ6V2FmZUlMUVRDMGJIemtDWlZQeHlaRkJ3b0o4MUR3Q1hjclBPZi9PaDQreFo3Y3pOeXNLTDMyYXRITEh1Y242c2FLeHY2VSt5WDRkbG1helUrQkhsRFJjWDg3ZUZkWStYTEh6MXFDQ3dvclRBN25iQnhjODYyb29zN1gvaEFTQkZLUEQxZGk2L2xtY3ZlRlk3azVVYUx5bzRzN3JEL2MvK3ZyU2k4ZnF0enNUa00zUTZ1aGxiMWl1KytWTmgxeThsVm5YYjRBRkEwcTE2SnowN2hILzRlTUlwcDYzcit3a0ZBQU1xV1cyMUtDb3k2SUxGczdZTzNwUkNVZTJYT2FLM0V0TlliQTdibjJOVFhWeDhJdTBScTRkbEJtSTZOenR6Wlk1dGtEZWxxS1N1dXZiK3VGckREUWtQNFBBb0xxNVVPb05PZGFmU0dYcENoK09ZbnNDTXh2bGVTYnRLcFlnVFJBZ1RCTEV4dHYrd3JaVTNCU2ZtbWxzbE1xVjZhR1JLK3djK2krbDJlM3ROYWpSTUQzUVhFejBRN01zL3VEYzZLblR0QS80RFdIdlBaQTBKY09rQUFBQUFTVVZPUks1Q1lJSlFTd01FRkFBQUFBZ0FQYlIyV1c4TEtyK3hVZ0FBN0kwSkFBOEFBQUJ3WVdkbGN5OXdZV2RsTVM1NGJXenRmVnVQSERtYTNic0IvNGVDOWtYYVVZV0NsN2dCa2dkMWtUUWE2RktXU2pNcXY2VktXZXJhTGxVV3NsSzkwMzdhOVdMbVpkZndHcDZCWWNQek1JUDF1bC9zaFlGdCtHWDhaeGJ1NmUxLzRiZ25JNElSSk9PU0dabDV0QXRNVjVLTWoyUXd5SE1PUDM1OCtPTmZmTHJhKzJvNnY3MmNYVCs2UXl6N3p0NzArbnoyNGZMNjQ2TTdiMCtmN1B0M2Z2eXYvdVcvZUhneStUamRlM1ljWnJIRExLZGYzMHdmM1lsK3U3UDNjdklwL084ZmZ2ZnRQcm16OTI5bXMwK1A3dGlXNDl6WmUzdDl1WGgwNTlPbk8zc244K25KNUdZNmYzUW56Qk0rYlMvOEZ6L3haRDY3dVUxL2lILzgrZVdIeFJkN1AzdDBoekhYc3h6M3pnTXg5U2ZUeTQ5ZkxLSmt5bnhpa1dKcVpDOHZUNGxkVFJYS0IxNHhPYXJONFh3NitUSi9BaUdVV2c2dHliWjhsQmN3eTdOTGRUbVp6UmZ6eVdXYzRjbkI4emVQaThrSG54ZXpONWYvZGhvbG43NSsrN2pHeVBQcFJmeUUvZkxUc3d5bnM1dkc5TmQ1ZTJzeUhNNFdpOWtuU1k0MzUvUFoxZFc3S0NWOG15UUllQ0RMY0paazRGN1lvYXlZNGVuODhzUGg5T1BsOWJ2YTNzeXpuTlYyNUt2NXgrUEwrZlI4RVk3UCtEbDU4c01INVJIMDhQbms2OW5uaFZqOHA1OC8zYnlZZlpnV2krWkpieFpmWDhWcHRpUXRmVCtsTWZqeTg2ZjN6NmRmVGE4a3hUNTllakg1czlrODdzNXEwdVYxa2xRZW1XRVRmemFkSDEvZUxtUUZ3OVNmekJTcEI3ZTNVYUpmK2xwdTNweFBrdVk1ZGprcC9DVFB3MmVtdldwYmxReWh4YnpuYktIVEMzMGMyWDl5T2IzNkVPVyttbnk5OSthTDJaK2ZmREZiekxKaHYvY3lIdWo1bjNIaXlldzJldWhlL0syRkhSSzJhaS81b01MdXR0Tk16eSt2cDFuRzAra3ZGbUVmTFM3REJtV1BLblZEWEkzWWZ2cEpKYk5WTmo5OTl6LyswM2QvKysrVHY5NCt1aFA5ejUyOUoxZVRqOG56THhkWFU4bUQ0NGYvYkhMMU9lNkdjRXA3ZE9mTjZldENWOFZabnN5dUYzdFBKcDh1cjc1K2RPZkZaZmhwM003Q1QvZHNFcmJxemw3U0FlRnIzenVhWGMzQ1dmQlBlUHl2Mk9VUHNrWm9OWXptRGZ1N2Yvem4zLzA2YjFqY2tvMXVtWnN2S1gvMXpRLy8rWnU4WmNmVG04bDg4V2w2dmRqQTVxV2pQMnFmbDdYdjhhZko1VlhldlBTdlRXNlpuNC9KLy9QZi85Ly8vVy9mLy9yYmYvNkgzK1lOL0huNFZWK1BmV2d1ZjBobnRQSkVkNXZQaEU4dXI2NmV6T2FmSm9zVURyMk1tcGNuSHo1OU1wOTlPdjFpK3FtMCtEdzhtVjllTDk1TUY1OXY5cDVjaHN2dm15K20wMFhla1FtQ2lsRldPajFHVUNhZkhpUGdJaUNyQ0NHOG1NekRKVFJwYTd6Z2l6K0VDRUg4TTFudmhWL3lXb1h6ZW9nQ3hiNkpmMG5mNkQvLzFkLzg4Yi84UXo2blBydis2dkwyOHYzeTllMDluNTEvbVgzRmNRT3pQdzdDcGZ1clpiN0R5Zm1YSCtleno5Y2ZzZ3h2cmljM01oUWttdi91Zi8rN0NGMm1FMStkOVd5SmtabFAvaEt0cDdrbDV1TkZidGtaRDVPWEdCbG55OG5wTC83cjk3LytwckFJeGRuaXdSWXZ4aVU0RktjK3ZyZ0lvVXlNYjExSmNyVE14WW1TdEtQWjlYVllObm00dzRYS3hzblpYeTllTEd2TG93RXh1YngrSDMybmRsYnpuMTB1SmxlWGk2OGI2czY5eHJwenU2SHUwc1EzWDRUd3Y1VDY4RUZhMSt6dkpGUHlMVDIrdXJxOHVaMm1BNDZHTHoxK0pmbTZGODRKcjY3M2J5SlM4bnA2TVoySG5FV2tJai84OXZmZi9lcVgzLzNoTjVWM05KOWMzMTZFWDIxNU1zbGhmNm4rY2VJUzdNdFNENjQveWtCa25QYjBKTU8vMUF2SytEZlBFY1Bmd0NaV3dJSnFqbkJ3WjArSmdOTHJHSkhmMlh0UlJyUkM1ak5KWm9udEoyRW52NnVwZVpSMkpzRzREMlJkK0RCR3hNZVR4YVJTbjh2M3p6N0VQU2N4RVU2UU5lbmhKeWg1NHNPamsxbjRiZCtXSDVUOG5MNytrd1hKNTZsa01ObmwxU1V1Vk5Qd09FMnoveDRraGhYVm9mbkVwYXlPOHYwdWF5ZDVaWHJWWVVsMW1FWjFlRklkb3F4TVgxM0ZrN3J4ZnJ1cTBBeXR1bVUvRmRiREY1ZTM1K1dpcjk3L1dUZ3BScFdWY09nSHBSSVBIMzgxbFl6ZStOZmplVUxsdzBvK0NiSHVxNk1YeDNkREVFRHVsUjVaZVVReWJhWkE1Rjkvdmp6LzhzWGtObHdNbWUxVlFGVUZzcnlaWFYxK2tQWnh2aGI4eVVYNDc0UG5oOVByY3BHSVVleHB2TXpHNzJGNkVXYzhQM2VZcEh1WFpxdXp3L1ZVbXBLbi9qeWZlbXZlY0pUcGFCTDNYWWdzRi9XWlRpYUx4WFIrblU0TjBteXhGbkV3bjgvK1BNNWxaeWl5T25jbEwrNzZnMzdtdUtsaFI2aDZ2dEw3eENZK1o4WGVEOGQ4K05vL1RLTlZJK3QrVGh6bjNKVWJmNUJacjd5YjJqZndNRm52Njk5T1ZJR3c3WkZHSUorTmFoN3c4SUV3WWd0cmM0Z2dLaDlIRENzS1RQNDAvSy9IdjFoTXJ6OGtwaDFDcFNPNGJxblBNNGhMdm1xYWl3c1VZRURUakpLWGFJQUdlWjZuMm90N29ZamV2SnNYS1lHSWNJNkpldFk2SlZiY0RYOGFQVUpSK0V4U09PbVM1dEtudjFna2hMR0p6Y1U1cGRoaStaelE1dUZWaVBUM2ZuWndkZmt4NUM5SDRWdzRuU2Z5VURLZWtya3Y0ajJUOTI4V3N4RForOUkxSkg1ZzRTc0xvdityYjhUUkY1UDU1RHkwdHZmc1hXekFnSGlxbm4wU1B2cmpmSEx6UmZic056ZlJaNW15d0xTdDBkSjQvZUhKNWZ4MkVlY0ovNGpJWC9iZnJ4TjZHQmVlbkU4UHAyRXZUcGQvSDF3c0l2VGNNQXdUVG5pN2x6eVVwMVF5V1l1amZ1UVplYXlkNFI3a0w2Z3lGVVFwUlJCWit0WWZQcDNPUGswWDg4dHBaUVpJVTc2V21YdzVpNmZVZWlEM01wWVJHekljWGMxdXB4OGExcGVYczBqbmFEUVJVY2lHSjd5WWZUVTluZFgxZXdNTWpkUDF2L01RYjlSWmVuajBlYTZzaFA3OFV3TkE4L1FEUmZwaFRKQ3R3T0dNcGpZcFpiN2pxMmF4bzhhQ0RUVStibmlCRCtvN1I2dmZkSmNQd3hrNzdrUkdMSnM3WGxyRzgxekNxY3JPb2FMM2owd3FmZHppVlhYdVVjT1JxTDBhbXpUOHNMSDdWV08welhzNzFteEw1Kzd0WmJhSnN4KzAvUjRQVGQ3YmthTFN4eTFlVlYwblBud2dXVy95SDVmTFU0cGlOYlFydGdQYVZRaFV3ajZIZEpXWWdYUUY2UXJTRmFRclNGZVFyaUJkVll0QXVvSjBCZWtLMHBXUUZkSVZwQ3RJVjVDdUlGMk5TYnJpV3lCZEVVY2xYVEZJVjdrWlNGZVFyaUJkUWJxQ2RBWHBDdEpWdFFpa0swaFhrSzRnWFFsWklWMUJ1b0owQmVrSzB0V1lwQ3RuODZVcjV0Z3E2WW9TU0ZlWkdVaFhrSzRnWFVHNmduUUY2UXJTVmJVSXBDdElWNUN1SUYwSldTRmRRYnFDZEFYcEN0TFZtS1FyZC9PbEsvV0JRV1pUU0ZlWkdVaFhrSzRnWFVHNmduUUY2UXJTVmJVSXBDdElWNUN1SUYwSldTRmRRYnFDZEFYcEN0TFZtS1FyYnd1a0srV0JRVTQ4U0ZlWkdVaFhrSzRnWFVHNmduUUY2UXJTVmJVSXBDdElWNUN1SUYwSldTRmRRYnFDZEFYcEN0TFZtS1FyZnd1a0s3WFhsZTlidklvQm9WMUJ1NUxVRHRvVnRLdjRKMmhYMEs2Z1hVRzdnbllGN1FyYVZTVUR0S3M5YUZmUXJzUTJRYnVDZGdYdGFsWGFWYkQ1MnBVNjJCV25ybFdyUmtHNmduUWwxZzdTRmFTcitDZElWNUN1SUYxQnVvSjBCZWtLMGxVbEE2U3JQVWhYa0s3RU5rRzZnblFGNldwRjBoV3pOMSs2VXA0WURMaGplVGEwcTlRTXRDdG9WOUN1UnFGZHZiZmZYMXlVdEN1ZWFWZDhLWjY0M29jd0c3UXJhRmQ3MEs3aUV0Q3VvRjFCdTRKMkJlMnFrQTd0Q3RvVnRLdHlRV2hYVzZsZGtjM1hycFJ1VjlDdW9GMUJ1NEoyQmUxS1RJVjJCZTBLMnBXa0NMUXJhRmZRcnFCZENWbWhYVUc3Z25ZRjdRcmExWmkwSzdyNTJwVTYzSlh0ZStHYmgzYVZtSUYyQmUwSzJoVzBLMmhYMEs2Z1hWV0xRTHVDZGdYdEN0cVZrQlhhRmJRcmFGZlFycUJkalVtN1lsdWdYU2x2R1dTYzRwYkJ6QXlrSzBoWGtLNGdYVUc2Z25RRjZhcGFCTklWcEN0SVY1Q3VoS3lRcmlCZFFicUNkQVhwYWt6U0ZkOTg2VW9kcVIzU0ZhUXJTRmVRcmlCZExWTWhYVUc2Z25RbEtRTHBDdElWcEN0SVYwSldTRmVRcmlCZFFicUNkRFVtNmNyWmZPbEtmV0tRZTl5aWlIYVZtb0YyQmUwSzJoVzBLMmhYMEs2Z1hWV0xRTHVDZGdYdEN0cVZrQlhhRmJRcmFGZlFycUJkclZXN09wcGRYNGZBTjFwNE12M0tsZWhYaFd3SnRCVi9Lc2dlczJ1NThCRVRsbFJmY21KOUtRSm5KeTlQMzkwTlFVV0lqcXpucjQ3Q1ArL0c5U09VV2ljSHJ3dC9wenpYZWtmdVYzNDdJL2Z1M2F2MFhtSTBDZEJ1RXl0Z1FXYjBiRUNqSWRjcW5GNXNiQ2V6aXliRHYzT1Q5SDdsdHpOYVp6SnBKVTNDMERlMnNyUEpjRUJLM3JLR1lMblBlVnkxcUlmMmt3SFJwR0JTWm5rdUpWbVJzNlRJV2FPc0dlVjkrdmJnOWZGZFc5SlBnc2JKdk96ZDNFMXE4cU9vVnZlay9FQ0k4MCtZNVl2RnpxSmlaelhGQkNhelQ2bGlvUkNwQ3lHVzd4TURUWFRaN0NjSHo5ODhsalJkRUVuVm1lT21uVTQrTG1XZWZQQy9pMSt6ZEFoS0NvVGpTRktnUnBtTk5LaEN0aHE5eUhWYzVxZ1ZvNWV6YTRuRXN5RTZEalBSY1dveXQ5ZHhFaFpZMEhGb3BxS1JUTVd4N1RxVXVzVVNUbGNCaHdwZjMrbmpkNmMvZjNaOCtwTzdxVVlobWRyekp3alRvbE42eGs4ZVAzdjZrMU9kaHhpSlBQdU1XalJnY3AwdXo1ck1WNTdGdWVUNmt6eW5NQk9TRHBJT29aWURVYWVscUxOMytHWDJ5MFg4RHpMUGtESlByVWlqTGZQVXF6anJsM25xcHY1NlhTZHF0c0pvaEE4VmZDK0ZoUFhyVG11YUZQK2MwcHJaUE9SQXM4K0xjS1c3aXY4am5IRmV2MzBjanV1UDErRW8vdW5uVCtINGk4RlRPSm9YWDE4VjFpUXp2dVd0Z0c5MTVDRmNRZ3E0aW0rNUhabUl2bEVqdmtWNWllTHhLdmtSZmxQd0xXS1RrTUFyU0dWWGk2M3BsbTFDdHJnekRNOWF2aE1qbnVYN0ZrMkhqeG5STW5JN2llSEUyRWlXbkRObDQwN0d5amhJRmtoV01XRWNKQXNZYXVVWVNtV1V5NW5TZXNIVGN0NDFBMC8rQ3NDVGw0dlZCMjlQWHgwK2Z2cnNaYlNZWjdQMy9XUk9iZ1JEeEtZWlREQjh4aExiRkt2eCtPV3g5Z1BTS3JqeEpROG1EMWdSOEhERGhuRTZEUHBZOXBvSitpQTJaMWJnRG8wK21FVmplWHRzQUNTc21LSEtLNVdGQVVDS1BRMEFBZ0FpUEdGbkFVaVQ0K2VtQVpCZ2VBQ1NCaExwQkVCRU5hWXRBaW5Wb3dVQ3NZa0Fnc1lEUUpnN0NQWVErc3RNK1dENXF4b09leEIvZkxDREVWUGR3d0hzQU93b0pnQjJBSFpJamRic1kyL2twaEVuSTlrMFlxWDlHeWJadjJINm0wYUV1VlMxbmRLUHphV3VvdU9MNkpkMmNIeUpXNkN2NFJhWU50TDNyWFMzcFg3VHFLdkoxdERKMEVVdnhKWE9RQUNxcFlzZVlWNDRjdjBXQU1yTVJZOWF2dWVPRVVhWnFqZmhPQUtNQW93cUpBQkc3U2lNVW52Z3BEUCs5b0FwMlIzZmZXczR6RmFEcVpLZkNPUFZKVi80VFhuaUlZMHYyd3ltZXJHNUJGTkJOekRGSk1pR0RRdW10RXkyUC9EQWlBbWE0Z09pS1JiaWVic05tbkpib3FuOWlFQ1lPZU9NRkZCSjNXdXlZUWhBVmNvRVFBVkFWZW5uM1FWVTBSS2cyQkRiT2tRbHUzbHlPTGVjVmxDRFM5WjlwVHpGN1c1Z1E5K296TytuSGprNkpSVG5TQTUwT2cwZXhwbkp0SlZPSE55dEdUaDJOYmtxcCtZQjVhbVd2a1djRVN1Nm0zVm96K1p4Z2lrNU5zb0dvQXg5WVpNUFlLcVVBREMxbzJCcWwzeUx1T3dTcEJINkZnbWJkbXR6TGVLMmF4R2o4aXZDSDh4aXdVQW5xMXI2RnhIbWM0c1BEVCtJNVFZZUd4LzhNTmR5QXNBUHdJOWlBdUFINElmVUtLOFp4eHNKUDJTQjdOY1JDTXd0NlNtdXhCUEdOZGtXczVYYll2M1lOSXNEMXVEV1JDVnVUUW9OaDlGT2psUmFGbGNXQnN3ZVJyOXA2MTVFc3E0ZE5BS1l5WTBJcTlKdVhGUHRSdXFLQlBCVTdHbUFKMFQvR21IMHIzQ2FJMDdRRUpJcW54S2oxYzJqRFk1RGlQNGxxUmlpZnpVT1JFVC8yalYycFJIOXEybkoyYlJOOGxYRXJ0QUppT1dWdUk0bjJhLzJURGJKUTF5dDRsZTkyRFE2dzlHMFlVMGtHOWFLTXh6cEJXaXQ5OGkxVEs3b0RBZHpMY2YyUmhWbW1YREhzUUpuOERNY3ZrVmo5NERSTVMwUHUrUmdXbHZCdEFDa1ZnNmtsRGdxbS9HM0IweXROZzVIUFpncUxmblVrUUFieHdCTTJad293VlF2Tm8zT2NMRFNQUmxNdUNjak8xQWgvS1k2dzJIN2VXaXllakRWMVdSN3Rkb3hQY014V0RnelJ0dWQ0YkJkYnZFMjRjejJxZkVaRG0rY0ljMmsrQ2diaGdocFZzb0VRQVZBVmVubjNRVlUwUktnMlBsUFovMnRRVlRPS3VMU3MyNXg2WmtrUkx3Y2FnaVIwSGpIdVBUNlJzMWlqSlIyNHltcmlrWENieXA5S3B6aWxMaXhxOFhXaUlvYXlWUE9RSUhwZWJzTHdEeldNakE5TVZHbXFMY2RrZW5oQUFBVVZVb0FpdHBSRk5Ya0lYQ1d6dlFiaXA4ZVg0WFQ2MjJHblZ4WmVMWlgxL3MzazQvVDZPT1pob3Z4ZVk2Z2Z2amR0ei84OXZmZi9lcVgzLzNoTjkvLytwc0NpdExZNnBGOERJSVlJVWx0OEFJUmxrZlhpWmZIaG9Vd3ZWQzFjVFBHNk15QWljZGIwL3Ftc2RROG4zNDF2VHFlTENiVjVlSDlzL2pyckk3VmgwL21zMDgxNmVFUWxUeng0WkVjQWljL3A2Ly9aRUh1WkU1SHlXQ1N1b3cwZmJlYVZ5R0hlQzAycktnT1RhcEROYXFqZGZsMTNZeWlXUjJXVklkcFZFZmp2dXgrdTRvbmRlUDlkcFhpcm1sSjNiS2ZDbE5lQktmS1JWKzkvN053Rm93cW0zaWpGY2R3cWNURHgxOU5KYU0zL3ZWNFBydFpncjNqVjBjdmp1OUdBWjdMREtIeWlEcFF4MnhQRGVscUlVd0J2bHhjZlBEOGFSRytlQmw4aWQ5RGpGOHVMczdQblNwMGV2aGdhWFpEd1dPTlA1UWNQTlprYmc4ZWJlSkhBU0RFM2cvSGZBVGdwdEdxa1hVL0o0NXozblJjYyt3SXNxVUxxVU82T3BGcVRITnhnUUlNMExxOTNzaEJWR3RHeTR2b3pidDVrUktJYU8weVdpb01oMUY5aDlIYVo4TTl0RHQ5ck9WMjJ2U3hsb0NPZ0Q1cWZlZE5iUExvODF4WkNmMzVwNEhTeHVrSGl2VERLTjIzQW9lelRNT2psUGxSVkx6bVdleW9zV0JEalkrYlNIaDk1MmoxbSs3eVlUaGp4NTNJaUdYemFPc2dMdU41Ymh4ZHM5bk9vYUwzajB3cWZkemlWWFh1VWNPUnFMMGFtelQ4c0xIN1ZXTzB6WHM3MW14TDUrN3RaYmFKc3grMC9SNFBUZDdia2FMU3h5MWVWVjBuNm9wZyt0cVZMQnJ1Wm1sWDFIWjQ1Q1lEN1Vvd0FlMnFWQjFvVjlDdW9GMkpxZEN1b0YxQnU1SVVnWFlGN1FyYUZiUXJJU3UwSzJoWDBLNmdYVUc3R3BOMkpRdFp0MW5hbGRydktuWHRoblMxQitrSzBoV2tLMGhYa0s0Z1hVRzZraGVCZEFYcEN0SVZwQ3NoSzZRclNGZVFyaUJkUWJvYWszVGxicjUwNVFTZTVmbU4waFdEZEpXYmdYUUY2UXJTRmFRclNGZVFyaUJkVll0QXVvSjBCZWtLMHBXUUZkSVZwQ3RJVjVDdUlGMk5TYnFTUlFyZE1PbktvNzdLNndyUzFkSU1wQ3RJVjVDdUlGMUJ1b0owQmVtcVdnVFNGYVFyU0ZlUXJvU3NrSzRnWFVHNmduUUY2V3BNMHBYc0R1Yk5rcTRvb1JUU1ZkRUVwS3RTZFNCZFFicUNkQ1dtUXJxQ2RBWHBTbElFMGhXa0swaFhrSzZFckpDdUlGMUJ1b0owQmVscVROSlZzUEhTRlFsOEI5SlYwUVNrcTFKMUlGMUJ1b0owSmFaQ3VvSjBCZWxLVWdUU0ZhUXJTRmVRcm9Tc2tLNGdYVUc2Z25RRjZXcEUwcFZuYjd4MHBiNWlFR0hhSVYxQnVvSjBCZWxLU0lWMEJla0swcFdrQ0tRclNGZVFyaUJkQ1ZraFhVRzZnblFGNlFyUzFaaWtLN0x4MHBYR0RZUE1wcEN1TWpPUXJpQmRRYnFDZEFYcEN0SVZwS3RxRVVoWGtLNGdYVUc2RXJKQ3VvSjBCZWtLMGhXa3F6RkpWM1FucEN2ZnQzZ1ZBMEs3Z25ZbHFSMjBLMmhYOFUvUXJxQmRRYnVDZGdYdEN0b1Z0S3RLQm1oWGU5Q3VvRjJKYllKMkJlMEsydFdxdEN1MitkcVYrb3BCVGwyclZvMkNkQVhwU3F3ZHBDdElWL0ZQa0s0Z1hVRzZnblFGNlFyU0ZhU3JTZ1pJVjN1UXJpQmRpVzJDZEFYcEN0TFZxcVFydnZuU2xSTXdsWFJGUEp3WXpNeEF1b0owQmVrSzBoV2tLMGhYa0s2cVJTQmRRYnFDZEFYcFNzZ0s2UXJTRmFRclNGZVFyc1lrWGJrYkwxMXB4R2xIc0N0SVY1Q3VJRjFCdWxxbVFycUNkQVhwU2xJRTBoV2tLMGhYa0s2RXJKQ3VJRjFCdW9KMEJlbHFSTktWdi9sZVZ6clNGWUpkUWJ1Q2RnWHRDdHJWTWhYYUZiUXJhRmVTSXRDdW9GMUJ1NEoySldTRmRnWHRDdG9WdEN0b1YyUFNycHlOMTY1STREczRNVmcwQWVtcVZCMUlWNUN1SUYySnFaQ3VJRjFCdXBJVWdYUUY2UXJTRmFRcklTdWtLMGhYa0s0Z1hVRzZHcE4wdFFVbkJnbWxpTk5lTkFIcHFsUWRTRmVRcmlCZGlhbVFyaUJkUWJxU0ZJRjBCZWtLMGhXa0t5RXJwQ3RJVjVDdUlGMUJ1aHFUZE9WdHZIUkZuTUN6UEw5QnVncTRZM2sydEt2VURMUXJhRmZRcmthaFhiMjMzMTljbExRcm5tbFhmQ21ldU42SE1CdTBLMmhYZTlDdTRoTFFycUJkUWJ1Q2RnWHRxcEFPN1FyYUZiU3Jja0ZvVjF1cFhmbWJyMTE1MUc5MnU0SjJCZTBLMmhXMEsyaFhZaXEwSzJoWDBLNGtSYUJkUWJ1Q2RnWHRTc2dLN1FyYUZiUXJhRmZRcnNha1hRV2JyMTI1anFjNE1tajdYdmptb1YwbFpxQmRRYnVDZGdYdEN0b1Z0Q3RvVjlVaTBLNmdYVUc3Z25ZbFpJVjJCZTBLMmhXMEsyaFhJOUt1SW9DKzRkcVZ4aTJEMEs2Z1hVRzdnbllGN1VwSWhYWUY3UXJhbGFRSXRDdG9WOUN1b0YwSldhRmRRYnVDZGdYdEN0clZtTFFyc3ZIYWxmcVdRWndaaEhZRjdRcmFGYlFyTVJYYUZiUXJhRmVTSXRDdW9GMUJ1NEoySldTRmRnWHRDdG9WdEN0b1YyUFNydWpHYTFmcWF3YWhYVUc3Z25ZRjdRcmFsWmdLN1FyYUZiUXJTUkZvVjlDdW9GMUJ1eEt5UXJ1Q2RnWHRDdG9WdEtzeGFWZHM0N1VyOVQyRGhIRnFlWkN1RWpPUXJpQmRRYnFDZEFYcEN0SVZwS3RxRVVoWGtLNGdYVUc2RXJKQ3VvSjBCZWtLMGhXa3F6RkpWM3p6cFN2bE5ZT1FyaUJkUWJxQ2RBWHBTa2lGZEFYcEN0S1ZwQWlrSzBoWGtLNGdYUWxaSVYxQnVvSjBCZWtLMHRXWXBDdG44NlVyOVMyRDNPTVd4WW5CMUF5MEsyaFgwSzZnWFVHN2duWUY3YXBhQk5vVnRDdG9WOUN1aEt6UXJxQmRRYnVDZGdYdGFremFsYnZ4MnBVNjJoWGNyaUJkUWJxQ2RBWHBTa2lGZEFYcEN0S1ZwQWlrSzBoWGtLNGdYUWxaSVYxQnVvSjBCZWtLMHRXWXBDdHY0NlVyOVNXRGtLNGdYVUc2Z25RRjZVcEloWFFGNlFyU2xhUUlwQ3RJVjVDdUlGMEpXU0ZkUWJxQ2RBWHBDdExWbUtRcmYrT2xLMm83WWVmaXhHREJCTFNyVW5XZ1hVRzdnbllscGtLN2duWUY3VXBTQk5vVnRDdG9WOUN1aEt6UXJxQmRRYnVDZGdYdGFxM2ExZEhzK2pvRXZ0SENrekovV3hieHFwQXRnYmJpVHdYWlkzWXRGejVpd3BKR3BHSnhSS29JbkoyOFBIMTNOd1FWSVRxeW5yODZDdis4RzllUHVNUTZPWGhkK0R2bHVkWTdjci95MnhtNWQrOWVwZmNTby9GQUNXeGlCU3pJako0TmFEVGtXb1g3RGh2YjZYdEZrK0hmdVVsNnYvTGJHYTB6bWJTU09wWm5rK1pXZGpZWkRrakpXOVlRTFBkWllIazhybDNVU2Z2Sm1HZ1NNU216UEpkbUpjNlNFbWVOd21hVTkrbmJnOWZIZDIxSlR3bHgwWWhudVU2Yy9XNVNrUjlGbGJvblpRaExIaE1RWnZsVUtIWVdGVHVyS1Nad21YMFNXTDZuV0MxRS9rS0k1ZnZFUUJoZHR2ekp3Zk0zanlXdEY1UlNkZWE0ZGFlVGo4djgrUmZ3TG43WDBuRW9LUkFPSmttQkduazJFcUlLMldwRUk5ZHhtYU9XalY3T3JpVTZ6NGFJT2N4RXpLbkozRjdNU2FoZ1FjeWhtWlJHTWluSHR1dWc2aWJvT0YycFhDMFIwNlp5OVV4dC9WU3U3czNXYzdlbzJRcWo2UnFnZ0hYSnRGOC9zRnFEb2ZqbkZMek01aUhTbVgxZWhFUDVLdjZQUjNkT1g3OTlIQ0toajlleitmU25uei9kaEI5M05EdUczOWppNjZ2Q29ETkRWYkpZREgyakt0SU5iVERKMHM5VXFJcDN4QnY2Um5OVXBZVWVuUktRY3lSQXp0RUFjc2xDSEU1eWxxZUFqbDB0dGdaVnhCUlRPYzR3ZUlxMncxTWVzMmc2aE13QWxTR2NDcXZuakE5TXliRlJOdnhrNk1zQm1BS1lLaVlBVE8wb21DSWFXTXFSNzNkdEpvNlNIUXpzR1VjSnFzM0IyOU5YaDQrZlBuc1pyZXZaREg0L21aZWJjWkc3eEVXR0Q1R3BSOUVqSHI4ODFuNUFpbHBJaGxwMHk3ZkdJTFlKL3VERDRBK2h2NHp3aCsrM3hCOUdEbTUwWThFSEVjR0hDL0FCOEZGTUFQallVZkNoTXNxM0NYakkzTHI3Rm5BY3Q1T3d3U1V5QTFjSU9NU21uYVFOZlp0TC9VYWptWDVRa293Q3lSWlZvTHNyUnV4dzNWSTBzclBGRldFbmR4anRadmxPVExBVHNUbExPM1pBNk1UR0I1emtJa3cyNkdSSUt3QndBbkFxSmdBNEFUaEpqZkltMS9oMUFhZmx2R3NHbklMaGdaTkhmVFZ3S20xQ3VaNEV4SGdtd01sUkE2ZGViQzZCazZmZStHcUNNVXdDWTJyMzJ0SkcrcDVGYVh2a3BHV3l2VHVSUTB5d0U0c3dEaDhFUDNrMmkwNU1tdU1uMTdjQ3Q0MHpFWFZLZ3BMQ2w4aTNxRXRIQ0tSTXQ3OEFwQUNreWdrQVVqc0twS0lGb05sc091ZVBEMDYxMUtHaXMxcGpnRk8rWDFyMC9TcTBFWDVUd2lseHc2d2VhZlJpTk1kVFhXRWpsVUE0bFJCRk9vRkdMWXNidllrbnZCTnM0dWxCcUxEcGhoNUVjTWNHaENvbEFFTHRLSVRheUUyOGxsb1VJZU00MithVmpwbDVrbU5tbnNIWk5zSnNxb0lWL2RnME90b1dzS0xKOE84S2toRitVMkVuUnBXTjdHeHhsU2ZiN0VFQVZNdFRiWVFSMm1vbnoveFVtMG1vcnhWQktNLzBSRnM0aUFDaEFLRUtDWUJRT3dxaDlFNjBOUTJxVFJPaDZFcTlzRnNCREM1WjdwVjdlc3p0QkRIMGJSb2Radk5vQ2JwUkNYU2pHdEF0YmFUdlc2bDZVNDhXdTVwc0RhVE1jWlJqZWM0d3UzcXRzWlRuV0k3ZkFrd1pZeWthNXZmR2g2Zms4Q2diaGpJQVJvR25nS2VLQ2NCVE80cW50T0JVTXV0dkQ2UmlLNUNtTlB5SG1oWitKbG40VlFFQ09xTU5mYVBMZlQxYnZhOFg4QktNNDFXQUkveW14RlJjRFJ5N1dtd1BxWXk4cFBiNWdJQXFhT2NteGR5MmdNck1TMnFmamhSUXlmRlJOZ1psQ0l3RFVBRlFGUk1BcUhZVlVLbThwTEk1ZjN2Z0ZCK0htMVRUb3M4bGkzNHZDbFV2Tm8yOHBMeVNLT1pKOXQwOC9aMCtianZLN2N5dUZsZmtKY1hHNUNVVmduRnV0UWxkYWVRa1JjYm9KQ1hIUTltd2t5RXU3UEFCUUpVU0FLQjJGRUFwbmFScXh2RkdPa210SUFCNHRMbm5xekFGdDZJZU9aclBibTlQRm5mdCsvUytiZm11SERvSUNJa3p6MHBQZWRXakI1Tm5HKzNWQmFWWUNZRWtER1NnSDNneXZXZXZHZTkxTmRsbHI4NE56SGJybUdzRkhobEdYSXAyNnp4elVNU2RFRzIyUVVYUmJoMDMyNi96TGU0N0k0UkhuaWs4Q2hDRkV2Q29sQUI0dEtQd0tGc0htazJuVS8vNGdGSmJqV2tWTWIyZGJsdDJYTEo3cHRTWXVOMXR5MDdmcUJBVHFodTBvaEtjb3hLWm5HN1FTc3ZrcXM3aVdaNHpqTklrdkJnelVNV0l4ZGp3NS9GOHp4MGpuRExlcmdPY0Fwd3FKUUJPN1NpY1VoL0ppNmY3N1FGU3d3ZjFwamJqbWVkSi9Wbi9FcVp4SlU3UHJ0TFAydlRLdVY2TTVrQXE4QjAxa0NvZEJReUlCTlVRWFNDbGRlVmNaNVB0RCtaeDMzSnNFaGk1bEE5MjZSeTE3Y0R5ekVXcTlwZk8wUkRsT3NSRW94cnJyWFBHbUVwNnFBK1lxdGpUd0ZUQVZNSVR0aFZUNWN0QXMrMXR1M2VPckNCc2VWZkl3U1hyZnkvaG92b3hhZ1N0M0ZJc1RGY1NSZHcxaUZ1dUVTNnFxOFdORGhjbHZCT0VpOUxEVVhKWWxJMDdHZkJDeEUzZ3FGSUNjTlNPNHFpTkRCZlZGandOSDdxYzJnNVRiL0RacGIwMlc3TFhaaHRzOEduYytkS1B6UXc3YVRVektKa01iSWxHWk90akovV2RMNTB0YnZLZEwrSTd3WjB2UXViYVRUM2JWSUNTRmdCd0t2WTBnQk9Bay9DRW5RVk9XM1RuQ3gwK1NEa2xFYnRXcVRHbGVPR3VKRjY0YXhDa1hPdk9sMTVzTG9HVHA5NjNiSUl4VEFKamVyanpwYlBKbGU3bkRYZnhDN1VEMzZJdG5NNDdYUHhpdktFMzFxdGZUT09XQTA4QlQ1VVRnS2QyRkU5cGJ1aHQyLzB2ZFBnUTVwMmhGWlhBSE9XeFBaMnRybDVzNXRCS3A1bEJ5VHNya0xpNUJ6cHU3Z2E3bGwxTnJrYVUyaDltUjA5OEsrUGIwZHNmNTVhZU9aSkN1RTBncVZJQ2tOU09JaW1WMGYxdDJ0T2p3NGN1cDdiZHpTR0tTWHlUVkhFMkE5N1JJVXJmNkZLYjB2Q3BiOXBISkpKOVJFVThoSEJ5NjdKenFXV3hOWDZpNXNxVU13eUlDbXZSeXN2Y1l5MUJGREVWcGFnM1JpQmw3QnNsM3hNRWtDcjJOSUFVZ0pUd2hHMEZVbFJMa1hLMkNVME5IN1ZjRDJXNHBUWGZsYXo1cmdwbEdGNm8xNHROczRON3BhdUJBOG5Wd0lIK1pjUTZGK3AxdGJqYWMzdURYS25YOXN4ZSt5djF6TGY0eG5pbm5tc3FTdUZhWW1DcFVnS3cxSTVpS2QzemVsdDBxeDVkUWN6eXJpaURTOWI4WG1LVzkyTFRTSm55UzJIU2ZjbDlMTDdCRFRBYTk5eDBOdGthVGJVQlU0TmRBOU1lVUxXOVY4OGNVSTMwSGhnNVJzcEdvcVNBajN0Z0FLcEtDUUJWT3dxcU5ESFZsdDBGUTFjUTBGd0hWL21sWUpLK1U4VTR3bThhY1RxWnA4SlYvZGdVY0JWUmU2T1h2TFFDdndweWhOOTZpWURlMVdSN1hPVzBja2EzdllGd1ZUdG45Q2dDZXVDMHdWVWhzRGYyUlhmWUNIZitmR2tBem13b3BnV0lpTVNrUGxjQVZzV2VCckFDc0JLZXNMWEF5dEgxUlE5bi91MEJWc01IUUtmeGlUdW1WSEtLdDdtdys3WkZiRWNuempsUmhPYzBlcllRN3FBYlRxSVMwTkpIT1BPdUp0dTdsbHZVWHpxTTZ3VTlDSHVRREtRL2hZUEs5MXZncEJEK3Rybyt6eUk4cGlFRzhROHNtOWdqRktEa2VsSTJGSUdUU3BtQWs0Q1RLdjI4dXpocHA0SWdyQ0txdVVaMGdLWk5KeWJaZEZKNW1uZmU2ZEkzdWp5cVoyc2MxU3Y1WXdVU2Y2eEF4eDhyYlNWWGIxcDJ0YmhLVC9Qc2l1OUI4SlRmVG5kaWJzdjlQR04zODMwNjBnMDlMVHhWMkFHVXVsVUJUeFY3R25nS2VFcDR3cmJpS1QyUDgyenFIeCswYWlzOERSL1ZYQzg2UUFNQTRCSUEwSXVuVkM4MmpZSWcrQ1dUdmx1VmpZVGZsRXFWN1ZvS29hcXp4UlVGNW1RV0MwWVZCaUVFNTl6aVF3Zm5KTkYxbnlQY3hKTmpvMnoweWRBWHdCVEFWQ2tCWUdwSHdaUlNuRXBtK3cxRlVmRi9aL2hKRnRqOFpENDduOTdlWnRqcGo5Lys1ZmZmL0hVQk5tbm9FbzVrN0FzdXhaeGJUSEp6b2JoQTFxK0poSHBCdENiV3IzNUJRRUtXN3pkTEIwYjdNTkV5VEl4MGc2YVZUV09SZVQ3OWFucDFQRmxNcWd2RCsyZnhkMW5GOFErZnpHZWZhdExEa1NsNTRzTWpPZjVOZms1SHdNbUMzRW5YaG5RTTJiTHB1ZW5qZVdqU2lROFM2NG82MFhRTWE5UkovYXFYZFpUTjJWcjFZVWw5bUVaOW9xOGpxZzlSMXFiWEh1TkpEWG5QUFpaOXpNc1dhZFV3KzZrdzkwWFFxbHowMWZzL0M2ZkRxTXF4dGRLb0xwVjQrUGlycVdROHg3OGV6MmMzUytCWC9nb3JCZXRnSFhIZGdLd0UxbGtzK3JjK2NGZWpGTWpCWFUzbTl1RE9KajVuUlhBWERzWUlZRTJqSzFVemVNZUo0NXczYlJlTkhlR2RUbjlSSGJEUmo5bWNtM3kvcCtGL1BmN0ZZbnI5SVRNdHExM2QwcHhuS0N6UnFra29MaUV1MjA3alY1NFhhVmpHOHp4UDlSZmlRaG1EZVRFdlYxNzJ3ODgvNm1EcmxGaHhmMGhaY2FsMDBhN3doS1IvbWg5eCtvdkZrOHZwVmJ3dTM5a0xRZGFiMDljMVE3YnBEY2JENHZCcWR2N2wzczhPcmk0L1hqKzZjeFRPV3RONStKbUVLY25ZU21ZcFJqM1hEMytldkgrem1JVkkwWmVPbC9paEVrcFYyNUNqTHlienlYbG9jZS9adTJRbW5YeTZ2UHI2MFowWGwrZnoyZTNzWXJGM05nbDdKSnNWb2dQcDZjZjdKeGxkTy93eSs4V08vOVZiT3dtTmZaeFBicjdJckwyNWlUN2NPUDdUbmIyMEI2Smw3ZnJEazh2NTdTTE9FLzd4ZkhxUi8vZnI2TzJraFNmbjA4TnAyTGZUNWQ4SEY0c0kvalpVNHNWa0hrNlB0M3ZKUTBOcjZST2pkVFRxMmZCL0QyZUx4ZXhUN1J6NElIOXRsY2tpU2ltQ3dkSnMwSmtBMXJJemJRSllTeUZYUUFDMVp5bHRLQkxuN3FpMkcxWEs2R1N5YmhYYUV1TkJqZXAzZjZkcUREVW1PbEYzVGNiTlpEZGlqSjV4VTl1MW14bDM1Z3pTTitOMndiaTdNMjVsSjRKeEQ5TmpZTnhnM0dEY1FnSVl0eW5qMWdNdmNiRVZzVzdWM0ppWDY1bDF1MkRkWU4xZzNXRGRZTjBGbzJEZGF0WXR1eXhwQzFoM3NzOWRQVWtNMWczV0RkWU4xZzNXWGNnRzFpMjJEcXk3V0FLc0c2eTdtQmVzRzZ3N2V3SllOMWkzYUJTc1c4MjZaVmZzalo1MUU5Znh3THJCdXNHNnpXb0kxZzNXRGRZdEpJQjFnM1dEZGNjUEJlc0c2d2JyenBMQXVsc2JCZXRXczI3WlZheGJ3THJoWVE3V0xkUUpyQnVzRzZ3YnJMdWNBTllOMWczV0hUOFVyQnVzRzZ3N1N3THJibTBVckZ2TnVtVjNkbytmZFNzanFZRjFnM1VMZFFMckJ1c0c2d2JyTGllQWRXOTJKRFV3YmpCdU1HNHc3ajB3N2xFWUJlT1dNdTc4Njg5WXR5TmgzYTlEekRDSmxzMXN2Vi8rWUVhOUNXMmszcncxNi9hNXIvQXc5eHlMMnJVOE9uNkthM2hUaDhrMUhSMFp0KzRGR1lScysvVVlBK0IrZVg4QWhzZWZxeUVNNTBQc2V5ay96RUlSM2M4ekwxU2FBbG9EOE1UbTZORTNkUm1uZkFUdzI4bXYyU0FWSUw3bHNEdC9aVFZwY2ZyTnpkNUowc2FqZHpVZmN5SC80aWJMK0U5LzhmZmgvejk4c0xocGV2NkRtN3JrQ3ZZdkpvQXVWREtNOWVZZDdTbDhPR1J1VmdXTkJXUmdwckQrR2hpOWhpRklnTHVkSklBd3o3TWtHVGFEQS9TK0hhYnpZVDdVYnFqQkxncVlESmlNK0JRd0dYa1JNQmt3R1RBWk1KbGxCakFaTUpsbGZjQms5a3BNNXZGVkNLbHZjeGRDMldYMnI2NzNieVlmcDVHSHhuUSt2VDdQK2N3UHYvdjJoOS8rL3J0Zi9mSzdQL3ptKzE5L1k4aHFlRE9wa2FScWtScmZjeFNjeGc2NFpUZTdFMUlqVW1Pdmp0SnNveU9odXY5Njl5RlV2dDlsN1ZiaFFzaTFhV1ZQWFdYZ1BHalFWWVZtak54dGtNUm8vZmpWMFl2anV5RjhKUGRLajlSMklHUzJwNmJkdFk1eUJaUjljZkhCODZkRkp6a3Z1MHVlNWo1eUZ4Zm41ekozNndkTHN5RDRjRkhzVzFGd0NPMm9LV2hNYzNHQkFncm9YMUxRbXRIeUlucnpibDZrQkNMYUN3cjJCc2dKOWdpVWhLcEw0cGJyQitEaHcvRndyZSs4aVpZZmZaNnJ2U0MxNTU4R1JoaW5IeWpTRDJOQ1pBVU9qK0tneGpacHlQRWNYeldMSFRVV2JLanhjUk9IcmU4Y3JYN1RYVDRNWit5NEV4bXhiTzVrbDNsN25rczRWZGs1VlBUK2tVbWxqMXU4cXM0OWFqZ1N0VmRqazRZZk5uYS9hb3kyZVcvSG1tM3AzTDI5ekRaeDlvTzIzK09oeVhzN1VsVDZ1TVdycXV2RS9xV3JZUE9sSzFlMUhVK0NzTXVoWENWbW9GeEJ1WUp5QmVVS3loV1VLeWhYMVNKUXJxQmNRYm1DY2lWa2hYSUY1UXJLRlpRcktGY2pVcTZpUm02NGNoVTRUS0ZjVVU2Z1hHVm1vRnhCdVlKeUJlVUt5aFdVS3loWDFTSlFycUJjUWJtQ2NpVmtoWElGNVFyS0ZaUXJLRmRqVXE3SXhpdFhuZy9sQ3NvVmxLdW11a0c1Z25KVlRJVnlCZVVLeXBXa0NKUXJLRmRRcnFCY0NWbWhYRUc1Z25JRjVRcksxWmlVSzdvRHloVnhLSlNyekF5VUt5aFhVSzVHb1Z5OXQ5OWZYSlNVSzU0cFYzd3BuYmplaHd0WmRHWW9WMUN1b0Z4QnVZSnlCZVZLK0FISzFSNlVLeWhYVUs3RVpDaFhVSzRxYmRwbzVZcHR2SEtsUGkwSTVRcktGWlFyS0ZkUXJwYXBVSzZnWEVHNWtoU0JjZ1hsQ3NvVmxDc2hLNVFyS0ZkUXJxQmNRYmthazNMRk4xNjVVa2RvcDc1clVSL1NWV0lHMGhXa0swaFhrSzRnWFVHNmduUlZMUUxwQ3RJVnBDdElWMEpXU0ZlUXJpQmRRYnFDZExWVzZlcG9kbjBkQXQ5bzRjbmtLMGNpWHhXeUpkQlcvS2tnZTh5dTVjSkhURmhFZVNuQ1ppY3ZUOS9kRFRGRkNJNnM1NitPd2ovdnh0V2pMTEJPRGw0WC9rNXBydldPMzYvOGRzYnYzYnRYNmJ6RVpxcFlrZWhPd2RUbTJZQTJRNmFsM1VyT2l4YkR2M09MOUg3bHR6TmFaekZ0b3h1cmNvMk43R3d5SEkyU1Y2d2hWaVpvUE9xZS9XUXNOR21Yam1NNW51ZGtSYzZTSW1lTmdtYVU5K25iZzlmSGQyMUpMNVhWelNqMzNhUWlQNG9xZFUvS0RFVE5rL2tXRDRSeVoxRzVzNXB5QW9reEVrSTl5L045VHlWUkNXcm9zdFZQRHA2L2VTeHB1U0NQcWpQSExUdWRmRndLUFBuQWZ4ZS9ZK240a3hRSUI1R2tRSTBtRzZsUGhXdzFTcEhydU14UmEwVXZaOWNTY1dkREZKeHFGS3VzbC9VenQxZHdFdjVYVUhCb3BwK1JUTCt4N1RwOHVnbmlUVmYrVnN1K3RQbGJQVDFiUDMrcmU3UDFoQzFxZGtlajJYUmZQNmhhbzUvNDV4U3R6T1lodEpsOVhvVEQrQ3IrajBkM1RsKy9mUnhDbjQvWHMvbjBwNTgvM1lRZmRqUXpodC9YNHV1cndvQXpnMUh1NERBcTlTOXZCaGgyYWJXM3E1QkcrRTBEUnJsRUJhUDZzWm5ES0w4YmpHSVNUTU1VTU1ydkJxTzBUTGFHVWZ1dVl3S2tLQjhNU0FVMDVERnRnSlRIcktBTmtOcG5OSUpFMm1DSzBQQTlqaEZNaGNNZllBcGdDbUFLWUtxY3BBR21vaFZBb1lyeGJZTlQzdkNxRk84R05JaGsxU2RLT05VUmF1Z2J6ZkJVR2srcnVabWtaSkZJRUJ6UlFIRDZtTEdyeFZYQnFmMEI4WlJQM0hIanFmM3hBaW9wUHNxR29hd0FBYUFDb0NvbUFGQUJVTldZM2Q4K1JPVVBqcWk2UWcwcVdmamxPMkFpb3FLZHdJYStUU05BUlVzV3FRVGVVRzFBUlR5cWJHTlhpNnZaNXR0UE45UjZSbExDT3pGQ1VpVHdMTm9DU0puczhNVlR5UWdSbEJRUVplTk9Wb0FDUVFGQkZST0FvSFlVUWFtTVJ2UDg5a0NuWUJSaVZKTzdFcEc0S3luRktCSjBjcEhTdDVudjdkbmRvQk9UQUJuRjNsNFNjcXMxZE5LeTJGNkw0bVphRlBNSGthRm9PeG1LZUJueU5sU2hxS2tLRll3UFBwbTdSd0UrQVQ2VkVnQ2ZkaFErUlJPL0FrQ3g2bW43eFBBR0FpakhIb2R6RkNzdDlFeWlrVENWS2lNQ0tBMWRwaGViR1lEcTZnSkdKZTVZS2g5ekRYMnRxOFhWYUUvRFNFL0NLeG1kOURSUzVZbVpRaWVwOXhTZ1U3R25BWjBBbllRbmJDdDBVaG5kSnVISkljUGpKcFl2WHdkdlQxOGRQbjc2N0dXMGttZVQ5LzFrU2xiZ29GeGtNWHlHeE9rN2VzTGpsOGZhNWN0U2xtNzVWWWsydzJnMkFXbm5pcjBxeldhTWtvMHg3cEJyUE1BZHhaNEc3Z0R1RUo2d3JiaERMZGxzbFdJanUwaDREZDVDRFZzelZMSTFvL1FXSXF6VGRwQyt6UnpaUkNjZFZSdDdmbW1Uelpkc3N2a2FtMnhKRysyQVc3YWoyTmZyYXJJMWZQS280WmFYNVhKdkdPL3JvSjF3UTVpVmdqb3pETVZjczAwdmkxRTJSdmxHdXBHVkRVRVpqUElCb3dDamlnbUFVVHNLbzd5R1dFcG40b3kvUFZCS2RyUGR1RGEvcUdRanFoY28xWXZOSEVvRjNhQVVrK0FhaGZkUVZ5aWxaYks5RXVYNEk4RlNRYlRUdEVvc3RVK0Q3UUJUeHBvVXdCVEFWQ2tCWUdwSHdWUzBBT3dZbXZLRzk4VW0zT2JkTnNTQ2dGaWVUYnJzaUJHSGRkZ1BLMWRnMEEweFFvMWdpRDBFQUNIYzlZM2hoOWhMWnZERDVRYm93K1NxbXdGaGh5MmdDS3JqdlN3V1lFTjRMd2NCTUVjVXV4NllJM3MwTUVlZVlheVlnMGl1QWRNenUwNjBzWngxamRDR1A3empjbzQyNmpXTlVqd2dKZ2s5eUpUUkRnWGxodm1lOHR4WEx6WXJZS2EralNXbGlESEpmaFRUM2dMVGFXRlhpN3VIbDRSdTNTMjR4SFNpRFJVS1NHVWR3Q1dobXdHWEFKZUVKd0F1bGMyT0hpNFZyOEgxVjNnTnJsUDE4UmF2a3BDa2FsMkRTMXpIYTc0SDF3dG9yQmcwTFhZaHR6YnhsSzFreDEyNGhYOGFkK0ZxOUdEL3QrR3EzL0t5aHF1NEQ5Y0pkTy9EN2EyN1RHN0VOZW11UWxOMjVVNWNoL1IxSlc3eVQ5SnR1T3UyRTBERVhiY0QzM1dyTVlYRkJRcEwvUUIzM2VyTlZYa2gzVmsxTDFRQkMwOWEzM2hiTG80N2IzSG43Zkx0NGM3YmdhaWk1dGZlK2RaYmc1bW9sM3R2Q2JPbzdXVis2Z2IzM3RZV1hOTzl0N3BMaWZIY25kelQ2bGdoRTh4RXpSNXZ2dFd0OW5HTGw5WDk1bHZUMGFpOU9wczAvYkR4QmFqR2FaczNkNnpabHVIdnZqVWRwMjIreWtPVE42ZDErNjNoeXhydzl0c244K2xVM04yVGhjUmU1a2xnYnY1M1NWbFQ3dXU1MU0rT2FOZHVlL21sYlRaZmN0V0hiM0MvU0taUE5lNTg5V00wMzl0emZhOVRPNW5FWkxOYmR1ZFdhcGxzdmIvbkpIR0dmbkoyY2xmWTRyc3Y3T0JKMmlidTk2bjI5Mkk1OEUrSmIvL280UFRnSmIwclBQbStZTEZ4L3krVk9rMjNBTVd1TjlzRE5KUkZhNVJPUXhVMFRxdnp2ZlpON3hDUkY0RHZkYkduNFh1OU1aS05YTEFkVXJDeHg2TFhxTHdNOGhMOWlUVTJsSnFXU3MzZTRaZlpMelhpZG00TjJnMjIrZHZ0dDNlVGFoaTNmSGQ1d2l5d0E5dlZsR3lTSW9GREhGK1QxaEdMQmlTekZYNGh6TmVWSCtMWjEyS1VhK282TkdTUWpORFVGQXVZRjBYUjFOSjFOSnUxV3FsSEpaQnhhdm5VeVJpelI4TzZld1pkcS9zYUU3RW5mSTJFWlgzcnU3NnRKMFhrcG53V1V2cHhNR25acVp6K21QU1NxN1JpbUZSQzkxVEhtejAzMGs0NmNFeDlvMHNtM2JHZFhHS3krV1lwbjlKdXJkUXlPVVltSGV3U2xVN3oyb1I2dFU0VllOZGcxMkRYWU5kcEhyQnJJU2ZZZFdvTjdCcnNXby9PTm9LTk9IdFgzNGlJeGdiWjFlVE1KWTZTUFJVcWFQdStiYk5BaTNDcjNDYXlaMUxtT2I2bjV6QVJXSlF2aVRWMUNUVmpmNFNGVkxNTiswdnFvQ05wZUpiblIyZlZZbnN1dDVtdjVNTEZMaWJoL09JcWhZYTRpNmtiZ3VFSURjY2x1VU1kemcySTkzNW9qZk93bUo0YkFLTVdJM2JXTklkN0x0Znp1ZEJ2V25kZHd3dUhoWjJGT1FvODRxaGRGWXFLRXVXQnErZDh3YmxGaUovWjhyam5lWHFPQW9hdk90TTlXT0Jub01MM0NISE5PdDlsMUc5ODBhdldsRFNudkxoSTNOOHVzYnlBMDFTT3M3bkhsR0poUWNBajNISDFScm9iRFcvdVpKYkNlVWJYTHl0OVBaemFiWVo1RHhwVDlUaDI0QTUvSER1T01OT2t3TkRTbFpnMHFJbyt3bTlLcGNsM2cyYjlwUitEUzVVcFBYNDhzRlBLMGxtRERleU8wbHBlWXNzYm9iVGk1MFdlVkVNY3hZNmlOeHJMUno1ckl4MFJyM3dsbENKeUh2TVZWRzRUb3RkQVdzS0o3SExDT0tRbGtNbG1aR1hLSEh1NFFDcWE1dXNIVkd1enJPWmlxdGFHeDNRVVhBTFZ2T0dobXV0NHpVaUdsYTV5WUpLckhKakI5UkZLcU5hUFFYRkRjTVc3Z1dQZENUUzY2SE4vbUNESCtlc3dnbW5jS1lDN0lhNzUzS2RzTFBkOHFtTUdaaU51VlRBTlVYT0EwWXFQQmtiTE0yd3NSaHRsU09PMlVFbDJES2xmcUVSdDExWkFKVkpDTGtTQ1hFaWZVS2tYZytJcHBOVWVRZXFnYWcxNy9HaWZlV3dNc3BidnJVN1cyaWUrdS9tNlZqamNBWmdBbUFDWUFKZ0tTZU1WdGVLMVpwZFVyUlhjUHJFajN1N1U4WlRuNHhtM0N5YWp2OHNteGQvcVRXcGgwdTdtV29PMmdOcVcwYlh5eEk2aUtnUkRJRGRLaUdkNUxhUXU0bHFrbFVNN2QyMkxtc0EzaDFwK0VJeFE4ekwxZW8rR0V5QWNJTnd5QVJBT0VFNXFkTDhta25SSENKZXNQS00xbmExenE0ZVFLV0RzTTBnMnMyWDNpV3hia0d6aUJMNGx5WUFZMllpUlhWOUR4TWhHak96OEo4VElSb3pzVWVOanhNaEdqT3drNTNhZkRhMTlOazZDSWtaMk0zTkRqR3loSVkwRkVTTTdMWWdZMmMxOWloalpmYzA2Y1FIRXlKWUlWc1hJWGl6YXoxbHJaQzltbHpibGJNbW1uSzNjQXhTdXYzVmNYM0U1YkU4MlRRSjdOWnJrRXBQTnJ2ekVwYW9iY0x0YlJGeXZVamxSL3R6T3NGN1JnRERiNEpRWHdObkxZazhqck5mR2FEZ0k2NFd3WHBzZzNTQ3NWeWxsV0RGbjJ6MGVFTllMWWIwUTFxdW5zRjVaaHlDcTE5SVlvbnFaUnZWeU56R3ExN05QazQrNXVFUUZjY2xNUW5BbDVIaUptS3QwU051NXlkZHdiZ3BxbVhreXc5cEdSSjZzMHJscHBWNUhHaTNyM2VsSW8vT1hGVnlGMDVGTE5KMk9ldXN0QTU4am85NWl2YmtjNldnOGxWcHZtYjZ6VmtjZE8vNjN3ZUpONUUyNTkzcDYrK2pPL05tSFlzOC9qSmVZZEtBY3pxTlhmVDI5dlkxNzgyaDJ2WmhQVWdZYlQ1QTNrVEorL3JWWUs1TWpZY3htWXdoMHhFcUg2VmsxTUkvd1c4M21nYmhIUXV6bXcyRDlXTlNPZE5UZmpreStCelR3RHRCcVFoMDUvbWdpSFJHSEJRTUhPcUtCQVZCYTFhRjlablpvZjVnTkVaejR3b212NHFOeDRpdlBzS2tudmh5alUxZWpQam5QYkQ2QzBOMnNkSUtkU2VJWE1tVzRSQ09ZMUl0RjdkamR6S1lsMkNJRW9DVDNLNzhwWW5jVEoxRDVrSFMxdDZyZzNmNHdJU0hieGU0bVRxbllVT0c3K1RnRFErb2NraTlBSm1ra1NVQW1vWnNCbVFDWmhDZnNLbVR5amVKQzZscFZ4KzQyc3p0eXFPYU1JUjZsWFFKT1ZlZFU4YmMrb0ZvdkZyVURVallxVEV5aU1EVUhwTlNBYWwzdHJTd2k1VUJZclYxQXl0Wll6VGdtNVVqQm1vN0RML1F0Z0RXQU5ZQTFNNlBEZ0RXTm1KUmJoZFpXY0NmZTZzNHZDWUJ0RlNlWVlwdkxpSlErVjBla0pLVVFrYVJxVXZoTmRVd3JSS1dXMnh4S3ZMdkpEbEVwWGJPb2xQdFI2RWg3RVBoR0NiWGJSS1Vramh0WXhHc0I0SGdVRk5Vb3FIamtQTWI0K0NLTG01L2E0dEpRNUFCeFFqY0R4QUhFQ1UvWVZSQTNWR2hJVnhrYWNuMldzMlZ1OVNDeW42Q1U4WCtuK0pIS0R2aWYvdmxzLytlVHIvZmlhU3REa04vOWg3LzU3bS8vNC9mLzYzOSs5M2YvYU9pdEhVUis5RUcxd3dUb1VKc2xod3I3dkdhZHozWi92UWk5TlNBQkVsQkZYRXJ1aEN0K2FRRlhpRGFTRW11T1RrbmRhbVMxWW56S2NvNmFDSld5NElBSEh5WTMwYkhFR0tFenZ4enBzaHdkc0FZSk1PWnBZQUhkVUg2VDl4TS9XK2hpd0JhdmRCY1gzdFNUUkRsRmlMKzhxVzFnaG1GM0oxMitDOWhpRE5HOGFqSm9ZQXVIVzh4MjhsT0JIU0pwZGNRYnJtOXhraDhBOVJ3bllNcXpUY24wSHAxMnk2OTFJbEhCcGpPYkhXR0NZMXVNWjFHREhNZWxldUdlR0ExckZyRHNmS2pqTU1WaHorMnZaUExlQXZHOTZiM3cycEV5U0RXVnpucVNEMmd0RmNtQWxEb1VWN2M5Y2RlaWR2N2FsSWQ2VjFrMVNpMDdxeGpsM0hiMVR0aDZyc1dDL0EzNnk0S0RWTkpqVnNDYzdDQ3dIKzBYNjMyZGxGdU9GMlFGcVVjY2Q4Q3ZNK21VUU93VXBsZE4rVXNZcEpMVmNhV2M0aVNqZHlSVmE5Sm4ycThFUFM3dm5maHRBeXZObzNka3pGVG1Ndnc2eEhTVGlCRm1ySFQ1Z3hrbEpTRno4NzNHVThTT2hFZnBIU09tZnZqYXEvSkVnWXVHUzFZakYvVm9ORUVZWFpPd1FocXFxL2tTc3UxeHVnWmdZL0wrR0JOWldsUHNyT3lqTlEyQnJvWWNjUW1qQ0ZwNjMyZWhuTjVYbWhlUlRRYnR3NkQ3R3hCSks1bzQxeDlNSzRJdWNkQ2FWRk1sdXhZV1BYOXJOV2x4K3MzTjNrblN4cU4zTlY5MklmL2lKc3Y0NXMzemh3OFdOMDBQZjNCVGwxeUo1VlZNUUN6M1NvYXg3aXdaVGViRFFXUHphamp1MEF4V0tUYXN2UWFySmdmaWxoV1RiVm1kekdmbjA5dmJESG44OGR1Ly9QNmJ2emJrQkZ3U04waTRjbFd5NGFqSEI4SlZqVGJ2VFFWK0ZDaXRPYXdRTFFlSWFXWURMbDhkRzlqR0s5UFUvZGYvaFducU43eXMzeXBpRjNHbW5CYjc3U3lUNjlKTU9vdWtxSHNqN2t0TFBMZktINTcyTFduTTl2cmFXMzF2dncrSklmWlFlOTVEeFRWcHc4b0VHdE5XWEtDNHRnOFFaRnR2aXNvTDZVMmxlWkVLTm1ndERrUTJSeThPakVBWndBMXA1UlN3Nm5KS25LcUxudUxNV2dnbHp0bU5jQnZWWnhDdTNTdXI3TXVvWHM5M3FzSUFJMkVWUkp2THJpdnZnMmc3YnFNdktPWGNZazdiSUw3VThYd0YydzZJUmJ6bTdUZnFsNC9qS3FMNFVoby9FNXk3UzhCZ3ZVN3NuM2hydk94bExWZHlWYm1yOWhrWW9NOU0rTGRSbjJXZjlLNlFjT0s2Z2NadDVUM3NmRnNzK2djbURTWTl4R1ZWR3ROUVhLSzZlQTlBcHpWbm5MeVV3ZnlZbDZ0Q2dOYXNPcmM4ZW1yTnFCY0ZSQjRodlJadXNXcUlXUjViQStIZWRjS3RQVnRwUTVJNGR6ZldiVmFwM2FIZCt0M2Z6Zk4xb0RHeEV2NDkxRWEzNDBpT1V2Ykh2NU00R3ZYOG16RGZ0MlNuT2NYRjEvUEF2M2VHZjJ1ODdHVXRWOEsvVTgvT0VmTnZvejRELzk0RC93Yi96aCs5S2Z4Yll4cUtTNnlFZjJ2T09IbXBydnc3c1FmK0xUNFUvQnY4ZTdUOFczZTJXaW4vTnFvVStIZlAxUmhxVEt5RWY5TXRpWTJVQnZCc1lPU0lqWVRZU1BEckZacUsyRWhiQm1zUUd3bXhrVGF0a29pTjFHOUZFQnNKc1pGNnJDWmlJeUUya2taRittYWxzaHZuTjVDVlV0dHhMVmZCU2xWUmtzQktONWlWQ3B0R0xranFxa2xxcTk1UDNnQTRLempySGpnck9LdWtrdUNzL1ZZRW5CV2N0Y2RxZ3JPQ3MycFVaSUI0dm54ejQvbTYwYzF1SFprcTR2bnVMRGxEUE45aWhzN3hmTlhoRCtNU2lPZGJLSTE0dm9qbkswMkwweEhQZDJ6cUQrTDVycVlhNjQrbXUvNGFySjBjT0p0S0Ruclp4Z0k1QURrb1pBSTVBRGtBT1VpZkNYSUFjaUJMQURtb1pBQTVBRG5vdlFacjlYWnpCNHFCUW5oZzBjWXdLTXkzS0NHdHc2Qnc0aWpDa05va1hPZ2xIazRpRnVCV3ZNMnZId2Nsc0lqdElBNUt0emdvZXAzWWV4d1VyYmU5ck9ZcUFxR2tuNGxtTEpRKys4MGdGb3BodjJVZjlzNEVRNG11VEZJU2MxM256UStlanl0QkVFZ2xmZlRHaUFsYTAxaGNxSW9BQmhBVWRHZXN2SmpCQkp1WGt3Q0o5dEZVTXRPakZ4WkdvQ3Jnb3BCeUNoaDVPU1ZPTmNGWWNRRnRBQlBuN2tyYURldTFPOUZUOU45QVI3MWlzSkd4RXZMdWJjbFJOU2R5NzIzZTQvTURTMEowY1ZSdE80NnE0V3dhQXFnSWo4Wmh0RHdERHFQMXZ1cHZ4RG12amFna0RxUDFXeEVjUnNOaHRCNnJpY05vT0l5bVVaRWgvRTM5amZVM1ZWNXZxY0ZGNFcrNnMyd00vcWJGRFBBM2hiOXA2Wm53Tngxd295aC9helZwY1RyOFRjZW0vc0RmZERYVldMKzM1L3Byc0U1L1UyZW9PKys1eEpGMGlTTEN4YWt0SC9DNHlzL1U5OVRYM1JPajIvWmNQcVpOcWMxek1GWDNYLzkzN0tuZjhMSitxL0FzNVV3NUxmYmJXU2FYNjVsMEZrbFI5eTY0a2pMYjYydHY5YjM5UGlTRzJFUHRlUThWbnFURHlnUWEwMVpjb0xpMjl5OFJhRTVSZVNHOXFUUXZVc0VHcmNXQnlPYm94WUVSS0FQd0dTMm5nRldYVStKVVhmUVVaOVpDS0hIT2JvVGJxRDY3NHllcTEvT2RxakRBU0ZnSjBSN3FjdnZCaUxaeTR5M3dYY3V6YTVremlIYjhLNGkyVUQ4UWJSQnRFRzBRYlJEdExBT0lOb2cyaUhhaEVpRGFJTnJ0NmdPaTNXTVZOcFZveTI2eDM1SUlTbzV0VWIvNTNucEVVRXAvUlFTbGFqVVJRUWtSbEJCQnFaQUpkQngwWE1pQUNFcUlvQVNTRHBJK2JwS09DRW9iUjlnUlFVbUx2TE90SmUvRTlsMkxTWjRQOGc3eUR2SU84Zzd5TG1ZQ2VRZDVMOVVPNUIza0hlUWQ1QjNrSGVSOXRVWkIzclhJTzk5aThzNWNTM0dtSE9ROS9SWGt2VnBOa0hlUWQ1RDNRaWFRZDVCM0lRUElPOGc3eUR2SU84aDdKUW5rSGVSOUZWR2lIZG5sdy8xRmlhWVNVQ0lzNEJMdW1hL1RRVE45cDlTU1hTeThkSndQaU9WN2twUHd3cXJyMmliVWZZV3NIZUdoRVI1NkRTaWMyc1lRbkErQXZwV2ZaYUdJM3NlWkZ5bDkvdTBCOXlaZ2JScE43MnRIMnd5aG9BY0tCZjFQZi9IMzRmOGpHblNhWVJ4OFlUM1JvSFhuN2dFalFSdFZRV1BsR0pva3JMMEdhNDBDTGJ1NGROVEJxVnpHTFFkUm9Fc214cjFWaCtCVUNFNjFrWnR5Q0U0bFpNT2VuTmk2SFZFREVKd0t3YW13KzdiWGh3b0FObzNnVklVYWpJZFY5bVVVd2FrYWQ5bUNRWGZaSW1MY1JMb2RhYm9tNi9halc1SWJXYmR0QlU1elNHalhzNHpjWkdrbFA3YmJOaFhSWTd1dG1LSDAyWnJleFZvczA5dVdtOFlIV2lpbC9abm1wYXJUUWZ2TFdDdmx4d20ySThtUzhoRWdiZ2M3Y05pQks2UnNOV2RZenc2Yy9uUSs0QjZjWVNXMGxwT2hiMk1kUVIzV3VSUG5EblZOekFqTzBESHVXVTVWZk1VWnVuVnZ6T0VNWFY0bG5LSDdGK1dmTm02N0RtZm94R3pZcnhOYnR5dHlBczdRNFF4ZDhZSFl4Uk1xZ1YyOE5USnluS0ZiR1R2dHl5ak8wR21SOSsyOWVvWXdtMWgrODhZZXlIdjZLOGg3dFpvZzd5RHZJTytGVENEdklPOUNCcEIza0hlUWQ1QjNrUGRLRXNnN3lQdmc1SDJMcjU3aE5MQ1lwQW9nN3lEdklPOGc3eUR2WWlhUWQ1RDNVdTFBM2tIZVFkNUIza0hlUWQ1WGF4VGtYWXU4Yi9IVk05eHpMR3k4Zzd1RHUwc3FDZTRPN2k1bUFuY0hkeS9WRHR3ZDNCM2NIZHdkM0IzY2ZiVkd3ZDExWTJLNXpvYmVQS1AybS9kOWl6ZHZ2ZVBtbVYyRS9RaUZWY3lBbTJkdzh3eHVucEZXQW5HdndCZUtHVVliOXdvM3o1VHJnNXRuOXZZYU51NWtWMDZPK3VZWngyTldvSUQ4WEFYNWNmTU1icDRSNm9lYlozRHpERzZlR1JFNXg1N2NXTlFBM0R5RG0yZXcrN2JYaHdvQU5vMmJad28xR0ErcjdNc29icDZwSmRwRFhmSEtQQ3RnVHFPTGJLZDdYb2tWVkdkbU03Wk5mQ3R3UFErRWU1c0p0OTVMWGxaeEZadzcrelpHUzd4Tk93M2NHOXdiM0h0WHVMZnU5QldYR3BxQTYwOVZlYm4ySER3M0Job09HbDZzQkdqNEdtbTQwWXkwS2k1dVhpa1E4aDZyTU5TWVdBa3I5emR0Kzl2amFvOVhiSC92UEJ2SDlqZTJ2MEhCUWNGQndidFJjR3gvZzNlRGQrK0JkMlA3dTNWOXdMWjdyTUttYm44SG0wYTBmWnVDYUlOb2cyaURhSU5vZzJpRGFJTm95d3FCYUlOb2cyaURhSU5vcjlJb2lIWlROQ2ZQSGpTYUUrT1NSVVpZbUIxcHVxYS91VWN0cHl2cmRqM0xLQnd6cmVSSFdLZE5SZlFJNjFUTVVQcHNEVEcyVXl6VFcyZ25qUSswVUVyN004MUxWYWVEMWtpYlZzcVBFMnhUbDNIS1I0QzRIVVI2UXFTblFzcFdjNGIxUkhyU244NEhqUFZrV0FtdDVXUmc2akNHT3F3NjRsT0ZJSkExaG52bFhrdHlRSmhqSzhnQjlRUExrMno1dFkzMlNwbTFRbUxRKzE2WlZnak5aRWh5cjdmTkZuQWJjQnZ4S2FNTVdhc1k3M21Kb1VQV2Fzd3dlYUcrZ3RZbU5rZlBaOExaZkF6N0I2NFZoUDlBYVFhaU5ERU8yYlBCYWRJTXU4eHBOaTE2cmNZaU1qQ1RXSDhOMXM1bDZIWnlHVDlnRnJXYkw1NGNNWmNCRVFBUkFCRUFFUUFSQUJGbytBY2lBQ0pRTlFvaVVLa1BpTUNlaWdpd2pTUUNIbE9jTXdJUkFCRW9OaFZFQUVRZ0tRUWlBQ0t3cFVTQWdBaWtHVUFFUUFTVzlRRVIyRk1SZ1hWZVpqMGdFZGh3N3lZUUFSQUJFQUVRQVJBQkVJR0dmeUFDSUFKVm95QUNsZnFBQ095cGlJRHNjdXZSRXdGS3FPSU1OSFlFUUFTS1RRVVJBQkZJQ29FSWdBaHNIUkVJLzBxNHdFdHdnVFFEdUFDNHdMSSs0QUo3S2k0Z3UzOTNDN2hBdUFDNmxpektNYmhBMWpad2dVSW1jQUZ3QVhBQmNBRndBWEFCSVFPNEFMakFpbXF3ZGk0Z3UvV3pQeTdnU2dEMkVraDRFanl0ZWZXbjYzYmZGL0J0b3h0Sm1Bc3VVTTBFTHJCRlhDRDhYQTI1UUJSeW9IY3VvUEZoRmdycGZaNTVrY29VMEpvTlJEYkJCY0FGUnNBRlhuMWUzSHhlSkdzNTJFQ2FZWmZaZ081Y1BpQWJNS3FDeGtveU1CWmZmdzNXelFiOFlXOUxXQnNiMERrdUFEWUFOckRNQkRZQU5nQTJBRFlBTmdBMlVNZ0FOZ0Eyc0tJYXJKb05QTDRLVWVsdGRrMTVJQXNtK3VwNi8yYnljUnBkOERxZFQ2L1BjMDd3dysrKy9lRzN2Ly91VjcvODdnKy8rZjdYMzVqZVhON3NNaVJKMVNJR1huVEJSUk12OEpobmVZcGRBbXJrTVdTdmpoVnM0NjNsNnY3ci85WnkvWXNoWkdDKzl6dkwxVHVvL1hhVnlaM2wrbDFWYU1iSUx5d25NV3cvZm5YMDR2aHVDQ0xKdmRJajEzRjErY1hGQjgrZkZ1L1k5c0kvd3c1SzMwTjh4ZmJGeGZtNXd5VGRpeHZPcTB3Zk41ejNKUzA0aEhhOTQ5emM2N0I1UnNsTG1GMXgzc0xyVURYdjVrVktJS0s5ejZHOUFickNHRVFGZTlkVUJQRHc0WGk0MW5mZVJNdVBQcytWbGRDZmZ4b1lZWngrb0VnL2pBVk9LM0E0bzZsTlNwbnYrS3BaN0tpeFlFT05qNXM0YkgzbmFQV2I3dkpoT0dQSG5jaUlaWFBIUzh0NG5rczRWZGs1VlBUK2tVbWxqMXU4cXM0OWFqZ1N0VmRqazRZZk5uYS9hb3kyZVcvSG1tM3AzTDI5ekRaeDlvTzIzK09oeVhzN1VsVDZ1TVdycXV2RUhxU3JaNThtSDNQaGlndkNsYUVPSldHcUFnSnR1MEVkRU5hRERrVk1kQ2lpRWdkR2ZGVm5vMENrYkZqL0FwR3E0NWUxVzRsQVJKV1RhYjlkWlNJUTZYY1ZiNWJYKzc1a3RWSnBPRVpJcTlCS0xySGpmeHNzZzBTYTk5N3I2ZTJqTy9ObkgwcUtZcnkwcEFQbGNCNjk2dXZwN1cyeUt6dTdYc3duS1RtTTU4YWJTYlFyOHJWWUt3UDNxMkNkMFZvZGlYdVUxdXJtMHg1V043TnoyY0VHcjI0Nlo2UWVhallUTjFHdmY1cUUvMWd4UTVlVDVSR0pHY1hKY3RXWGx4ZnA3Vng1QUkxWFIrT2xIRDVqQS9tTWZiNkZyMWllWVRNMGFwd2oxMXcxQnZiVVduOE4xbjF5SkZobmZOblcxQ1h3RmZkTWdMcWtoVUJkUUYxQVhTb2xRRjFBWFVCZDFrNWRMaGZUVDZBdWFRWlFGMUNYWlgxQVhmWVUxSVVOdXV2Q3FHMlJRQkwwZGdrZGlFTWtpNlhtNW92clc0NWsvUkRPdmpPWFdJSGsrY0w2VDF6YnNnUGZnTWQ0anVXdE1EWnUvMVFtYm5HZ3ZWMnR0Yk1QQmhObkE0TlpQNFBKcGgxREZrT2NJVTd3NjAwdmhYTGFrMHhlU2phZHRlWTBxZVhSMHhycXVDQTJXMHhzM3Q1TzUvdlBRbmF6OXpUcUtuQ2NOTU1PY3h5am1YMDRubU5lalFUbXJwbHNqS0lTcTJZOFI3UHI2eEMwUkkvUE9JOXN1NmFRTFlFbDRrOEZQRDY3bGlQeUdQc2xpekJKVHQ5SGkrakp5OU4zZDA4aTM3aUY5ZnpWVWZqbjNiaCtsQWJXeWNIcnd0OHBoTGJla2Z1VjM4N0l2WHYzcXFBc05ocjNiQkFReS9mOHpPalpnRVpEMkpyc0lRVVM5aFVtSnNPTitHVitJK3M2RFI2NVR4d242ODdJOUg3UzA0MjgwdmN0UXZNaVowbVJzMGFtR2VWOSt2Ymc5ZkZkVzlMbUphS3pQZGZ5a25oSGQ1T2EvQ2lxMVQwcFFCTElxTzA3VnVTZ241YzdpOHFkMVpRVE1OMis1OFVHdFJscXdDM2JOWEdEWHpiOXljSHpONDhselJjNHF6cHozTHJUeWNkbC9ueGt2WXRmdHc3djFTV1BnYzl0dG1uMFVRNE95L1NSWnpDemVzdzl6aTZuanpXWjI1OElUOUJzNFVRNHpjN2prK3c4K0daN1FYY0ZjN1ZRVEJ2TTFXTzFMUVZ6MmF5dUFDM3BSRDRBYW9oL1RsZjUyVHlFQkxQUGkzQXdYOFgvRWJMZjEyOGZoNURoNDNYSXEzNzYrVlBJaU9McEx1ZDdXbTd1RXZnaHUzVmdEZkNEOFNJU0NQK3VJQUhoTnlYOElDeDhVOXhwaGgvOUdCWGhSMU1iUTZoblBYMzg2c1h6Wnk4ZlJ6L1dQbTJKVjVwcXIzemNLZ0hPUHJYejdoNEx3S0UrdDFMTU5UREEyU2QyWk1wRWhWOFJ4QWxIcndUaVpBTXRMVUNXQmFKQkJVd0VURlJJQUNZQ0ptb3duYzM5RzRxSktwdlF3Y2czb1lPbVhlaVExaXNpTFJLU0xHOU5LeUIyb1ZXNzBHcjFFcnZTMkpYV1dOYXdLNDFkYWNteWlWMXA3RXJYNWwvdVNzZmhFZzQrZi93VXZ2L0o0bkoyalgzcE5BUDJwYkV2TGEwVzlxVTFTSkE3N1BWVHNtT0NBc2lRNkJSNlByaUV1TW9JS0s3eUdLR25vZ0VpRW5CV0dHZCtwZkc5MUEwRHdRSEJHUzNCSVlYakZIcmt4aDRpc0xWeU5pa1UwZnYwOGlLbFdhczFuM0VRMkJwVVpyMVVadkxWTk95bEtRaE1tbUdIQ1l6MjNEM2c0VUdqS3Vpc0hFUFRsdlZYWWRXa0pmN3ZsTEI0WEVKWVR1YXo4K250YlFZeC92anRYMzcvelYvM0cvQ2svWTFZZ1dLZnhpZTA1NEFudUJGcjAyN0Uwb282c2JxQXh3WlJaMVovSlpaQlgyM1NsVmdKTUM5L2ROb1hZUkhHU004M1lWVzdDMWRjVllrNXJyZ2FqUkpnSGtKb2tCdXUyb1FRYWlNRWRBc2hCQ0VBTjF6VnZUMnc2SllzMml3VWpkWXRPSnNlbmFkWE10bVhVYTJlWDJGUW92YjE2WmxlKzJUcjZMWG5XUlQwT2pNRGVnMTZEWHFkUFdndDlQcTkvVDRrVktEWG9OZkpvMEd2UWE5QnIwR3ZRYTlCcjQyckFIbzlkbnBkZHJuMVpUdll2Ym5jVW85WVZIS3FVUEIrYTMycGJqalBLcnh1ZGZheUNYTXN0M1NHWG5IbWNKT3YxazFmaUI3ZlU3Y1V2cmpyNXlUd3hTMW1LRTgrcHU2NGlvdUo4eUptWncyMXBwbENPYjFQTUM4aW05UGFIelFrSUF4d3pGMzdiWVI3MDAvdnB4OCtYRjUvaEg5dW1tRWMxR2N0L3JrbTgvbHdiTU80RmpvTHl0QmV1dXV2d3JxUEZ2cURYdkpCQTJveGIzMUVSMk5Ya1hEWElyNVJjSldOSmpycEd3SFRBZFBaZnFhak9kampVb05USGEySnBsQ3VBOVhKaklIcWdPcHNLdFdKYmk4RTFhbGsyR1dxWXpLaEQ4aDFqS3N4QXFZeGdpcXNtdXc4dmdyQjltM3VOZWxKcU02cjYvMmJ5Y2RwNUhVeW5VK3Z6M1BLODhQdnZ2M2h0Ny8vN2xlLy9PNFB2L24rMTk4WUVoOFpxUkU4THRwVEh0ZnJIbEdGRWdPMlExZklkcmJTa2JJRmhaSlZ4OENSVXZsK2w3VmJoU05sWWQ1cDlLUHNxYXNNL0NnTnVrb3hmWTdLanpMQjdzZXZqbDRjM3cwUkpTbUhvdGYycUhSNlBLNFkvWk4wRy93cHE0d2UvcFI5U1FnT29SMUZCSTNwS3k1UVdONzdsdyswWnFxOGlONThtaGNwZ1lQMkRwVVFEZUJRV2ZmMlFMVUhvdHBhMzNrVDh6NzZQRmRXUW4vK2FhQjZjZnFCSXYwd1NnOHNibE9icHpZcFpYNFVBcWg1Rmp0cUxOaFE0K01tY2xyZk9WcjlwcnQ4R003WWNTY3lhamw1b0c3UGMyT0szMnptVU5INVJ5WjFQbTd4cGpwM3FPRkExRjZNVFJwKzJOVDdxaEhhNHEwZGE3YWtjK2YyTXRYRTJRL2Fmb3lISm0vdFNGSHBZL01YVmRlSGc5dzM2Ni9nd2plYnU2b0wzNWp2RmU1ZWkvNHUzNzBtL3FhODhDMlRvUnF2VE92SGFIYmhHN0Y5djFNN21jUWthN3dWcm5NcnRVeTJ2am1PRzEwYVp3OXpYVndpV0pwZUZ5ZjJyTmwxY1ViaXBza2g4ZFhjRVJjTkJmVWRjZW9DSGUrSWN4MlhiYnNuQnU2SUt6NFRkOFNKR1VhNFFhb0Q0SWpGcU0rN3NyTjlabmwrT0hkMzVCSDc0ZHp2VXRLQTN3WmxYcmJsZXFTaERWcGRRVUxjU3Z3R2ZVYXJKeGlKT25SOUZMUmJIL0FnZm85ZFdhWFRmeCtzNk9yQ1phWE4wTDNzOHNLKzBmMFNZTFZDdlZRQ1Fha0szUk9uRys3Vk43cEU5eDNieVNVbWVUTzZkN3h1cmRReTJScmQyeWJnZmtrRk5odmRHNFdBTXZGY0FMb0h1cGRXQWVnZTZMNll1ajczUjJWRWgwR2lKc1EvRDNEdGMvcEltWm05eUtrcnpoeWQyblh2eEgrSHkrOGl1Z2crL2lNQlR0SHVZNWFOUmgvWUxNbEVvc1hsZExaMDVYcGdab1RRT2l2TUZxMVEwUXJWc09KcE5hVm9oSXRHdUttUitxWlEzcWtwdnQ1YllVc2p6TFFodnVZN29WSWJHZ1lDdmRkQk9yUWgwSHdaVHNzMmNLTFhCdFpsU0JXTk5MVEM3L0lOY3FyWEZONmZFZDJtRkY0NzA3REM5TDRPdjlOYllacmZoOVBsUStmYytLMllmaVJGRXczdkpHajdrVGg2cjhQdE5MSWN6ZGZCT3IwT3pYblg2elN5ZEdkZXAxT0g2VTIvMU9uVUZNMEptTkV1Mzd2VFptSHZacVRoTTJFZDNncTE5YjRWbC9SbnBMNHB2dGZoVzZHMkhuSXNHakY4S3lVajlVMXh1M3dyMU5ZYllHSlRER2Zoa29tR2hyaFNHeG9HOUtZdXQ4djNYakxTTUxLQ1RpTkxiK3B5dTh6Q0pTTzZUVEVkdjVFdnFzN0k2Z0pWU2tZYXhsYW43NTNvWVdHdjA5UkZOTEZ3MEdXWnAwUVBDd2RkWUgzSlNIMVR2QzdVbWhJOUxPeDFXWUJMUmhyZVNoZnlRSWtlRmk0YU1YNHJtbWpZNnpiQTlKWjVUMmlLc3pSaC81aisyTFo4MTloUXc1dnB0RDRTdmFXK09NaU0zNHptVWg5MElWeVU2QzMxYnJlUFVuT3hEMGlucHVpdCtFVWp4bTlGYzhWM082MzRSRy9GOTdwSWR5VWpEVytsaXdwSnFkNks3M1phOGFubWloOTBvVVNVNnEzNHhhWVk5NWZ1aXQ5cGNxR2FLejdwMUYrNkszN2hyWmhPTGxSenhlOGl0NVNNTkx5VlRwQ1NhcTc0bllBKzFWengvVTdnaGVxdCtING4ra1YxVi9zdVNqR2xtc1MrRHJ5d0VMd1EyekUxcE5zYzQwR21TZTU1cDA5ZmQ4WHY5bFZxcnZodXAwR215L0hkTG05RlR6U21MT2pTRkUzUm1QSXVtM1dVYTMwdmxIY0NMMXp2V3lrMXhYUVljNjF2cFdURWRCUnp2VytGOGs3QVZVL0tMeGt4ZnZWNjN3cmxuY0NMbnBSZitsYU0zNG9lT2k0MXhYU0FPVnJvbVBKT3lvdWpoNDVMWDZUcHUzZTAwSEdoS2N6d25UaDYyTGp3NW8xRVkwY0xGcGZldVhGSDZjRml5anFoRmtjTEZwZEdsbkZUOUdCeHFTbW1ING1uOTczWGJOaTJNTkhRa0piZUg5VFgrOUJacCtYSzEvelFXYWM5TzE5dkplbkdIM3pObGFRYlRQWDFScGJmQ1EvNW1tUEw3eVRrQm5xb2l3WmRtaEpvb3E1dTd6N1FRMTJzMHl3Y2FLS3VqbTlGNzF0aG5WQlhzSkp2SlZqQnQ4SnNMUkRCN0M1SXBXU2t0cjlLVmd4ZlBiUDFGdUJPdm5JbEk3cE5NZTR3TFYycXRIZ1pOMFZQbDJKMmw2MElwdWR3UWpzNXhUSk5oNVBTV3pIOElKbWV3MG0zVVZ6NjZ1dWJVc3NkVE52UllLS08vNnBONkhsMWx4WkgwNkdsNTZSTU8zbVVNazAzNWJqRlVqV1MvSmhZNWJNZ1VrdDZNSThWL1psTW02TUo4MWducnltbUIvTllKLzh2cGduelNsWnF2c2Y0b0Y1MllPSGhnNVBKeCtna3cvOEhVRXNEQkJRQUFBQUlBRDIwZGxrazhOdjRPZ0FBQURvQUFBQU9BQUFBY21Wc2N5OWZjbVZzY3k1NGJXeXpzYS9JelZFb1N5MHF6c3pQczFVeTFETlFVa2pOUzg1UHljeEx0MVVxTFVuVHRWQ3l0K1Bsc2dsS3pVa3NBYW9wenNnc0tOWUhpZ0FBVUVzREJCUUFBQUFJQUQyMGRsbnoxRzcvc0FBQUFBc0JBQUFUQUFBQWNtVnNjeTl3WVdkbE1WOXlaV3h6TG5odGJIM1B5UXJDTUJnRTRMdmdPNFQvYnROTjdhR3hZTEhMUVJDMXVOeUNqVzJ3VFpkRUxUNjl4VnNGbmVNd2ZEQ3UxNVVGZXJCVzhrb1FNRFFkRUJPWEt1VWlJM0JYMTRrRDNtSThjcmVzb0tyZnlKelhzaTlRbjBHSklpcHpBanU5VWFkT0pzMHRMSU5WT0JORnU5NXdYMStlS3dKb1Q5dU1LUUthaGt1V2NvcDVTVE5tYUxYSUFNVXBnVFpPRGNCLy9EQkljT0pJMlZqSDE5TldVOHVQRDNQZGp6cG0vL1ROZ1c5K2ZCZC9QM29EVUVzREJCUUFBQUFJQUQyMGRsbTBWcmx5dWdNQUFHTWZBQUFKQUFBQWRHaGxiV1V1ZUcxczdWbExiOU5BRUw0ajhSOVcyM09iT0k3dFdJcXAydEtJU2cwcVRjVGphT3gxWXRWWlI0NUxXMDVjK0FGSXFBZTRJUTVjS0J5NElmZzNwZVJmc0MvYmNleFlpZFJIV3J4N2lEMDdMODgzTSt1c20rdkhBdys4UXNISTliRUJwYlVxQkFoYnZ1M2luZ0VQUTJlMUFkY2YzTC9YN1BiUkFJM0lGU0NEMzRHZGh3YVVWUWdlbXdOa3dQR2JEeGZ2djBEQmtyQnQrWjRmZ0U3ZnRQMGpBNjdVcENvYmtJazM1RWo4eituMzhhZlRTWEdtZ2tsM0xHWnZ3N0lRRGxXaXhIRWF0bFYxSENob0VxUFZrYTFaU2tTck01cmphRWpUSTVyR2FKcXVTNGxzZy9NaDNaYTBpRmJqK2xUTmRsQkVremxOVWhSTGpXaUtzR0ZaaWd3cjgvcWU5a2tTTkxXaHltbmYwL2ExU1ZzcDM5UFB3MzJ2Vm1WZHQ2ZDhUOFZIbVh5ZVNkK2JsUVMzREpyYkpGSldPQVU5UmtlQXJVb1ovQWp1UTlUeWc0RVpnaWVIcm5YUU5rY0hCbHpOY0RMdWx1dDVncmw3TWlTYU83N24ybm1zU1lCQjRpMUpZQWllaWpqUmtjR0VQMTlpSm05NTE4Vm81bXJNOFF5NXZYNUlyVWxyS2hsYXJxMllmY3NjVXQ2V1o0YkZqSHRtR0tJQXN3aExzMWszVWMvRkcwSGdINEdPKzVwRXFzNExxanBiWkJ2Yml3bXdRSkJRellNRkUrQjQ3Q09IUUtDekFWUG9rTnlqZllEb1Vxb1JVQ3FiczUyb1JGN2tJbG1JVlpNbmF6R1d2REdCdGsvZHlnOUdzMUtncUZtWlNQRWJ5UDdDYUhkZEhKSW1Hd2Nic1hrOVZWSFdRMDUvVWlJa0JHQmwydCt4dE0rK0JxUVkvNk8wdnl5RW1NcXlISXJMNGZwZmVzbzhYK0IxUjQ4VFhhN1JXU2I2RmZaOU5RNjJqZWk4bG5xb3JjbDBsRld4UUZWb01WQ0tSbWRaRlZkU0ZTTGF5V1piMStnc3R3a21za3dGTVJkRVRPZXRMb2lXajhQcDA2V3BhUEVvU0RxZCtkWnZFMS9SZTlrbDJpWEZteE5aY1p6SHdjbzVuY1dZMElscW12WktQWDJhZTNIMjlmenpENUE5MW92RitQSG1YV2dWOHFLdFFnalVyNmhWc0RQeXlUNVJpMTV3NGtQT2dueGg2cGEvUzh6T28vZ1VXakJrTXJlTGpza1dhYjdzaFA2UXQwNUs0WGI0RGt1NzZZYm45ckFCdHhBbVNjRUJpejg1blA4KysvdnIyL2pqMi9IUGQva2ZIa1NjeFJlTDdBRi8zd3hNaXlnR084K1p1Wlk1Y0wwVEE3WmRLL0JIdmhPQ0YrWWo1RUtSTVJKaEVXQ3V6T2dKelQyaXNoZVl3MzZrY3dmYkxUY1loZXltTTZTb1VVMThaUmM1ZkVFOFo1MVI5MmxONVNIU2JKc0JTZnNSMlBURDBCOHcvaTROSC9rVlF1U0tLODNtTld2Y0hLamRVVzdTSkF5QVhjWlBUY3EyeHlORXlEejYwekdhNXcvdURDQjR2aVRHUzlkSzE1YlBOU2x5VFZvNjE1WTRhamZ0MnVSU3V1dUpIWXJ1T29JcUtPUk9YTkVQNXY4QVVFc0RCQlFBQUFBSUFEMjBkbGt1SnpVYmlSd0FBTThlQUFBT0FBQUFkR2gxYldKdVlXbHNMbXB3WldlMWVHbFVFK20vWmhBVUJUR3lDeWo1dXdiWjRnSWlFRWdyTFFpMHBBVUJBU0d0TkxLSmFVQWtZa3kxc2tRV3lkZ0t0TkNRbGtWRWxvQnNBakVCd3RLS3lBNENhallWRVNKVktxR2FWSkpKMzVselp6N01oM3ZuemxTZDM0YzY3MXR2bmVlM1BrOHBYeWtGcU0xZTdwN3VLRFUxTmRSL1U5MG81U3pLN1orbi85TDF6eUgvMVRQVWxKMG8zZldvR0ZTK3V0b08xQnBkTlhWZE5XVVBDb05DcWEzOUh4dFEvL05TVzZPdXNYYWQ1dm9OV3RxcURjMmJVV3ZVMU5YWGFLaXZYYXVob1ZxOXBscEhhZWl1MWR1Ky84ZzYvWk5uTlhmRUd4eTRmdnYrK3AxSEc3b01mVWZBWFFmUEpkellvR1Zrdk1YRWRQY2VyTVZlU3p2N1F3NkhIWjNjdmovbTduSGMwOHZ2bEg5QTRPbWc0UENmSTg1SFJrWEhKRjVLdXB4TXVaS1NtcGFlUWIrWm1mWGJuYnQ1K1FXLzN5c3NMU3V2ZUZENXNPclI0OGFtNXBiV0oyM3QzYnllM3I3K3Y1NDlIeDBibjVpY2VqVTlJeFNKMzczL01QZHgvaFAwNWV1M1pla0svUGZxUDdqVVVPci9EdjMvaUV0WGhXdU5ob2E2aHVZL3VOVFdKUCt6UVZkajdmYjk2L1NPbk5ROEc2Ky80OEQxOVFaSGI5OXY2TnF3ODZBdmFIZ3VZVVRMYUplZGNEZjBEN1IvUS9ZZkEzYmovd3JadndQN1g3aG1VQnZWMVZUQlU5ZEZFVkFLaFVWcEZ1ci9oeWx3VGJoWnNXaHVjVVdXUkkwSGwraTBiZFFqRFhDSWFBbTJ4RExpRUQveENVQVlLUEVVS2xIVDUwZVNTRFA2Ym5JbTFmTmhES21abGNHTmF3VU5WbFpNU1dtbDdJNFI2a25aRm5qRlk0VG04SmFQYUk4MmVlS05IMUF1em5uSTArRm1NU3VOWXdGZmc3YmJZekNLWjhGQkVDY2RjNTJ6NDlWSEFoaEFuQWxEYTErQUJ2T2V4N1lVN0tPNmdPc3lMa2t1LzgwT3ZXYWJXZTBoWE5pVzNKZnc5cU5VYjZCOHFDWjZxWkxHQUhoNnRENEMyTVFWVXBRbzNnN0ZDd0xZcmtRSnJaV290QldGc1NaaVFVZ24vYlBxS0V1V01wRTlUTENlSU5SWExUWXE5SVlrT1BoM29QdVluQ1Z2a0M1OTQ3WmNVYUxZck1ycTZSZnhjTXo0dkY4bnZpOXZ3dkdjYS9OTjNzTzlmYWYrK0Npc2V2L3FBbHJtbkJOemhHaGlIV2JmZHRRL1BtbnJya2VXNW92akRRWVB4OStmZkpCSGlGMGF6ZmFsVFp5THpNd3VpZzliM0w3UmtzMmRUbUpnUlVEbmtpNk54M3pNNTVGVEFXM09EdHI0WExjZVlnUGllRVByS1hwV0JOakNvVitKdXJsQmpORkNuTUFWZWxuckJENVFFRENGTnl1bE9GYU1WN2EwanVOM1k2NWZLdjdYL0RCUG1PM3REV2dlNVJpMWZPVm1LRkdnSDlvUVNlUkM2NnFGUk5pQ2hPZ3pCSlAzSGltR1NWdHArb2c5VElhMHBTRXdGekxyL1FKSGRoSXdiQURNRmw1dXE2RzYxY3M1cnVnb1U0a1MxVXZTb2dUeW1McTFleHBCZExxMTlTSVNIbnQybzdHUk5Qd1VHMkxCbG5QWnJ2K0s0UnR5OEtlcEJ1T0tQVEMySjZWMWNSWkVDeXMrVndxNWErQXA3d20yZTJHQnhBOVM1eEUyLzhsdUdyL0VXQmZqdEVKdlVxTFc1MDF4akZvejJKSEdkRUkwSXl2RjQxZkMrZGtycmp1aUNBWjFOQU9FaUx5RDc5ejN2SllFZnBucjV0ZjNad01Sck0wVVl3RzNkd2xOdlFqKzNnWmkrcFNvRFRDaFI0blNwdUVIUVdQaHpnWEF4S3lYdGh1dUFNVkNvRWVISkZ6cUJkWlM5MFBFVzJ4SDRIMDBvWkhMVzBvblBiWmVYZXIwWnVZR2Y2aVk5dGp3YTE5QXQyOTFHSVZ5YnU4NHk4SzlQYkVpckdidkk5cUE1ckpGbFhXb1YwTGxrUHVqQ21QdmU0L3N5cmJZUnZ2VWJBOHI4NnV5eDVxZTZEM3M0enJwZHpjeVpLYi96cXVqMVVXMDUwbVdEbHVldmZSTlFuK2tpd205dUpraGFYSXJ1RHpVajRZdHlDcnZDOU5vTmsvRzQ2ajdTbXprTnpoTzBhMm15QXcrb1BFVHo3TUpnQzNWUThQNkszcXYvVFNUQXg0Rmc4eGtHbTIvWVo4MkJ3SHJGTWJJUmJoWTVrYjlXVjZMRUdVL0tGRmQva3BVSkNPZENXWWlFYU1JVmxBbVpHU1R3Sk9FalZUOGVKT2JBS2UxY05zYjVBcVhGbFdwczNhN1BKZXFKaGhLdjF6bzJpR01HTE1uYndtbUhvZHJXZkRxVjVGUEVhVGV1Kzh0N0RzYUYvNHRVdm9Odmk2TG5xYU11VThoVjhBbG9VT25FclgxSTZZQkl4RW1nNm4rOG1JbEtwcVZTVEptMlE4WmV0WXFudjAxUTJSUS9VV3M2VHZTRURac0pyQ2FyUmo1UmpaQmZnYVhzdVBzQ1JsaGFsUDRXT2dvN2lacDNVVUY1aFgxYUQyU0NobG5TSnFHTXJoYTFMMnFGNi8yY2RWZHNiQyt0L3dCMVV5a3l2TzNlOERQcVdJWFAya21PS2JvRDhiMER6cUwwUm1JbWFnMnNjZmNFbllUUFNYMmtneng2cUtsTEJJS3dRbWVKbmZ5TjlnQVVjQU1RNXB4WTY0VFk4S041TjZrSFlaeFF6ZTZJNWIzQ3FxbXFyZDRtemhlTzFkZWZmZ1U3eGpSMEZ0N09ZVjBxa3BTa2RNelZwR1Jzek1nZ1R6ckUzUFhvdEszd3JLMTJxSXZ6czlYR3JQUDEzL1hmWjlFdnp1MW00NlBwZjB4NXhvNFlCNVFkdWh2NGpSbUc2MlRhZXE2QmRiMGd5c2hUWVZXa0pDeG5ucDRaTEZKNHVFTGNUb2dyRUxiTVZ4WUhXc1Q5bm1BT0RMbjFNUUVTY3pIWHUyYysxWFJrNlplWGJ0WVZXOC9HUVhrVzhYSEoyc2tVSnZCSVJGbWtTVWt6SGgzYzdVNHprRFg4VWlZQy9MN0NCbzBXNG9DMklKc2tiY1FCSFZNdFdVTW5lWUlhdVp5MXNGQUYyMEx0TFhFWG9tNlVVTWJtUXpiMFFqZkZ5N2RaT290WHpNL2JJM0hKb2ZqdWs4RUNUb21mOHFYYmp1NHJDNTlYUkJVcjlwOG5uSit1ZmxOK0lrb1BGR0owdmphUHBKRVVJTVBFZlVvZk40SHZyUk1YcmdyVi9ZZE9ERnV2cjhWNG1iVlZQcXpoKzNzd0lwRjA1Y1ZoblY1V0hwUy9LVTRMSUpxQldzYUZBTTBCOGk0ai9UckRpVkszTnBEcEN0UkRZRlpaTzRGcnNRbFJHek1RSWhrcUZxaFpWVWF2YXBFTGI0UkF1bE1JMVV5WUQza1ZmaElvUWxuTXpWK2lxTkRXZUc1SG9Rekt4VWpRQ014VGJIaEROVjlYSU9rWjBUZVBPZW1ucHBuNmxzYkhEYlo4aE40T3lkRzVtRDY0K21nQU5ZemE1dkF3RmMxYm1sQ3I0dGxqK2JkODV6cTd4UzJlY1hFN1U2SlQ0dHc3TnVVOHV6NUNNUGVLK0R1M1YyaXlnR2pNcXVYaDlyazY0S29oaW9IWFAxRVdudVJFRFdMbmltVGxySmh3NmhSajBUSWw2L1FlcVlxbEcwRlhmVm5QRVRyRVlzTDVSTUYwdmI5dHFVS2JDR2ZOeHhkZm8wakRtcHJIb3VUVkhTMDNkanI2cWRFcGYrdDhxQ2pqUGhLTlZZK1lBd1VVM1B5b2tVdUNKTmhDOVlNYmV6REZWTGtGNEt3RHM4bkRNcjVlYTB2dnJxZTZIaFMxM2ROM3gza0w3cEFSZCtCbjI4L2lISXlZcWcrVEFVZk1Ncy90dHVrMXhXVXoxODI0b01CUzJueElhZm5aNUp5Zmd5YURwcnRxOTVxTkRuY3UvSDRHdmVzUDdVVW9VVWlUSmNhYUl0TEZVdnI0Q2MwWFU4d0dFQTFzeEJyT1ZwaDVJc1FzcnVrYjQxUE9DdE1rZ0RCdTVaaGV1NHU4TVVRQnJGd0JINCtIWmZMM1FKZjBWenNTanh2U3pNSkh2ekIxdWdHM2Q0eTc4MkZTY3I2eW51Q2hLVklkNE96UVJORVkvckRocVF5RTY5WEtmZzh5MmtMZHdtMnp2eEF6OVdROFV0NTFnZFluODlhaWRyZXZSTS9sK2RNTldRd2V4Nys0YjhjdWF3cmM2Uk5jeHRJcXI0eHc1WG1nbUhYWlQvQmxhR3c3aFVaWHZITTFRSWtJYmFzR1c5cG1yelVSa0t6K1VUU0kxeVFZRVVyeUk2M2x2SS84ZkdRUTYrVDlSanMvQjFzSXVjSzVUdURHc0RWWFU1R1pVYS9GOTVTbENVbHJTUUFYVVNDZ1BuRi9UeHhoaXZVLzI3SGI4Skt4WnU3MytWREIzZTFvaDJiZEQzSTJtVTFqUjAxSncyQS9WT3g0WDkva2RjQjBiaHMybFpWOEVjSHdJSHY1UlVLWEpTRHJtSUNlTHlTZ1dEQUhRTlNCbHdzSktndDBIU21tdm53enNIR2FEUklQQTRsd0FkRHdMbHN2QTBVS3hWMVROYlp1bUlXYnNOWno4ZEV5VGVidHpSbnM5SU9CZEkySWtmazFSV2psNERaUk9udllGM3hvN3BiY2VHUWxkamxUZXYxSm9ZK2Z4Wk9KTUxQTkJGRGZoQWNpa216eHU5ZSs3N2s5cllKMWlMMndhdllGdTVHOGJDa0tSMk9yWnltWGlhdTUxWFA4c1N2T0xOck8vZjNYZk1sQmFVN25hNWhvRXNjcjZVY3JQYTVsWHlDZmFCTVhyeldDVXg3djBkZUh2MjExeTl1YnlMTC9Fb2x0dWxEenRNWC9qL3NlRjlhL09tb1hud1JaL3ZoMGJ0LzczaC9mbnpyZ3pKSHQra0J1ZldGSmV0bE0rZFFOMko3QzdlZTIzTGpTOS9xUzBwZHpaTDE1OUlnU1YzdHhaK1NNMFF6SW1QUFAwdU1LUTh5SjQrL3VYMzlVT3h6bWdid0RBMnIrc3pQbFVLK290VFVKYVdaRm4zNHk4dDRIK1R4WGZMYndlb1NkdWpvdFZFZ1JjdWl0UHpzTVlNZjFWU20rYlZMQnNCY0VTN1gxWWsyeWRHSGkwUUxPRFBhWDBwVVkyVG5rQnIxMUpSQ0IzWVd4VEY1am5GeHRrMUJlRDh4Y0xQRXNiRkFTT29CNERPQndPT1hiZmNSVjdoS2RoUXhnMHB1UVR1Rm5ES1pnMktFcVk3M0swZDJRN2dlR3kxY0txWTUzNGNCVllzVkRIQkJvZVV0SXlCRUtMZElOZllLdW1PZk92TUFiYW96cEMyZXlsQnNwNDFpTk5ocVl0eDBNbzlyaWpjRVozdkRiS2RjdDFGRHgya3VzYVN0emF6TkRyeHJ1TzlhR3VFOEVYSGRvS29YazNqbWErV2xuQU9oVkVjWUsySmdyb2xscHhRRHdDWWdxZzI1OHBCU0pyV0hxOEtoTmJJem80ajZWWWduWUdVcFVlZFpHeEFmT0IyY3NJNkxORzV0cDJmVGRzeEVLVkVHTktPMEZrWlhpUzE4VU9aT2lUMEZTc3VFQ3hMYVMzNm42KzZ4eUZ3WGp6RUZtcW9OSjVSb3dLbWdzNi84Ti93MWNJREhOTUhyc3FJeDIvQlhSS1NiSmZxUThTMVhTKys2K1ZiTzFpZk1mbUNyeWdtUm9mQUNwTmx2V3BKWkhSdnZKcGFFbnphM0FqdDJlVll1bUg1UExuMWQ5K1NlbTI3QnhMdlZqaDd4TDdFNlhyZk8ySmllK2pOZkc1M0ZtMkJ0d1ByTitKZEpMTVRSRXpkcUduUnJqemJ0RlMySTltWEFUZzA4RWRnY2N6U1JKNHkvQk5tZmU5VG1VKzZmOGt1dDEvNkxsb1BUbys4RFRyMTc5OTd5bEVzNWxTc2tMbmJ5VFp0SU9valBlQktRcVVROUxzaGtxNWRSN2toVFlPQ0JZbkJGRDhFTUx4T21PenBkY2UyWTlYYXlwWFV3cjZ1OXBJQWNFZnVnZTdYbGVxS1FwQU43dUY5ek9IM2NUbTVyWTg3M2JCaEQwRklYVmFXZW8rNXVobld2Q2g1QWdTb0dROGVna3pEWmhRcVdtUFRycW1idmt2b25WdzJJVXlIZ2JwblBQNVN5Y3N1ZXBQVnhkYktoMWh2UzlBWUo2Y3NkSDVvaDJ1MnJEeWdKQ3g1Z1AxMDAzTFFOZlRRTHpRQUVsZTFUTjlsV0VGWmt6aENSVVlnOWxNc0ZRNlErb0Eyek94L092aDhqSlcxOFAwYU5nTHhGdTFicERJVTJZak9tMkEvbkw1eUJOSGxLMUJvNGJPQUh1TzJxbUdudzBiUWduWW9HQVJFZzBid0dLbEY5bUUxc2ZTRmF4YmszSzFHSDhHNlZ5RnF3Tlp1S2MvZ1Y3eUwrSFI4UkljVHBVbjhFVjNwWU0raGVoUVVjRDMxeDhSQUU1aUpXUWp0aUtyQk9SWGZQamxNZDRrUkxHd2szOGRqeWhkVTlYQ0hha0IvejlqQTRKWWtUWURRcFJPbUpJcWxsdTd6b0VxbXMwcWVXR3JhdXhNeStSQjhkc3NIM1pQZmdjTlZoTm1FaTMwemZIeDlubWhldk5YSFhhcHpYZHpmMjNINjcrdnhxeTErb2xPZ3gzcyt2MklkMmFsU0wzbHFwT1oyZU1OeTlmclNTa1l2Vk5HM2VkK2VQS0g5S2p0M2NZc3hvdGYwTkhsRjN3OWpjU1VXdndwbjJJbXdMTEJFUjZXR0gyaUNWSEdDbGM1emgwQWh4M001dWpqMU1FTW1JMnJFTkh6RzZIdW16ZmVhWWNXUC9ZY1NqUE1iMFBDdFJ3TlFLYXlqeU1rMnZlSm10K1lwY1cvdTVlUXVPc0UvVlVicHNhUHFmU2l6a2RTd1dRbGJWdURPRTZTRm1rblRaYXBCRDRMRENpbW8zd1Q0THpYWnlzRmZzczRlTUtlSmUwOGkwWllrWHp3ditGWC9zWWNocmVFOFA1Y0EyVE5ESWN2V3NFb1h1RlhVTWtueUxuaFBJcXJFVEtDVDNrekNJelFtMHNMV0hyejlEZFpRemxhZ1lzdG04RXJVSmlDRk5KMHQ1c0pxQWE0TDg4QVFDRmxzRlF4bjFzRjgzd1ZnVk1UMWlMbFAveFZzckZVZDFOYU02Z1FYWmRrVkx1akMvTDFpVDk0YllEMmhMYUx0NFlpdEN6NjNMUEVFaTdORVpYTkltckw0VjBsdHlHTVQwMnFqN1FaZytuS0dLWW5ETTRVRFJJTFB6bHJlWW0vR05QOTFQaEVPaGxCZndqVzJFTTZQczJCcUsxa0lmUm1jN0tIMHFYREpVOURpRlZZQ3AzcE9FdUNmQUJWTFdINjhzVDkrcnFUTm9UTTdJMkpGMDM5cStYbkxraUdqQjk2SmUzMGgxd01VVzgwUmVkNjNKMlRkZXpaSHJaVEZhVHpkbEpZSGZ3T2xhcDFkcmd5dThUZ1BWb2phREN2Y0t2THVwLzA0VG9rNlFYM3F3Mzd0YXZNc1oxejM0cHRJRmI1MEFqckdodkpVYUtHZmkxU0JBMEVGZFAvVXp0Q2RkOEJkQkdIYWlOQXoyQ0dzYnhmc0ppNGxDanl3RUoyYlFDeWZwZFM4THZqeW9GRElNNElPOGxPYW13cnRPZWMzZkNuOXBuWkFrbVRrWGRhZzBzazJaUE9QYm0zRHA1N2J4Wlg0Mm9ha1Rxa3luYWMvT2wyakpIeVNoY3dqb0pHTG1UbDZCdzJoWURFa1RJWnpIdTFoU3ptMVlSdXN1dk4wN2podTZidFA4MU1QejhaUEdPUDhtNTQvQndJOXlOdFgva1VxOE4wejVUNXh2cVRjTzVOZExHRGZ0VmVUZUFkQlVpYjVWNHl4Q0ZHdDY2UWZvTHUwdzFIY3JxVGEyRUgwZDczYi9VeUdIQWFHRHhpOU50WkUyeGdTL2EzVUtxTHJ3ZGZZMWNHZzNXNmNXUHRpZnNuU0xvd2V2TG9tTVdqVTdQY1lWbTJGNlozdkJZcTFNWFRHWVQ5c25aOXR6cDZlSWNLdXFEUXpSQ1ZGVzNCenpyWkRCak9hc1FoOWUrQjdrNTlKMndFWENsZXozY0hFRjNDN3JMekdBN2NXaGlZSU1BNVVvUFF0K3FTaTB0c3kvVU9XVC9lNXVyRnVCOW5MbWVNdWVZbkxrUU5ndHI1RlRqMDc2Ly9JdFNqUTJkOHRob2tEOEMyWHZoNU45RVEzOTF5S3hQV2YzTGY5V2RsSVFuMVM1WWJqWFYvcUtlZ3dib0ZzV2ZQZktiby9OVlpQVmVQc1V3NThlOWE5S3M2VzdZQzl1STRjcmMzZ0RwNG95VktOWkgzRWpaODlNTWNqc09BdTRPaGtLb3RuTzg3ZFpLLzdGeWxyOEpuTjJ2Z2FjZ08rVnpadi9xeW1ELzMyMlczeWxXL2pWc3Jlbmg2NnQ1YjhEa0tOOEZaZHRVYnhWb3RLWWk2UW1CK21LbEt1eUFzVFcvU3UzV1RFdHZ5K1ZjTUdjSzY3a1dRTFFPdkJsQldva0Q0UVZrWVZ2Q0VJU29rZVhMc0ZKQXBObExwcmlKbVQxTHMwU2hmM1g3VDRpSjBUZU11NUcyTXdUWGhFOVJmdUFMNHZxWXRxYnBaejJ1THJiK05XVVhlM2xqKzJidm5yc1lzd2REL25iUlVYL01ZRGFFTGhNMjY1NHFTNU5id1YzdDlKM1FXYUtXUUFscmlkblR3WHY3cnRseEVKbmtSU2I5RWlhcngvRE01UGVzdXhaOGl0UjZJR1gySlp4V3lVcTRpKzcyUUZDZXVMcTRRdnVoRFhWVGtINVNXc3pYMVNtRno0SENjSHMxM3RmVXRqblZxVW1QL0llUHRjcUwyZzU2VFVaOWFYc2FENDI2UWI5TWEvdjBlb2JJRHpwY3A0bHByMUtZaG5xakV1UUQwbXNoRXBVSjJZYnpCTnI5cEV6VElja3gyU2txTGNtY0pCREJqR1ZIZmVBU2dFbkpoc2dWNHhoOVA2WTRJL3NNVzdEY3RJSWc3Y3QyQmpNTFUvbE9WbkZGRXlCL0taM2hvOVRwOWllTXJVZ0NvL1h2cExHUGlrTHBjMm16R1ZRL1VvL2xXeUZqREt2UVV4ZTM4RHA0ZVlPazIrREpHLzJac1FwSXp6MllmUktvRkhCbXIybEJjL3ZJVzI2SUE5MGsyWkIvV211VzRFdU4yUFY3SnBUSmE1VkxLbFJGVHhDRkRxVnYrRStxR2dUOEhPY0Nuck5pZ21paktlcTJQWU80OGxWRkhLZnQrd1luQ2hjb1NjTitpaFJDcTNOOXR1MnZxWWVhQnRibkJMSTgzS2YyamE5dFk4TDZlTCtSbW9pWlhQTUVSZDVxYXNUWWdZU0Z3ZkFrTzR3SXpDZ0dZb01BajlVeDRweE02c2t6THk1L2doWFVPYTBoT2pmOFFTbko4N0xhNWN4NjFvenZ6MjkrSHhJU2lmcXVRbW04ZGc5alhGWW5xY3JKcFNTSUZXaVNFK1hINy9jSkRLOS9lZWtwZS9wUC9TSG9pZWxwN0dISTU3VWVEVHhodkxyd2kwZmxWdU0weitmM1cyYVFHL01TcnVDcTBzc2pqak4vaUgyYkgxOGwyOEZmZURMczJGNm85Y0RnbnErc1A3Vjg4R3o5YjhIWCs0TDMzdXF4NnU4Nm5tQ2RMVFlLODl5RDNOMXgwZFQ4d0xoTGUxajRHVG1oUXZmU09ob3A4djA4cUI3bFcySDJzUHVST3FrcHpjOGFjKy9XdlhDS0IvNi9ueGJZZlQ3V1U3MHo3ZnZ2V3krVXRBVk1qdm9MZUIzaDNxYzdHampqdU1VSnBSTjB0VlY2WldMTEJ6WmxtMVZRVXhLVGs1eWZ1WXlPUGppQzM1czZDQzcwV3RwVis3TEh1WUoxbzNDK0QvR2ttTjhUNnhFTjcxdC83UTgvckJwTkRySXJqQTByK1YvSjhuL1JwUS84Q1dBVEIrZWsyYkExMnZoYWw0d3YvT3FFcVVGZnhXRU1qdVhicnFxd1JKd1FJVE5rUVNQSFlVK1ZJbVZxSTJVc1U3YUhqZ0NvZ3Nkc3ZBNjRsdmF3Wk83bnc2ekE4dGlBaFJZTUtPalBNclZFanpmY1I5bStEU1Ayd0RhaW8xS1ZEZm5NWHhFeEpyK0txMVVrYXRiU2xRWER0RVdZOVJvWTl4bWJDcjFSREtFVUVpZThucXF6cnJic2lES2d5RVJONHQ2VUlRenA0MnNHblVJWmxrenJXZkF0U3VTYmRYSGFpa1hsN3pHbTlFNUt3blJtOUgwa3pDT040TlpuaitXWXRkNEptTEwwV0tIbzhQU2kzcjV4anBPdHkreEZsL0h2THo3NEErL1dNK3JJNWVaQjA2MkhManY0NXRBWFgwNzd4Tmo0elhsWStrWjFGUXk0K0ovRHc2VmtXaWp6SHFNUkYzRVQ2Y2RBT21JUWJKaXd4RWFYa2VWeWFSTmlEKzRJUDBOcmdCRHhJSGRMQXpGUTd4MnJ2dHBzTUlsc0h1VjFNOVNwM05HN0VscE05YVQrejhkK05RZTBVMTZnNStNZnowVDdFMjZ3MStEK0lFdlFoVXpmQzNGVHFEcmU0S2cyTnk4ZnBLei9WTWhnUWRrWWxyV1hZZldFTGRTVXJzeCtzQjV6QnJFbVNsZVdSeUF2S1VNZWJrZGR4dUY0WTVCNHk2b2VvdmNXS1REeUtIdG5EZDNoSk5sZG9nRDFDenRFTjFqSjlkU1ZrVEowZ2hTeVROVnFjRmorTzJRdHppNUZ6TzlJTDBIcjhnc0JtUnVGREVSdmdmNWRRRnIyT295L1JOQ25hc2lIV1lhbmlCWTRCdlc4RTJBY0NVcVczR281U20wdHBWK0RscjM5Q2ZPd2JoTlgvdG0rRG40eUUxNXNTS2NDVnoyNDBRWTVpQ0xmbit4YkhIMlJrNVUyOW42NWpNN0pSVmgwUzlyVGNhSkpTZjZmcndiRVdtWmNQRnUyNXBUNFhzVFhlTkMzMGUvZEtBKzJqdHo0R1NLemNYQ3A0VXJlVU5GQ2dKdGdndjZNRlI2NWZFeXZST25yUkxVd0U4Nm1tSGcrN2xPbDFoZTJGNG9VTElOeFBWd3pKOU0wbEJVSWt5RzNMNm45M0NNeGppNEtPT0NHV3dtV2JGMVp0NzBUVEg5NWdWYndkaHlTSlVOYnVPd08rWXJYUm9MSjhXTHlMT0h2Z3IvbWFiK3FqemJEMFNUTXZqNktuR0V5WEpheWxYb0lYZ1F1RWx6VnJ3a3JjTVRWTnc3QjhhSytXbWNOUjF3cktyUnpqQjZBMHBNR2xKRnJSSVRxRjlFV3Z6N2JFMU1TejUvVTVFL3pCVmkxZ1EvQS9uZndhRUMvZzBscXAwQVBpTmhnSG1zRXRYcW9EQlRvdUE5QlVxVWR6Y0QvcG5GNEg2N28wVE5GaWxST2tvVW91K3RSRlVJZzRaZnhCOU9TYXpVUE5hWFdPd2grZVdiNVRPZnN2STVDNThLUjY4L0toYWo2Mkl1MnV6ZVZlaVg5N3JxYUp6RGkwSlAyNkRuVnQ0ejgzYkZiU1VyazBPWGFsK0VxQWp4b1FsQ09KbkJiV1RsdUdJcHdXTFJQei9uOVpFRTZIT0hlRWlIZ2drWXcrdmZwM1NJc1l3a0J1YUtLVEhWbm1nUzY3VEkyVHFDVzk1aVRSdThJalpKY3E0K1hrR1dhTnk3M2Y5VnhhZzNONzBCSXNRS2ZlWXJWVWZXWjlXSEs0eU5FVXZNTEU1aDVJRHNaa2IySTliY1JTNU1Kc04rQUZnRVhBQjZUMHJSOENrU1dLUENEWXdvVWNJelFMZU5TbWIyQXNmNC96bVBCQklQdmFoS2xHMjhpTldSN0Vmcm56eTczN0ErcGlLZ3RQQlJmWjdGMVdDYlkxaDY5UkE5T3RabkpjSzkrTEFTTmREdXQySm90M0N5SXJSdjc1dkRUbURWTStkVzJWOEpRN0paekFiMERhQUozVU9lclJhRk1qTVZ4a0FYdG5rb2w2dEoyMHdiQURBMWhLaGFRR29NdGJSQ3ZuRitJdEl0SUJxZ2MvUnU4UHJhNlJKMVFzNmxRVC9oWU92aXhOWVpvOFpOWEdtMk0zbHpTTkE4OHllR3Q1K0RINFJUYkdpRVNLSS9DSnR0bDFWaVVJa0NQVHZRWm9nSFlCaVRNdFZiakpHcVFic0F3MFVrV2lUZm9VUjVqTlAyek5NY25zSmZyMVQzUTVadlhkeGpaM0ZiUWdlVHF2ZjhlWnVJLy9yd0VubVlkSjNRcU1GZHg5bE8vUUZ1RkRFWlRETkNGSkFKR0xETlFKYndiYU5JaWNxWkpLMnh1MXE4czVPdmFjL05wdTBHaVJuZmRNeWtBSXdCY2QwalI4Z3E0UUpuVm4weUxXSDl1ZUNrdUwrbk9qcld0cTc5Y2w3bGRJamNPM0NqZU51SnJ1Nkt3MC9jOTZVL0hEMVRuK3F6enp2LytZYUtxSkM4eXpQVGJCZUhxMVhPTFcvZUxaTXZMNzlaZWYwZVFRdC9Sd3dGM1BXVVExYXQ0enZBZ25TRUlQeWQ5UzQ5N3QxVHhwSFJPTHZ5anF0SnYvbGYveHd3L01Od3pXUHJIOTVyNUJySGY3SW9aZmU5THJxVG5CRFgrcWIxOHJjeFd0OThVTkNGcGlQSERIeFJwVmtXL3k5TlhUbjkzd0ZRU3dFQ0ZBTVVBQUFBQ0FBOXRIWlpHbTRvRDZzQkFBRG1Bd0FBREFBSkFBQUFBQUFBQUFBQXRvRUFBQUFBWkc5amRXMWxiblF1ZUcxc1ZWUUZBQWRXbGtCblVFc0JBaFFERkFBQUFBZ0FQYlIyV2JoZDFleVdBQUFBbWdBQUFCQUFDUUFBQUFBQUFBQUFBTGFCMVFFQUFHMWxaR2xoTDJsdFlXZGxNUzV3Ym1kVlZBVUFCMWFXUUdkUVN3RUNGQU1VQUFBQUNBQTl0SFpad2xONmM4Y0VBQURDQkFBQUVBQUpBQUFBQUFBQUFBQUF0b0daQWdBQWJXVmthV0V2YVcxaFoyVXlMbkJ1WjFWVUJRQUhWcFpBWjFCTEFRSVVBeFFBQUFBSUFEMjBkbGx2Q3lxL3NWSUFBT3lOQ1FBUEFBa0FBQUFBQUFBQUFBQzJnWTRIQUFCd1lXZGxjeTl3WVdkbE1TNTRiV3hWVkFVQUIxYVdRR2RRU3dFQ0ZBTVVBQUFBQ0FBOXRIWlpKUERiK0RvQUFBQTZBQUFBRGdBSkFBQUFBQUFBQUFBQXRvRnNXZ0FBY21Wc2N5OWZjbVZzY3k1NGJXeFZWQVVBQjFhV1FHZFFTd0VDRkFNVUFBQUFDQUE5dEhaWjg5UnUvN0FBQUFBTEFRQUFFd0FKQUFBQUFBQUFBQUFBdG9IU1dnQUFjbVZzY3k5d1lXZGxNVjl5Wld4ekxuaHRiRlZVQlFBSFZwWkFaMUJMQVFJVUF4UUFBQUFJQUQyMGRsbTBWcmx5dWdNQUFHTWZBQUFKQUFrQUFBQUFBQUFBQUFDMmdiTmJBQUIwYUdWdFpTNTRiV3hWVkFVQUIxYVdRR2RRU3dFQ0ZBTVVBQUFBQ0FBOXRIWlpMaWMxRzRrY0FBRFBIZ0FBRGdBSkFBQUFBQUFBQUFBQXRvR1VYd0FBZEdoMWJXSnVZV2xzTG1wd1pXZFZWQVVBQjFhV1FHZFFTd1VHQUFBQUFBZ0FDQUFyQWdBQVNYd0FBQUFBIiwKCSJGaWxlTmFtZSIgOiAi57uY5Zu+MS5lZGR4Igp9Cg=="/>
    </extobj>
  </extobjs>
</s:customData>
</file>

<file path=customXml/itemProps3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1434</Words>
  <Application>WPS 演示</Application>
  <PresentationFormat>宽屏</PresentationFormat>
  <Paragraphs>71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Cambria Math</vt:lpstr>
      <vt:lpstr>Times New Roman</vt:lpstr>
      <vt:lpstr>微软雅黑</vt:lpstr>
      <vt:lpstr>Consolas</vt:lpstr>
      <vt:lpstr>Calibri Light</vt:lpstr>
      <vt:lpstr>Arial Unicode MS</vt:lpstr>
      <vt:lpstr>等线</vt:lpstr>
      <vt:lpstr>Calibri</vt:lpstr>
      <vt:lpstr>Office 主题​​</vt:lpstr>
      <vt:lpstr>Layer-Wise Contrastive Learning for Graph Collaborative Filtering</vt:lpstr>
      <vt:lpstr>PowerPoint 演示文稿</vt:lpstr>
      <vt:lpstr>PowerPoint 演示文稿</vt:lpstr>
      <vt:lpstr>PowerPoint 演示文稿</vt:lpstr>
      <vt:lpstr>Methdology</vt:lpstr>
      <vt:lpstr>PowerPoint 演示文稿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田泽珅</dc:creator>
  <cp:lastModifiedBy>WPS_1643433361</cp:lastModifiedBy>
  <cp:revision>33</cp:revision>
  <dcterms:created xsi:type="dcterms:W3CDTF">2023-08-09T12:44:00Z</dcterms:created>
  <dcterms:modified xsi:type="dcterms:W3CDTF">2025-05-08T07:16:16Z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2052-12.1.0.21171</vt:lpwstr>
  </property>
</Properties>
</file>