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6"/>
    <p:sldId id="257" r:id="rId17"/>
    <p:sldId id="258" r:id="rId18"/>
    <p:sldId id="259" r:id="rId19"/>
    <p:sldId id="260" r:id="rId20"/>
    <p:sldId id="261" r:id="rId21"/>
    <p:sldId id="262" r:id="rId22"/>
    <p:sldId id="263" r:id="rId23"/>
    <p:sldId id="264" r:id="rId24"/>
    <p:sldId id="265" r:id="rId25"/>
    <p:sldId id="266" r:id="rId26"/>
    <p:sldId id="267" r:id="rId27"/>
    <p:sldId id="268" r:id="rId28"/>
    <p:sldId id="269" r:id="rId29"/>
    <p:sldId id="270" r:id="rId30"/>
    <p:sldId id="271" r:id="rId31"/>
    <p:sldId id="272" r:id="rId32"/>
    <p:sldId id="273" r:id="rId33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Now" charset="1" panose="00000500000000000000"/>
      <p:regular r:id="rId10"/>
    </p:embeddedFont>
    <p:embeddedFont>
      <p:font typeface="Now Bold" charset="1" panose="00000600000000000000"/>
      <p:regular r:id="rId11"/>
    </p:embeddedFont>
    <p:embeddedFont>
      <p:font typeface="Alice" charset="1" panose="00000500000000000000"/>
      <p:regular r:id="rId12"/>
    </p:embeddedFont>
    <p:embeddedFont>
      <p:font typeface="Alice Bold" charset="1" panose="00000500000000000000"/>
      <p:regular r:id="rId13"/>
    </p:embeddedFont>
    <p:embeddedFont>
      <p:font typeface="Alice Italics" charset="1" panose="00000500000000000000"/>
      <p:regular r:id="rId14"/>
    </p:embeddedFont>
    <p:embeddedFont>
      <p:font typeface="Alice Bold Italics" charset="1" panose="0000050000000000000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slides/slide1.xml" Type="http://schemas.openxmlformats.org/officeDocument/2006/relationships/slide"/><Relationship Id="rId17" Target="slides/slide2.xml" Type="http://schemas.openxmlformats.org/officeDocument/2006/relationships/slide"/><Relationship Id="rId18" Target="slides/slide3.xml" Type="http://schemas.openxmlformats.org/officeDocument/2006/relationships/slide"/><Relationship Id="rId19" Target="slides/slide4.xml" Type="http://schemas.openxmlformats.org/officeDocument/2006/relationships/slide"/><Relationship Id="rId2" Target="presProps.xml" Type="http://schemas.openxmlformats.org/officeDocument/2006/relationships/presProps"/><Relationship Id="rId20" Target="slides/slide5.xml" Type="http://schemas.openxmlformats.org/officeDocument/2006/relationships/slide"/><Relationship Id="rId21" Target="slides/slide6.xml" Type="http://schemas.openxmlformats.org/officeDocument/2006/relationships/slide"/><Relationship Id="rId22" Target="slides/slide7.xml" Type="http://schemas.openxmlformats.org/officeDocument/2006/relationships/slide"/><Relationship Id="rId23" Target="slides/slide8.xml" Type="http://schemas.openxmlformats.org/officeDocument/2006/relationships/slide"/><Relationship Id="rId24" Target="slides/slide9.xml" Type="http://schemas.openxmlformats.org/officeDocument/2006/relationships/slide"/><Relationship Id="rId25" Target="slides/slide10.xml" Type="http://schemas.openxmlformats.org/officeDocument/2006/relationships/slide"/><Relationship Id="rId26" Target="slides/slide11.xml" Type="http://schemas.openxmlformats.org/officeDocument/2006/relationships/slide"/><Relationship Id="rId27" Target="slides/slide12.xml" Type="http://schemas.openxmlformats.org/officeDocument/2006/relationships/slide"/><Relationship Id="rId28" Target="slides/slide13.xml" Type="http://schemas.openxmlformats.org/officeDocument/2006/relationships/slide"/><Relationship Id="rId29" Target="slides/slide14.xml" Type="http://schemas.openxmlformats.org/officeDocument/2006/relationships/slide"/><Relationship Id="rId3" Target="viewProps.xml" Type="http://schemas.openxmlformats.org/officeDocument/2006/relationships/viewProps"/><Relationship Id="rId30" Target="slides/slide15.xml" Type="http://schemas.openxmlformats.org/officeDocument/2006/relationships/slide"/><Relationship Id="rId31" Target="slides/slide16.xml" Type="http://schemas.openxmlformats.org/officeDocument/2006/relationships/slide"/><Relationship Id="rId32" Target="slides/slide17.xml" Type="http://schemas.openxmlformats.org/officeDocument/2006/relationships/slide"/><Relationship Id="rId33" Target="slides/slide18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jpe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17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18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jpe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jpe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1.jpe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2.jpe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3.jpe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4.jpe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4.jpe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Relationship Id="rId4" Target="../media/image3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8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12.jpe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svg" Type="http://schemas.openxmlformats.org/officeDocument/2006/relationships/image"/><Relationship Id="rId4" Target="../media/image15.png" Type="http://schemas.openxmlformats.org/officeDocument/2006/relationships/image"/><Relationship Id="rId5" Target="../media/image3.jpe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16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B997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-3929813" y="-3138942"/>
            <a:ext cx="17158524" cy="17158524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13500371" y="3086848"/>
            <a:ext cx="4431488" cy="4431488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1603244" y="3422373"/>
            <a:ext cx="8734722" cy="35565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3824"/>
              </a:lnSpc>
            </a:pPr>
            <a:r>
              <a:rPr lang="en-US" sz="12567">
                <a:solidFill>
                  <a:srgbClr val="FFFFFF"/>
                </a:solidFill>
                <a:latin typeface="Now"/>
              </a:rPr>
              <a:t>PROJET - FIL ROUGE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5400000">
            <a:off x="843038" y="4957838"/>
            <a:ext cx="742649" cy="371324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5401019" y="0"/>
            <a:ext cx="9875128" cy="10287000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1639388" y="4991100"/>
            <a:ext cx="3761632" cy="266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100"/>
              </a:lnSpc>
              <a:spcBef>
                <a:spcPct val="0"/>
              </a:spcBef>
            </a:pPr>
            <a:r>
              <a:rPr lang="en-US" sz="1500">
                <a:solidFill>
                  <a:srgbClr val="CB997E"/>
                </a:solidFill>
                <a:latin typeface="Now"/>
              </a:rPr>
              <a:t>Zoning Page d'accueil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5400000">
            <a:off x="-185662" y="9627949"/>
            <a:ext cx="742649" cy="371324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857193" y="119628"/>
            <a:ext cx="16573615" cy="9322658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533029" y="9661211"/>
            <a:ext cx="3761632" cy="266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100"/>
              </a:lnSpc>
              <a:spcBef>
                <a:spcPct val="0"/>
              </a:spcBef>
            </a:pPr>
            <a:r>
              <a:rPr lang="en-US" sz="1500">
                <a:solidFill>
                  <a:srgbClr val="CB997E"/>
                </a:solidFill>
                <a:latin typeface="Now"/>
              </a:rPr>
              <a:t>Le Mock-up de la Page d'accueil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5425865" y="-1325411"/>
            <a:ext cx="13342069" cy="13342069"/>
            <a:chOff x="0" y="0"/>
            <a:chExt cx="6350000" cy="6350000"/>
          </a:xfrm>
        </p:grpSpPr>
        <p:sp>
          <p:nvSpPr>
            <p:cNvPr name="Freeform 3" id="3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CB997E"/>
            </a:solidFill>
          </p:spPr>
        </p:sp>
      </p:grpSp>
      <p:pic>
        <p:nvPicPr>
          <p:cNvPr name="Picture 4" id="4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8430808" y="108541"/>
            <a:ext cx="9475896" cy="10045361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 rot="0">
            <a:off x="-84910" y="227381"/>
            <a:ext cx="6131473" cy="9161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7139"/>
              </a:lnSpc>
            </a:pPr>
            <a:r>
              <a:rPr lang="en-US" sz="5949">
                <a:solidFill>
                  <a:srgbClr val="FFF1E6"/>
                </a:solidFill>
                <a:latin typeface="Alice"/>
              </a:rPr>
              <a:t>Enoncé du besoin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51910" y="1869069"/>
            <a:ext cx="6687496" cy="69054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64"/>
              </a:lnSpc>
            </a:pPr>
            <a:r>
              <a:rPr lang="en-US" sz="2045">
                <a:solidFill>
                  <a:srgbClr val="FFF1E6"/>
                </a:solidFill>
                <a:latin typeface="Alice"/>
              </a:rPr>
              <a:t>Les besoins primordiaux sont :</a:t>
            </a:r>
          </a:p>
          <a:p>
            <a:pPr algn="ctr">
              <a:lnSpc>
                <a:spcPts val="2864"/>
              </a:lnSpc>
            </a:pPr>
            <a:r>
              <a:rPr lang="en-US" sz="113">
                <a:solidFill>
                  <a:srgbClr val="FFF1E6"/>
                </a:solidFill>
                <a:ea typeface="Alice"/>
              </a:rPr>
              <a:t>●Les utilisateurs doivent pouvoir c</a:t>
            </a:r>
            <a:r>
              <a:rPr lang="en-US" sz="2045">
                <a:solidFill>
                  <a:srgbClr val="FFF1E6"/>
                </a:solidFill>
                <a:latin typeface="Alice"/>
              </a:rPr>
              <a:t>onsulter les articles des autres utilisateurs sans se connecter,</a:t>
            </a:r>
          </a:p>
          <a:p>
            <a:pPr algn="ctr">
              <a:lnSpc>
                <a:spcPts val="2864"/>
              </a:lnSpc>
            </a:pPr>
            <a:r>
              <a:rPr lang="en-US" sz="2045">
                <a:solidFill>
                  <a:srgbClr val="FFF1E6"/>
                </a:solidFill>
                <a:ea typeface="Alice"/>
              </a:rPr>
              <a:t>●Une fois connecté à leur compte, l’utilisateur devient rédacteur du blog, peut créer une vidéothèque des œuvres qu’il a déjà vu, et peut communiquer avec les autres rédacteurs. Selon son degré d’implication, il peut ensuite devenir à son tour modérateur.</a:t>
            </a:r>
          </a:p>
          <a:p>
            <a:pPr algn="ctr">
              <a:lnSpc>
                <a:spcPts val="2864"/>
              </a:lnSpc>
            </a:pPr>
            <a:r>
              <a:rPr lang="en-US" sz="2045">
                <a:solidFill>
                  <a:srgbClr val="FFF1E6"/>
                </a:solidFill>
                <a:latin typeface="Alice"/>
              </a:rPr>
              <a:t>Chaque utilisateur connecté peut aussi créer, et/ou participer à un événement.</a:t>
            </a:r>
          </a:p>
          <a:p>
            <a:pPr algn="ctr">
              <a:lnSpc>
                <a:spcPts val="2864"/>
              </a:lnSpc>
            </a:pPr>
            <a:r>
              <a:rPr lang="en-US" sz="2045">
                <a:solidFill>
                  <a:srgbClr val="FFF1E6"/>
                </a:solidFill>
                <a:ea typeface="Alice"/>
              </a:rPr>
              <a:t>●Chaque article est rattaché à une fiche culturelle sur l'œuvre en question avec un lien d’achat sur un site marchand, si l'œuvre y est proposée.</a:t>
            </a:r>
          </a:p>
          <a:p>
            <a:pPr algn="ctr">
              <a:lnSpc>
                <a:spcPts val="2864"/>
              </a:lnSpc>
            </a:pPr>
            <a:r>
              <a:rPr lang="en-US" sz="2045">
                <a:solidFill>
                  <a:srgbClr val="FFF1E6"/>
                </a:solidFill>
                <a:ea typeface="Alice"/>
              </a:rPr>
              <a:t>●Une section Quizz est présente sur chaque bas de page. Les scores sont comparés entre les utilisateurs enregistrés.</a:t>
            </a:r>
          </a:p>
          <a:p>
            <a:pPr algn="ctr">
              <a:lnSpc>
                <a:spcPts val="2864"/>
              </a:lnSpc>
            </a:pPr>
            <a:r>
              <a:rPr lang="en-US" sz="2045">
                <a:solidFill>
                  <a:srgbClr val="FFF1E6"/>
                </a:solidFill>
                <a:ea typeface="Alice"/>
              </a:rPr>
              <a:t>●Les articles, ainsi que leur fiche culturelle doivent pouvoir être classé par catégorie d’émotion qu’il suscite. </a:t>
            </a:r>
          </a:p>
          <a:p>
            <a:pPr algn="ctr">
              <a:lnSpc>
                <a:spcPts val="2864"/>
              </a:lnSpc>
            </a:pP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5120640" y="0"/>
            <a:ext cx="13167360" cy="10287000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 rot="0">
            <a:off x="0" y="184585"/>
            <a:ext cx="6284583" cy="5675892"/>
            <a:chOff x="0" y="0"/>
            <a:chExt cx="8379445" cy="7567856"/>
          </a:xfrm>
        </p:grpSpPr>
        <p:pic>
          <p:nvPicPr>
            <p:cNvPr name="Picture 4" id="4"/>
            <p:cNvPicPr>
              <a:picLocks noChangeAspect="true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-5400000">
              <a:off x="-562743" y="562743"/>
              <a:ext cx="2250973" cy="1125486"/>
            </a:xfrm>
            <a:prstGeom prst="rect">
              <a:avLst/>
            </a:prstGeom>
          </p:spPr>
        </p:pic>
        <p:sp>
          <p:nvSpPr>
            <p:cNvPr name="TextBox 5" id="5"/>
            <p:cNvSpPr txBox="true"/>
            <p:nvPr/>
          </p:nvSpPr>
          <p:spPr>
            <a:xfrm rot="0">
              <a:off x="1564533" y="567930"/>
              <a:ext cx="6814911" cy="101986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6370"/>
                </a:lnSpc>
              </a:pPr>
              <a:r>
                <a:rPr lang="en-US" sz="4550">
                  <a:solidFill>
                    <a:srgbClr val="CB997E"/>
                  </a:solidFill>
                  <a:latin typeface="Alice"/>
                </a:rPr>
                <a:t>Annexes</a:t>
              </a:r>
            </a:p>
          </p:txBody>
        </p:sp>
        <p:pic>
          <p:nvPicPr>
            <p:cNvPr name="Picture 6" id="6"/>
            <p:cNvPicPr>
              <a:picLocks noChangeAspect="true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-5400000">
              <a:off x="-323032" y="4023766"/>
              <a:ext cx="1292128" cy="646064"/>
            </a:xfrm>
            <a:prstGeom prst="rect">
              <a:avLst/>
            </a:prstGeom>
          </p:spPr>
        </p:pic>
        <p:sp>
          <p:nvSpPr>
            <p:cNvPr name="TextBox 7" id="7"/>
            <p:cNvSpPr txBox="true"/>
            <p:nvPr/>
          </p:nvSpPr>
          <p:spPr>
            <a:xfrm rot="0">
              <a:off x="1564533" y="3970217"/>
              <a:ext cx="6814911" cy="68648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270"/>
                </a:lnSpc>
              </a:pPr>
              <a:r>
                <a:rPr lang="en-US" sz="3050">
                  <a:solidFill>
                    <a:srgbClr val="CB997E"/>
                  </a:solidFill>
                  <a:latin typeface="Alice"/>
                </a:rPr>
                <a:t>Diag. D'activité</a:t>
              </a:r>
            </a:p>
          </p:txBody>
        </p:sp>
        <p:pic>
          <p:nvPicPr>
            <p:cNvPr name="Picture 8" id="8"/>
            <p:cNvPicPr>
              <a:picLocks noChangeAspect="true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-5400000">
              <a:off x="-238993" y="6850879"/>
              <a:ext cx="955970" cy="477985"/>
            </a:xfrm>
            <a:prstGeom prst="rect">
              <a:avLst/>
            </a:prstGeom>
          </p:spPr>
        </p:pic>
        <p:sp>
          <p:nvSpPr>
            <p:cNvPr name="TextBox 9" id="9"/>
            <p:cNvSpPr txBox="true"/>
            <p:nvPr/>
          </p:nvSpPr>
          <p:spPr>
            <a:xfrm rot="0">
              <a:off x="1564533" y="6863826"/>
              <a:ext cx="6814911" cy="41399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590"/>
                </a:lnSpc>
              </a:pPr>
              <a:r>
                <a:rPr lang="en-US" sz="1850">
                  <a:solidFill>
                    <a:srgbClr val="CB997E"/>
                  </a:solidFill>
                  <a:latin typeface="Alice"/>
                </a:rPr>
                <a:t>Créer un article</a:t>
              </a:r>
            </a:p>
          </p:txBody>
        </p:sp>
      </p:grp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4585672" y="0"/>
            <a:ext cx="13702328" cy="9780037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 rot="0">
            <a:off x="0" y="184585"/>
            <a:ext cx="6284583" cy="5675892"/>
            <a:chOff x="0" y="0"/>
            <a:chExt cx="8379445" cy="7567856"/>
          </a:xfrm>
        </p:grpSpPr>
        <p:pic>
          <p:nvPicPr>
            <p:cNvPr name="Picture 4" id="4"/>
            <p:cNvPicPr>
              <a:picLocks noChangeAspect="true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-5400000">
              <a:off x="-562743" y="562743"/>
              <a:ext cx="2250973" cy="1125486"/>
            </a:xfrm>
            <a:prstGeom prst="rect">
              <a:avLst/>
            </a:prstGeom>
          </p:spPr>
        </p:pic>
        <p:sp>
          <p:nvSpPr>
            <p:cNvPr name="TextBox 5" id="5"/>
            <p:cNvSpPr txBox="true"/>
            <p:nvPr/>
          </p:nvSpPr>
          <p:spPr>
            <a:xfrm rot="0">
              <a:off x="1564533" y="567930"/>
              <a:ext cx="6814911" cy="101986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6370"/>
                </a:lnSpc>
              </a:pPr>
              <a:r>
                <a:rPr lang="en-US" sz="4550">
                  <a:solidFill>
                    <a:srgbClr val="CB997E"/>
                  </a:solidFill>
                  <a:latin typeface="Alice"/>
                </a:rPr>
                <a:t>Annexes</a:t>
              </a:r>
            </a:p>
          </p:txBody>
        </p:sp>
        <p:pic>
          <p:nvPicPr>
            <p:cNvPr name="Picture 6" id="6"/>
            <p:cNvPicPr>
              <a:picLocks noChangeAspect="true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-5400000">
              <a:off x="-323032" y="4023766"/>
              <a:ext cx="1292128" cy="646064"/>
            </a:xfrm>
            <a:prstGeom prst="rect">
              <a:avLst/>
            </a:prstGeom>
          </p:spPr>
        </p:pic>
        <p:sp>
          <p:nvSpPr>
            <p:cNvPr name="TextBox 7" id="7"/>
            <p:cNvSpPr txBox="true"/>
            <p:nvPr/>
          </p:nvSpPr>
          <p:spPr>
            <a:xfrm rot="0">
              <a:off x="1564533" y="3970217"/>
              <a:ext cx="6814911" cy="68648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270"/>
                </a:lnSpc>
              </a:pPr>
              <a:r>
                <a:rPr lang="en-US" sz="3050">
                  <a:solidFill>
                    <a:srgbClr val="CB997E"/>
                  </a:solidFill>
                  <a:latin typeface="Alice"/>
                </a:rPr>
                <a:t>Diag. D'activité</a:t>
              </a:r>
            </a:p>
          </p:txBody>
        </p:sp>
        <p:pic>
          <p:nvPicPr>
            <p:cNvPr name="Picture 8" id="8"/>
            <p:cNvPicPr>
              <a:picLocks noChangeAspect="true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-5400000">
              <a:off x="-238993" y="6850879"/>
              <a:ext cx="955970" cy="477985"/>
            </a:xfrm>
            <a:prstGeom prst="rect">
              <a:avLst/>
            </a:prstGeom>
          </p:spPr>
        </p:pic>
        <p:sp>
          <p:nvSpPr>
            <p:cNvPr name="TextBox 9" id="9"/>
            <p:cNvSpPr txBox="true"/>
            <p:nvPr/>
          </p:nvSpPr>
          <p:spPr>
            <a:xfrm rot="0">
              <a:off x="1564533" y="6863826"/>
              <a:ext cx="6814911" cy="41399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590"/>
                </a:lnSpc>
              </a:pPr>
              <a:r>
                <a:rPr lang="en-US" sz="1850">
                  <a:solidFill>
                    <a:srgbClr val="CB997E"/>
                  </a:solidFill>
                  <a:latin typeface="Alice"/>
                </a:rPr>
                <a:t>Créer une vidéothèque</a:t>
              </a:r>
            </a:p>
          </p:txBody>
        </p:sp>
      </p:grp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7180" t="0" r="7180" b="0"/>
          <a:stretch>
            <a:fillRect/>
          </a:stretch>
        </p:blipFill>
        <p:spPr>
          <a:xfrm flipH="false" flipV="false" rot="0">
            <a:off x="4585672" y="0"/>
            <a:ext cx="13702328" cy="9780037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 rot="0">
            <a:off x="0" y="184585"/>
            <a:ext cx="6284583" cy="5675892"/>
            <a:chOff x="0" y="0"/>
            <a:chExt cx="8379445" cy="7567856"/>
          </a:xfrm>
        </p:grpSpPr>
        <p:pic>
          <p:nvPicPr>
            <p:cNvPr name="Picture 4" id="4"/>
            <p:cNvPicPr>
              <a:picLocks noChangeAspect="true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-5400000">
              <a:off x="-562743" y="562743"/>
              <a:ext cx="2250973" cy="1125486"/>
            </a:xfrm>
            <a:prstGeom prst="rect">
              <a:avLst/>
            </a:prstGeom>
          </p:spPr>
        </p:pic>
        <p:sp>
          <p:nvSpPr>
            <p:cNvPr name="TextBox 5" id="5"/>
            <p:cNvSpPr txBox="true"/>
            <p:nvPr/>
          </p:nvSpPr>
          <p:spPr>
            <a:xfrm rot="0">
              <a:off x="1564533" y="567930"/>
              <a:ext cx="6814911" cy="101986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6370"/>
                </a:lnSpc>
              </a:pPr>
              <a:r>
                <a:rPr lang="en-US" sz="4550">
                  <a:solidFill>
                    <a:srgbClr val="CB997E"/>
                  </a:solidFill>
                  <a:latin typeface="Alice"/>
                </a:rPr>
                <a:t>Annexes</a:t>
              </a:r>
            </a:p>
          </p:txBody>
        </p:sp>
        <p:pic>
          <p:nvPicPr>
            <p:cNvPr name="Picture 6" id="6"/>
            <p:cNvPicPr>
              <a:picLocks noChangeAspect="true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-5400000">
              <a:off x="-323032" y="4023766"/>
              <a:ext cx="1292128" cy="646064"/>
            </a:xfrm>
            <a:prstGeom prst="rect">
              <a:avLst/>
            </a:prstGeom>
          </p:spPr>
        </p:pic>
        <p:sp>
          <p:nvSpPr>
            <p:cNvPr name="TextBox 7" id="7"/>
            <p:cNvSpPr txBox="true"/>
            <p:nvPr/>
          </p:nvSpPr>
          <p:spPr>
            <a:xfrm rot="0">
              <a:off x="1564533" y="3970217"/>
              <a:ext cx="6814911" cy="68648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270"/>
                </a:lnSpc>
              </a:pPr>
              <a:r>
                <a:rPr lang="en-US" sz="3050">
                  <a:solidFill>
                    <a:srgbClr val="CB997E"/>
                  </a:solidFill>
                  <a:latin typeface="Alice"/>
                </a:rPr>
                <a:t>Diag. D'activité</a:t>
              </a:r>
            </a:p>
          </p:txBody>
        </p:sp>
        <p:pic>
          <p:nvPicPr>
            <p:cNvPr name="Picture 8" id="8"/>
            <p:cNvPicPr>
              <a:picLocks noChangeAspect="true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-5400000">
              <a:off x="-238993" y="6850879"/>
              <a:ext cx="955970" cy="477985"/>
            </a:xfrm>
            <a:prstGeom prst="rect">
              <a:avLst/>
            </a:prstGeom>
          </p:spPr>
        </p:pic>
        <p:sp>
          <p:nvSpPr>
            <p:cNvPr name="TextBox 9" id="9"/>
            <p:cNvSpPr txBox="true"/>
            <p:nvPr/>
          </p:nvSpPr>
          <p:spPr>
            <a:xfrm rot="0">
              <a:off x="1564533" y="6863826"/>
              <a:ext cx="6814911" cy="41399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590"/>
                </a:lnSpc>
              </a:pPr>
              <a:r>
                <a:rPr lang="en-US" sz="1850">
                  <a:solidFill>
                    <a:srgbClr val="CB997E"/>
                  </a:solidFill>
                  <a:latin typeface="Alice"/>
                </a:rPr>
                <a:t>Répondre à un Quizz</a:t>
              </a:r>
            </a:p>
          </p:txBody>
        </p:sp>
      </p:grp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1136" r="1670" b="1136"/>
          <a:stretch>
            <a:fillRect/>
          </a:stretch>
        </p:blipFill>
        <p:spPr>
          <a:xfrm flipH="false" flipV="false" rot="0">
            <a:off x="4149511" y="0"/>
            <a:ext cx="16574606" cy="8195331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 rot="0">
            <a:off x="0" y="184585"/>
            <a:ext cx="6284583" cy="5675892"/>
            <a:chOff x="0" y="0"/>
            <a:chExt cx="8379445" cy="7567856"/>
          </a:xfrm>
        </p:grpSpPr>
        <p:pic>
          <p:nvPicPr>
            <p:cNvPr name="Picture 4" id="4"/>
            <p:cNvPicPr>
              <a:picLocks noChangeAspect="true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-5400000">
              <a:off x="-562743" y="562743"/>
              <a:ext cx="2250973" cy="1125486"/>
            </a:xfrm>
            <a:prstGeom prst="rect">
              <a:avLst/>
            </a:prstGeom>
          </p:spPr>
        </p:pic>
        <p:sp>
          <p:nvSpPr>
            <p:cNvPr name="TextBox 5" id="5"/>
            <p:cNvSpPr txBox="true"/>
            <p:nvPr/>
          </p:nvSpPr>
          <p:spPr>
            <a:xfrm rot="0">
              <a:off x="1564533" y="567930"/>
              <a:ext cx="6814911" cy="101986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6370"/>
                </a:lnSpc>
              </a:pPr>
              <a:r>
                <a:rPr lang="en-US" sz="4550">
                  <a:solidFill>
                    <a:srgbClr val="CB997E"/>
                  </a:solidFill>
                  <a:latin typeface="Alice"/>
                </a:rPr>
                <a:t>Annexes</a:t>
              </a:r>
            </a:p>
          </p:txBody>
        </p:sp>
        <p:pic>
          <p:nvPicPr>
            <p:cNvPr name="Picture 6" id="6"/>
            <p:cNvPicPr>
              <a:picLocks noChangeAspect="true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-5400000">
              <a:off x="-323032" y="4023766"/>
              <a:ext cx="1292128" cy="646064"/>
            </a:xfrm>
            <a:prstGeom prst="rect">
              <a:avLst/>
            </a:prstGeom>
          </p:spPr>
        </p:pic>
        <p:sp>
          <p:nvSpPr>
            <p:cNvPr name="TextBox 7" id="7"/>
            <p:cNvSpPr txBox="true"/>
            <p:nvPr/>
          </p:nvSpPr>
          <p:spPr>
            <a:xfrm rot="0">
              <a:off x="1564533" y="3970217"/>
              <a:ext cx="6814911" cy="68648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270"/>
                </a:lnSpc>
              </a:pPr>
              <a:r>
                <a:rPr lang="en-US" sz="3050">
                  <a:solidFill>
                    <a:srgbClr val="CB997E"/>
                  </a:solidFill>
                  <a:latin typeface="Alice"/>
                </a:rPr>
                <a:t>Diag. de séquence</a:t>
              </a:r>
            </a:p>
          </p:txBody>
        </p:sp>
        <p:pic>
          <p:nvPicPr>
            <p:cNvPr name="Picture 8" id="8"/>
            <p:cNvPicPr>
              <a:picLocks noChangeAspect="true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-5400000">
              <a:off x="-238993" y="6850879"/>
              <a:ext cx="955970" cy="477985"/>
            </a:xfrm>
            <a:prstGeom prst="rect">
              <a:avLst/>
            </a:prstGeom>
          </p:spPr>
        </p:pic>
        <p:sp>
          <p:nvSpPr>
            <p:cNvPr name="TextBox 9" id="9"/>
            <p:cNvSpPr txBox="true"/>
            <p:nvPr/>
          </p:nvSpPr>
          <p:spPr>
            <a:xfrm rot="0">
              <a:off x="1564533" y="6863826"/>
              <a:ext cx="6814911" cy="41399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590"/>
                </a:lnSpc>
              </a:pPr>
              <a:r>
                <a:rPr lang="en-US" sz="1850">
                  <a:solidFill>
                    <a:srgbClr val="CB997E"/>
                  </a:solidFill>
                  <a:latin typeface="Alice"/>
                </a:rPr>
                <a:t>Répondre à un Quizz</a:t>
              </a:r>
            </a:p>
          </p:txBody>
        </p:sp>
      </p:grp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2684" r="0" b="2069"/>
          <a:stretch>
            <a:fillRect/>
          </a:stretch>
        </p:blipFill>
        <p:spPr>
          <a:xfrm flipH="false" flipV="false" rot="0">
            <a:off x="2089123" y="184585"/>
            <a:ext cx="16574606" cy="8248522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 rot="0">
            <a:off x="0" y="184585"/>
            <a:ext cx="6284583" cy="5675892"/>
            <a:chOff x="0" y="0"/>
            <a:chExt cx="8379445" cy="7567856"/>
          </a:xfrm>
        </p:grpSpPr>
        <p:pic>
          <p:nvPicPr>
            <p:cNvPr name="Picture 4" id="4"/>
            <p:cNvPicPr>
              <a:picLocks noChangeAspect="true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-5400000">
              <a:off x="-562743" y="562743"/>
              <a:ext cx="2250973" cy="1125486"/>
            </a:xfrm>
            <a:prstGeom prst="rect">
              <a:avLst/>
            </a:prstGeom>
          </p:spPr>
        </p:pic>
        <p:sp>
          <p:nvSpPr>
            <p:cNvPr name="TextBox 5" id="5"/>
            <p:cNvSpPr txBox="true"/>
            <p:nvPr/>
          </p:nvSpPr>
          <p:spPr>
            <a:xfrm rot="0">
              <a:off x="1564533" y="567930"/>
              <a:ext cx="6814911" cy="101986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6370"/>
                </a:lnSpc>
              </a:pPr>
              <a:r>
                <a:rPr lang="en-US" sz="4550">
                  <a:solidFill>
                    <a:srgbClr val="CB997E"/>
                  </a:solidFill>
                  <a:latin typeface="Alice"/>
                </a:rPr>
                <a:t>Annexes</a:t>
              </a:r>
            </a:p>
          </p:txBody>
        </p:sp>
        <p:pic>
          <p:nvPicPr>
            <p:cNvPr name="Picture 6" id="6"/>
            <p:cNvPicPr>
              <a:picLocks noChangeAspect="true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-5400000">
              <a:off x="-323032" y="4023766"/>
              <a:ext cx="1292128" cy="646064"/>
            </a:xfrm>
            <a:prstGeom prst="rect">
              <a:avLst/>
            </a:prstGeom>
          </p:spPr>
        </p:pic>
        <p:sp>
          <p:nvSpPr>
            <p:cNvPr name="TextBox 7" id="7"/>
            <p:cNvSpPr txBox="true"/>
            <p:nvPr/>
          </p:nvSpPr>
          <p:spPr>
            <a:xfrm rot="0">
              <a:off x="1564533" y="3970217"/>
              <a:ext cx="6814911" cy="68648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270"/>
                </a:lnSpc>
              </a:pPr>
              <a:r>
                <a:rPr lang="en-US" sz="3050">
                  <a:solidFill>
                    <a:srgbClr val="CB997E"/>
                  </a:solidFill>
                  <a:latin typeface="Alice"/>
                </a:rPr>
                <a:t>Diag. de séquence</a:t>
              </a:r>
            </a:p>
          </p:txBody>
        </p:sp>
        <p:pic>
          <p:nvPicPr>
            <p:cNvPr name="Picture 8" id="8"/>
            <p:cNvPicPr>
              <a:picLocks noChangeAspect="true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-5400000">
              <a:off x="-238993" y="6850879"/>
              <a:ext cx="955970" cy="477985"/>
            </a:xfrm>
            <a:prstGeom prst="rect">
              <a:avLst/>
            </a:prstGeom>
          </p:spPr>
        </p:pic>
        <p:sp>
          <p:nvSpPr>
            <p:cNvPr name="TextBox 9" id="9"/>
            <p:cNvSpPr txBox="true"/>
            <p:nvPr/>
          </p:nvSpPr>
          <p:spPr>
            <a:xfrm rot="0">
              <a:off x="1564533" y="6863826"/>
              <a:ext cx="6814911" cy="41399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590"/>
                </a:lnSpc>
              </a:pPr>
              <a:r>
                <a:rPr lang="en-US" sz="1850">
                  <a:solidFill>
                    <a:srgbClr val="CB997E"/>
                  </a:solidFill>
                  <a:latin typeface="Alice"/>
                </a:rPr>
                <a:t>Créer une vidéothèque</a:t>
              </a:r>
            </a:p>
          </p:txBody>
        </p:sp>
      </p:grp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2844187" y="0"/>
            <a:ext cx="15786644" cy="8248522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 rot="0">
            <a:off x="0" y="184585"/>
            <a:ext cx="6284583" cy="5675892"/>
            <a:chOff x="0" y="0"/>
            <a:chExt cx="8379445" cy="7567856"/>
          </a:xfrm>
        </p:grpSpPr>
        <p:pic>
          <p:nvPicPr>
            <p:cNvPr name="Picture 4" id="4"/>
            <p:cNvPicPr>
              <a:picLocks noChangeAspect="true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-5400000">
              <a:off x="-562743" y="562743"/>
              <a:ext cx="2250973" cy="1125486"/>
            </a:xfrm>
            <a:prstGeom prst="rect">
              <a:avLst/>
            </a:prstGeom>
          </p:spPr>
        </p:pic>
        <p:sp>
          <p:nvSpPr>
            <p:cNvPr name="TextBox 5" id="5"/>
            <p:cNvSpPr txBox="true"/>
            <p:nvPr/>
          </p:nvSpPr>
          <p:spPr>
            <a:xfrm rot="0">
              <a:off x="1564533" y="567930"/>
              <a:ext cx="6814911" cy="101986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6370"/>
                </a:lnSpc>
              </a:pPr>
              <a:r>
                <a:rPr lang="en-US" sz="4550">
                  <a:solidFill>
                    <a:srgbClr val="CB997E"/>
                  </a:solidFill>
                  <a:latin typeface="Alice"/>
                </a:rPr>
                <a:t>Annexes</a:t>
              </a:r>
            </a:p>
          </p:txBody>
        </p:sp>
        <p:pic>
          <p:nvPicPr>
            <p:cNvPr name="Picture 6" id="6"/>
            <p:cNvPicPr>
              <a:picLocks noChangeAspect="true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-5400000">
              <a:off x="-323032" y="4023766"/>
              <a:ext cx="1292128" cy="646064"/>
            </a:xfrm>
            <a:prstGeom prst="rect">
              <a:avLst/>
            </a:prstGeom>
          </p:spPr>
        </p:pic>
        <p:sp>
          <p:nvSpPr>
            <p:cNvPr name="TextBox 7" id="7"/>
            <p:cNvSpPr txBox="true"/>
            <p:nvPr/>
          </p:nvSpPr>
          <p:spPr>
            <a:xfrm rot="0">
              <a:off x="1564533" y="3970217"/>
              <a:ext cx="6814911" cy="68648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270"/>
                </a:lnSpc>
              </a:pPr>
              <a:r>
                <a:rPr lang="en-US" sz="3050">
                  <a:solidFill>
                    <a:srgbClr val="CB997E"/>
                  </a:solidFill>
                  <a:latin typeface="Alice"/>
                </a:rPr>
                <a:t>Diag. de séquence</a:t>
              </a:r>
            </a:p>
          </p:txBody>
        </p:sp>
        <p:pic>
          <p:nvPicPr>
            <p:cNvPr name="Picture 8" id="8"/>
            <p:cNvPicPr>
              <a:picLocks noChangeAspect="true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-5400000">
              <a:off x="-238993" y="6850879"/>
              <a:ext cx="955970" cy="477985"/>
            </a:xfrm>
            <a:prstGeom prst="rect">
              <a:avLst/>
            </a:prstGeom>
          </p:spPr>
        </p:pic>
        <p:sp>
          <p:nvSpPr>
            <p:cNvPr name="TextBox 9" id="9"/>
            <p:cNvSpPr txBox="true"/>
            <p:nvPr/>
          </p:nvSpPr>
          <p:spPr>
            <a:xfrm rot="0">
              <a:off x="1564533" y="6863826"/>
              <a:ext cx="6814911" cy="41399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590"/>
                </a:lnSpc>
              </a:pPr>
              <a:r>
                <a:rPr lang="en-US" sz="1850">
                  <a:solidFill>
                    <a:srgbClr val="CB997E"/>
                  </a:solidFill>
                  <a:latin typeface="Alice"/>
                </a:rPr>
                <a:t>Créer un article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-434812" y="5133975"/>
            <a:ext cx="19535305" cy="0"/>
          </a:xfrm>
          <a:prstGeom prst="line">
            <a:avLst/>
          </a:prstGeom>
          <a:ln cap="rnd" w="19050">
            <a:solidFill>
              <a:srgbClr val="D6D6D6"/>
            </a:solidFill>
            <a:prstDash val="solid"/>
            <a:headEnd type="none" len="sm" w="sm"/>
            <a:tailEnd type="none" len="sm" w="sm"/>
          </a:ln>
        </p:spPr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5400000">
            <a:off x="14767324" y="3969941"/>
            <a:ext cx="4694235" cy="2347118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1028700" y="2052733"/>
            <a:ext cx="10386586" cy="8970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7280"/>
              </a:lnSpc>
              <a:spcBef>
                <a:spcPct val="0"/>
              </a:spcBef>
            </a:pPr>
            <a:r>
              <a:rPr lang="en-US" sz="5199">
                <a:solidFill>
                  <a:srgbClr val="CB997E"/>
                </a:solidFill>
                <a:latin typeface="Now"/>
              </a:rPr>
              <a:t>L'idée - Le fil Conducteur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604975" y="7135252"/>
            <a:ext cx="10810311" cy="8723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97"/>
              </a:lnSpc>
              <a:spcBef>
                <a:spcPct val="0"/>
              </a:spcBef>
            </a:pPr>
            <a:r>
              <a:rPr lang="en-US" sz="2497">
                <a:solidFill>
                  <a:srgbClr val="CB997E"/>
                </a:solidFill>
                <a:latin typeface="Now"/>
              </a:rPr>
              <a:t>Partagez vos émotions positives, après avoir vécu une expérience quelle qu'elle soit. 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B997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52524" y="150771"/>
            <a:ext cx="10466101" cy="33841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959"/>
              </a:lnSpc>
            </a:pPr>
            <a:r>
              <a:rPr lang="en-US" sz="6399">
                <a:solidFill>
                  <a:srgbClr val="FFF1E6"/>
                </a:solidFill>
                <a:latin typeface="Alice Italics"/>
              </a:rPr>
              <a:t>Le partage social des émotions</a:t>
            </a:r>
          </a:p>
          <a:p>
            <a:pPr>
              <a:lnSpc>
                <a:spcPts val="8960"/>
              </a:lnSpc>
            </a:pPr>
          </a:p>
        </p:txBody>
      </p:sp>
      <p:sp>
        <p:nvSpPr>
          <p:cNvPr name="AutoShape 3" id="3"/>
          <p:cNvSpPr/>
          <p:nvPr/>
        </p:nvSpPr>
        <p:spPr>
          <a:xfrm rot="-5400000">
            <a:off x="7691232" y="5059746"/>
            <a:ext cx="10287000" cy="0"/>
          </a:xfrm>
          <a:prstGeom prst="line">
            <a:avLst/>
          </a:prstGeom>
          <a:ln cap="rnd" w="1905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5400000">
            <a:off x="-1184040" y="4247686"/>
            <a:ext cx="3583256" cy="1791628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14191549" y="284121"/>
            <a:ext cx="3067751" cy="3067751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 rot="0">
            <a:off x="4239136" y="5002596"/>
            <a:ext cx="8074054" cy="29929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06668" indent="-303334" lvl="1">
              <a:lnSpc>
                <a:spcPts val="3933"/>
              </a:lnSpc>
              <a:buFont typeface="Arial"/>
              <a:buChar char="•"/>
            </a:pPr>
            <a:r>
              <a:rPr lang="en-US" sz="2809">
                <a:solidFill>
                  <a:srgbClr val="FFFFFF"/>
                </a:solidFill>
                <a:latin typeface="Alice"/>
              </a:rPr>
              <a:t>Dans l'air du temps,</a:t>
            </a:r>
          </a:p>
          <a:p>
            <a:pPr marL="606668" indent="-303334" lvl="1">
              <a:lnSpc>
                <a:spcPts val="3933"/>
              </a:lnSpc>
              <a:buFont typeface="Arial"/>
              <a:buChar char="•"/>
            </a:pPr>
            <a:r>
              <a:rPr lang="en-US" sz="2809">
                <a:solidFill>
                  <a:srgbClr val="FFFFFF"/>
                </a:solidFill>
                <a:latin typeface="Alice"/>
              </a:rPr>
              <a:t>Surf sur l'effet "Bienveillance"</a:t>
            </a:r>
          </a:p>
          <a:p>
            <a:pPr marL="606668" indent="-303334" lvl="1">
              <a:lnSpc>
                <a:spcPts val="3933"/>
              </a:lnSpc>
              <a:buFont typeface="Arial"/>
              <a:buChar char="•"/>
            </a:pPr>
            <a:r>
              <a:rPr lang="en-US" sz="2809">
                <a:solidFill>
                  <a:srgbClr val="FFFFFF"/>
                </a:solidFill>
                <a:latin typeface="Alice"/>
              </a:rPr>
              <a:t>Mouvance "Feel Good"</a:t>
            </a:r>
          </a:p>
          <a:p>
            <a:pPr marL="606668" indent="-303334" lvl="1">
              <a:lnSpc>
                <a:spcPts val="3933"/>
              </a:lnSpc>
              <a:buFont typeface="Arial"/>
              <a:buChar char="•"/>
            </a:pPr>
            <a:r>
              <a:rPr lang="en-US" sz="2809">
                <a:solidFill>
                  <a:srgbClr val="FFFFFF"/>
                </a:solidFill>
                <a:latin typeface="Alice"/>
              </a:rPr>
              <a:t>Sortir de la torpeur de "cette période"</a:t>
            </a:r>
          </a:p>
          <a:p>
            <a:pPr marL="606668" indent="-303334" lvl="1">
              <a:lnSpc>
                <a:spcPts val="3933"/>
              </a:lnSpc>
              <a:buFont typeface="Arial"/>
              <a:buChar char="•"/>
            </a:pPr>
            <a:r>
              <a:rPr lang="en-US" sz="2809">
                <a:solidFill>
                  <a:srgbClr val="FFFFFF"/>
                </a:solidFill>
                <a:latin typeface="Alice"/>
              </a:rPr>
              <a:t>Ne partager que le positif...</a:t>
            </a:r>
          </a:p>
          <a:p>
            <a:pPr algn="l" marL="0" indent="0" lvl="0">
              <a:lnSpc>
                <a:spcPts val="3933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-5400000">
            <a:off x="4010025" y="5133975"/>
            <a:ext cx="10287000" cy="0"/>
          </a:xfrm>
          <a:prstGeom prst="line">
            <a:avLst/>
          </a:prstGeom>
          <a:ln cap="rnd" w="19050">
            <a:solidFill>
              <a:srgbClr val="D6D6D6"/>
            </a:solidFill>
            <a:prstDash val="solid"/>
            <a:headEnd type="none" len="sm" w="sm"/>
            <a:tailEnd type="none" len="sm" w="sm"/>
          </a:ln>
        </p:spPr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5400000">
            <a:off x="-221631" y="2046164"/>
            <a:ext cx="886522" cy="443261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5400000">
            <a:off x="-221631" y="6881680"/>
            <a:ext cx="886522" cy="443261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5400000">
            <a:off x="-221631" y="8873801"/>
            <a:ext cx="886522" cy="443261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9487737" y="0"/>
            <a:ext cx="8628221" cy="10287000"/>
          </a:xfrm>
          <a:prstGeom prst="rect">
            <a:avLst/>
          </a:prstGeom>
        </p:spPr>
      </p:pic>
      <p:sp>
        <p:nvSpPr>
          <p:cNvPr name="TextBox 7" id="7"/>
          <p:cNvSpPr txBox="true"/>
          <p:nvPr/>
        </p:nvSpPr>
        <p:spPr>
          <a:xfrm rot="0">
            <a:off x="1627276" y="434462"/>
            <a:ext cx="5764400" cy="8762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7175"/>
              </a:lnSpc>
              <a:spcBef>
                <a:spcPct val="0"/>
              </a:spcBef>
            </a:pPr>
            <a:r>
              <a:rPr lang="en-US" sz="5124">
                <a:solidFill>
                  <a:srgbClr val="CB997E"/>
                </a:solidFill>
                <a:latin typeface="Now"/>
              </a:rPr>
              <a:t>Objectif du site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2345295"/>
            <a:ext cx="6733087" cy="7408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2940"/>
              </a:lnSpc>
              <a:spcBef>
                <a:spcPct val="0"/>
              </a:spcBef>
            </a:pPr>
            <a:r>
              <a:rPr lang="en-US" sz="2100">
                <a:solidFill>
                  <a:srgbClr val="CB997E"/>
                </a:solidFill>
                <a:latin typeface="Alice"/>
              </a:rPr>
              <a:t>D'un blog communautaire sur le partage de critiques positives.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1757276"/>
            <a:ext cx="6733087" cy="4228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CB997E"/>
                </a:solidFill>
                <a:latin typeface="Alice Bold"/>
              </a:rPr>
              <a:t>Développer le Front-end &amp; le Back-end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28700" y="7180812"/>
            <a:ext cx="6733087" cy="7408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2940"/>
              </a:lnSpc>
              <a:spcBef>
                <a:spcPct val="0"/>
              </a:spcBef>
            </a:pPr>
            <a:r>
              <a:rPr lang="en-US" sz="2100">
                <a:solidFill>
                  <a:srgbClr val="CB997E"/>
                </a:solidFill>
                <a:latin typeface="Alice"/>
              </a:rPr>
              <a:t>Un site internet basé sur un réseau social où les utilisateurs peuvent être contributeur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28700" y="6592792"/>
            <a:ext cx="6733087" cy="4228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CB997E"/>
                </a:solidFill>
                <a:latin typeface="Alice Bold"/>
              </a:rPr>
              <a:t>Le Front-end :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28700" y="9172932"/>
            <a:ext cx="6733087" cy="11140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453390" indent="-226695" lvl="1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CB997E"/>
                </a:solidFill>
                <a:latin typeface="Alice"/>
              </a:rPr>
              <a:t>Une BDD de contributeurs, auteurs, modérateurs.</a:t>
            </a:r>
          </a:p>
          <a:p>
            <a:pPr marL="453390" indent="-226695" lvl="1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CB997E"/>
                </a:solidFill>
                <a:latin typeface="Alice"/>
              </a:rPr>
              <a:t>Le recensement des œuvres ou des acteurs de la vie des médias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28700" y="8584913"/>
            <a:ext cx="6733087" cy="4228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CB997E"/>
                </a:solidFill>
                <a:latin typeface="Alice Bold"/>
              </a:rPr>
              <a:t>Le Back-end :</a:t>
            </a:r>
          </a:p>
        </p:txBody>
      </p:sp>
      <p:pic>
        <p:nvPicPr>
          <p:cNvPr name="Picture 14" id="14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5400000">
            <a:off x="-221631" y="4103562"/>
            <a:ext cx="886522" cy="443261"/>
          </a:xfrm>
          <a:prstGeom prst="rect">
            <a:avLst/>
          </a:prstGeom>
        </p:spPr>
      </p:pic>
      <p:sp>
        <p:nvSpPr>
          <p:cNvPr name="TextBox 15" id="15"/>
          <p:cNvSpPr txBox="true"/>
          <p:nvPr/>
        </p:nvSpPr>
        <p:spPr>
          <a:xfrm rot="0">
            <a:off x="1028700" y="4402693"/>
            <a:ext cx="6733087" cy="11140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2940"/>
              </a:lnSpc>
              <a:spcBef>
                <a:spcPct val="0"/>
              </a:spcBef>
            </a:pPr>
            <a:r>
              <a:rPr lang="en-US" sz="2100">
                <a:solidFill>
                  <a:srgbClr val="CB997E"/>
                </a:solidFill>
                <a:latin typeface="Alice"/>
              </a:rPr>
              <a:t>Le site internet aura sujet principal : les œuvres cinématographiques, et audio-visuelles ainsi que tout  ce qui gravite autour.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028700" y="3814674"/>
            <a:ext cx="6733087" cy="4228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CB997E"/>
                </a:solidFill>
                <a:latin typeface="Alice Bold"/>
              </a:rPr>
              <a:t>Evolution et concentration :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041379" y="1405150"/>
            <a:ext cx="12205242" cy="10647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644"/>
              </a:lnSpc>
              <a:spcBef>
                <a:spcPct val="0"/>
              </a:spcBef>
            </a:pPr>
            <a:r>
              <a:rPr lang="en-US" sz="6174">
                <a:solidFill>
                  <a:srgbClr val="000000"/>
                </a:solidFill>
                <a:latin typeface="Now"/>
              </a:rPr>
              <a:t>Les Cibles</a:t>
            </a:r>
          </a:p>
        </p:txBody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rcRect l="2209" t="0" r="2752" b="12492"/>
          <a:stretch>
            <a:fillRect/>
          </a:stretch>
        </p:blipFill>
        <p:spPr>
          <a:xfrm flipH="false" flipV="false" rot="0">
            <a:off x="4110687" y="2916321"/>
            <a:ext cx="11121840" cy="7245174"/>
          </a:xfrm>
          <a:prstGeom prst="rect">
            <a:avLst/>
          </a:prstGeom>
        </p:spPr>
      </p:pic>
      <p:grpSp>
        <p:nvGrpSpPr>
          <p:cNvPr name="Group 4" id="4"/>
          <p:cNvGrpSpPr/>
          <p:nvPr/>
        </p:nvGrpSpPr>
        <p:grpSpPr>
          <a:xfrm rot="0">
            <a:off x="233640" y="203125"/>
            <a:ext cx="5354786" cy="5354786"/>
            <a:chOff x="0" y="0"/>
            <a:chExt cx="6350000" cy="6350000"/>
          </a:xfrm>
        </p:grpSpPr>
        <p:sp>
          <p:nvSpPr>
            <p:cNvPr name="Freeform 5" id="5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CB997E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866981" y="2504960"/>
            <a:ext cx="4221138" cy="14778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940"/>
              </a:lnSpc>
              <a:spcBef>
                <a:spcPct val="0"/>
              </a:spcBef>
            </a:pPr>
            <a:r>
              <a:rPr lang="en-US" sz="2100">
                <a:solidFill>
                  <a:srgbClr val="EDDCD2"/>
                </a:solidFill>
                <a:latin typeface="Now"/>
              </a:rPr>
              <a:t>Adultes conscient de la perte de temps, ainsi que de l'impact psychologique d'une expérience.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866981" y="1452773"/>
            <a:ext cx="4221138" cy="7105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739"/>
              </a:lnSpc>
              <a:spcBef>
                <a:spcPct val="0"/>
              </a:spcBef>
            </a:pPr>
            <a:r>
              <a:rPr lang="en-US" sz="4099">
                <a:solidFill>
                  <a:srgbClr val="FFF1E6"/>
                </a:solidFill>
                <a:latin typeface="Now Bold"/>
              </a:rPr>
              <a:t>VISITEURS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3234484" y="2878221"/>
            <a:ext cx="4221138" cy="11045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940"/>
              </a:lnSpc>
              <a:spcBef>
                <a:spcPct val="0"/>
              </a:spcBef>
            </a:pPr>
            <a:r>
              <a:rPr lang="en-US" sz="2100">
                <a:solidFill>
                  <a:srgbClr val="CB997E"/>
                </a:solidFill>
                <a:latin typeface="Now"/>
              </a:rPr>
              <a:t>Adultes aimant partager, écrire, et se valorisant dans la contribution.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3090870" y="1452775"/>
            <a:ext cx="4508366" cy="7105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740"/>
              </a:lnSpc>
              <a:spcBef>
                <a:spcPct val="0"/>
              </a:spcBef>
            </a:pPr>
            <a:r>
              <a:rPr lang="en-US" sz="4100">
                <a:solidFill>
                  <a:srgbClr val="CB997E"/>
                </a:solidFill>
                <a:latin typeface="Now Bold"/>
              </a:rPr>
              <a:t>CONTRIBUTEURS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12667660" y="362192"/>
            <a:ext cx="5354786" cy="5354786"/>
            <a:chOff x="0" y="0"/>
            <a:chExt cx="6350000" cy="6350000"/>
          </a:xfrm>
        </p:grpSpPr>
        <p:sp>
          <p:nvSpPr>
            <p:cNvPr name="Freeform 11" id="11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0EFEB">
                <a:alpha val="37647"/>
              </a:srgbClr>
            </a:solidFill>
          </p:spPr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B997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-434812" y="5133975"/>
            <a:ext cx="19535305" cy="0"/>
          </a:xfrm>
          <a:prstGeom prst="line">
            <a:avLst/>
          </a:prstGeom>
          <a:ln cap="rnd" w="19050">
            <a:solidFill>
              <a:srgbClr val="EDDCD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" id="3"/>
          <p:cNvSpPr txBox="true"/>
          <p:nvPr/>
        </p:nvSpPr>
        <p:spPr>
          <a:xfrm rot="0">
            <a:off x="2575084" y="1942213"/>
            <a:ext cx="13137831" cy="10990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960"/>
              </a:lnSpc>
              <a:spcBef>
                <a:spcPct val="0"/>
              </a:spcBef>
            </a:pPr>
            <a:r>
              <a:rPr lang="en-US" sz="6399">
                <a:solidFill>
                  <a:srgbClr val="FFFFFF"/>
                </a:solidFill>
                <a:latin typeface="Now"/>
              </a:rPr>
              <a:t>La concurrence</a:t>
            </a:r>
          </a:p>
        </p:txBody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2656761" y="5153025"/>
            <a:ext cx="1172947" cy="586474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 rot="0">
            <a:off x="1028700" y="6908715"/>
            <a:ext cx="4535566" cy="7312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453390" indent="-226695" lvl="1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FFFFFF"/>
                </a:solidFill>
                <a:latin typeface="Now"/>
              </a:rPr>
              <a:t>Allociné</a:t>
            </a:r>
          </a:p>
          <a:p>
            <a:pPr algn="ctr" marL="453390" indent="-226695" lvl="1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FFFFFF"/>
                </a:solidFill>
                <a:latin typeface="Now"/>
              </a:rPr>
              <a:t>Senscritique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6267678"/>
            <a:ext cx="4535566" cy="390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149"/>
              </a:lnSpc>
              <a:spcBef>
                <a:spcPct val="0"/>
              </a:spcBef>
            </a:pPr>
            <a:r>
              <a:rPr lang="en-US" sz="2250">
                <a:solidFill>
                  <a:srgbClr val="FFFFFF"/>
                </a:solidFill>
                <a:latin typeface="Now Bold"/>
              </a:rPr>
              <a:t>Dans le même thème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1546446" y="6877880"/>
            <a:ext cx="4535566" cy="7312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453390" indent="-226695" lvl="1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FFFFFF"/>
                </a:solidFill>
                <a:latin typeface="Now"/>
              </a:rPr>
              <a:t>Babelio</a:t>
            </a:r>
          </a:p>
          <a:p>
            <a:pPr algn="ctr" marL="453390" indent="-226695" lvl="1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FFFFFF"/>
                </a:solidFill>
                <a:latin typeface="Now"/>
              </a:rPr>
              <a:t>Tripadvisor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1546446" y="6236843"/>
            <a:ext cx="4535566" cy="390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149"/>
              </a:lnSpc>
              <a:spcBef>
                <a:spcPct val="0"/>
              </a:spcBef>
            </a:pPr>
            <a:r>
              <a:rPr lang="en-US" sz="2250">
                <a:solidFill>
                  <a:srgbClr val="FFFFFF"/>
                </a:solidFill>
                <a:latin typeface="Now Bold"/>
              </a:rPr>
              <a:t>Dans d'autres domaines </a:t>
            </a:r>
          </a:p>
        </p:txBody>
      </p:sp>
      <p:pic>
        <p:nvPicPr>
          <p:cNvPr name="Picture 9" id="9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3227755" y="5153025"/>
            <a:ext cx="1172947" cy="58647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8395072" y="0"/>
            <a:ext cx="1497856" cy="748928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363379" y="4071379"/>
            <a:ext cx="17624292" cy="5375409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1643802" y="3293066"/>
            <a:ext cx="14871328" cy="4038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CB997E"/>
                </a:solidFill>
                <a:latin typeface="Now"/>
              </a:rPr>
              <a:t>S. W. O. T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643802" y="1708557"/>
            <a:ext cx="14871328" cy="11353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206"/>
              </a:lnSpc>
              <a:spcBef>
                <a:spcPct val="0"/>
              </a:spcBef>
            </a:pPr>
            <a:r>
              <a:rPr lang="en-US" sz="6575">
                <a:solidFill>
                  <a:srgbClr val="CB997E"/>
                </a:solidFill>
                <a:latin typeface="Now"/>
              </a:rPr>
              <a:t>Analyse Marketing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1E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2639849" y="-1360651"/>
            <a:ext cx="13008303" cy="13008303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 rot="0">
            <a:off x="15858351" y="-1805098"/>
            <a:ext cx="4057770" cy="4057770"/>
            <a:chOff x="0" y="0"/>
            <a:chExt cx="6350000" cy="6350000"/>
          </a:xfrm>
        </p:grpSpPr>
        <p:sp>
          <p:nvSpPr>
            <p:cNvPr name="Freeform 4" id="4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-1601990" y="8018506"/>
            <a:ext cx="4057770" cy="4057770"/>
            <a:chOff x="0" y="0"/>
            <a:chExt cx="6350000" cy="6350000"/>
          </a:xfrm>
        </p:grpSpPr>
        <p:sp>
          <p:nvSpPr>
            <p:cNvPr name="Freeform 6" id="6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pic>
        <p:nvPicPr>
          <p:cNvPr name="Picture 7" id="7"/>
          <p:cNvPicPr>
            <a:picLocks noChangeAspect="true"/>
          </p:cNvPicPr>
          <p:nvPr/>
        </p:nvPicPr>
        <p:blipFill>
          <a:blip r:embed="rId4"/>
          <a:srcRect l="0" t="0" r="0" b="7037"/>
          <a:stretch>
            <a:fillRect/>
          </a:stretch>
        </p:blipFill>
        <p:spPr>
          <a:xfrm flipH="false" flipV="false" rot="0">
            <a:off x="4508504" y="3094148"/>
            <a:ext cx="9270991" cy="6463892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5"/>
          <a:srcRect l="0" t="0" r="0" b="0"/>
          <a:stretch>
            <a:fillRect/>
          </a:stretch>
        </p:blipFill>
        <p:spPr>
          <a:xfrm flipH="false" flipV="false" rot="0">
            <a:off x="0" y="0"/>
            <a:ext cx="2839032" cy="2839032"/>
          </a:xfrm>
          <a:prstGeom prst="rect">
            <a:avLst/>
          </a:prstGeom>
        </p:spPr>
      </p:pic>
      <p:sp>
        <p:nvSpPr>
          <p:cNvPr name="TextBox 9" id="9"/>
          <p:cNvSpPr txBox="true"/>
          <p:nvPr/>
        </p:nvSpPr>
        <p:spPr>
          <a:xfrm rot="0">
            <a:off x="4012328" y="805838"/>
            <a:ext cx="10263345" cy="9867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014"/>
              </a:lnSpc>
              <a:spcBef>
                <a:spcPct val="0"/>
              </a:spcBef>
            </a:pPr>
            <a:r>
              <a:rPr lang="en-US" sz="5724">
                <a:solidFill>
                  <a:srgbClr val="CB997E"/>
                </a:solidFill>
                <a:latin typeface="Now"/>
              </a:rPr>
              <a:t>Graphisme et ergonomie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734818" y="2264597"/>
            <a:ext cx="10263345" cy="7010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740"/>
              </a:lnSpc>
              <a:spcBef>
                <a:spcPct val="0"/>
              </a:spcBef>
            </a:pPr>
            <a:r>
              <a:rPr lang="en-US" sz="4100" u="sng">
                <a:solidFill>
                  <a:srgbClr val="CB997E"/>
                </a:solidFill>
                <a:latin typeface="Now"/>
              </a:rPr>
              <a:t>La charte graphique</a:t>
            </a:r>
          </a:p>
        </p:txBody>
      </p:sp>
      <p:sp>
        <p:nvSpPr>
          <p:cNvPr name="TextBox 11" id="11"/>
          <p:cNvSpPr txBox="true"/>
          <p:nvPr/>
        </p:nvSpPr>
        <p:spPr>
          <a:xfrm rot="-5400000">
            <a:off x="-57278" y="5164826"/>
            <a:ext cx="10263345" cy="6247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040"/>
              </a:lnSpc>
              <a:spcBef>
                <a:spcPct val="0"/>
              </a:spcBef>
            </a:pPr>
            <a:r>
              <a:rPr lang="en-US" sz="3600">
                <a:solidFill>
                  <a:srgbClr val="EDDCD2"/>
                </a:solidFill>
                <a:latin typeface="Alice Italics"/>
              </a:rPr>
              <a:t>La palette de couleurs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466172" y="2889417"/>
            <a:ext cx="1865263" cy="7010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40"/>
              </a:lnSpc>
            </a:pPr>
            <a:r>
              <a:rPr lang="en-US" sz="4100" u="sng">
                <a:solidFill>
                  <a:srgbClr val="CB997E"/>
                </a:solidFill>
                <a:latin typeface="Now"/>
              </a:rPr>
              <a:t>Le logo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5400000">
            <a:off x="843038" y="8701313"/>
            <a:ext cx="742649" cy="371324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596400" y="4606119"/>
            <a:ext cx="17095201" cy="3000753"/>
          </a:xfrm>
          <a:prstGeom prst="rect">
            <a:avLst/>
          </a:prstGeom>
        </p:spPr>
      </p:pic>
      <p:grpSp>
        <p:nvGrpSpPr>
          <p:cNvPr name="Group 4" id="4"/>
          <p:cNvGrpSpPr/>
          <p:nvPr/>
        </p:nvGrpSpPr>
        <p:grpSpPr>
          <a:xfrm rot="0">
            <a:off x="6266486" y="74466"/>
            <a:ext cx="5657850" cy="5657850"/>
            <a:chOff x="0" y="0"/>
            <a:chExt cx="6350000" cy="6350000"/>
          </a:xfrm>
        </p:grpSpPr>
        <p:sp>
          <p:nvSpPr>
            <p:cNvPr name="Freeform 5" id="5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EDDCD2">
                <a:alpha val="42745"/>
              </a:srgbClr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1814041" y="8688915"/>
            <a:ext cx="10067688" cy="3580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940"/>
              </a:lnSpc>
              <a:spcBef>
                <a:spcPct val="0"/>
              </a:spcBef>
            </a:pPr>
            <a:r>
              <a:rPr lang="en-US" sz="2100">
                <a:solidFill>
                  <a:srgbClr val="EDDCD2"/>
                </a:solidFill>
                <a:latin typeface="Now"/>
              </a:rPr>
              <a:t>L'arborescence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315075" y="2099462"/>
            <a:ext cx="5657850" cy="14364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620"/>
              </a:lnSpc>
            </a:pPr>
            <a:r>
              <a:rPr lang="en-US" sz="8300">
                <a:solidFill>
                  <a:srgbClr val="CB997E"/>
                </a:solidFill>
                <a:latin typeface="Alice"/>
              </a:rPr>
              <a:t>Maquettage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DAEyU7gjtIw</dc:identifier>
  <dcterms:modified xsi:type="dcterms:W3CDTF">2011-08-01T06:04:30Z</dcterms:modified>
  <cp:revision>1</cp:revision>
  <dc:title>Projet - Fil rouge</dc:title>
</cp:coreProperties>
</file>