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5" r:id="rId6"/>
    <p:sldId id="301" r:id="rId7"/>
    <p:sldId id="296" r:id="rId8"/>
    <p:sldId id="298" r:id="rId9"/>
    <p:sldId id="300" r:id="rId10"/>
    <p:sldId id="3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73C36-AA3C-4621-AEE0-6B98D1A89374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C606E2A-1423-44F2-B0FD-39FDB51E47BC}">
      <dgm:prSet/>
      <dgm:spPr/>
      <dgm:t>
        <a:bodyPr/>
        <a:lstStyle/>
        <a:p>
          <a:r>
            <a:rPr lang="en-US" b="1" dirty="0"/>
            <a:t>1. </a:t>
          </a:r>
          <a:r>
            <a:rPr lang="en-US" dirty="0"/>
            <a:t>VanArsdel Ltd. needed to better understand both </a:t>
          </a:r>
          <a:r>
            <a:rPr lang="en-US" b="1" dirty="0"/>
            <a:t>internal sales performance</a:t>
          </a:r>
          <a:r>
            <a:rPr lang="en-US" dirty="0"/>
            <a:t> and </a:t>
          </a:r>
          <a:r>
            <a:rPr lang="en-US" b="1" dirty="0"/>
            <a:t>market positioning</a:t>
          </a:r>
          <a:r>
            <a:rPr lang="en-US" dirty="0"/>
            <a:t> across regions.</a:t>
          </a:r>
        </a:p>
      </dgm:t>
    </dgm:pt>
    <dgm:pt modelId="{9ECF9E05-3F21-4F7C-83B2-45A148E337B5}" type="parTrans" cxnId="{29804E68-6E7D-4D7F-81A9-E44DEFFCCC15}">
      <dgm:prSet/>
      <dgm:spPr/>
      <dgm:t>
        <a:bodyPr/>
        <a:lstStyle/>
        <a:p>
          <a:endParaRPr lang="en-US"/>
        </a:p>
      </dgm:t>
    </dgm:pt>
    <dgm:pt modelId="{9DC252CF-8B1D-489E-A5B8-BBD91314F080}" type="sibTrans" cxnId="{29804E68-6E7D-4D7F-81A9-E44DEFFCCC15}">
      <dgm:prSet/>
      <dgm:spPr/>
      <dgm:t>
        <a:bodyPr/>
        <a:lstStyle/>
        <a:p>
          <a:endParaRPr lang="en-US"/>
        </a:p>
      </dgm:t>
    </dgm:pt>
    <dgm:pt modelId="{F37ECF20-9B01-4EA0-9CA6-906151B68484}">
      <dgm:prSet/>
      <dgm:spPr/>
      <dgm:t>
        <a:bodyPr/>
        <a:lstStyle/>
        <a:p>
          <a:r>
            <a:rPr lang="en-US" b="1" dirty="0"/>
            <a:t>2. </a:t>
          </a:r>
          <a:r>
            <a:rPr lang="en-US" dirty="0"/>
            <a:t>There was a lack of visibility into </a:t>
          </a:r>
          <a:r>
            <a:rPr lang="en-US" b="1" dirty="0"/>
            <a:t>year-over-year revenue growth</a:t>
          </a:r>
          <a:r>
            <a:rPr lang="en-US" dirty="0"/>
            <a:t> and category-wise contribution.</a:t>
          </a:r>
        </a:p>
      </dgm:t>
    </dgm:pt>
    <dgm:pt modelId="{5A1D6A8D-4249-46FB-AD11-F94B04A1C555}" type="parTrans" cxnId="{573C66F4-6BE1-4A8D-BAA0-960ED024AC13}">
      <dgm:prSet/>
      <dgm:spPr/>
      <dgm:t>
        <a:bodyPr/>
        <a:lstStyle/>
        <a:p>
          <a:endParaRPr lang="en-US"/>
        </a:p>
      </dgm:t>
    </dgm:pt>
    <dgm:pt modelId="{00DF0D02-D1AA-4115-B371-8586D9B65019}" type="sibTrans" cxnId="{573C66F4-6BE1-4A8D-BAA0-960ED024AC13}">
      <dgm:prSet/>
      <dgm:spPr/>
      <dgm:t>
        <a:bodyPr/>
        <a:lstStyle/>
        <a:p>
          <a:endParaRPr lang="en-US"/>
        </a:p>
      </dgm:t>
    </dgm:pt>
    <dgm:pt modelId="{E7C98195-EA79-4B76-A882-34D19051FD51}">
      <dgm:prSet/>
      <dgm:spPr/>
      <dgm:t>
        <a:bodyPr/>
        <a:lstStyle/>
        <a:p>
          <a:r>
            <a:rPr lang="en-US" b="1" dirty="0"/>
            <a:t>3. </a:t>
          </a:r>
          <a:r>
            <a:rPr lang="en-US" dirty="0"/>
            <a:t>Identifying underperforming countries and sales categories was difficult using traditional reports.</a:t>
          </a:r>
        </a:p>
      </dgm:t>
    </dgm:pt>
    <dgm:pt modelId="{6AEA6B38-E13E-4397-A85D-BE484AC882D9}" type="parTrans" cxnId="{25BB974F-E371-4F37-B31A-CFAD6F398190}">
      <dgm:prSet/>
      <dgm:spPr/>
      <dgm:t>
        <a:bodyPr/>
        <a:lstStyle/>
        <a:p>
          <a:endParaRPr lang="en-US"/>
        </a:p>
      </dgm:t>
    </dgm:pt>
    <dgm:pt modelId="{8B9922DC-A3F9-457A-9126-A0BB9A96E31B}" type="sibTrans" cxnId="{25BB974F-E371-4F37-B31A-CFAD6F398190}">
      <dgm:prSet/>
      <dgm:spPr/>
      <dgm:t>
        <a:bodyPr/>
        <a:lstStyle/>
        <a:p>
          <a:endParaRPr lang="en-US"/>
        </a:p>
      </dgm:t>
    </dgm:pt>
    <dgm:pt modelId="{0B3DC511-06EB-4D95-9869-BFE651F3B33B}">
      <dgm:prSet/>
      <dgm:spPr/>
      <dgm:t>
        <a:bodyPr/>
        <a:lstStyle/>
        <a:p>
          <a:r>
            <a:rPr lang="en-US" b="1" dirty="0"/>
            <a:t>4.</a:t>
          </a:r>
          <a:r>
            <a:rPr lang="en-US" dirty="0"/>
            <a:t> The company struggled to quickly interpret </a:t>
          </a:r>
          <a:r>
            <a:rPr lang="en-US" b="1" dirty="0"/>
            <a:t>growth trends and market share shifts</a:t>
          </a:r>
          <a:r>
            <a:rPr lang="en-US" dirty="0"/>
            <a:t>.</a:t>
          </a:r>
        </a:p>
      </dgm:t>
    </dgm:pt>
    <dgm:pt modelId="{98E1A503-67B5-47F2-BFD2-E65CEA707ECC}" type="parTrans" cxnId="{BEB9F8ED-BBC4-44DE-AB26-F0BDFF0E326A}">
      <dgm:prSet/>
      <dgm:spPr/>
      <dgm:t>
        <a:bodyPr/>
        <a:lstStyle/>
        <a:p>
          <a:endParaRPr lang="en-US"/>
        </a:p>
      </dgm:t>
    </dgm:pt>
    <dgm:pt modelId="{569EA808-FEE1-449B-8939-0B9B32E629E7}" type="sibTrans" cxnId="{BEB9F8ED-BBC4-44DE-AB26-F0BDFF0E326A}">
      <dgm:prSet/>
      <dgm:spPr/>
      <dgm:t>
        <a:bodyPr/>
        <a:lstStyle/>
        <a:p>
          <a:endParaRPr lang="en-US"/>
        </a:p>
      </dgm:t>
    </dgm:pt>
    <dgm:pt modelId="{15DE5F28-8922-4486-B3FF-E1D8721654E2}" type="pres">
      <dgm:prSet presAssocID="{96A73C36-AA3C-4621-AEE0-6B98D1A89374}" presName="linear" presStyleCnt="0">
        <dgm:presLayoutVars>
          <dgm:animLvl val="lvl"/>
          <dgm:resizeHandles val="exact"/>
        </dgm:presLayoutVars>
      </dgm:prSet>
      <dgm:spPr/>
    </dgm:pt>
    <dgm:pt modelId="{3F011D3A-906D-421C-8DA4-E701E4E7E3A9}" type="pres">
      <dgm:prSet presAssocID="{2C606E2A-1423-44F2-B0FD-39FDB51E47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E5CBFF-0DA8-4DB7-87BC-5BA732E1C260}" type="pres">
      <dgm:prSet presAssocID="{9DC252CF-8B1D-489E-A5B8-BBD91314F080}" presName="spacer" presStyleCnt="0"/>
      <dgm:spPr/>
    </dgm:pt>
    <dgm:pt modelId="{48E318F4-9FCB-4892-B43B-F32CCD3C1E2F}" type="pres">
      <dgm:prSet presAssocID="{F37ECF20-9B01-4EA0-9CA6-906151B6848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EAA0D9-C089-44B4-8F47-ADA70D5B6FF8}" type="pres">
      <dgm:prSet presAssocID="{00DF0D02-D1AA-4115-B371-8586D9B65019}" presName="spacer" presStyleCnt="0"/>
      <dgm:spPr/>
    </dgm:pt>
    <dgm:pt modelId="{4272CE45-E9F7-4DB5-8652-227F1B70B250}" type="pres">
      <dgm:prSet presAssocID="{E7C98195-EA79-4B76-A882-34D19051FD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B3A0231-752B-4674-B753-CCE6FE57F5AE}" type="pres">
      <dgm:prSet presAssocID="{8B9922DC-A3F9-457A-9126-A0BB9A96E31B}" presName="spacer" presStyleCnt="0"/>
      <dgm:spPr/>
    </dgm:pt>
    <dgm:pt modelId="{F4EDA6D0-01FC-4AB5-ACD4-A932A9D2030B}" type="pres">
      <dgm:prSet presAssocID="{0B3DC511-06EB-4D95-9869-BFE651F3B33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804E68-6E7D-4D7F-81A9-E44DEFFCCC15}" srcId="{96A73C36-AA3C-4621-AEE0-6B98D1A89374}" destId="{2C606E2A-1423-44F2-B0FD-39FDB51E47BC}" srcOrd="0" destOrd="0" parTransId="{9ECF9E05-3F21-4F7C-83B2-45A148E337B5}" sibTransId="{9DC252CF-8B1D-489E-A5B8-BBD91314F080}"/>
    <dgm:cxn modelId="{A37F646B-F392-4367-AB01-CFB8E1B151B5}" type="presOf" srcId="{F37ECF20-9B01-4EA0-9CA6-906151B68484}" destId="{48E318F4-9FCB-4892-B43B-F32CCD3C1E2F}" srcOrd="0" destOrd="0" presId="urn:microsoft.com/office/officeart/2005/8/layout/vList2"/>
    <dgm:cxn modelId="{25BB974F-E371-4F37-B31A-CFAD6F398190}" srcId="{96A73C36-AA3C-4621-AEE0-6B98D1A89374}" destId="{E7C98195-EA79-4B76-A882-34D19051FD51}" srcOrd="2" destOrd="0" parTransId="{6AEA6B38-E13E-4397-A85D-BE484AC882D9}" sibTransId="{8B9922DC-A3F9-457A-9126-A0BB9A96E31B}"/>
    <dgm:cxn modelId="{325B5656-7B34-4565-B67E-33B7DABEAE29}" type="presOf" srcId="{0B3DC511-06EB-4D95-9869-BFE651F3B33B}" destId="{F4EDA6D0-01FC-4AB5-ACD4-A932A9D2030B}" srcOrd="0" destOrd="0" presId="urn:microsoft.com/office/officeart/2005/8/layout/vList2"/>
    <dgm:cxn modelId="{77C68891-723C-4EEF-BA66-34158DA5E7E4}" type="presOf" srcId="{96A73C36-AA3C-4621-AEE0-6B98D1A89374}" destId="{15DE5F28-8922-4486-B3FF-E1D8721654E2}" srcOrd="0" destOrd="0" presId="urn:microsoft.com/office/officeart/2005/8/layout/vList2"/>
    <dgm:cxn modelId="{D869A6BB-B511-484A-A860-41AC7590187F}" type="presOf" srcId="{2C606E2A-1423-44F2-B0FD-39FDB51E47BC}" destId="{3F011D3A-906D-421C-8DA4-E701E4E7E3A9}" srcOrd="0" destOrd="0" presId="urn:microsoft.com/office/officeart/2005/8/layout/vList2"/>
    <dgm:cxn modelId="{8717CDE1-3C12-48C3-A033-A15AB5C7A46A}" type="presOf" srcId="{E7C98195-EA79-4B76-A882-34D19051FD51}" destId="{4272CE45-E9F7-4DB5-8652-227F1B70B250}" srcOrd="0" destOrd="0" presId="urn:microsoft.com/office/officeart/2005/8/layout/vList2"/>
    <dgm:cxn modelId="{BEB9F8ED-BBC4-44DE-AB26-F0BDFF0E326A}" srcId="{96A73C36-AA3C-4621-AEE0-6B98D1A89374}" destId="{0B3DC511-06EB-4D95-9869-BFE651F3B33B}" srcOrd="3" destOrd="0" parTransId="{98E1A503-67B5-47F2-BFD2-E65CEA707ECC}" sibTransId="{569EA808-FEE1-449B-8939-0B9B32E629E7}"/>
    <dgm:cxn modelId="{573C66F4-6BE1-4A8D-BAA0-960ED024AC13}" srcId="{96A73C36-AA3C-4621-AEE0-6B98D1A89374}" destId="{F37ECF20-9B01-4EA0-9CA6-906151B68484}" srcOrd="1" destOrd="0" parTransId="{5A1D6A8D-4249-46FB-AD11-F94B04A1C555}" sibTransId="{00DF0D02-D1AA-4115-B371-8586D9B65019}"/>
    <dgm:cxn modelId="{6821590F-A2E3-416F-96D1-AE6120429978}" type="presParOf" srcId="{15DE5F28-8922-4486-B3FF-E1D8721654E2}" destId="{3F011D3A-906D-421C-8DA4-E701E4E7E3A9}" srcOrd="0" destOrd="0" presId="urn:microsoft.com/office/officeart/2005/8/layout/vList2"/>
    <dgm:cxn modelId="{482A0031-E26E-4D23-8166-AC445849A9B4}" type="presParOf" srcId="{15DE5F28-8922-4486-B3FF-E1D8721654E2}" destId="{50E5CBFF-0DA8-4DB7-87BC-5BA732E1C260}" srcOrd="1" destOrd="0" presId="urn:microsoft.com/office/officeart/2005/8/layout/vList2"/>
    <dgm:cxn modelId="{5876256A-F940-4DAD-AA25-A8B37CF18EAD}" type="presParOf" srcId="{15DE5F28-8922-4486-B3FF-E1D8721654E2}" destId="{48E318F4-9FCB-4892-B43B-F32CCD3C1E2F}" srcOrd="2" destOrd="0" presId="urn:microsoft.com/office/officeart/2005/8/layout/vList2"/>
    <dgm:cxn modelId="{2BB5B47B-BDE0-4C5E-8424-3D873EDC1793}" type="presParOf" srcId="{15DE5F28-8922-4486-B3FF-E1D8721654E2}" destId="{CDEAA0D9-C089-44B4-8F47-ADA70D5B6FF8}" srcOrd="3" destOrd="0" presId="urn:microsoft.com/office/officeart/2005/8/layout/vList2"/>
    <dgm:cxn modelId="{2E9B7867-A95B-4B0A-A15A-A0ED52A17E0A}" type="presParOf" srcId="{15DE5F28-8922-4486-B3FF-E1D8721654E2}" destId="{4272CE45-E9F7-4DB5-8652-227F1B70B250}" srcOrd="4" destOrd="0" presId="urn:microsoft.com/office/officeart/2005/8/layout/vList2"/>
    <dgm:cxn modelId="{5CBD615C-107C-4222-8D9D-3A4E9F7F7406}" type="presParOf" srcId="{15DE5F28-8922-4486-B3FF-E1D8721654E2}" destId="{6B3A0231-752B-4674-B753-CCE6FE57F5AE}" srcOrd="5" destOrd="0" presId="urn:microsoft.com/office/officeart/2005/8/layout/vList2"/>
    <dgm:cxn modelId="{9FD79D45-CBC2-45F4-A7C7-0A480475A1E0}" type="presParOf" srcId="{15DE5F28-8922-4486-B3FF-E1D8721654E2}" destId="{F4EDA6D0-01FC-4AB5-ACD4-A932A9D2030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340AD3-6801-42EB-BD9C-296D38A09A90}" type="doc">
      <dgm:prSet loTypeId="urn:microsoft.com/office/officeart/2016/7/layout/ChevronBlock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EE02D2-79C7-45D2-8CD1-A641D81A1E52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>
              <a:latin typeface="Amasis MT Pro Black" panose="02040A04050005020304" pitchFamily="18" charset="0"/>
            </a:rPr>
            <a:t>Strengthen</a:t>
          </a:r>
        </a:p>
      </dgm:t>
    </dgm:pt>
    <dgm:pt modelId="{2AF21C6C-F1CF-4D0D-9118-A40415E2CB46}" type="parTrans" cxnId="{F3CCE4DB-3E5A-4C2A-91AF-96F723D8D98D}">
      <dgm:prSet/>
      <dgm:spPr/>
      <dgm:t>
        <a:bodyPr/>
        <a:lstStyle/>
        <a:p>
          <a:endParaRPr lang="en-US"/>
        </a:p>
      </dgm:t>
    </dgm:pt>
    <dgm:pt modelId="{EDB40C7E-5E45-4F26-900E-51B88628C648}" type="sibTrans" cxnId="{F3CCE4DB-3E5A-4C2A-91AF-96F723D8D98D}">
      <dgm:prSet/>
      <dgm:spPr/>
      <dgm:t>
        <a:bodyPr/>
        <a:lstStyle/>
        <a:p>
          <a:endParaRPr lang="en-US"/>
        </a:p>
      </dgm:t>
    </dgm:pt>
    <dgm:pt modelId="{F5C99B66-3F74-4596-9B1B-1A58A337D66F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ptos" panose="020B0004020202020204" pitchFamily="34" charset="0"/>
            </a:rPr>
            <a:t>Strengthen Regional Sales Intelligence</a:t>
          </a:r>
        </a:p>
      </dgm:t>
    </dgm:pt>
    <dgm:pt modelId="{40031C02-7169-488D-A9C1-8D529BC6DBB2}" type="parTrans" cxnId="{37829498-29D6-4641-8E33-C79767682318}">
      <dgm:prSet/>
      <dgm:spPr/>
      <dgm:t>
        <a:bodyPr/>
        <a:lstStyle/>
        <a:p>
          <a:endParaRPr lang="en-US"/>
        </a:p>
      </dgm:t>
    </dgm:pt>
    <dgm:pt modelId="{B47CC057-0B83-4C93-8353-52CA0F34A82B}" type="sibTrans" cxnId="{37829498-29D6-4641-8E33-C79767682318}">
      <dgm:prSet/>
      <dgm:spPr/>
      <dgm:t>
        <a:bodyPr/>
        <a:lstStyle/>
        <a:p>
          <a:endParaRPr lang="en-US"/>
        </a:p>
      </dgm:t>
    </dgm:pt>
    <dgm:pt modelId="{0F7D0EA3-AA58-47CE-85B9-C5FA83F31FAC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Use Power BI’s country-level performance data to identify regions with strong growth vs. underperformance.</a:t>
          </a:r>
        </a:p>
      </dgm:t>
    </dgm:pt>
    <dgm:pt modelId="{1F091016-0652-4EDE-B378-7BD889E3399F}" type="parTrans" cxnId="{391B826F-194E-4857-BD77-0920FE623C25}">
      <dgm:prSet/>
      <dgm:spPr/>
      <dgm:t>
        <a:bodyPr/>
        <a:lstStyle/>
        <a:p>
          <a:endParaRPr lang="en-US"/>
        </a:p>
      </dgm:t>
    </dgm:pt>
    <dgm:pt modelId="{74F88341-76C9-47C1-9B4B-053AC7BE54D1}" type="sibTrans" cxnId="{391B826F-194E-4857-BD77-0920FE623C25}">
      <dgm:prSet/>
      <dgm:spPr/>
      <dgm:t>
        <a:bodyPr/>
        <a:lstStyle/>
        <a:p>
          <a:endParaRPr lang="en-US"/>
        </a:p>
      </dgm:t>
    </dgm:pt>
    <dgm:pt modelId="{DB9A8167-71B3-435F-9D6E-A86B17CB4169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Design region-specific marketing and distribution strategies based on historical sales trends and growth rates</a:t>
          </a:r>
          <a:r>
            <a:rPr lang="en-US" sz="1100" dirty="0"/>
            <a:t>.</a:t>
          </a:r>
        </a:p>
      </dgm:t>
    </dgm:pt>
    <dgm:pt modelId="{1EDBD985-68CF-4C43-AFD4-8F42B37C8AA8}" type="parTrans" cxnId="{CEB8FBA9-048E-41BC-B1B2-A1EC4B5A5547}">
      <dgm:prSet/>
      <dgm:spPr/>
      <dgm:t>
        <a:bodyPr/>
        <a:lstStyle/>
        <a:p>
          <a:endParaRPr lang="en-US"/>
        </a:p>
      </dgm:t>
    </dgm:pt>
    <dgm:pt modelId="{B372E5AC-5AFF-48F3-8639-1CEC0F1F0A9D}" type="sibTrans" cxnId="{CEB8FBA9-048E-41BC-B1B2-A1EC4B5A5547}">
      <dgm:prSet/>
      <dgm:spPr/>
      <dgm:t>
        <a:bodyPr/>
        <a:lstStyle/>
        <a:p>
          <a:endParaRPr lang="en-US"/>
        </a:p>
      </dgm:t>
    </dgm:pt>
    <dgm:pt modelId="{878882BE-8FAA-40FA-A88B-3273128310C6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/>
            <a:t>Diversify</a:t>
          </a:r>
        </a:p>
      </dgm:t>
    </dgm:pt>
    <dgm:pt modelId="{91637855-C152-450B-B153-3953472C29F9}" type="parTrans" cxnId="{D2B3B99C-5677-4069-A4D3-8A709B2C850A}">
      <dgm:prSet/>
      <dgm:spPr/>
      <dgm:t>
        <a:bodyPr/>
        <a:lstStyle/>
        <a:p>
          <a:endParaRPr lang="en-US"/>
        </a:p>
      </dgm:t>
    </dgm:pt>
    <dgm:pt modelId="{0DDDF4C3-F701-4C4F-B618-CE50E0F13D2B}" type="sibTrans" cxnId="{D2B3B99C-5677-4069-A4D3-8A709B2C850A}">
      <dgm:prSet/>
      <dgm:spPr/>
      <dgm:t>
        <a:bodyPr/>
        <a:lstStyle/>
        <a:p>
          <a:endParaRPr lang="en-US"/>
        </a:p>
      </dgm:t>
    </dgm:pt>
    <dgm:pt modelId="{5FEF5211-8797-4C76-B204-79DAA060C2E4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ptos" panose="020B0004020202020204" pitchFamily="34" charset="0"/>
            </a:rPr>
            <a:t>Diversify Product Category Performance</a:t>
          </a:r>
        </a:p>
      </dgm:t>
    </dgm:pt>
    <dgm:pt modelId="{45B8D44A-81AA-4E89-AC8E-DFFFC0720B57}" type="parTrans" cxnId="{3593C26F-498D-4BCD-85DA-D2AB7A84CFA9}">
      <dgm:prSet/>
      <dgm:spPr/>
      <dgm:t>
        <a:bodyPr/>
        <a:lstStyle/>
        <a:p>
          <a:endParaRPr lang="en-US"/>
        </a:p>
      </dgm:t>
    </dgm:pt>
    <dgm:pt modelId="{B9C6EBC4-44C7-4276-9028-94C247E745D2}" type="sibTrans" cxnId="{3593C26F-498D-4BCD-85DA-D2AB7A84CFA9}">
      <dgm:prSet/>
      <dgm:spPr/>
      <dgm:t>
        <a:bodyPr/>
        <a:lstStyle/>
        <a:p>
          <a:endParaRPr lang="en-US"/>
        </a:p>
      </dgm:t>
    </dgm:pt>
    <dgm:pt modelId="{C43B46C5-3A6C-4094-B67B-B9DFFEC89101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Promote underperforming categories through tailored marketing campaigns and regional targeting.</a:t>
          </a:r>
        </a:p>
      </dgm:t>
    </dgm:pt>
    <dgm:pt modelId="{7B37E777-4F84-4F2A-B182-3FEC84331C4A}" type="parTrans" cxnId="{7BAC18CE-47F3-419D-8E04-ECB0B8BB1EDD}">
      <dgm:prSet/>
      <dgm:spPr/>
      <dgm:t>
        <a:bodyPr/>
        <a:lstStyle/>
        <a:p>
          <a:endParaRPr lang="en-US"/>
        </a:p>
      </dgm:t>
    </dgm:pt>
    <dgm:pt modelId="{03D0FD83-BF88-4375-9BD8-0FA534DA1DEB}" type="sibTrans" cxnId="{7BAC18CE-47F3-419D-8E04-ECB0B8BB1EDD}">
      <dgm:prSet/>
      <dgm:spPr/>
      <dgm:t>
        <a:bodyPr/>
        <a:lstStyle/>
        <a:p>
          <a:endParaRPr lang="en-US"/>
        </a:p>
      </dgm:t>
    </dgm:pt>
    <dgm:pt modelId="{F9CA3AEC-17EA-4D28-9BDF-32E0735C4539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Introduce category-specific offers, bundles, or limited-time deals to boost sales in lagging segments</a:t>
          </a:r>
          <a:r>
            <a:rPr lang="en-US" sz="1100" dirty="0"/>
            <a:t>.</a:t>
          </a:r>
        </a:p>
      </dgm:t>
    </dgm:pt>
    <dgm:pt modelId="{116D471C-419D-43EC-804A-858A3152BC20}" type="parTrans" cxnId="{8F1C5368-D933-447C-83CC-8A3AD696257E}">
      <dgm:prSet/>
      <dgm:spPr/>
      <dgm:t>
        <a:bodyPr/>
        <a:lstStyle/>
        <a:p>
          <a:endParaRPr lang="en-US"/>
        </a:p>
      </dgm:t>
    </dgm:pt>
    <dgm:pt modelId="{E2F4BA1C-B964-4462-9EF3-2700E5C6D4B4}" type="sibTrans" cxnId="{8F1C5368-D933-447C-83CC-8A3AD696257E}">
      <dgm:prSet/>
      <dgm:spPr/>
      <dgm:t>
        <a:bodyPr/>
        <a:lstStyle/>
        <a:p>
          <a:endParaRPr lang="en-US"/>
        </a:p>
      </dgm:t>
    </dgm:pt>
    <dgm:pt modelId="{B8870593-4D58-407F-823F-538690B24D68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/>
            <a:t>Enhance</a:t>
          </a:r>
          <a:endParaRPr lang="en-US" b="1" dirty="0"/>
        </a:p>
      </dgm:t>
    </dgm:pt>
    <dgm:pt modelId="{BDF55398-7FFA-4560-B301-1867924A3688}" type="parTrans" cxnId="{318CDBB0-D81D-4FCC-899C-8BB3A6522317}">
      <dgm:prSet/>
      <dgm:spPr/>
      <dgm:t>
        <a:bodyPr/>
        <a:lstStyle/>
        <a:p>
          <a:endParaRPr lang="en-US"/>
        </a:p>
      </dgm:t>
    </dgm:pt>
    <dgm:pt modelId="{61CE599D-0609-46BE-8349-359314286F84}" type="sibTrans" cxnId="{318CDBB0-D81D-4FCC-899C-8BB3A6522317}">
      <dgm:prSet/>
      <dgm:spPr/>
      <dgm:t>
        <a:bodyPr/>
        <a:lstStyle/>
        <a:p>
          <a:endParaRPr lang="en-US"/>
        </a:p>
      </dgm:t>
    </dgm:pt>
    <dgm:pt modelId="{755E9515-0BD9-4E5F-94E2-8C9FCF98CFD0}">
      <dgm:prSet custT="1"/>
      <dgm:spPr>
        <a:pattFill prst="smConfetti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ptos" panose="020B0004020202020204" pitchFamily="34" charset="0"/>
            </a:rPr>
            <a:t>Enhance Market Positioning</a:t>
          </a:r>
        </a:p>
      </dgm:t>
    </dgm:pt>
    <dgm:pt modelId="{4E86E29A-7B49-43A0-9F84-F6D0440C2A42}" type="parTrans" cxnId="{BF6632CD-5584-4BC7-A057-5B97F6966AE4}">
      <dgm:prSet/>
      <dgm:spPr/>
      <dgm:t>
        <a:bodyPr/>
        <a:lstStyle/>
        <a:p>
          <a:endParaRPr lang="en-US"/>
        </a:p>
      </dgm:t>
    </dgm:pt>
    <dgm:pt modelId="{74D95861-C862-4B11-8576-1E249E347984}" type="sibTrans" cxnId="{BF6632CD-5584-4BC7-A057-5B97F6966AE4}">
      <dgm:prSet/>
      <dgm:spPr/>
      <dgm:t>
        <a:bodyPr/>
        <a:lstStyle/>
        <a:p>
          <a:endParaRPr lang="en-US"/>
        </a:p>
      </dgm:t>
    </dgm:pt>
    <dgm:pt modelId="{ED75722B-9A81-47B4-B7EC-E1ADB36044CD}">
      <dgm:prSet custT="1"/>
      <dgm:spPr>
        <a:pattFill prst="smConfetti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Benchmark internal sales data against competitor performance using available market share visuals.</a:t>
          </a:r>
        </a:p>
      </dgm:t>
    </dgm:pt>
    <dgm:pt modelId="{EE44998A-6E89-49D8-B4CB-C5482059C415}" type="parTrans" cxnId="{49CFE95E-7727-4A63-990C-9E377C33BF62}">
      <dgm:prSet/>
      <dgm:spPr/>
      <dgm:t>
        <a:bodyPr/>
        <a:lstStyle/>
        <a:p>
          <a:endParaRPr lang="en-US"/>
        </a:p>
      </dgm:t>
    </dgm:pt>
    <dgm:pt modelId="{3E995571-0CEB-40AB-B2B2-9E5D99C0D81E}" type="sibTrans" cxnId="{49CFE95E-7727-4A63-990C-9E377C33BF62}">
      <dgm:prSet/>
      <dgm:spPr/>
      <dgm:t>
        <a:bodyPr/>
        <a:lstStyle/>
        <a:p>
          <a:endParaRPr lang="en-US"/>
        </a:p>
      </dgm:t>
    </dgm:pt>
    <dgm:pt modelId="{40C0C25A-B1F5-4D6D-A93B-F71BB76580A7}">
      <dgm:prSet custT="1"/>
      <dgm:spPr>
        <a:pattFill prst="smConfetti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Realign marketing investments to focus on markets and categories with competitive gaps or high potential</a:t>
          </a:r>
          <a:r>
            <a:rPr lang="en-US" sz="1100" dirty="0"/>
            <a:t>.</a:t>
          </a:r>
        </a:p>
      </dgm:t>
    </dgm:pt>
    <dgm:pt modelId="{E9E1189F-2116-4FD0-80EF-EA715A6769D1}" type="parTrans" cxnId="{27960E12-A64F-4A13-8720-EF5368140877}">
      <dgm:prSet/>
      <dgm:spPr/>
      <dgm:t>
        <a:bodyPr/>
        <a:lstStyle/>
        <a:p>
          <a:endParaRPr lang="en-US"/>
        </a:p>
      </dgm:t>
    </dgm:pt>
    <dgm:pt modelId="{0830F30F-B755-4749-940C-A53E77F8B11A}" type="sibTrans" cxnId="{27960E12-A64F-4A13-8720-EF5368140877}">
      <dgm:prSet/>
      <dgm:spPr/>
      <dgm:t>
        <a:bodyPr/>
        <a:lstStyle/>
        <a:p>
          <a:endParaRPr lang="en-US"/>
        </a:p>
      </dgm:t>
    </dgm:pt>
    <dgm:pt modelId="{EC1207CD-3514-452D-9F4F-FF8A9B3302F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/>
            <a:t>Improve</a:t>
          </a:r>
          <a:endParaRPr lang="en-US" b="1" dirty="0"/>
        </a:p>
      </dgm:t>
    </dgm:pt>
    <dgm:pt modelId="{9B716A69-B3E0-48D2-A3CB-158155BD776D}" type="parTrans" cxnId="{9B660662-B527-47C4-AD19-D4B0C2462236}">
      <dgm:prSet/>
      <dgm:spPr/>
      <dgm:t>
        <a:bodyPr/>
        <a:lstStyle/>
        <a:p>
          <a:endParaRPr lang="en-US"/>
        </a:p>
      </dgm:t>
    </dgm:pt>
    <dgm:pt modelId="{E511EB6A-51F4-4197-81A2-B1D96612C09F}" type="sibTrans" cxnId="{9B660662-B527-47C4-AD19-D4B0C2462236}">
      <dgm:prSet/>
      <dgm:spPr/>
      <dgm:t>
        <a:bodyPr/>
        <a:lstStyle/>
        <a:p>
          <a:endParaRPr lang="en-US"/>
        </a:p>
      </dgm:t>
    </dgm:pt>
    <dgm:pt modelId="{B7418AF8-F3E7-4A5D-8658-ADE1A0DFAF18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ptos" panose="020B0004020202020204" pitchFamily="34" charset="0"/>
            </a:rPr>
            <a:t>Improve Forecasting and Strategic Planning</a:t>
          </a:r>
        </a:p>
      </dgm:t>
    </dgm:pt>
    <dgm:pt modelId="{92511BD7-B9B9-40B2-A160-514A0A8B1EED}" type="parTrans" cxnId="{05316403-31B8-48D5-A1F7-724C3CD922F6}">
      <dgm:prSet/>
      <dgm:spPr/>
      <dgm:t>
        <a:bodyPr/>
        <a:lstStyle/>
        <a:p>
          <a:endParaRPr lang="en-US"/>
        </a:p>
      </dgm:t>
    </dgm:pt>
    <dgm:pt modelId="{570C7FEB-7AE3-485E-9E40-FCB5F5A8C8A1}" type="sibTrans" cxnId="{05316403-31B8-48D5-A1F7-724C3CD922F6}">
      <dgm:prSet/>
      <dgm:spPr/>
      <dgm:t>
        <a:bodyPr/>
        <a:lstStyle/>
        <a:p>
          <a:endParaRPr lang="en-US"/>
        </a:p>
      </dgm:t>
    </dgm:pt>
    <dgm:pt modelId="{F7364F56-353F-4B0A-B5E4-18DE9B9ED058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Use Power BI to track year-over-year growth and seasonality to forecast demand more accurately.</a:t>
          </a:r>
        </a:p>
      </dgm:t>
    </dgm:pt>
    <dgm:pt modelId="{8EF3008F-EF17-48B3-A752-9E43D1C75A31}" type="parTrans" cxnId="{744B5C2C-C45B-47E5-AAB8-BF6A2F55A847}">
      <dgm:prSet/>
      <dgm:spPr/>
      <dgm:t>
        <a:bodyPr/>
        <a:lstStyle/>
        <a:p>
          <a:endParaRPr lang="en-US"/>
        </a:p>
      </dgm:t>
    </dgm:pt>
    <dgm:pt modelId="{6CEF0B8C-B26D-4C8A-9375-F3E9164F9E59}" type="sibTrans" cxnId="{744B5C2C-C45B-47E5-AAB8-BF6A2F55A847}">
      <dgm:prSet/>
      <dgm:spPr/>
      <dgm:t>
        <a:bodyPr/>
        <a:lstStyle/>
        <a:p>
          <a:endParaRPr lang="en-US"/>
        </a:p>
      </dgm:t>
    </dgm:pt>
    <dgm:pt modelId="{F4A2B492-7F3E-4545-A2DD-FC86E2187E92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Apply predictive analytics features (e.g., forecasting, decomposition trees) for informed planning.</a:t>
          </a:r>
        </a:p>
      </dgm:t>
    </dgm:pt>
    <dgm:pt modelId="{75239955-CCE7-4AF2-B72F-69F3174D05FE}" type="parTrans" cxnId="{14575D65-DD95-4B7A-B6E6-5A687A40AB5D}">
      <dgm:prSet/>
      <dgm:spPr/>
      <dgm:t>
        <a:bodyPr/>
        <a:lstStyle/>
        <a:p>
          <a:endParaRPr lang="en-US"/>
        </a:p>
      </dgm:t>
    </dgm:pt>
    <dgm:pt modelId="{9F2D2F3C-01CC-4CD4-BF7D-93E5D3AD270A}" type="sibTrans" cxnId="{14575D65-DD95-4B7A-B6E6-5A687A40AB5D}">
      <dgm:prSet/>
      <dgm:spPr/>
      <dgm:t>
        <a:bodyPr/>
        <a:lstStyle/>
        <a:p>
          <a:endParaRPr lang="en-US"/>
        </a:p>
      </dgm:t>
    </dgm:pt>
    <dgm:pt modelId="{7B4405C6-10C6-41D7-B1B2-1BE32AEE173E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1" dirty="0">
              <a:latin typeface="Aptos" panose="020B0004020202020204" pitchFamily="34" charset="0"/>
            </a:rPr>
            <a:t>Enable</a:t>
          </a:r>
        </a:p>
      </dgm:t>
    </dgm:pt>
    <dgm:pt modelId="{3737E091-7B09-41FA-844D-756393A19D53}" type="parTrans" cxnId="{794718CF-691E-41E2-BAF9-2000F37A35AC}">
      <dgm:prSet/>
      <dgm:spPr/>
      <dgm:t>
        <a:bodyPr/>
        <a:lstStyle/>
        <a:p>
          <a:endParaRPr lang="en-US"/>
        </a:p>
      </dgm:t>
    </dgm:pt>
    <dgm:pt modelId="{ECC9DB3F-7EF2-4BC1-ADBE-BBA983B2C0F1}" type="sibTrans" cxnId="{794718CF-691E-41E2-BAF9-2000F37A35AC}">
      <dgm:prSet/>
      <dgm:spPr/>
      <dgm:t>
        <a:bodyPr/>
        <a:lstStyle/>
        <a:p>
          <a:endParaRPr lang="en-US"/>
        </a:p>
      </dgm:t>
    </dgm:pt>
    <dgm:pt modelId="{9C061FEB-E044-4194-83FF-A8D424ACABFD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Aptos" panose="020B0004020202020204" pitchFamily="34" charset="0"/>
            </a:rPr>
            <a:t>Enable Agile Decision-Making</a:t>
          </a:r>
        </a:p>
      </dgm:t>
    </dgm:pt>
    <dgm:pt modelId="{FA16C418-D5F4-4348-91C3-9F4699E26285}" type="parTrans" cxnId="{51951122-3C5E-48E9-9C89-50EE8BEDB5BF}">
      <dgm:prSet/>
      <dgm:spPr/>
      <dgm:t>
        <a:bodyPr/>
        <a:lstStyle/>
        <a:p>
          <a:endParaRPr lang="en-US"/>
        </a:p>
      </dgm:t>
    </dgm:pt>
    <dgm:pt modelId="{8921AE03-50C0-47F1-BB68-658C1AF757B9}" type="sibTrans" cxnId="{51951122-3C5E-48E9-9C89-50EE8BEDB5BF}">
      <dgm:prSet/>
      <dgm:spPr/>
      <dgm:t>
        <a:bodyPr/>
        <a:lstStyle/>
        <a:p>
          <a:endParaRPr lang="en-US"/>
        </a:p>
      </dgm:t>
    </dgm:pt>
    <dgm:pt modelId="{B38B857C-5BD2-4DC3-8EA8-40382948F642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Implement real-time dashboards for executive stakeholders (CMO, sales heads) to monitor KPIs on demand.</a:t>
          </a:r>
        </a:p>
      </dgm:t>
    </dgm:pt>
    <dgm:pt modelId="{E7C200E7-2BEC-4782-8167-5AAA7E76DE45}" type="parTrans" cxnId="{EF6BB4C7-C63A-4F24-B7DF-03F8F0D6C078}">
      <dgm:prSet/>
      <dgm:spPr/>
      <dgm:t>
        <a:bodyPr/>
        <a:lstStyle/>
        <a:p>
          <a:endParaRPr lang="en-US"/>
        </a:p>
      </dgm:t>
    </dgm:pt>
    <dgm:pt modelId="{16E3EC42-0C96-4E69-B675-93B9CB0341AF}" type="sibTrans" cxnId="{EF6BB4C7-C63A-4F24-B7DF-03F8F0D6C078}">
      <dgm:prSet/>
      <dgm:spPr/>
      <dgm:t>
        <a:bodyPr/>
        <a:lstStyle/>
        <a:p>
          <a:endParaRPr lang="en-US"/>
        </a:p>
      </dgm:t>
    </dgm:pt>
    <dgm:pt modelId="{2496B3B9-6BE8-4B3B-A7C4-882F0845CF13}">
      <dgm:prSet custT="1"/>
      <dgm:spPr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</dgm:spPr>
      <dgm:t>
        <a:bodyPr/>
        <a:lstStyle/>
        <a:p>
          <a:r>
            <a:rPr lang="en-US" sz="1100" dirty="0">
              <a:latin typeface="Aptos" panose="020B0004020202020204" pitchFamily="34" charset="0"/>
            </a:rPr>
            <a:t>Empower cross-functional teams to access filtered, role-specific reports to accelerate responsiveness</a:t>
          </a:r>
          <a:r>
            <a:rPr lang="en-US" sz="900" dirty="0"/>
            <a:t>.</a:t>
          </a:r>
        </a:p>
      </dgm:t>
    </dgm:pt>
    <dgm:pt modelId="{B4DED62E-0634-492D-8499-905B9B0CB47D}" type="parTrans" cxnId="{94C77EB0-BDB4-4FD8-9CB8-7682BD82AAF6}">
      <dgm:prSet/>
      <dgm:spPr/>
      <dgm:t>
        <a:bodyPr/>
        <a:lstStyle/>
        <a:p>
          <a:endParaRPr lang="en-US"/>
        </a:p>
      </dgm:t>
    </dgm:pt>
    <dgm:pt modelId="{9BBC54EB-B57F-4ABE-9015-2F95AB38C33F}" type="sibTrans" cxnId="{94C77EB0-BDB4-4FD8-9CB8-7682BD82AAF6}">
      <dgm:prSet/>
      <dgm:spPr/>
      <dgm:t>
        <a:bodyPr/>
        <a:lstStyle/>
        <a:p>
          <a:endParaRPr lang="en-US"/>
        </a:p>
      </dgm:t>
    </dgm:pt>
    <dgm:pt modelId="{930E61DD-A2AE-4C0F-8B00-779B83282DB1}" type="pres">
      <dgm:prSet presAssocID="{CA340AD3-6801-42EB-BD9C-296D38A09A90}" presName="Name0" presStyleCnt="0">
        <dgm:presLayoutVars>
          <dgm:dir/>
          <dgm:animLvl val="lvl"/>
          <dgm:resizeHandles val="exact"/>
        </dgm:presLayoutVars>
      </dgm:prSet>
      <dgm:spPr/>
    </dgm:pt>
    <dgm:pt modelId="{F6F0CEBB-A27B-4629-AA62-71D8A73C9EE0}" type="pres">
      <dgm:prSet presAssocID="{F0EE02D2-79C7-45D2-8CD1-A641D81A1E52}" presName="composite" presStyleCnt="0"/>
      <dgm:spPr/>
    </dgm:pt>
    <dgm:pt modelId="{B9FAF6EC-E984-4A22-BA9A-7CA2E4AD788B}" type="pres">
      <dgm:prSet presAssocID="{F0EE02D2-79C7-45D2-8CD1-A641D81A1E52}" presName="parTx" presStyleLbl="alignNode1" presStyleIdx="0" presStyleCnt="5">
        <dgm:presLayoutVars>
          <dgm:chMax val="0"/>
          <dgm:chPref val="0"/>
        </dgm:presLayoutVars>
      </dgm:prSet>
      <dgm:spPr/>
    </dgm:pt>
    <dgm:pt modelId="{E7261F1B-1FD9-45BA-8D10-B19D9CFE7F06}" type="pres">
      <dgm:prSet presAssocID="{F0EE02D2-79C7-45D2-8CD1-A641D81A1E52}" presName="desTx" presStyleLbl="alignAccFollowNode1" presStyleIdx="0" presStyleCnt="5">
        <dgm:presLayoutVars/>
      </dgm:prSet>
      <dgm:spPr/>
    </dgm:pt>
    <dgm:pt modelId="{7067CE76-5948-4848-85CD-80DD6B7E6199}" type="pres">
      <dgm:prSet presAssocID="{EDB40C7E-5E45-4F26-900E-51B88628C648}" presName="space" presStyleCnt="0"/>
      <dgm:spPr/>
    </dgm:pt>
    <dgm:pt modelId="{38499019-97C2-48F4-B8FF-5E3DD521998B}" type="pres">
      <dgm:prSet presAssocID="{878882BE-8FAA-40FA-A88B-3273128310C6}" presName="composite" presStyleCnt="0"/>
      <dgm:spPr/>
    </dgm:pt>
    <dgm:pt modelId="{DC0C1234-C2CD-442D-A092-A68B98559B66}" type="pres">
      <dgm:prSet presAssocID="{878882BE-8FAA-40FA-A88B-3273128310C6}" presName="parTx" presStyleLbl="alignNode1" presStyleIdx="1" presStyleCnt="5">
        <dgm:presLayoutVars>
          <dgm:chMax val="0"/>
          <dgm:chPref val="0"/>
        </dgm:presLayoutVars>
      </dgm:prSet>
      <dgm:spPr/>
    </dgm:pt>
    <dgm:pt modelId="{BCBA9ED4-5FAC-4D66-86C3-CA095B6E6106}" type="pres">
      <dgm:prSet presAssocID="{878882BE-8FAA-40FA-A88B-3273128310C6}" presName="desTx" presStyleLbl="alignAccFollowNode1" presStyleIdx="1" presStyleCnt="5">
        <dgm:presLayoutVars/>
      </dgm:prSet>
      <dgm:spPr/>
    </dgm:pt>
    <dgm:pt modelId="{85299054-9986-4559-96C3-5CDF7A3AC83B}" type="pres">
      <dgm:prSet presAssocID="{0DDDF4C3-F701-4C4F-B618-CE50E0F13D2B}" presName="space" presStyleCnt="0"/>
      <dgm:spPr/>
    </dgm:pt>
    <dgm:pt modelId="{6FD3027A-3265-428E-B12F-AE57B325D0EE}" type="pres">
      <dgm:prSet presAssocID="{B8870593-4D58-407F-823F-538690B24D68}" presName="composite" presStyleCnt="0"/>
      <dgm:spPr/>
    </dgm:pt>
    <dgm:pt modelId="{56AF539C-0B5C-4A56-A388-1EF434A25AD2}" type="pres">
      <dgm:prSet presAssocID="{B8870593-4D58-407F-823F-538690B24D68}" presName="parTx" presStyleLbl="alignNode1" presStyleIdx="2" presStyleCnt="5">
        <dgm:presLayoutVars>
          <dgm:chMax val="0"/>
          <dgm:chPref val="0"/>
        </dgm:presLayoutVars>
      </dgm:prSet>
      <dgm:spPr/>
    </dgm:pt>
    <dgm:pt modelId="{CBE7970E-6471-4976-B59C-A79A34BA1702}" type="pres">
      <dgm:prSet presAssocID="{B8870593-4D58-407F-823F-538690B24D68}" presName="desTx" presStyleLbl="alignAccFollowNode1" presStyleIdx="2" presStyleCnt="5" custScaleX="107597">
        <dgm:presLayoutVars/>
      </dgm:prSet>
      <dgm:spPr/>
    </dgm:pt>
    <dgm:pt modelId="{82C0D4C1-3BF2-49D0-B49F-EB6A5A9D06CE}" type="pres">
      <dgm:prSet presAssocID="{61CE599D-0609-46BE-8349-359314286F84}" presName="space" presStyleCnt="0"/>
      <dgm:spPr/>
    </dgm:pt>
    <dgm:pt modelId="{9D0D495F-6BEA-47A2-B188-3AE8FAE38681}" type="pres">
      <dgm:prSet presAssocID="{EC1207CD-3514-452D-9F4F-FF8A9B3302FE}" presName="composite" presStyleCnt="0"/>
      <dgm:spPr/>
    </dgm:pt>
    <dgm:pt modelId="{E6D191E5-4659-422A-8884-587F068EEFFF}" type="pres">
      <dgm:prSet presAssocID="{EC1207CD-3514-452D-9F4F-FF8A9B3302FE}" presName="parTx" presStyleLbl="alignNode1" presStyleIdx="3" presStyleCnt="5">
        <dgm:presLayoutVars>
          <dgm:chMax val="0"/>
          <dgm:chPref val="0"/>
        </dgm:presLayoutVars>
      </dgm:prSet>
      <dgm:spPr/>
    </dgm:pt>
    <dgm:pt modelId="{35CA6AC6-99F3-46F9-8483-8A35863CD2B5}" type="pres">
      <dgm:prSet presAssocID="{EC1207CD-3514-452D-9F4F-FF8A9B3302FE}" presName="desTx" presStyleLbl="alignAccFollowNode1" presStyleIdx="3" presStyleCnt="5">
        <dgm:presLayoutVars/>
      </dgm:prSet>
      <dgm:spPr/>
    </dgm:pt>
    <dgm:pt modelId="{25CE7E22-B867-480E-9A05-DE6FB9D1DB03}" type="pres">
      <dgm:prSet presAssocID="{E511EB6A-51F4-4197-81A2-B1D96612C09F}" presName="space" presStyleCnt="0"/>
      <dgm:spPr/>
    </dgm:pt>
    <dgm:pt modelId="{BD53DB92-E4DA-47F0-9F37-F48CA7EC2FEA}" type="pres">
      <dgm:prSet presAssocID="{7B4405C6-10C6-41D7-B1B2-1BE32AEE173E}" presName="composite" presStyleCnt="0"/>
      <dgm:spPr/>
    </dgm:pt>
    <dgm:pt modelId="{DC554C20-F9B2-4043-B667-6C66A61660A6}" type="pres">
      <dgm:prSet presAssocID="{7B4405C6-10C6-41D7-B1B2-1BE32AEE173E}" presName="parTx" presStyleLbl="alignNode1" presStyleIdx="4" presStyleCnt="5">
        <dgm:presLayoutVars>
          <dgm:chMax val="0"/>
          <dgm:chPref val="0"/>
        </dgm:presLayoutVars>
      </dgm:prSet>
      <dgm:spPr/>
    </dgm:pt>
    <dgm:pt modelId="{81B6BC1F-0271-441B-908A-DE7B3C955F98}" type="pres">
      <dgm:prSet presAssocID="{7B4405C6-10C6-41D7-B1B2-1BE32AEE173E}" presName="desTx" presStyleLbl="alignAccFollowNode1" presStyleIdx="4" presStyleCnt="5">
        <dgm:presLayoutVars/>
      </dgm:prSet>
      <dgm:spPr/>
    </dgm:pt>
  </dgm:ptLst>
  <dgm:cxnLst>
    <dgm:cxn modelId="{05316403-31B8-48D5-A1F7-724C3CD922F6}" srcId="{EC1207CD-3514-452D-9F4F-FF8A9B3302FE}" destId="{B7418AF8-F3E7-4A5D-8658-ADE1A0DFAF18}" srcOrd="0" destOrd="0" parTransId="{92511BD7-B9B9-40B2-A160-514A0A8B1EED}" sibTransId="{570C7FEB-7AE3-485E-9E40-FCB5F5A8C8A1}"/>
    <dgm:cxn modelId="{34335405-048A-4756-A85E-D6B09A8F2813}" type="presOf" srcId="{755E9515-0BD9-4E5F-94E2-8C9FCF98CFD0}" destId="{CBE7970E-6471-4976-B59C-A79A34BA1702}" srcOrd="0" destOrd="0" presId="urn:microsoft.com/office/officeart/2016/7/layout/ChevronBlockProcess"/>
    <dgm:cxn modelId="{82489007-92B2-4A5F-A063-A593D3C212D6}" type="presOf" srcId="{B38B857C-5BD2-4DC3-8EA8-40382948F642}" destId="{81B6BC1F-0271-441B-908A-DE7B3C955F98}" srcOrd="0" destOrd="1" presId="urn:microsoft.com/office/officeart/2016/7/layout/ChevronBlockProcess"/>
    <dgm:cxn modelId="{AE64A809-C1D6-4A4F-AF05-662CF81B78C1}" type="presOf" srcId="{C43B46C5-3A6C-4094-B67B-B9DFFEC89101}" destId="{BCBA9ED4-5FAC-4D66-86C3-CA095B6E6106}" srcOrd="0" destOrd="1" presId="urn:microsoft.com/office/officeart/2016/7/layout/ChevronBlockProcess"/>
    <dgm:cxn modelId="{27960E12-A64F-4A13-8720-EF5368140877}" srcId="{755E9515-0BD9-4E5F-94E2-8C9FCF98CFD0}" destId="{40C0C25A-B1F5-4D6D-A93B-F71BB76580A7}" srcOrd="1" destOrd="0" parTransId="{E9E1189F-2116-4FD0-80EF-EA715A6769D1}" sibTransId="{0830F30F-B755-4749-940C-A53E77F8B11A}"/>
    <dgm:cxn modelId="{F65FB41B-6B57-47C0-AFEF-FD453384D126}" type="presOf" srcId="{B8870593-4D58-407F-823F-538690B24D68}" destId="{56AF539C-0B5C-4A56-A388-1EF434A25AD2}" srcOrd="0" destOrd="0" presId="urn:microsoft.com/office/officeart/2016/7/layout/ChevronBlockProcess"/>
    <dgm:cxn modelId="{51951122-3C5E-48E9-9C89-50EE8BEDB5BF}" srcId="{7B4405C6-10C6-41D7-B1B2-1BE32AEE173E}" destId="{9C061FEB-E044-4194-83FF-A8D424ACABFD}" srcOrd="0" destOrd="0" parTransId="{FA16C418-D5F4-4348-91C3-9F4699E26285}" sibTransId="{8921AE03-50C0-47F1-BB68-658C1AF757B9}"/>
    <dgm:cxn modelId="{744B5C2C-C45B-47E5-AAB8-BF6A2F55A847}" srcId="{B7418AF8-F3E7-4A5D-8658-ADE1A0DFAF18}" destId="{F7364F56-353F-4B0A-B5E4-18DE9B9ED058}" srcOrd="0" destOrd="0" parTransId="{8EF3008F-EF17-48B3-A752-9E43D1C75A31}" sibTransId="{6CEF0B8C-B26D-4C8A-9375-F3E9164F9E59}"/>
    <dgm:cxn modelId="{D904D13B-9585-4DCD-A0A7-4F68C30EA198}" type="presOf" srcId="{0F7D0EA3-AA58-47CE-85B9-C5FA83F31FAC}" destId="{E7261F1B-1FD9-45BA-8D10-B19D9CFE7F06}" srcOrd="0" destOrd="1" presId="urn:microsoft.com/office/officeart/2016/7/layout/ChevronBlockProcess"/>
    <dgm:cxn modelId="{AFA8405B-E1D6-44D3-BB9F-1FEE7B7484A5}" type="presOf" srcId="{F4A2B492-7F3E-4545-A2DD-FC86E2187E92}" destId="{35CA6AC6-99F3-46F9-8483-8A35863CD2B5}" srcOrd="0" destOrd="2" presId="urn:microsoft.com/office/officeart/2016/7/layout/ChevronBlockProcess"/>
    <dgm:cxn modelId="{49CFE95E-7727-4A63-990C-9E377C33BF62}" srcId="{755E9515-0BD9-4E5F-94E2-8C9FCF98CFD0}" destId="{ED75722B-9A81-47B4-B7EC-E1ADB36044CD}" srcOrd="0" destOrd="0" parTransId="{EE44998A-6E89-49D8-B4CB-C5482059C415}" sibTransId="{3E995571-0CEB-40AB-B2B2-9E5D99C0D81E}"/>
    <dgm:cxn modelId="{9B660662-B527-47C4-AD19-D4B0C2462236}" srcId="{CA340AD3-6801-42EB-BD9C-296D38A09A90}" destId="{EC1207CD-3514-452D-9F4F-FF8A9B3302FE}" srcOrd="3" destOrd="0" parTransId="{9B716A69-B3E0-48D2-A3CB-158155BD776D}" sibTransId="{E511EB6A-51F4-4197-81A2-B1D96612C09F}"/>
    <dgm:cxn modelId="{14575D65-DD95-4B7A-B6E6-5A687A40AB5D}" srcId="{B7418AF8-F3E7-4A5D-8658-ADE1A0DFAF18}" destId="{F4A2B492-7F3E-4545-A2DD-FC86E2187E92}" srcOrd="1" destOrd="0" parTransId="{75239955-CCE7-4AF2-B72F-69F3174D05FE}" sibTransId="{9F2D2F3C-01CC-4CD4-BF7D-93E5D3AD270A}"/>
    <dgm:cxn modelId="{265F6A46-7B0F-4A18-8739-4FF2F4070807}" type="presOf" srcId="{F9CA3AEC-17EA-4D28-9BDF-32E0735C4539}" destId="{BCBA9ED4-5FAC-4D66-86C3-CA095B6E6106}" srcOrd="0" destOrd="2" presId="urn:microsoft.com/office/officeart/2016/7/layout/ChevronBlockProcess"/>
    <dgm:cxn modelId="{8F1C5368-D933-447C-83CC-8A3AD696257E}" srcId="{5FEF5211-8797-4C76-B204-79DAA060C2E4}" destId="{F9CA3AEC-17EA-4D28-9BDF-32E0735C4539}" srcOrd="1" destOrd="0" parTransId="{116D471C-419D-43EC-804A-858A3152BC20}" sibTransId="{E2F4BA1C-B964-4462-9EF3-2700E5C6D4B4}"/>
    <dgm:cxn modelId="{FFEF944B-651E-48FE-95BF-0F3D5EA4B688}" type="presOf" srcId="{2496B3B9-6BE8-4B3B-A7C4-882F0845CF13}" destId="{81B6BC1F-0271-441B-908A-DE7B3C955F98}" srcOrd="0" destOrd="2" presId="urn:microsoft.com/office/officeart/2016/7/layout/ChevronBlockProcess"/>
    <dgm:cxn modelId="{8B21C64E-21E0-4C9E-9F41-B69E3ED1CE0E}" type="presOf" srcId="{5FEF5211-8797-4C76-B204-79DAA060C2E4}" destId="{BCBA9ED4-5FAC-4D66-86C3-CA095B6E6106}" srcOrd="0" destOrd="0" presId="urn:microsoft.com/office/officeart/2016/7/layout/ChevronBlockProcess"/>
    <dgm:cxn modelId="{391B826F-194E-4857-BD77-0920FE623C25}" srcId="{F5C99B66-3F74-4596-9B1B-1A58A337D66F}" destId="{0F7D0EA3-AA58-47CE-85B9-C5FA83F31FAC}" srcOrd="0" destOrd="0" parTransId="{1F091016-0652-4EDE-B378-7BD889E3399F}" sibTransId="{74F88341-76C9-47C1-9B4B-053AC7BE54D1}"/>
    <dgm:cxn modelId="{3593C26F-498D-4BCD-85DA-D2AB7A84CFA9}" srcId="{878882BE-8FAA-40FA-A88B-3273128310C6}" destId="{5FEF5211-8797-4C76-B204-79DAA060C2E4}" srcOrd="0" destOrd="0" parTransId="{45B8D44A-81AA-4E89-AC8E-DFFFC0720B57}" sibTransId="{B9C6EBC4-44C7-4276-9028-94C247E745D2}"/>
    <dgm:cxn modelId="{10E4CB72-C416-4577-BB5E-CCA8543D374D}" type="presOf" srcId="{F0EE02D2-79C7-45D2-8CD1-A641D81A1E52}" destId="{B9FAF6EC-E984-4A22-BA9A-7CA2E4AD788B}" srcOrd="0" destOrd="0" presId="urn:microsoft.com/office/officeart/2016/7/layout/ChevronBlockProcess"/>
    <dgm:cxn modelId="{8012EE5A-E57C-4F95-968B-32298F911F72}" type="presOf" srcId="{7B4405C6-10C6-41D7-B1B2-1BE32AEE173E}" destId="{DC554C20-F9B2-4043-B667-6C66A61660A6}" srcOrd="0" destOrd="0" presId="urn:microsoft.com/office/officeart/2016/7/layout/ChevronBlockProcess"/>
    <dgm:cxn modelId="{44C05481-C3BA-4340-8A86-A4CFFA059D52}" type="presOf" srcId="{B7418AF8-F3E7-4A5D-8658-ADE1A0DFAF18}" destId="{35CA6AC6-99F3-46F9-8483-8A35863CD2B5}" srcOrd="0" destOrd="0" presId="urn:microsoft.com/office/officeart/2016/7/layout/ChevronBlockProcess"/>
    <dgm:cxn modelId="{58EC2D82-A80F-4A95-B308-ADD056D9A17B}" type="presOf" srcId="{F7364F56-353F-4B0A-B5E4-18DE9B9ED058}" destId="{35CA6AC6-99F3-46F9-8483-8A35863CD2B5}" srcOrd="0" destOrd="1" presId="urn:microsoft.com/office/officeart/2016/7/layout/ChevronBlockProcess"/>
    <dgm:cxn modelId="{D7E31697-441E-45E4-A5C6-088EC2A65F17}" type="presOf" srcId="{F5C99B66-3F74-4596-9B1B-1A58A337D66F}" destId="{E7261F1B-1FD9-45BA-8D10-B19D9CFE7F06}" srcOrd="0" destOrd="0" presId="urn:microsoft.com/office/officeart/2016/7/layout/ChevronBlockProcess"/>
    <dgm:cxn modelId="{37829498-29D6-4641-8E33-C79767682318}" srcId="{F0EE02D2-79C7-45D2-8CD1-A641D81A1E52}" destId="{F5C99B66-3F74-4596-9B1B-1A58A337D66F}" srcOrd="0" destOrd="0" parTransId="{40031C02-7169-488D-A9C1-8D529BC6DBB2}" sibTransId="{B47CC057-0B83-4C93-8353-52CA0F34A82B}"/>
    <dgm:cxn modelId="{D2B3B99C-5677-4069-A4D3-8A709B2C850A}" srcId="{CA340AD3-6801-42EB-BD9C-296D38A09A90}" destId="{878882BE-8FAA-40FA-A88B-3273128310C6}" srcOrd="1" destOrd="0" parTransId="{91637855-C152-450B-B153-3953472C29F9}" sibTransId="{0DDDF4C3-F701-4C4F-B618-CE50E0F13D2B}"/>
    <dgm:cxn modelId="{CEB8FBA9-048E-41BC-B1B2-A1EC4B5A5547}" srcId="{F5C99B66-3F74-4596-9B1B-1A58A337D66F}" destId="{DB9A8167-71B3-435F-9D6E-A86B17CB4169}" srcOrd="1" destOrd="0" parTransId="{1EDBD985-68CF-4C43-AFD4-8F42B37C8AA8}" sibTransId="{B372E5AC-5AFF-48F3-8639-1CEC0F1F0A9D}"/>
    <dgm:cxn modelId="{94C77EB0-BDB4-4FD8-9CB8-7682BD82AAF6}" srcId="{9C061FEB-E044-4194-83FF-A8D424ACABFD}" destId="{2496B3B9-6BE8-4B3B-A7C4-882F0845CF13}" srcOrd="1" destOrd="0" parTransId="{B4DED62E-0634-492D-8499-905B9B0CB47D}" sibTransId="{9BBC54EB-B57F-4ABE-9015-2F95AB38C33F}"/>
    <dgm:cxn modelId="{318CDBB0-D81D-4FCC-899C-8BB3A6522317}" srcId="{CA340AD3-6801-42EB-BD9C-296D38A09A90}" destId="{B8870593-4D58-407F-823F-538690B24D68}" srcOrd="2" destOrd="0" parTransId="{BDF55398-7FFA-4560-B301-1867924A3688}" sibTransId="{61CE599D-0609-46BE-8349-359314286F84}"/>
    <dgm:cxn modelId="{1913F8B2-165C-4639-85F1-B1FBC31C7E4D}" type="presOf" srcId="{DB9A8167-71B3-435F-9D6E-A86B17CB4169}" destId="{E7261F1B-1FD9-45BA-8D10-B19D9CFE7F06}" srcOrd="0" destOrd="2" presId="urn:microsoft.com/office/officeart/2016/7/layout/ChevronBlockProcess"/>
    <dgm:cxn modelId="{1AFF83B6-BE6E-4426-85DE-5D6EEA0AFA97}" type="presOf" srcId="{9C061FEB-E044-4194-83FF-A8D424ACABFD}" destId="{81B6BC1F-0271-441B-908A-DE7B3C955F98}" srcOrd="0" destOrd="0" presId="urn:microsoft.com/office/officeart/2016/7/layout/ChevronBlockProcess"/>
    <dgm:cxn modelId="{FC7BA6C0-D8AF-442A-B966-92A4545A5B30}" type="presOf" srcId="{ED75722B-9A81-47B4-B7EC-E1ADB36044CD}" destId="{CBE7970E-6471-4976-B59C-A79A34BA1702}" srcOrd="0" destOrd="1" presId="urn:microsoft.com/office/officeart/2016/7/layout/ChevronBlockProcess"/>
    <dgm:cxn modelId="{7BEA70C3-0113-4E3D-B63E-88E79B8FF051}" type="presOf" srcId="{40C0C25A-B1F5-4D6D-A93B-F71BB76580A7}" destId="{CBE7970E-6471-4976-B59C-A79A34BA1702}" srcOrd="0" destOrd="2" presId="urn:microsoft.com/office/officeart/2016/7/layout/ChevronBlockProcess"/>
    <dgm:cxn modelId="{EF6BB4C7-C63A-4F24-B7DF-03F8F0D6C078}" srcId="{9C061FEB-E044-4194-83FF-A8D424ACABFD}" destId="{B38B857C-5BD2-4DC3-8EA8-40382948F642}" srcOrd="0" destOrd="0" parTransId="{E7C200E7-2BEC-4782-8167-5AAA7E76DE45}" sibTransId="{16E3EC42-0C96-4E69-B675-93B9CB0341AF}"/>
    <dgm:cxn modelId="{BF6632CD-5584-4BC7-A057-5B97F6966AE4}" srcId="{B8870593-4D58-407F-823F-538690B24D68}" destId="{755E9515-0BD9-4E5F-94E2-8C9FCF98CFD0}" srcOrd="0" destOrd="0" parTransId="{4E86E29A-7B49-43A0-9F84-F6D0440C2A42}" sibTransId="{74D95861-C862-4B11-8576-1E249E347984}"/>
    <dgm:cxn modelId="{7BAC18CE-47F3-419D-8E04-ECB0B8BB1EDD}" srcId="{5FEF5211-8797-4C76-B204-79DAA060C2E4}" destId="{C43B46C5-3A6C-4094-B67B-B9DFFEC89101}" srcOrd="0" destOrd="0" parTransId="{7B37E777-4F84-4F2A-B182-3FEC84331C4A}" sibTransId="{03D0FD83-BF88-4375-9BD8-0FA534DA1DEB}"/>
    <dgm:cxn modelId="{794718CF-691E-41E2-BAF9-2000F37A35AC}" srcId="{CA340AD3-6801-42EB-BD9C-296D38A09A90}" destId="{7B4405C6-10C6-41D7-B1B2-1BE32AEE173E}" srcOrd="4" destOrd="0" parTransId="{3737E091-7B09-41FA-844D-756393A19D53}" sibTransId="{ECC9DB3F-7EF2-4BC1-ADBE-BBA983B2C0F1}"/>
    <dgm:cxn modelId="{F3CCE4DB-3E5A-4C2A-91AF-96F723D8D98D}" srcId="{CA340AD3-6801-42EB-BD9C-296D38A09A90}" destId="{F0EE02D2-79C7-45D2-8CD1-A641D81A1E52}" srcOrd="0" destOrd="0" parTransId="{2AF21C6C-F1CF-4D0D-9118-A40415E2CB46}" sibTransId="{EDB40C7E-5E45-4F26-900E-51B88628C648}"/>
    <dgm:cxn modelId="{275332E7-13E2-4B20-9F2F-33547C7E0FD1}" type="presOf" srcId="{878882BE-8FAA-40FA-A88B-3273128310C6}" destId="{DC0C1234-C2CD-442D-A092-A68B98559B66}" srcOrd="0" destOrd="0" presId="urn:microsoft.com/office/officeart/2016/7/layout/ChevronBlockProcess"/>
    <dgm:cxn modelId="{11E3C8ED-B17E-4CB9-91C3-C3EA9E67F3A2}" type="presOf" srcId="{CA340AD3-6801-42EB-BD9C-296D38A09A90}" destId="{930E61DD-A2AE-4C0F-8B00-779B83282DB1}" srcOrd="0" destOrd="0" presId="urn:microsoft.com/office/officeart/2016/7/layout/ChevronBlockProcess"/>
    <dgm:cxn modelId="{89AABFFB-7018-44A7-9C29-98B487E0E247}" type="presOf" srcId="{EC1207CD-3514-452D-9F4F-FF8A9B3302FE}" destId="{E6D191E5-4659-422A-8884-587F068EEFFF}" srcOrd="0" destOrd="0" presId="urn:microsoft.com/office/officeart/2016/7/layout/ChevronBlockProcess"/>
    <dgm:cxn modelId="{3E3E5EB5-E9E5-40E3-B389-CC24FEBD84AF}" type="presParOf" srcId="{930E61DD-A2AE-4C0F-8B00-779B83282DB1}" destId="{F6F0CEBB-A27B-4629-AA62-71D8A73C9EE0}" srcOrd="0" destOrd="0" presId="urn:microsoft.com/office/officeart/2016/7/layout/ChevronBlockProcess"/>
    <dgm:cxn modelId="{8774DE46-16F8-409E-9A4D-DCD59F08D9A5}" type="presParOf" srcId="{F6F0CEBB-A27B-4629-AA62-71D8A73C9EE0}" destId="{B9FAF6EC-E984-4A22-BA9A-7CA2E4AD788B}" srcOrd="0" destOrd="0" presId="urn:microsoft.com/office/officeart/2016/7/layout/ChevronBlockProcess"/>
    <dgm:cxn modelId="{EAEFA09E-CE54-4C0B-BEC3-EB044CDD1B19}" type="presParOf" srcId="{F6F0CEBB-A27B-4629-AA62-71D8A73C9EE0}" destId="{E7261F1B-1FD9-45BA-8D10-B19D9CFE7F06}" srcOrd="1" destOrd="0" presId="urn:microsoft.com/office/officeart/2016/7/layout/ChevronBlockProcess"/>
    <dgm:cxn modelId="{93254F7B-30AF-4F81-B026-CBFF6E1A01AB}" type="presParOf" srcId="{930E61DD-A2AE-4C0F-8B00-779B83282DB1}" destId="{7067CE76-5948-4848-85CD-80DD6B7E6199}" srcOrd="1" destOrd="0" presId="urn:microsoft.com/office/officeart/2016/7/layout/ChevronBlockProcess"/>
    <dgm:cxn modelId="{F382EAD2-F3D0-4933-9E71-0D3D2B24752D}" type="presParOf" srcId="{930E61DD-A2AE-4C0F-8B00-779B83282DB1}" destId="{38499019-97C2-48F4-B8FF-5E3DD521998B}" srcOrd="2" destOrd="0" presId="urn:microsoft.com/office/officeart/2016/7/layout/ChevronBlockProcess"/>
    <dgm:cxn modelId="{63B28EA2-0E1B-4AFE-950F-EC79DE974879}" type="presParOf" srcId="{38499019-97C2-48F4-B8FF-5E3DD521998B}" destId="{DC0C1234-C2CD-442D-A092-A68B98559B66}" srcOrd="0" destOrd="0" presId="urn:microsoft.com/office/officeart/2016/7/layout/ChevronBlockProcess"/>
    <dgm:cxn modelId="{E1705721-A23F-4BFC-BF39-82761704C971}" type="presParOf" srcId="{38499019-97C2-48F4-B8FF-5E3DD521998B}" destId="{BCBA9ED4-5FAC-4D66-86C3-CA095B6E6106}" srcOrd="1" destOrd="0" presId="urn:microsoft.com/office/officeart/2016/7/layout/ChevronBlockProcess"/>
    <dgm:cxn modelId="{3ADE27FA-C0F1-48C3-9E42-E52B0DAD9E67}" type="presParOf" srcId="{930E61DD-A2AE-4C0F-8B00-779B83282DB1}" destId="{85299054-9986-4559-96C3-5CDF7A3AC83B}" srcOrd="3" destOrd="0" presId="urn:microsoft.com/office/officeart/2016/7/layout/ChevronBlockProcess"/>
    <dgm:cxn modelId="{441C63FD-A897-4288-BFB4-3298B17391DD}" type="presParOf" srcId="{930E61DD-A2AE-4C0F-8B00-779B83282DB1}" destId="{6FD3027A-3265-428E-B12F-AE57B325D0EE}" srcOrd="4" destOrd="0" presId="urn:microsoft.com/office/officeart/2016/7/layout/ChevronBlockProcess"/>
    <dgm:cxn modelId="{BD92BF64-4F88-420B-899E-D4B7930521AA}" type="presParOf" srcId="{6FD3027A-3265-428E-B12F-AE57B325D0EE}" destId="{56AF539C-0B5C-4A56-A388-1EF434A25AD2}" srcOrd="0" destOrd="0" presId="urn:microsoft.com/office/officeart/2016/7/layout/ChevronBlockProcess"/>
    <dgm:cxn modelId="{70BD2E96-4D1F-4C1F-BA8D-AFFBE41A78C6}" type="presParOf" srcId="{6FD3027A-3265-428E-B12F-AE57B325D0EE}" destId="{CBE7970E-6471-4976-B59C-A79A34BA1702}" srcOrd="1" destOrd="0" presId="urn:microsoft.com/office/officeart/2016/7/layout/ChevronBlockProcess"/>
    <dgm:cxn modelId="{ADFEBAC0-899F-41DD-83C3-35AF7D22C209}" type="presParOf" srcId="{930E61DD-A2AE-4C0F-8B00-779B83282DB1}" destId="{82C0D4C1-3BF2-49D0-B49F-EB6A5A9D06CE}" srcOrd="5" destOrd="0" presId="urn:microsoft.com/office/officeart/2016/7/layout/ChevronBlockProcess"/>
    <dgm:cxn modelId="{8CA0A95F-E76E-4C21-B6BD-D443BFA56AD8}" type="presParOf" srcId="{930E61DD-A2AE-4C0F-8B00-779B83282DB1}" destId="{9D0D495F-6BEA-47A2-B188-3AE8FAE38681}" srcOrd="6" destOrd="0" presId="urn:microsoft.com/office/officeart/2016/7/layout/ChevronBlockProcess"/>
    <dgm:cxn modelId="{F389B291-7BD1-4879-B68C-7AA185CA2BBB}" type="presParOf" srcId="{9D0D495F-6BEA-47A2-B188-3AE8FAE38681}" destId="{E6D191E5-4659-422A-8884-587F068EEFFF}" srcOrd="0" destOrd="0" presId="urn:microsoft.com/office/officeart/2016/7/layout/ChevronBlockProcess"/>
    <dgm:cxn modelId="{8B24EBD3-9AB2-4F8E-953F-5CE777CF1451}" type="presParOf" srcId="{9D0D495F-6BEA-47A2-B188-3AE8FAE38681}" destId="{35CA6AC6-99F3-46F9-8483-8A35863CD2B5}" srcOrd="1" destOrd="0" presId="urn:microsoft.com/office/officeart/2016/7/layout/ChevronBlockProcess"/>
    <dgm:cxn modelId="{2AB9334F-23BF-4A12-A6E0-612412BDB41A}" type="presParOf" srcId="{930E61DD-A2AE-4C0F-8B00-779B83282DB1}" destId="{25CE7E22-B867-480E-9A05-DE6FB9D1DB03}" srcOrd="7" destOrd="0" presId="urn:microsoft.com/office/officeart/2016/7/layout/ChevronBlockProcess"/>
    <dgm:cxn modelId="{3B12BC36-9E51-4DD7-9761-BA024982124E}" type="presParOf" srcId="{930E61DD-A2AE-4C0F-8B00-779B83282DB1}" destId="{BD53DB92-E4DA-47F0-9F37-F48CA7EC2FEA}" srcOrd="8" destOrd="0" presId="urn:microsoft.com/office/officeart/2016/7/layout/ChevronBlockProcess"/>
    <dgm:cxn modelId="{6B4466C2-FE4E-4DE1-A153-4C5A923675AC}" type="presParOf" srcId="{BD53DB92-E4DA-47F0-9F37-F48CA7EC2FEA}" destId="{DC554C20-F9B2-4043-B667-6C66A61660A6}" srcOrd="0" destOrd="0" presId="urn:microsoft.com/office/officeart/2016/7/layout/ChevronBlockProcess"/>
    <dgm:cxn modelId="{BFA11FBE-808D-4231-916D-0BED959160A9}" type="presParOf" srcId="{BD53DB92-E4DA-47F0-9F37-F48CA7EC2FEA}" destId="{81B6BC1F-0271-441B-908A-DE7B3C955F98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A73C36-AA3C-4621-AEE0-6B98D1A89374}" type="doc">
      <dgm:prSet loTypeId="urn:microsoft.com/office/officeart/2005/8/layout/vList2" loCatId="list" qsTypeId="urn:microsoft.com/office/officeart/2005/8/quickstyle/simple3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2C606E2A-1423-44F2-B0FD-39FDB51E47BC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The Power BI dashboard revealed that while </a:t>
          </a:r>
          <a:r>
            <a: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revenue grew by 146%</a:t>
          </a:r>
          <a:r>
            <a: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, </a:t>
          </a:r>
          <a:r>
            <a: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growth rates dropped by 44%</a:t>
          </a:r>
          <a:r>
            <a: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, signaling the need for deeper category diversification and pricing revisions.</a:t>
          </a:r>
          <a:endParaRPr lang="en-US" dirty="0"/>
        </a:p>
      </dgm:t>
    </dgm:pt>
    <dgm:pt modelId="{9ECF9E05-3F21-4F7C-83B2-45A148E337B5}" type="parTrans" cxnId="{29804E68-6E7D-4D7F-81A9-E44DEFFCCC15}">
      <dgm:prSet/>
      <dgm:spPr/>
      <dgm:t>
        <a:bodyPr/>
        <a:lstStyle/>
        <a:p>
          <a:endParaRPr lang="en-US"/>
        </a:p>
      </dgm:t>
    </dgm:pt>
    <dgm:pt modelId="{9DC252CF-8B1D-489E-A5B8-BBD91314F080}" type="sibTrans" cxnId="{29804E68-6E7D-4D7F-81A9-E44DEFFCCC15}">
      <dgm:prSet/>
      <dgm:spPr/>
      <dgm:t>
        <a:bodyPr/>
        <a:lstStyle/>
        <a:p>
          <a:endParaRPr lang="en-US"/>
        </a:p>
      </dgm:t>
    </dgm:pt>
    <dgm:pt modelId="{BEE51B39-79D0-4FD3-B0CD-2CC0B53791E8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The USA and Australia are top-performing markets, while others like Mexico and Nigeria have untapped potential.</a:t>
          </a:r>
          <a:endParaRPr kumimoji="0" lang="en-US" altLang="en-US" b="0" i="0" u="none" strike="noStrike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gm:t>
    </dgm:pt>
    <dgm:pt modelId="{C66291E9-D00E-4F1A-A0DA-7AF6502429D8}" type="parTrans" cxnId="{F6BE2D0E-9601-46EC-83CD-BADC1CACACB0}">
      <dgm:prSet/>
      <dgm:spPr/>
      <dgm:t>
        <a:bodyPr/>
        <a:lstStyle/>
        <a:p>
          <a:endParaRPr lang="en-IN"/>
        </a:p>
      </dgm:t>
    </dgm:pt>
    <dgm:pt modelId="{19F9C9BD-3A6C-440C-8EC4-C20D55D6B5C0}" type="sibTrans" cxnId="{F6BE2D0E-9601-46EC-83CD-BADC1CACACB0}">
      <dgm:prSet/>
      <dgm:spPr/>
      <dgm:t>
        <a:bodyPr/>
        <a:lstStyle/>
        <a:p>
          <a:endParaRPr lang="en-IN"/>
        </a:p>
      </dgm:t>
    </dgm:pt>
    <dgm:pt modelId="{3E3CA258-E815-4F4C-81A0-C02691F8B686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Using Power BI enabled interactive, real-time analysis that supports </a:t>
          </a:r>
          <a:r>
            <a: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targeted product strategy</a:t>
          </a:r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, </a:t>
          </a:r>
          <a:r>
            <a: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customer retention programs</a:t>
          </a:r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, and </a:t>
          </a:r>
          <a:r>
            <a:rPr kumimoji="0" lang="en-US" altLang="en-US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region-specific pricing models</a:t>
          </a:r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.</a:t>
          </a:r>
          <a:endParaRPr kumimoji="0" lang="en-US" altLang="en-US" b="0" i="0" u="none" strike="noStrike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gm:t>
    </dgm:pt>
    <dgm:pt modelId="{5D1F8B02-4AF0-4B05-8E7C-60BE326F4C17}" type="parTrans" cxnId="{16B5F340-6B0B-4AE3-8B37-C03B8E2D2370}">
      <dgm:prSet/>
      <dgm:spPr/>
      <dgm:t>
        <a:bodyPr/>
        <a:lstStyle/>
        <a:p>
          <a:endParaRPr lang="en-IN"/>
        </a:p>
      </dgm:t>
    </dgm:pt>
    <dgm:pt modelId="{62E65859-6F87-42DC-8A83-133394E36020}" type="sibTrans" cxnId="{16B5F340-6B0B-4AE3-8B37-C03B8E2D2370}">
      <dgm:prSet/>
      <dgm:spPr/>
      <dgm:t>
        <a:bodyPr/>
        <a:lstStyle/>
        <a:p>
          <a:endParaRPr lang="en-IN"/>
        </a:p>
      </dgm:t>
    </dgm:pt>
    <dgm:pt modelId="{666B5EF5-6B7B-4BB4-8028-96CEA7787C8B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Moving forward, the integration of forecasting tools and external market benchmarks will further enhance decision-making.</a:t>
          </a:r>
          <a:endParaRPr kumimoji="0" lang="en-US" altLang="en-US" b="0" i="0" u="none" strike="noStrike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gm:t>
    </dgm:pt>
    <dgm:pt modelId="{37165F25-7B59-42A9-988F-63D6846BC449}" type="parTrans" cxnId="{AFFA93EB-80FA-402C-9CE7-60D184979CEE}">
      <dgm:prSet/>
      <dgm:spPr/>
      <dgm:t>
        <a:bodyPr/>
        <a:lstStyle/>
        <a:p>
          <a:endParaRPr lang="en-IN"/>
        </a:p>
      </dgm:t>
    </dgm:pt>
    <dgm:pt modelId="{DC23610D-FE89-4F10-BD46-85E2361972FF}" type="sibTrans" cxnId="{AFFA93EB-80FA-402C-9CE7-60D184979CEE}">
      <dgm:prSet/>
      <dgm:spPr/>
      <dgm:t>
        <a:bodyPr/>
        <a:lstStyle/>
        <a:p>
          <a:endParaRPr lang="en-IN"/>
        </a:p>
      </dgm:t>
    </dgm:pt>
    <dgm:pt modelId="{15DE5F28-8922-4486-B3FF-E1D8721654E2}" type="pres">
      <dgm:prSet presAssocID="{96A73C36-AA3C-4621-AEE0-6B98D1A89374}" presName="linear" presStyleCnt="0">
        <dgm:presLayoutVars>
          <dgm:animLvl val="lvl"/>
          <dgm:resizeHandles val="exact"/>
        </dgm:presLayoutVars>
      </dgm:prSet>
      <dgm:spPr/>
    </dgm:pt>
    <dgm:pt modelId="{3F011D3A-906D-421C-8DA4-E701E4E7E3A9}" type="pres">
      <dgm:prSet presAssocID="{2C606E2A-1423-44F2-B0FD-39FDB51E47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E5CBFF-0DA8-4DB7-87BC-5BA732E1C260}" type="pres">
      <dgm:prSet presAssocID="{9DC252CF-8B1D-489E-A5B8-BBD91314F080}" presName="spacer" presStyleCnt="0"/>
      <dgm:spPr/>
    </dgm:pt>
    <dgm:pt modelId="{49C6E9A2-2092-453E-B20B-7B976E9108E9}" type="pres">
      <dgm:prSet presAssocID="{BEE51B39-79D0-4FD3-B0CD-2CC0B53791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5E0DC1-F680-41E4-BE54-7B9394C84D38}" type="pres">
      <dgm:prSet presAssocID="{19F9C9BD-3A6C-440C-8EC4-C20D55D6B5C0}" presName="spacer" presStyleCnt="0"/>
      <dgm:spPr/>
    </dgm:pt>
    <dgm:pt modelId="{46316636-32AD-4B33-9787-E7F79C0902EA}" type="pres">
      <dgm:prSet presAssocID="{3E3CA258-E815-4F4C-81A0-C02691F8B6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4DEE7C-FC73-4659-983F-AA2103AC8E61}" type="pres">
      <dgm:prSet presAssocID="{62E65859-6F87-42DC-8A83-133394E36020}" presName="spacer" presStyleCnt="0"/>
      <dgm:spPr/>
    </dgm:pt>
    <dgm:pt modelId="{2EAE2BC9-9711-4989-9C29-95408AEA16E7}" type="pres">
      <dgm:prSet presAssocID="{666B5EF5-6B7B-4BB4-8028-96CEA7787C8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BE2D0E-9601-46EC-83CD-BADC1CACACB0}" srcId="{96A73C36-AA3C-4621-AEE0-6B98D1A89374}" destId="{BEE51B39-79D0-4FD3-B0CD-2CC0B53791E8}" srcOrd="1" destOrd="0" parTransId="{C66291E9-D00E-4F1A-A0DA-7AF6502429D8}" sibTransId="{19F9C9BD-3A6C-440C-8EC4-C20D55D6B5C0}"/>
    <dgm:cxn modelId="{A46DCB35-E478-403F-8C01-E1FD552FF6D3}" type="presOf" srcId="{666B5EF5-6B7B-4BB4-8028-96CEA7787C8B}" destId="{2EAE2BC9-9711-4989-9C29-95408AEA16E7}" srcOrd="0" destOrd="0" presId="urn:microsoft.com/office/officeart/2005/8/layout/vList2"/>
    <dgm:cxn modelId="{16B5F340-6B0B-4AE3-8B37-C03B8E2D2370}" srcId="{96A73C36-AA3C-4621-AEE0-6B98D1A89374}" destId="{3E3CA258-E815-4F4C-81A0-C02691F8B686}" srcOrd="2" destOrd="0" parTransId="{5D1F8B02-4AF0-4B05-8E7C-60BE326F4C17}" sibTransId="{62E65859-6F87-42DC-8A83-133394E36020}"/>
    <dgm:cxn modelId="{29804E68-6E7D-4D7F-81A9-E44DEFFCCC15}" srcId="{96A73C36-AA3C-4621-AEE0-6B98D1A89374}" destId="{2C606E2A-1423-44F2-B0FD-39FDB51E47BC}" srcOrd="0" destOrd="0" parTransId="{9ECF9E05-3F21-4F7C-83B2-45A148E337B5}" sibTransId="{9DC252CF-8B1D-489E-A5B8-BBD91314F080}"/>
    <dgm:cxn modelId="{77C68891-723C-4EEF-BA66-34158DA5E7E4}" type="presOf" srcId="{96A73C36-AA3C-4621-AEE0-6B98D1A89374}" destId="{15DE5F28-8922-4486-B3FF-E1D8721654E2}" srcOrd="0" destOrd="0" presId="urn:microsoft.com/office/officeart/2005/8/layout/vList2"/>
    <dgm:cxn modelId="{DC9ADC9A-183F-434E-8474-DFF9AD61DF90}" type="presOf" srcId="{BEE51B39-79D0-4FD3-B0CD-2CC0B53791E8}" destId="{49C6E9A2-2092-453E-B20B-7B976E9108E9}" srcOrd="0" destOrd="0" presId="urn:microsoft.com/office/officeart/2005/8/layout/vList2"/>
    <dgm:cxn modelId="{417DDDA4-6409-4409-987D-9542038A4B60}" type="presOf" srcId="{3E3CA258-E815-4F4C-81A0-C02691F8B686}" destId="{46316636-32AD-4B33-9787-E7F79C0902EA}" srcOrd="0" destOrd="0" presId="urn:microsoft.com/office/officeart/2005/8/layout/vList2"/>
    <dgm:cxn modelId="{D869A6BB-B511-484A-A860-41AC7590187F}" type="presOf" srcId="{2C606E2A-1423-44F2-B0FD-39FDB51E47BC}" destId="{3F011D3A-906D-421C-8DA4-E701E4E7E3A9}" srcOrd="0" destOrd="0" presId="urn:microsoft.com/office/officeart/2005/8/layout/vList2"/>
    <dgm:cxn modelId="{AFFA93EB-80FA-402C-9CE7-60D184979CEE}" srcId="{96A73C36-AA3C-4621-AEE0-6B98D1A89374}" destId="{666B5EF5-6B7B-4BB4-8028-96CEA7787C8B}" srcOrd="3" destOrd="0" parTransId="{37165F25-7B59-42A9-988F-63D6846BC449}" sibTransId="{DC23610D-FE89-4F10-BD46-85E2361972FF}"/>
    <dgm:cxn modelId="{6821590F-A2E3-416F-96D1-AE6120429978}" type="presParOf" srcId="{15DE5F28-8922-4486-B3FF-E1D8721654E2}" destId="{3F011D3A-906D-421C-8DA4-E701E4E7E3A9}" srcOrd="0" destOrd="0" presId="urn:microsoft.com/office/officeart/2005/8/layout/vList2"/>
    <dgm:cxn modelId="{482A0031-E26E-4D23-8166-AC445849A9B4}" type="presParOf" srcId="{15DE5F28-8922-4486-B3FF-E1D8721654E2}" destId="{50E5CBFF-0DA8-4DB7-87BC-5BA732E1C260}" srcOrd="1" destOrd="0" presId="urn:microsoft.com/office/officeart/2005/8/layout/vList2"/>
    <dgm:cxn modelId="{A666F6A7-632F-4F1F-B088-7F59308D07F0}" type="presParOf" srcId="{15DE5F28-8922-4486-B3FF-E1D8721654E2}" destId="{49C6E9A2-2092-453E-B20B-7B976E9108E9}" srcOrd="2" destOrd="0" presId="urn:microsoft.com/office/officeart/2005/8/layout/vList2"/>
    <dgm:cxn modelId="{B8353A89-9C4B-4096-9FA6-014F6F10B26C}" type="presParOf" srcId="{15DE5F28-8922-4486-B3FF-E1D8721654E2}" destId="{935E0DC1-F680-41E4-BE54-7B9394C84D38}" srcOrd="3" destOrd="0" presId="urn:microsoft.com/office/officeart/2005/8/layout/vList2"/>
    <dgm:cxn modelId="{9BBFD288-8E9D-4945-86F5-A6BD4474F7CE}" type="presParOf" srcId="{15DE5F28-8922-4486-B3FF-E1D8721654E2}" destId="{46316636-32AD-4B33-9787-E7F79C0902EA}" srcOrd="4" destOrd="0" presId="urn:microsoft.com/office/officeart/2005/8/layout/vList2"/>
    <dgm:cxn modelId="{7A59BEBC-41A0-4609-B184-B14CC73C3ACA}" type="presParOf" srcId="{15DE5F28-8922-4486-B3FF-E1D8721654E2}" destId="{814DEE7C-FC73-4659-983F-AA2103AC8E61}" srcOrd="5" destOrd="0" presId="urn:microsoft.com/office/officeart/2005/8/layout/vList2"/>
    <dgm:cxn modelId="{A9B0E1DD-7C4B-4104-AE8F-B4969FEDFA43}" type="presParOf" srcId="{15DE5F28-8922-4486-B3FF-E1D8721654E2}" destId="{2EAE2BC9-9711-4989-9C29-95408AEA16E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1D3A-906D-421C-8DA4-E701E4E7E3A9}">
      <dsp:nvSpPr>
        <dsp:cNvPr id="0" name=""/>
        <dsp:cNvSpPr/>
      </dsp:nvSpPr>
      <dsp:spPr>
        <a:xfrm>
          <a:off x="0" y="215059"/>
          <a:ext cx="5906181" cy="115478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1. </a:t>
          </a:r>
          <a:r>
            <a:rPr lang="en-US" sz="2100" kern="1200" dirty="0"/>
            <a:t>VanArsdel Ltd. needed to better understand both </a:t>
          </a:r>
          <a:r>
            <a:rPr lang="en-US" sz="2100" b="1" kern="1200" dirty="0"/>
            <a:t>internal sales performance</a:t>
          </a:r>
          <a:r>
            <a:rPr lang="en-US" sz="2100" kern="1200" dirty="0"/>
            <a:t> and </a:t>
          </a:r>
          <a:r>
            <a:rPr lang="en-US" sz="2100" b="1" kern="1200" dirty="0"/>
            <a:t>market positioning</a:t>
          </a:r>
          <a:r>
            <a:rPr lang="en-US" sz="2100" kern="1200" dirty="0"/>
            <a:t> across regions.</a:t>
          </a:r>
        </a:p>
      </dsp:txBody>
      <dsp:txXfrm>
        <a:off x="56372" y="271431"/>
        <a:ext cx="5793437" cy="1042045"/>
      </dsp:txXfrm>
    </dsp:sp>
    <dsp:sp modelId="{48E318F4-9FCB-4892-B43B-F32CCD3C1E2F}">
      <dsp:nvSpPr>
        <dsp:cNvPr id="0" name=""/>
        <dsp:cNvSpPr/>
      </dsp:nvSpPr>
      <dsp:spPr>
        <a:xfrm>
          <a:off x="0" y="1430329"/>
          <a:ext cx="5906181" cy="115478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2. </a:t>
          </a:r>
          <a:r>
            <a:rPr lang="en-US" sz="2100" kern="1200" dirty="0"/>
            <a:t>There was a lack of visibility into </a:t>
          </a:r>
          <a:r>
            <a:rPr lang="en-US" sz="2100" b="1" kern="1200" dirty="0"/>
            <a:t>year-over-year revenue growth</a:t>
          </a:r>
          <a:r>
            <a:rPr lang="en-US" sz="2100" kern="1200" dirty="0"/>
            <a:t> and category-wise contribution.</a:t>
          </a:r>
        </a:p>
      </dsp:txBody>
      <dsp:txXfrm>
        <a:off x="56372" y="1486701"/>
        <a:ext cx="5793437" cy="1042045"/>
      </dsp:txXfrm>
    </dsp:sp>
    <dsp:sp modelId="{4272CE45-E9F7-4DB5-8652-227F1B70B250}">
      <dsp:nvSpPr>
        <dsp:cNvPr id="0" name=""/>
        <dsp:cNvSpPr/>
      </dsp:nvSpPr>
      <dsp:spPr>
        <a:xfrm>
          <a:off x="0" y="2645599"/>
          <a:ext cx="5906181" cy="115478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3. </a:t>
          </a:r>
          <a:r>
            <a:rPr lang="en-US" sz="2100" kern="1200" dirty="0"/>
            <a:t>Identifying underperforming countries and sales categories was difficult using traditional reports.</a:t>
          </a:r>
        </a:p>
      </dsp:txBody>
      <dsp:txXfrm>
        <a:off x="56372" y="2701971"/>
        <a:ext cx="5793437" cy="1042045"/>
      </dsp:txXfrm>
    </dsp:sp>
    <dsp:sp modelId="{F4EDA6D0-01FC-4AB5-ACD4-A932A9D2030B}">
      <dsp:nvSpPr>
        <dsp:cNvPr id="0" name=""/>
        <dsp:cNvSpPr/>
      </dsp:nvSpPr>
      <dsp:spPr>
        <a:xfrm>
          <a:off x="0" y="3860869"/>
          <a:ext cx="5906181" cy="115478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4.</a:t>
          </a:r>
          <a:r>
            <a:rPr lang="en-US" sz="2100" kern="1200" dirty="0"/>
            <a:t> The company struggled to quickly interpret </a:t>
          </a:r>
          <a:r>
            <a:rPr lang="en-US" sz="2100" b="1" kern="1200" dirty="0"/>
            <a:t>growth trends and market share shifts</a:t>
          </a:r>
          <a:r>
            <a:rPr lang="en-US" sz="2100" kern="1200" dirty="0"/>
            <a:t>.</a:t>
          </a:r>
        </a:p>
      </dsp:txBody>
      <dsp:txXfrm>
        <a:off x="56372" y="3917241"/>
        <a:ext cx="5793437" cy="1042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AF6EC-E984-4A22-BA9A-7CA2E4AD788B}">
      <dsp:nvSpPr>
        <dsp:cNvPr id="0" name=""/>
        <dsp:cNvSpPr/>
      </dsp:nvSpPr>
      <dsp:spPr>
        <a:xfrm>
          <a:off x="9873" y="21539"/>
          <a:ext cx="1979934" cy="593980"/>
        </a:xfrm>
        <a:prstGeom prst="chevron">
          <a:avLst>
            <a:gd name="adj" fmla="val 30000"/>
          </a:avLst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340" tIns="73340" rIns="73340" bIns="7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masis MT Pro Black" panose="02040A04050005020304" pitchFamily="18" charset="0"/>
            </a:rPr>
            <a:t>Strengthen</a:t>
          </a:r>
        </a:p>
      </dsp:txBody>
      <dsp:txXfrm>
        <a:off x="188067" y="21539"/>
        <a:ext cx="1623546" cy="593980"/>
      </dsp:txXfrm>
    </dsp:sp>
    <dsp:sp modelId="{E7261F1B-1FD9-45BA-8D10-B19D9CFE7F06}">
      <dsp:nvSpPr>
        <dsp:cNvPr id="0" name=""/>
        <dsp:cNvSpPr/>
      </dsp:nvSpPr>
      <dsp:spPr>
        <a:xfrm>
          <a:off x="9873" y="615520"/>
          <a:ext cx="1801740" cy="2770802"/>
        </a:xfrm>
        <a:prstGeom prst="rect">
          <a:avLst/>
        </a:prstGeom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378" tIns="142378" rIns="142378" bIns="284755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" panose="020B0004020202020204" pitchFamily="34" charset="0"/>
            </a:rPr>
            <a:t>Strengthen Regional Sales Intelligence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Use Power BI’s country-level performance data to identify regions with strong growth vs. underperformance.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Design region-specific marketing and distribution strategies based on historical sales trends and growth rates</a:t>
          </a:r>
          <a:r>
            <a:rPr lang="en-US" sz="1100" kern="1200" dirty="0"/>
            <a:t>.</a:t>
          </a:r>
        </a:p>
      </dsp:txBody>
      <dsp:txXfrm>
        <a:off x="9873" y="615520"/>
        <a:ext cx="1801740" cy="2770802"/>
      </dsp:txXfrm>
    </dsp:sp>
    <dsp:sp modelId="{DC0C1234-C2CD-442D-A092-A68B98559B66}">
      <dsp:nvSpPr>
        <dsp:cNvPr id="0" name=""/>
        <dsp:cNvSpPr/>
      </dsp:nvSpPr>
      <dsp:spPr>
        <a:xfrm>
          <a:off x="1940895" y="21539"/>
          <a:ext cx="1979934" cy="593980"/>
        </a:xfrm>
        <a:prstGeom prst="chevron">
          <a:avLst>
            <a:gd name="adj" fmla="val 30000"/>
          </a:avLst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340" tIns="73340" rIns="73340" bIns="7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Diversify</a:t>
          </a:r>
        </a:p>
      </dsp:txBody>
      <dsp:txXfrm>
        <a:off x="2119089" y="21539"/>
        <a:ext cx="1623546" cy="593980"/>
      </dsp:txXfrm>
    </dsp:sp>
    <dsp:sp modelId="{BCBA9ED4-5FAC-4D66-86C3-CA095B6E6106}">
      <dsp:nvSpPr>
        <dsp:cNvPr id="0" name=""/>
        <dsp:cNvSpPr/>
      </dsp:nvSpPr>
      <dsp:spPr>
        <a:xfrm>
          <a:off x="1940895" y="615520"/>
          <a:ext cx="1801740" cy="2770802"/>
        </a:xfrm>
        <a:prstGeom prst="rect">
          <a:avLst/>
        </a:prstGeom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378" tIns="142378" rIns="142378" bIns="284755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" panose="020B0004020202020204" pitchFamily="34" charset="0"/>
            </a:rPr>
            <a:t>Diversify Product Category Performance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Promote underperforming categories through tailored marketing campaigns and regional targeting.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Introduce category-specific offers, bundles, or limited-time deals to boost sales in lagging segments</a:t>
          </a:r>
          <a:r>
            <a:rPr lang="en-US" sz="1100" kern="1200" dirty="0"/>
            <a:t>.</a:t>
          </a:r>
        </a:p>
      </dsp:txBody>
      <dsp:txXfrm>
        <a:off x="1940895" y="615520"/>
        <a:ext cx="1801740" cy="2770802"/>
      </dsp:txXfrm>
    </dsp:sp>
    <dsp:sp modelId="{56AF539C-0B5C-4A56-A388-1EF434A25AD2}">
      <dsp:nvSpPr>
        <dsp:cNvPr id="0" name=""/>
        <dsp:cNvSpPr/>
      </dsp:nvSpPr>
      <dsp:spPr>
        <a:xfrm>
          <a:off x="3940356" y="21539"/>
          <a:ext cx="1979934" cy="593980"/>
        </a:xfrm>
        <a:prstGeom prst="chevron">
          <a:avLst>
            <a:gd name="adj" fmla="val 30000"/>
          </a:avLst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340" tIns="73340" rIns="73340" bIns="7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Enhance</a:t>
          </a:r>
          <a:endParaRPr lang="en-US" sz="2000" b="1" kern="1200" dirty="0"/>
        </a:p>
      </dsp:txBody>
      <dsp:txXfrm>
        <a:off x="4118550" y="21539"/>
        <a:ext cx="1623546" cy="593980"/>
      </dsp:txXfrm>
    </dsp:sp>
    <dsp:sp modelId="{CBE7970E-6471-4976-B59C-A79A34BA1702}">
      <dsp:nvSpPr>
        <dsp:cNvPr id="0" name=""/>
        <dsp:cNvSpPr/>
      </dsp:nvSpPr>
      <dsp:spPr>
        <a:xfrm>
          <a:off x="3871917" y="615520"/>
          <a:ext cx="1938618" cy="2770802"/>
        </a:xfrm>
        <a:prstGeom prst="rect">
          <a:avLst/>
        </a:prstGeom>
        <a:pattFill prst="smConfetti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378" tIns="142378" rIns="142378" bIns="284755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" panose="020B0004020202020204" pitchFamily="34" charset="0"/>
            </a:rPr>
            <a:t>Enhance Market Positioning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Benchmark internal sales data against competitor performance using available market share visuals.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Realign marketing investments to focus on markets and categories with competitive gaps or high potential</a:t>
          </a:r>
          <a:r>
            <a:rPr lang="en-US" sz="1100" kern="1200" dirty="0"/>
            <a:t>.</a:t>
          </a:r>
        </a:p>
      </dsp:txBody>
      <dsp:txXfrm>
        <a:off x="3871917" y="615520"/>
        <a:ext cx="1938618" cy="2770802"/>
      </dsp:txXfrm>
    </dsp:sp>
    <dsp:sp modelId="{E6D191E5-4659-422A-8884-587F068EEFFF}">
      <dsp:nvSpPr>
        <dsp:cNvPr id="0" name=""/>
        <dsp:cNvSpPr/>
      </dsp:nvSpPr>
      <dsp:spPr>
        <a:xfrm>
          <a:off x="5871377" y="21539"/>
          <a:ext cx="1979934" cy="593980"/>
        </a:xfrm>
        <a:prstGeom prst="chevron">
          <a:avLst>
            <a:gd name="adj" fmla="val 30000"/>
          </a:avLst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340" tIns="73340" rIns="73340" bIns="7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Improve</a:t>
          </a:r>
          <a:endParaRPr lang="en-US" sz="2000" b="1" kern="1200" dirty="0"/>
        </a:p>
      </dsp:txBody>
      <dsp:txXfrm>
        <a:off x="6049571" y="21539"/>
        <a:ext cx="1623546" cy="593980"/>
      </dsp:txXfrm>
    </dsp:sp>
    <dsp:sp modelId="{35CA6AC6-99F3-46F9-8483-8A35863CD2B5}">
      <dsp:nvSpPr>
        <dsp:cNvPr id="0" name=""/>
        <dsp:cNvSpPr/>
      </dsp:nvSpPr>
      <dsp:spPr>
        <a:xfrm>
          <a:off x="5871377" y="615520"/>
          <a:ext cx="1801740" cy="2770802"/>
        </a:xfrm>
        <a:prstGeom prst="rect">
          <a:avLst/>
        </a:prstGeom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378" tIns="142378" rIns="142378" bIns="284755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" panose="020B0004020202020204" pitchFamily="34" charset="0"/>
            </a:rPr>
            <a:t>Improve Forecasting and Strategic Planning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Use Power BI to track year-over-year growth and seasonality to forecast demand more accurately.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Apply predictive analytics features (e.g., forecasting, decomposition trees) for informed planning.</a:t>
          </a:r>
        </a:p>
      </dsp:txBody>
      <dsp:txXfrm>
        <a:off x="5871377" y="615520"/>
        <a:ext cx="1801740" cy="2770802"/>
      </dsp:txXfrm>
    </dsp:sp>
    <dsp:sp modelId="{DC554C20-F9B2-4043-B667-6C66A61660A6}">
      <dsp:nvSpPr>
        <dsp:cNvPr id="0" name=""/>
        <dsp:cNvSpPr/>
      </dsp:nvSpPr>
      <dsp:spPr>
        <a:xfrm>
          <a:off x="7802399" y="21539"/>
          <a:ext cx="1979934" cy="593980"/>
        </a:xfrm>
        <a:prstGeom prst="chevron">
          <a:avLst>
            <a:gd name="adj" fmla="val 30000"/>
          </a:avLst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>
            <a:rot lat="0" lon="0" rev="0"/>
          </a:camera>
          <a:lightRig rig="flat" dir="tl">
            <a:rot lat="0" lon="0" rev="4200000"/>
          </a:lightRig>
        </a:scene3d>
        <a:sp3d prstMaterial="flat">
          <a:bevelT w="50800" h="63500" prst="riblet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3340" tIns="73340" rIns="73340" bIns="7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" panose="020B0004020202020204" pitchFamily="34" charset="0"/>
            </a:rPr>
            <a:t>Enable</a:t>
          </a:r>
        </a:p>
      </dsp:txBody>
      <dsp:txXfrm>
        <a:off x="7980593" y="21539"/>
        <a:ext cx="1623546" cy="593980"/>
      </dsp:txXfrm>
    </dsp:sp>
    <dsp:sp modelId="{81B6BC1F-0271-441B-908A-DE7B3C955F98}">
      <dsp:nvSpPr>
        <dsp:cNvPr id="0" name=""/>
        <dsp:cNvSpPr/>
      </dsp:nvSpPr>
      <dsp:spPr>
        <a:xfrm>
          <a:off x="7802399" y="615520"/>
          <a:ext cx="1801740" cy="2770802"/>
        </a:xfrm>
        <a:prstGeom prst="rect">
          <a:avLst/>
        </a:prstGeom>
        <a:pattFill prst="pct5">
          <a:fgClr>
            <a:schemeClr val="accent1">
              <a:tint val="40000"/>
              <a:hueOff val="0"/>
              <a:satOff val="0"/>
              <a:lumOff val="0"/>
            </a:schemeClr>
          </a:fgClr>
          <a:bgClr>
            <a:schemeClr val="bg1"/>
          </a:bgClr>
        </a:patt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2378" tIns="142378" rIns="142378" bIns="284755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ptos" panose="020B0004020202020204" pitchFamily="34" charset="0"/>
            </a:rPr>
            <a:t>Enable Agile Decision-Making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Implement real-time dashboards for executive stakeholders (CMO, sales heads) to monitor KPIs on demand.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>
              <a:latin typeface="Aptos" panose="020B0004020202020204" pitchFamily="34" charset="0"/>
            </a:rPr>
            <a:t>Empower cross-functional teams to access filtered, role-specific reports to accelerate responsiveness</a:t>
          </a:r>
          <a:r>
            <a:rPr lang="en-US" sz="900" kern="1200" dirty="0"/>
            <a:t>.</a:t>
          </a:r>
        </a:p>
      </dsp:txBody>
      <dsp:txXfrm>
        <a:off x="7802399" y="615520"/>
        <a:ext cx="1801740" cy="27708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011D3A-906D-421C-8DA4-E701E4E7E3A9}">
      <dsp:nvSpPr>
        <dsp:cNvPr id="0" name=""/>
        <dsp:cNvSpPr/>
      </dsp:nvSpPr>
      <dsp:spPr>
        <a:xfrm>
          <a:off x="0" y="94639"/>
          <a:ext cx="5906181" cy="12214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The Power BI dashboard revealed that while </a:t>
          </a:r>
          <a:r>
            <a:rPr kumimoji="0" lang="en-US" altLang="en-US" sz="1800" b="1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revenue grew by 146%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, </a:t>
          </a:r>
          <a:r>
            <a:rPr kumimoji="0" lang="en-US" altLang="en-US" sz="1800" b="1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growth rates dropped by 44%</a:t>
          </a:r>
          <a:r>
            <a:rPr kumimoji="0" lang="en-US" altLang="en-US" sz="1800" b="0" i="0" u="none" strike="noStrike" kern="1200" cap="none" normalizeH="0" baseline="0" dirty="0">
              <a:ln>
                <a:noFill/>
              </a:ln>
              <a:effectLst/>
              <a:latin typeface="Arial" panose="020B0604020202020204" pitchFamily="34" charset="0"/>
            </a:rPr>
            <a:t>, signaling the need for deeper category diversification and pricing revisions.</a:t>
          </a:r>
          <a:endParaRPr lang="en-US" sz="1800" kern="1200" dirty="0"/>
        </a:p>
      </dsp:txBody>
      <dsp:txXfrm>
        <a:off x="59628" y="154267"/>
        <a:ext cx="5786925" cy="1102223"/>
      </dsp:txXfrm>
    </dsp:sp>
    <dsp:sp modelId="{49C6E9A2-2092-453E-B20B-7B976E9108E9}">
      <dsp:nvSpPr>
        <dsp:cNvPr id="0" name=""/>
        <dsp:cNvSpPr/>
      </dsp:nvSpPr>
      <dsp:spPr>
        <a:xfrm>
          <a:off x="0" y="1367959"/>
          <a:ext cx="5906181" cy="12214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The USA and Australia are top-performing markets, while others like Mexico and Nigeria have untapped potential.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sp:txBody>
      <dsp:txXfrm>
        <a:off x="59628" y="1427587"/>
        <a:ext cx="5786925" cy="1102223"/>
      </dsp:txXfrm>
    </dsp:sp>
    <dsp:sp modelId="{46316636-32AD-4B33-9787-E7F79C0902EA}">
      <dsp:nvSpPr>
        <dsp:cNvPr id="0" name=""/>
        <dsp:cNvSpPr/>
      </dsp:nvSpPr>
      <dsp:spPr>
        <a:xfrm>
          <a:off x="0" y="2641279"/>
          <a:ext cx="5906181" cy="12214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Using Power BI enabled interactive, real-time analysis that supports </a:t>
          </a:r>
          <a:r>
            <a:rPr kumimoji="0" lang="en-US" altLang="en-US" sz="1800" b="1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targeted product strategy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, </a:t>
          </a:r>
          <a:r>
            <a:rPr kumimoji="0" lang="en-US" altLang="en-US" sz="1800" b="1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customer retention programs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, and </a:t>
          </a:r>
          <a:r>
            <a:rPr kumimoji="0" lang="en-US" altLang="en-US" sz="1800" b="1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region-specific pricing models</a:t>
          </a: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.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sp:txBody>
      <dsp:txXfrm>
        <a:off x="59628" y="2700907"/>
        <a:ext cx="5786925" cy="1102223"/>
      </dsp:txXfrm>
    </dsp:sp>
    <dsp:sp modelId="{2EAE2BC9-9711-4989-9C29-95408AEA16E7}">
      <dsp:nvSpPr>
        <dsp:cNvPr id="0" name=""/>
        <dsp:cNvSpPr/>
      </dsp:nvSpPr>
      <dsp:spPr>
        <a:xfrm>
          <a:off x="0" y="3914599"/>
          <a:ext cx="5906181" cy="1221479"/>
        </a:xfrm>
        <a:prstGeom prst="roundRect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tint val="60000"/>
                <a:satMod val="105000"/>
                <a:lumMod val="105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65000"/>
                <a:satMod val="100000"/>
                <a:lumMod val="100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800" b="0" i="0" u="none" strike="noStrike" kern="1200" cap="none" normalizeH="0" baseline="0">
              <a:ln>
                <a:noFill/>
              </a:ln>
              <a:effectLst/>
              <a:latin typeface="Arial" panose="020B0604020202020204" pitchFamily="34" charset="0"/>
            </a:rPr>
            <a:t>Moving forward, the integration of forecasting tools and external market benchmarks will further enhance decision-making.</a:t>
          </a:r>
          <a:endParaRPr kumimoji="0" lang="en-US" altLang="en-US" sz="1800" b="0" i="0" u="none" strike="noStrike" kern="1200" cap="none" normalizeH="0" baseline="0" dirty="0">
            <a:ln>
              <a:noFill/>
            </a:ln>
            <a:effectLst/>
            <a:latin typeface="Arial" panose="020B0604020202020204" pitchFamily="34" charset="0"/>
          </a:endParaRPr>
        </a:p>
      </dsp:txBody>
      <dsp:txXfrm>
        <a:off x="59628" y="3974227"/>
        <a:ext cx="5786925" cy="1102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masis MT Pro Black" panose="020F0502020204030204" pitchFamily="18" charset="0"/>
              </a:rPr>
              <a:t>Manufacturer Performance Analysis 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Strategic Dashboard for Sales and Market Share Insights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68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sis MT Pro Black" panose="02040A04050005020304" pitchFamily="18" charset="0"/>
              </a:rPr>
              <a:t>Problem Statements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B119EF48-14BB-23EF-BAD4-ED62E69CEC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41548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B3DF1BC-EE96-FEAF-B306-54E9725C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92" y="1040039"/>
            <a:ext cx="10777268" cy="5624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6645DD-2B38-1E5A-F57A-95735402AC7D}"/>
              </a:ext>
            </a:extLst>
          </p:cNvPr>
          <p:cNvSpPr txBox="1"/>
          <p:nvPr/>
        </p:nvSpPr>
        <p:spPr>
          <a:xfrm>
            <a:off x="4247535" y="332153"/>
            <a:ext cx="3982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masis MT Pro Black" panose="02040A04050005020304" pitchFamily="18" charset="0"/>
              </a:rPr>
              <a:t>Dashboard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34310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DE9B99-ADEF-4DA4-A716-52D0A8BE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0860D-8992-496E-BC22-8450E344B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52DE3-B798-3983-1E55-7CD9A5A4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latin typeface="Amasis MT Pro Black" panose="02040A04050005020304" pitchFamily="18" charset="0"/>
              </a:rPr>
              <a:t>Power</a:t>
            </a:r>
            <a:r>
              <a:rPr lang="en-US" sz="4800" dirty="0"/>
              <a:t> </a:t>
            </a:r>
            <a:r>
              <a:rPr lang="en-US" sz="4800" dirty="0">
                <a:latin typeface="Amasis MT Pro Black" panose="02040A04050005020304" pitchFamily="18" charset="0"/>
              </a:rPr>
              <a:t>BI-Driven Manufacturer Analysis Dashboard</a:t>
            </a:r>
            <a:endParaRPr lang="en-US" sz="4800" b="1" dirty="0">
              <a:latin typeface="Amasis MT Pro Black" panose="02040A040500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7C8686-0190-0B35-311A-2F2E1CAE74FF}"/>
              </a:ext>
            </a:extLst>
          </p:cNvPr>
          <p:cNvSpPr txBox="1"/>
          <p:nvPr/>
        </p:nvSpPr>
        <p:spPr>
          <a:xfrm>
            <a:off x="1175512" y="2557849"/>
            <a:ext cx="9792208" cy="3407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dirty="0"/>
              <a:t>Built an </a:t>
            </a:r>
            <a:r>
              <a:rPr lang="en-US" sz="1500" b="1" dirty="0"/>
              <a:t>interactive Power BI dashboard</a:t>
            </a:r>
            <a:r>
              <a:rPr lang="en-US" sz="1500" dirty="0"/>
              <a:t> to analyze performance by </a:t>
            </a:r>
            <a:r>
              <a:rPr lang="en-US" sz="1500" b="1" dirty="0"/>
              <a:t>country</a:t>
            </a:r>
            <a:r>
              <a:rPr lang="en-US" sz="1500" dirty="0"/>
              <a:t>, </a:t>
            </a:r>
            <a:r>
              <a:rPr lang="en-US" sz="1500" b="1" dirty="0"/>
              <a:t>year</a:t>
            </a:r>
            <a:r>
              <a:rPr lang="en-US" sz="1500" dirty="0"/>
              <a:t>, and </a:t>
            </a:r>
            <a:r>
              <a:rPr lang="en-US" sz="1500" b="1" dirty="0"/>
              <a:t>product category</a:t>
            </a:r>
            <a:r>
              <a:rPr lang="en-US" sz="1500" dirty="0"/>
              <a:t>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dirty="0"/>
              <a:t>Implemented: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Revenue vs. PY Sales comparison</a:t>
            </a:r>
            <a:endParaRPr lang="en-US" sz="1500" dirty="0"/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Growth analysis over time</a:t>
            </a:r>
            <a:r>
              <a:rPr lang="en-US" sz="1500" dirty="0"/>
              <a:t> (2014–2021)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Geo-based segmentation</a:t>
            </a:r>
            <a:r>
              <a:rPr lang="en-US" sz="1500" dirty="0"/>
              <a:t> for USA, Australia, Japan, and more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dirty="0"/>
              <a:t>Category-wise revenue distribution for Convenience, Extreme, Moderation, and Regular products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dirty="0"/>
              <a:t>Used: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Slicers</a:t>
            </a:r>
            <a:r>
              <a:rPr lang="en-US" sz="1500" dirty="0"/>
              <a:t> for manufacturer filtering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Custom visuals</a:t>
            </a:r>
            <a:r>
              <a:rPr lang="en-US" sz="1500" dirty="0"/>
              <a:t> (bar charts, donut charts, tables)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500" b="1" dirty="0"/>
              <a:t>DAX functions</a:t>
            </a:r>
            <a:r>
              <a:rPr lang="en-US" sz="1500" dirty="0"/>
              <a:t> to calculate % growth and revenue contribution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914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C29D2-2AB8-63F8-E989-D294155C0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80B2E6-3373-700B-08FD-806AFE606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21F5E-4504-6176-E7AC-EDD87184A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D233D-543F-D6CE-C5CC-F100B353D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2B8C6-8763-11DC-E8C9-D4D1BA7A1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B60D8-BEB7-DB72-E413-E1140DC4A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1B44A-CE6D-DA3D-2493-985F275D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>
                <a:latin typeface="Amasis MT Pro Black" panose="02040A04050005020304" pitchFamily="18" charset="0"/>
              </a:rPr>
              <a:t>Strategic Solutions for Market and Sales Growth</a:t>
            </a:r>
            <a:endParaRPr lang="en-US" sz="4800" b="1" dirty="0">
              <a:latin typeface="Amasis MT Pro Black" panose="02040A04050005020304" pitchFamily="18" charset="0"/>
            </a:endParaRPr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239030E4-A7BE-E64C-BFC2-6ABCD23D28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7703409"/>
              </p:ext>
            </p:extLst>
          </p:nvPr>
        </p:nvGraphicFramePr>
        <p:xfrm>
          <a:off x="1353771" y="2408289"/>
          <a:ext cx="9792208" cy="340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424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4BF37-33CE-8044-0E15-8109EE883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215C53-9B98-8E62-2B5C-24E134EE2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AD776-0D08-BC8B-EA49-B936D34F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50991-A7A6-3519-8563-7DF78E5B9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Conclusion</a:t>
            </a:r>
            <a:endParaRPr lang="en-US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1E4224-EEA6-F0C6-6382-FFF96E669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9E8C1C03-F25F-7D57-1C44-34F22B8AD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259875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481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4C198-8AD2-6DA7-3760-63EF8963D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93D3B-A0BA-8120-458E-B22979AC6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32" y="2091263"/>
            <a:ext cx="8649738" cy="259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7200" dirty="0">
                <a:latin typeface="Amasis MT Pro Black" panose="020F0502020204030204" pitchFamily="18" charset="0"/>
              </a:rPr>
              <a:t>Thank you</a:t>
            </a:r>
            <a:endParaRPr lang="en-US" sz="6800" cap="all" spc="-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464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441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Amasis MT Pro Black</vt:lpstr>
      <vt:lpstr>Aptos</vt:lpstr>
      <vt:lpstr>Arial</vt:lpstr>
      <vt:lpstr>Avenir Next LT Pro</vt:lpstr>
      <vt:lpstr>Avenir Next LT Pro Light</vt:lpstr>
      <vt:lpstr>Garamond</vt:lpstr>
      <vt:lpstr>SavonVTI</vt:lpstr>
      <vt:lpstr>Manufacturer Performance Analysis Using Power BI</vt:lpstr>
      <vt:lpstr>Problem Statements</vt:lpstr>
      <vt:lpstr>PowerPoint Presentation</vt:lpstr>
      <vt:lpstr>Power BI-Driven Manufacturer Analysis Dashboard</vt:lpstr>
      <vt:lpstr>Strategic Solutions for Market and Sales Growth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Smita Singh</dc:creator>
  <cp:lastModifiedBy>Smita Singh</cp:lastModifiedBy>
  <cp:revision>1</cp:revision>
  <dcterms:created xsi:type="dcterms:W3CDTF">2025-04-16T17:22:16Z</dcterms:created>
  <dcterms:modified xsi:type="dcterms:W3CDTF">2025-04-16T18:23:41Z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