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a4c709d1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a4c709d1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0e78206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0e78206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d0e78206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d0e78206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d0e78206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d0e78206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cd0e78206e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cd0e78206e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cd0e78206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cd0e78206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7bbed22009e24f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7bbed22009e24f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cd0e78206e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cd0e78206e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d0e78206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d0e78206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cd0e78206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cd0e78206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bbed22009e24f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bbed22009e24f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a2a0de897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ca2a0de897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cd0e78206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cd0e78206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ca4c709d1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ca4c709d1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e48e647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ce48e647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d0e7820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cd0e7820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bbed22009e24f2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bbed22009e24f2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bbed22009e24f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bbed22009e24f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a2a0de897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a2a0de897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7bbed22009e24f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7bbed22009e24f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7bbed22009e24f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7bbed22009e24f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ca4c709d1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ca4c709d1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cd0e7820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cd0e7820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doi.org/10.1007/978-3-030-19823-7_20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Improving Optimal Mining Strategy using Deep Q-Learning</a:t>
            </a:r>
            <a:endParaRPr sz="3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40300" y="42819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WIJEWARDHANA W.T.R.N.D.K</a:t>
            </a:r>
            <a:endParaRPr sz="12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SC/2019/11116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Automated Cryptocurrency Trading ctd…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Average performance over 10 trading periods</a:t>
            </a: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1600" y="1721938"/>
            <a:ext cx="6200775" cy="239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 to bitcoin mining…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Selfish mining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 terms:</a:t>
            </a:r>
            <a:r>
              <a:rPr b="1" lang="en"/>
              <a:t>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Without loss of generality, Let’s say the whole network is divided into two </a:t>
            </a:r>
            <a:r>
              <a:rPr b="1" lang="en"/>
              <a:t>entities</a:t>
            </a:r>
            <a:r>
              <a:rPr b="1" lang="en"/>
              <a:t> honest network and adversary network (pool).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α</a:t>
            </a:r>
            <a:r>
              <a:rPr lang="en"/>
              <a:t>:  Ratio of a particular miner’s computing power over the computing powers of all miners.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γ</a:t>
            </a:r>
            <a:r>
              <a:rPr lang="en"/>
              <a:t>: Communication capability– </a:t>
            </a:r>
            <a:r>
              <a:rPr lang="en"/>
              <a:t>the fraction of the honest miners that will first receive the block from the adversary when the adversary and one honest miner release their blocks approximately at a same time.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Selfish mining ctd…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</a:t>
            </a:r>
            <a:r>
              <a:rPr lang="en"/>
              <a:t>scenarios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Any state but two branches of length 1, pool finds a block.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two branches of length 1, pool finds a block.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325" y="1918825"/>
            <a:ext cx="2854175" cy="97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77325" y="3248788"/>
            <a:ext cx="2514600" cy="58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Selfish mining ctd…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Possible scenarios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two branches of length 1, others find a block after pool head.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Was two branches of length 1, others find a block after others’ head</a:t>
            </a:r>
            <a:endParaRPr/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5375" y="1936875"/>
            <a:ext cx="2758425" cy="63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400" y="3246000"/>
            <a:ext cx="2868261" cy="63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Selfish mining ctd…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Selfish mining is not always profitable.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4873" y="1726900"/>
            <a:ext cx="4704225" cy="323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Optimal Mining Strategy</a:t>
            </a:r>
            <a:endParaRPr/>
          </a:p>
        </p:txBody>
      </p:sp>
      <p:sp>
        <p:nvSpPr>
          <p:cNvPr id="151" name="Google Shape;15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A. Sapirshtein et. al (2016) [2] formulated </a:t>
            </a:r>
            <a:r>
              <a:rPr lang="en"/>
              <a:t>t</a:t>
            </a:r>
            <a:r>
              <a:rPr lang="en"/>
              <a:t>he mining problem as a general Markov Decision Process (MDP) with a </a:t>
            </a:r>
            <a:r>
              <a:rPr b="1" lang="en"/>
              <a:t>large state-action space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However, </a:t>
            </a:r>
            <a:r>
              <a:rPr i="1" lang="en"/>
              <a:t>Objective Function </a:t>
            </a:r>
            <a:r>
              <a:rPr lang="en"/>
              <a:t>[2] is</a:t>
            </a:r>
            <a:r>
              <a:rPr lang="en"/>
              <a:t> not a linear function of scalar rewards.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[2] transformed the mining model to a family of MDPs with linear objectives.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Used a standard MDP solver to derive an optimal policy.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3825" y="2282950"/>
            <a:ext cx="3506750" cy="9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Optimal Mining Strategy ctd…</a:t>
            </a:r>
            <a:endParaRPr/>
          </a:p>
        </p:txBody>
      </p:sp>
      <p:sp>
        <p:nvSpPr>
          <p:cNvPr id="158" name="Google Shape;15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γ=0							</a:t>
            </a:r>
            <a:r>
              <a:rPr b="1" lang="en"/>
              <a:t>γ=0.5						γ=1			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50" y="1848250"/>
            <a:ext cx="2838450" cy="2404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5000" y="1808150"/>
            <a:ext cx="2505826" cy="240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6600" y="1791200"/>
            <a:ext cx="2999100" cy="24388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Optimal Mining Strategy ctd…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the limitation of this </a:t>
            </a:r>
            <a:r>
              <a:rPr lang="en"/>
              <a:t>approach is, it requires the knowledge of parameters such as pool’s computing power (</a:t>
            </a:r>
            <a:r>
              <a:rPr b="1" lang="en"/>
              <a:t>α</a:t>
            </a:r>
            <a:r>
              <a:rPr lang="en"/>
              <a:t>) and communication capability (</a:t>
            </a:r>
            <a:r>
              <a:rPr b="1" lang="en"/>
              <a:t>γ).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not easy to obtain in real blockchain networks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Mitigating this problem, Wang T. et. al. [3] proposed a </a:t>
            </a:r>
            <a:r>
              <a:rPr b="1" lang="en"/>
              <a:t>model-free RL based approach</a:t>
            </a:r>
            <a:r>
              <a:rPr lang="en"/>
              <a:t> based on Q-Learning for achieving optimal mining strategy.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Blockchain Meets AI</a:t>
            </a:r>
            <a:endParaRPr/>
          </a:p>
        </p:txBody>
      </p:sp>
      <p:sp>
        <p:nvSpPr>
          <p:cNvPr id="173" name="Google Shape;17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the objective function is nonlinear </a:t>
            </a:r>
            <a:r>
              <a:rPr lang="en"/>
              <a:t>[3] incorporated a slightly refined version of classic Q-Learning algorithm called multidimensional Q-Learning.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[3] incorporated the mining MDP model proposed by [2].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8350" y="2397700"/>
            <a:ext cx="5067300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improvements of the current model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[4] </a:t>
            </a:r>
            <a:r>
              <a:rPr lang="en"/>
              <a:t>More complete MDP model was proposed for blockchain networks– captured detailed blockchain features, such as </a:t>
            </a:r>
            <a:r>
              <a:rPr b="1" lang="en"/>
              <a:t>stale block rate</a:t>
            </a:r>
            <a:r>
              <a:rPr lang="en"/>
              <a:t>, </a:t>
            </a:r>
            <a:r>
              <a:rPr b="1" lang="en"/>
              <a:t>double spending attack</a:t>
            </a:r>
            <a:r>
              <a:rPr lang="en"/>
              <a:t>, and </a:t>
            </a:r>
            <a:r>
              <a:rPr b="1" lang="en"/>
              <a:t>eclipsed attack. </a:t>
            </a:r>
            <a:r>
              <a:rPr lang="en"/>
              <a:t>More </a:t>
            </a:r>
            <a:r>
              <a:rPr b="1" lang="en"/>
              <a:t>challenging</a:t>
            </a:r>
            <a:r>
              <a:rPr lang="en"/>
              <a:t> for RL mining to learn an optimal strategy because of large action-space.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DQN or Double DQN can be utilized to withstand this large action-space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Mining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</a:t>
            </a:r>
            <a:r>
              <a:rPr lang="en"/>
              <a:t>he process of verifying Bitcoin transactions and recording them onto the public ledger.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Solved based on a difficult mathematical puzzle called Proof of Work (PoW). 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/>
              <a:t>The miner who first solves the puzzle gets rewarded.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975"/>
              <a:t>𝓗(n, p, ｍ)  ﹤ D</a:t>
            </a:r>
            <a:endParaRPr sz="3975"/>
          </a:p>
          <a:p>
            <a:pPr indent="-30861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</a:t>
            </a:r>
            <a:r>
              <a:rPr lang="en"/>
              <a:t> : nonce 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 </a:t>
            </a:r>
            <a:r>
              <a:rPr lang="en"/>
              <a:t>: the hash of previous block 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 </a:t>
            </a:r>
            <a:r>
              <a:rPr lang="en"/>
              <a:t>: Merkle root of all included transactions</a:t>
            </a:r>
            <a:endParaRPr/>
          </a:p>
          <a:p>
            <a:pPr indent="-30861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 : Target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MDP Mining Model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State-Action Space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6550" y="1890563"/>
            <a:ext cx="4977774" cy="236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Limitations of the current model ctd…</a:t>
            </a:r>
            <a:endParaRPr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Cost of lagged time in convergence– Needs faster convergence (Economical)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Deep RL [5] that incorporates deep neural networks into RL can potentially speed up the convergence rate.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7872" y="1917450"/>
            <a:ext cx="3822800" cy="290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 of our Research</a:t>
            </a:r>
            <a:endParaRPr/>
          </a:p>
        </p:txBody>
      </p:sp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Evolving the existing Reinforcement Learning model to the newer MDP mining model proposed by [4].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Utilizing Deep Reinforcement Learning for better convergence of the algorithm.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06" name="Google Shape;206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Lucarelli, G., Borrotti, M. (2019). A Deep Reinforcement Learning Approach for Automated Cryptocurrency Trading. In: MacIntyre, J., Maglogiannis, I., Iliadis, L., Pimenidis, E. (eds) Artificial Intelligence Applications and Innovations. AIAI 2019. IFIP Advances in Information and Communication Technology, vol 559. Springer, Cham.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https://doi.org/10.1007/978-3-030-19823-7_20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[2]  A. Sapirshtein, Y. Sompolinsky, and A. Zohar, “Optimal selfish mining strategies in bitcoin,” in International Conference on Financial Cryptography and Data Security. Springer, 2016, pp. 515–532.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[3] arXiv:1911.12942 [cs.CR] https://doi.org/10.48550/arXiv.1911.12942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[4] A. Gervais, G. O. Karame, K. Wust, V. Glykantzis, H. Ritzdorf, ¨ and S. Capkun, “On the security and performance of proof of work blockchains,” in Proceedings of the 2016 ACM SIGSAC conference on computer and communications security. ACM, 2016, pp. 3–16.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[5] V. Mnih, K. Kavukcuoglu, D. Silver, A. A. Rusu, J. Veness, M. G. Bellemare, A. Graves, M. Riedmiller, A. K. Fidjeland, G. Ostrovski et al., “Human-level control through deep reinforcement learning,” Nature, vol. 518, no. 7540, p. 529, 2015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 (PoW)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0475" y="1076276"/>
            <a:ext cx="6925751" cy="3736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Mining Strategies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D</a:t>
            </a:r>
            <a:r>
              <a:rPr lang="en"/>
              <a:t>ifferent mining strategies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Honest mining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Immediately broadcasts as soon as the puzzle is solved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Selfish mining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Higher Rewards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Does not broadcast its mined block immediately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/>
              <a:t>Say a miner mined two blocks before other miners do, it can broadcast its two blocks at the same time to override the block mined by others.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Goal : Maximize the reward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Reinforcement Learning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 </a:t>
            </a:r>
            <a:r>
              <a:rPr lang="en"/>
              <a:t>A subfield of Machine Learning (ML).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agent learns how to behave in an environment by performing </a:t>
            </a:r>
            <a:r>
              <a:rPr b="1" lang="en"/>
              <a:t>actions </a:t>
            </a:r>
            <a:r>
              <a:rPr lang="en"/>
              <a:t>and seeing the </a:t>
            </a:r>
            <a:r>
              <a:rPr b="1" lang="en"/>
              <a:t>results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Goal : Maximize the expected return (expected cumulative reward).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550" y="2530375"/>
            <a:ext cx="3698250" cy="207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Q-Learning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Q-Learning is an </a:t>
            </a:r>
            <a:r>
              <a:rPr b="1" lang="en"/>
              <a:t>off-policy</a:t>
            </a:r>
            <a:r>
              <a:rPr lang="en"/>
              <a:t> </a:t>
            </a:r>
            <a:r>
              <a:rPr b="1" lang="en"/>
              <a:t>value-based</a:t>
            </a:r>
            <a:r>
              <a:rPr lang="en"/>
              <a:t> method that uses a </a:t>
            </a:r>
            <a:r>
              <a:rPr b="1" lang="en"/>
              <a:t>TD approach</a:t>
            </a:r>
            <a:r>
              <a:rPr lang="en"/>
              <a:t> to train its action-value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Q comes from “the Quality” (the value) of that action at that state.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Internally uses a </a:t>
            </a:r>
            <a:r>
              <a:rPr b="1" lang="en"/>
              <a:t>Q-Table</a:t>
            </a:r>
            <a:r>
              <a:rPr lang="en"/>
              <a:t> where each cell is a state-action pair value.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Policy : 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 rotWithShape="1">
          <a:blip r:embed="rId3">
            <a:alphaModFix/>
          </a:blip>
          <a:srcRect b="42400" l="9226" r="9047" t="34194"/>
          <a:stretch/>
        </p:blipFill>
        <p:spPr>
          <a:xfrm>
            <a:off x="1720075" y="4047225"/>
            <a:ext cx="2549602" cy="394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775" y="2474425"/>
            <a:ext cx="5862625" cy="151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 of Simple Q-Learning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The problem is that Q-Learning is a </a:t>
            </a:r>
            <a:r>
              <a:rPr b="1" lang="en"/>
              <a:t>tabular method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What if the states and actions spaces are large?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Not scalable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Consider an observation space with a shape of (210, 160, 3)*, containing values ranging from 0 to 255 so that gives us 256</a:t>
            </a:r>
            <a:r>
              <a:rPr baseline="30000" lang="en"/>
              <a:t>210×160×3</a:t>
            </a:r>
            <a:r>
              <a:rPr lang="en"/>
              <a:t>=256</a:t>
            </a:r>
            <a:r>
              <a:rPr baseline="30000" lang="en"/>
              <a:t>100800  </a:t>
            </a:r>
            <a:endParaRPr baseline="30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Deep Q-Networks 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/>
              <a:t>Uses a</a:t>
            </a:r>
            <a:r>
              <a:rPr b="1" lang="en"/>
              <a:t> D</a:t>
            </a:r>
            <a:r>
              <a:rPr b="1" lang="en"/>
              <a:t>eep neural network</a:t>
            </a:r>
            <a:r>
              <a:rPr lang="en"/>
              <a:t> to approximate the different Q-values for each possible action at a state (value-function estimation).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 rotWithShape="1">
          <a:blip r:embed="rId3">
            <a:alphaModFix/>
          </a:blip>
          <a:srcRect b="5833" l="10148" r="11062" t="375"/>
          <a:stretch/>
        </p:blipFill>
        <p:spPr>
          <a:xfrm>
            <a:off x="2147050" y="1996450"/>
            <a:ext cx="4270549" cy="285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Applications of RL in Cryptocurrency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Automated Cryptocurrency Trading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B</a:t>
            </a:r>
            <a:r>
              <a:rPr lang="en"/>
              <a:t>uying and selling Bitcoin via an exchange platform in short-term to make profit.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Lucarelli1 G. et al. [1] proposed a RL based approach using Double DQN (2 CNN layers with 120 neurons each)  and DD-DQN (2 CNN layers with 120 neurons each followed by two FC layers) for </a:t>
            </a:r>
            <a:r>
              <a:rPr lang="en"/>
              <a:t>automated</a:t>
            </a:r>
            <a:r>
              <a:rPr lang="en"/>
              <a:t> trading.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Action space: 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9150" y="2301950"/>
            <a:ext cx="3632000" cy="278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88" y="3024213"/>
            <a:ext cx="2543175" cy="7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