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91" d="100"/>
          <a:sy n="91" d="100"/>
        </p:scale>
        <p:origin x="6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A897E-22B7-475E-9699-27A664AEAE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85C50C-6502-40F1-82D8-B4EC5D3193A3}">
      <dgm:prSet/>
      <dgm:spPr/>
      <dgm:t>
        <a:bodyPr/>
        <a:lstStyle/>
        <a:p>
          <a:r>
            <a:rPr lang="en-US"/>
            <a:t>Business challenges</a:t>
          </a:r>
        </a:p>
      </dgm:t>
    </dgm:pt>
    <dgm:pt modelId="{5D7816F6-5432-495A-9301-AE3B3635A792}" type="parTrans" cxnId="{95A7DFD5-6D7B-44E6-B2AD-10A04A82FE0B}">
      <dgm:prSet/>
      <dgm:spPr/>
      <dgm:t>
        <a:bodyPr/>
        <a:lstStyle/>
        <a:p>
          <a:endParaRPr lang="en-US"/>
        </a:p>
      </dgm:t>
    </dgm:pt>
    <dgm:pt modelId="{0E385E2B-68D0-49F2-9DBB-7A9981A3D35A}" type="sibTrans" cxnId="{95A7DFD5-6D7B-44E6-B2AD-10A04A82FE0B}">
      <dgm:prSet/>
      <dgm:spPr/>
      <dgm:t>
        <a:bodyPr/>
        <a:lstStyle/>
        <a:p>
          <a:endParaRPr lang="en-US"/>
        </a:p>
      </dgm:t>
    </dgm:pt>
    <dgm:pt modelId="{4F796DCF-8735-440D-8E52-9C5AE46677D7}">
      <dgm:prSet/>
      <dgm:spPr/>
      <dgm:t>
        <a:bodyPr/>
        <a:lstStyle/>
        <a:p>
          <a:r>
            <a:rPr lang="en-US" dirty="0"/>
            <a:t>Data acquisition and analyses</a:t>
          </a:r>
        </a:p>
      </dgm:t>
    </dgm:pt>
    <dgm:pt modelId="{BB5E7657-493D-4673-83A0-EDF842B0A31D}" type="parTrans" cxnId="{57765227-FDB8-4988-A037-6A037BFE40D4}">
      <dgm:prSet/>
      <dgm:spPr/>
      <dgm:t>
        <a:bodyPr/>
        <a:lstStyle/>
        <a:p>
          <a:endParaRPr lang="en-US"/>
        </a:p>
      </dgm:t>
    </dgm:pt>
    <dgm:pt modelId="{FC4BB5A3-02F9-45F0-862E-1D0286267745}" type="sibTrans" cxnId="{57765227-FDB8-4988-A037-6A037BFE40D4}">
      <dgm:prSet/>
      <dgm:spPr/>
      <dgm:t>
        <a:bodyPr/>
        <a:lstStyle/>
        <a:p>
          <a:endParaRPr lang="en-US"/>
        </a:p>
      </dgm:t>
    </dgm:pt>
    <dgm:pt modelId="{3104EBF6-D050-474D-A267-CA8E9DC87B5B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69BE332-D52B-41F3-B98B-11D021955FCB}" type="parTrans" cxnId="{A05D8AA8-CA65-45BF-9B37-29710DFE8E47}">
      <dgm:prSet/>
      <dgm:spPr/>
      <dgm:t>
        <a:bodyPr/>
        <a:lstStyle/>
        <a:p>
          <a:endParaRPr lang="en-US"/>
        </a:p>
      </dgm:t>
    </dgm:pt>
    <dgm:pt modelId="{F12BD464-BEE7-4161-8FB3-07F54F53D629}" type="sibTrans" cxnId="{A05D8AA8-CA65-45BF-9B37-29710DFE8E47}">
      <dgm:prSet/>
      <dgm:spPr/>
      <dgm:t>
        <a:bodyPr/>
        <a:lstStyle/>
        <a:p>
          <a:endParaRPr lang="en-US"/>
        </a:p>
      </dgm:t>
    </dgm:pt>
    <dgm:pt modelId="{31A02B02-488C-4E28-A59D-CC3B5B81A8D6}">
      <dgm:prSet/>
      <dgm:spPr/>
      <dgm:t>
        <a:bodyPr/>
        <a:lstStyle/>
        <a:p>
          <a:r>
            <a:rPr lang="en-US"/>
            <a:t>Conclusion</a:t>
          </a:r>
        </a:p>
      </dgm:t>
    </dgm:pt>
    <dgm:pt modelId="{F881A207-CC81-4C3B-9E4D-195CB2ABCBA0}" type="parTrans" cxnId="{712D59C3-BDA1-4D2B-B9B3-E7F8D65D07A3}">
      <dgm:prSet/>
      <dgm:spPr/>
      <dgm:t>
        <a:bodyPr/>
        <a:lstStyle/>
        <a:p>
          <a:endParaRPr lang="en-US"/>
        </a:p>
      </dgm:t>
    </dgm:pt>
    <dgm:pt modelId="{3ED2A2ED-0C21-4351-AABE-6555A737F69C}" type="sibTrans" cxnId="{712D59C3-BDA1-4D2B-B9B3-E7F8D65D07A3}">
      <dgm:prSet/>
      <dgm:spPr/>
      <dgm:t>
        <a:bodyPr/>
        <a:lstStyle/>
        <a:p>
          <a:endParaRPr lang="en-US"/>
        </a:p>
      </dgm:t>
    </dgm:pt>
    <dgm:pt modelId="{06574F1E-85F6-4D44-9917-0A90067F998F}" type="pres">
      <dgm:prSet presAssocID="{751A897E-22B7-475E-9699-27A664AEAE5C}" presName="root" presStyleCnt="0">
        <dgm:presLayoutVars>
          <dgm:dir/>
          <dgm:resizeHandles val="exact"/>
        </dgm:presLayoutVars>
      </dgm:prSet>
      <dgm:spPr/>
    </dgm:pt>
    <dgm:pt modelId="{51241BB4-634F-4347-8672-2990F921F1BE}" type="pres">
      <dgm:prSet presAssocID="{0B85C50C-6502-40F1-82D8-B4EC5D3193A3}" presName="compNode" presStyleCnt="0"/>
      <dgm:spPr/>
    </dgm:pt>
    <dgm:pt modelId="{59FA684C-364A-44FE-89B6-E8EF56175FA7}" type="pres">
      <dgm:prSet presAssocID="{0B85C50C-6502-40F1-82D8-B4EC5D3193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9DE4DF-CC73-4F0D-BE3A-22E0489195D7}" type="pres">
      <dgm:prSet presAssocID="{0B85C50C-6502-40F1-82D8-B4EC5D3193A3}" presName="spaceRect" presStyleCnt="0"/>
      <dgm:spPr/>
    </dgm:pt>
    <dgm:pt modelId="{D64DEBF2-3A8E-44A3-9A01-A59832EBA31D}" type="pres">
      <dgm:prSet presAssocID="{0B85C50C-6502-40F1-82D8-B4EC5D3193A3}" presName="textRect" presStyleLbl="revTx" presStyleIdx="0" presStyleCnt="4">
        <dgm:presLayoutVars>
          <dgm:chMax val="1"/>
          <dgm:chPref val="1"/>
        </dgm:presLayoutVars>
      </dgm:prSet>
      <dgm:spPr/>
    </dgm:pt>
    <dgm:pt modelId="{C10BC034-9FD1-4B87-8598-BBDC92E53C0F}" type="pres">
      <dgm:prSet presAssocID="{0E385E2B-68D0-49F2-9DBB-7A9981A3D35A}" presName="sibTrans" presStyleCnt="0"/>
      <dgm:spPr/>
    </dgm:pt>
    <dgm:pt modelId="{44122857-D865-49AC-914D-7BA8D46100D9}" type="pres">
      <dgm:prSet presAssocID="{4F796DCF-8735-440D-8E52-9C5AE46677D7}" presName="compNode" presStyleCnt="0"/>
      <dgm:spPr/>
    </dgm:pt>
    <dgm:pt modelId="{50FB83C9-0268-4BF8-94DC-4F7BBC546EDC}" type="pres">
      <dgm:prSet presAssocID="{4F796DCF-8735-440D-8E52-9C5AE46677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38745F-5659-49DD-BDD4-2844EF9B5119}" type="pres">
      <dgm:prSet presAssocID="{4F796DCF-8735-440D-8E52-9C5AE46677D7}" presName="spaceRect" presStyleCnt="0"/>
      <dgm:spPr/>
    </dgm:pt>
    <dgm:pt modelId="{D9137071-B204-488E-9FAF-0873FA6A36CA}" type="pres">
      <dgm:prSet presAssocID="{4F796DCF-8735-440D-8E52-9C5AE46677D7}" presName="textRect" presStyleLbl="revTx" presStyleIdx="1" presStyleCnt="4">
        <dgm:presLayoutVars>
          <dgm:chMax val="1"/>
          <dgm:chPref val="1"/>
        </dgm:presLayoutVars>
      </dgm:prSet>
      <dgm:spPr/>
    </dgm:pt>
    <dgm:pt modelId="{88C3E19A-12B5-418D-A5D3-DE49CA05B41C}" type="pres">
      <dgm:prSet presAssocID="{FC4BB5A3-02F9-45F0-862E-1D0286267745}" presName="sibTrans" presStyleCnt="0"/>
      <dgm:spPr/>
    </dgm:pt>
    <dgm:pt modelId="{049295FD-0E7D-474E-850E-E8002B6B3EF9}" type="pres">
      <dgm:prSet presAssocID="{3104EBF6-D050-474D-A267-CA8E9DC87B5B}" presName="compNode" presStyleCnt="0"/>
      <dgm:spPr/>
    </dgm:pt>
    <dgm:pt modelId="{8C26FEAC-72F7-4649-BE84-F3D89EC066A0}" type="pres">
      <dgm:prSet presAssocID="{3104EBF6-D050-474D-A267-CA8E9DC87B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0CD7994-DA22-440E-A989-900C4AE14AD7}" type="pres">
      <dgm:prSet presAssocID="{3104EBF6-D050-474D-A267-CA8E9DC87B5B}" presName="spaceRect" presStyleCnt="0"/>
      <dgm:spPr/>
    </dgm:pt>
    <dgm:pt modelId="{8EEB2798-04BD-422D-8149-4DBF1CF7AAB8}" type="pres">
      <dgm:prSet presAssocID="{3104EBF6-D050-474D-A267-CA8E9DC87B5B}" presName="textRect" presStyleLbl="revTx" presStyleIdx="2" presStyleCnt="4">
        <dgm:presLayoutVars>
          <dgm:chMax val="1"/>
          <dgm:chPref val="1"/>
        </dgm:presLayoutVars>
      </dgm:prSet>
      <dgm:spPr/>
    </dgm:pt>
    <dgm:pt modelId="{41B3E009-0CFC-4FA5-9583-38A3B38AAD34}" type="pres">
      <dgm:prSet presAssocID="{F12BD464-BEE7-4161-8FB3-07F54F53D629}" presName="sibTrans" presStyleCnt="0"/>
      <dgm:spPr/>
    </dgm:pt>
    <dgm:pt modelId="{10218E9A-307D-40F8-81F4-FD23C1EB5822}" type="pres">
      <dgm:prSet presAssocID="{31A02B02-488C-4E28-A59D-CC3B5B81A8D6}" presName="compNode" presStyleCnt="0"/>
      <dgm:spPr/>
    </dgm:pt>
    <dgm:pt modelId="{C53F58FC-BB7B-465A-A799-C692A438C309}" type="pres">
      <dgm:prSet presAssocID="{31A02B02-488C-4E28-A59D-CC3B5B81A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9EE542C-45E4-4210-A1F8-5362A9623E1F}" type="pres">
      <dgm:prSet presAssocID="{31A02B02-488C-4E28-A59D-CC3B5B81A8D6}" presName="spaceRect" presStyleCnt="0"/>
      <dgm:spPr/>
    </dgm:pt>
    <dgm:pt modelId="{AA752F3E-A54E-4BAA-9118-FB019E3B9B52}" type="pres">
      <dgm:prSet presAssocID="{31A02B02-488C-4E28-A59D-CC3B5B81A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455605-6AE8-4E79-8723-B150250C16CD}" type="presOf" srcId="{4F796DCF-8735-440D-8E52-9C5AE46677D7}" destId="{D9137071-B204-488E-9FAF-0873FA6A36CA}" srcOrd="0" destOrd="0" presId="urn:microsoft.com/office/officeart/2018/2/layout/IconLabelList"/>
    <dgm:cxn modelId="{F5D14121-E2BF-4D6C-9A1E-A12667A7DF58}" type="presOf" srcId="{31A02B02-488C-4E28-A59D-CC3B5B81A8D6}" destId="{AA752F3E-A54E-4BAA-9118-FB019E3B9B52}" srcOrd="0" destOrd="0" presId="urn:microsoft.com/office/officeart/2018/2/layout/IconLabelList"/>
    <dgm:cxn modelId="{57765227-FDB8-4988-A037-6A037BFE40D4}" srcId="{751A897E-22B7-475E-9699-27A664AEAE5C}" destId="{4F796DCF-8735-440D-8E52-9C5AE46677D7}" srcOrd="1" destOrd="0" parTransId="{BB5E7657-493D-4673-83A0-EDF842B0A31D}" sibTransId="{FC4BB5A3-02F9-45F0-862E-1D0286267745}"/>
    <dgm:cxn modelId="{54AB476D-70E8-46F2-83ED-512C69C781B3}" type="presOf" srcId="{0B85C50C-6502-40F1-82D8-B4EC5D3193A3}" destId="{D64DEBF2-3A8E-44A3-9A01-A59832EBA31D}" srcOrd="0" destOrd="0" presId="urn:microsoft.com/office/officeart/2018/2/layout/IconLabelList"/>
    <dgm:cxn modelId="{C10D9559-2F48-4F29-91F5-E9136CA208DB}" type="presOf" srcId="{3104EBF6-D050-474D-A267-CA8E9DC87B5B}" destId="{8EEB2798-04BD-422D-8149-4DBF1CF7AAB8}" srcOrd="0" destOrd="0" presId="urn:microsoft.com/office/officeart/2018/2/layout/IconLabelList"/>
    <dgm:cxn modelId="{9390A29B-5AFE-4C3B-AEB1-AA1378161C4F}" type="presOf" srcId="{751A897E-22B7-475E-9699-27A664AEAE5C}" destId="{06574F1E-85F6-4D44-9917-0A90067F998F}" srcOrd="0" destOrd="0" presId="urn:microsoft.com/office/officeart/2018/2/layout/IconLabelList"/>
    <dgm:cxn modelId="{A05D8AA8-CA65-45BF-9B37-29710DFE8E47}" srcId="{751A897E-22B7-475E-9699-27A664AEAE5C}" destId="{3104EBF6-D050-474D-A267-CA8E9DC87B5B}" srcOrd="2" destOrd="0" parTransId="{869BE332-D52B-41F3-B98B-11D021955FCB}" sibTransId="{F12BD464-BEE7-4161-8FB3-07F54F53D629}"/>
    <dgm:cxn modelId="{712D59C3-BDA1-4D2B-B9B3-E7F8D65D07A3}" srcId="{751A897E-22B7-475E-9699-27A664AEAE5C}" destId="{31A02B02-488C-4E28-A59D-CC3B5B81A8D6}" srcOrd="3" destOrd="0" parTransId="{F881A207-CC81-4C3B-9E4D-195CB2ABCBA0}" sibTransId="{3ED2A2ED-0C21-4351-AABE-6555A737F69C}"/>
    <dgm:cxn modelId="{95A7DFD5-6D7B-44E6-B2AD-10A04A82FE0B}" srcId="{751A897E-22B7-475E-9699-27A664AEAE5C}" destId="{0B85C50C-6502-40F1-82D8-B4EC5D3193A3}" srcOrd="0" destOrd="0" parTransId="{5D7816F6-5432-495A-9301-AE3B3635A792}" sibTransId="{0E385E2B-68D0-49F2-9DBB-7A9981A3D35A}"/>
    <dgm:cxn modelId="{BC21B613-DE66-4764-A8B7-33DAE33C770C}" type="presParOf" srcId="{06574F1E-85F6-4D44-9917-0A90067F998F}" destId="{51241BB4-634F-4347-8672-2990F921F1BE}" srcOrd="0" destOrd="0" presId="urn:microsoft.com/office/officeart/2018/2/layout/IconLabelList"/>
    <dgm:cxn modelId="{917BAE8A-9962-4F2D-9F4A-3DAF38B3DDDD}" type="presParOf" srcId="{51241BB4-634F-4347-8672-2990F921F1BE}" destId="{59FA684C-364A-44FE-89B6-E8EF56175FA7}" srcOrd="0" destOrd="0" presId="urn:microsoft.com/office/officeart/2018/2/layout/IconLabelList"/>
    <dgm:cxn modelId="{5B91AB2E-C6C6-430D-8184-350BD4EBDB79}" type="presParOf" srcId="{51241BB4-634F-4347-8672-2990F921F1BE}" destId="{259DE4DF-CC73-4F0D-BE3A-22E0489195D7}" srcOrd="1" destOrd="0" presId="urn:microsoft.com/office/officeart/2018/2/layout/IconLabelList"/>
    <dgm:cxn modelId="{114A99EA-28D0-40FC-BF92-DB20E63D3BA4}" type="presParOf" srcId="{51241BB4-634F-4347-8672-2990F921F1BE}" destId="{D64DEBF2-3A8E-44A3-9A01-A59832EBA31D}" srcOrd="2" destOrd="0" presId="urn:microsoft.com/office/officeart/2018/2/layout/IconLabelList"/>
    <dgm:cxn modelId="{EF528324-3E02-4B6F-8CE7-B6FEFEF60F4D}" type="presParOf" srcId="{06574F1E-85F6-4D44-9917-0A90067F998F}" destId="{C10BC034-9FD1-4B87-8598-BBDC92E53C0F}" srcOrd="1" destOrd="0" presId="urn:microsoft.com/office/officeart/2018/2/layout/IconLabelList"/>
    <dgm:cxn modelId="{817426EB-6271-4307-8D1A-DE3B362F4756}" type="presParOf" srcId="{06574F1E-85F6-4D44-9917-0A90067F998F}" destId="{44122857-D865-49AC-914D-7BA8D46100D9}" srcOrd="2" destOrd="0" presId="urn:microsoft.com/office/officeart/2018/2/layout/IconLabelList"/>
    <dgm:cxn modelId="{5168FFC5-82E5-4646-96B5-AE1949E4BB23}" type="presParOf" srcId="{44122857-D865-49AC-914D-7BA8D46100D9}" destId="{50FB83C9-0268-4BF8-94DC-4F7BBC546EDC}" srcOrd="0" destOrd="0" presId="urn:microsoft.com/office/officeart/2018/2/layout/IconLabelList"/>
    <dgm:cxn modelId="{3549BB00-2CE4-4F22-992D-A417A339C7E9}" type="presParOf" srcId="{44122857-D865-49AC-914D-7BA8D46100D9}" destId="{1B38745F-5659-49DD-BDD4-2844EF9B5119}" srcOrd="1" destOrd="0" presId="urn:microsoft.com/office/officeart/2018/2/layout/IconLabelList"/>
    <dgm:cxn modelId="{0BEF18B6-78B3-43A3-92F3-202027723D34}" type="presParOf" srcId="{44122857-D865-49AC-914D-7BA8D46100D9}" destId="{D9137071-B204-488E-9FAF-0873FA6A36CA}" srcOrd="2" destOrd="0" presId="urn:microsoft.com/office/officeart/2018/2/layout/IconLabelList"/>
    <dgm:cxn modelId="{9DA2FED6-8FF7-4E58-8FEC-8E63C1D5A321}" type="presParOf" srcId="{06574F1E-85F6-4D44-9917-0A90067F998F}" destId="{88C3E19A-12B5-418D-A5D3-DE49CA05B41C}" srcOrd="3" destOrd="0" presId="urn:microsoft.com/office/officeart/2018/2/layout/IconLabelList"/>
    <dgm:cxn modelId="{D7B1BF84-478D-4A74-BE83-EF5E8F7E9311}" type="presParOf" srcId="{06574F1E-85F6-4D44-9917-0A90067F998F}" destId="{049295FD-0E7D-474E-850E-E8002B6B3EF9}" srcOrd="4" destOrd="0" presId="urn:microsoft.com/office/officeart/2018/2/layout/IconLabelList"/>
    <dgm:cxn modelId="{5014C716-92EF-41F8-930F-1C8C53442D7F}" type="presParOf" srcId="{049295FD-0E7D-474E-850E-E8002B6B3EF9}" destId="{8C26FEAC-72F7-4649-BE84-F3D89EC066A0}" srcOrd="0" destOrd="0" presId="urn:microsoft.com/office/officeart/2018/2/layout/IconLabelList"/>
    <dgm:cxn modelId="{D93515D8-D456-44B7-99E1-ACFEA113412C}" type="presParOf" srcId="{049295FD-0E7D-474E-850E-E8002B6B3EF9}" destId="{D0CD7994-DA22-440E-A989-900C4AE14AD7}" srcOrd="1" destOrd="0" presId="urn:microsoft.com/office/officeart/2018/2/layout/IconLabelList"/>
    <dgm:cxn modelId="{0A12137A-1A4F-467A-90E4-614AC575D122}" type="presParOf" srcId="{049295FD-0E7D-474E-850E-E8002B6B3EF9}" destId="{8EEB2798-04BD-422D-8149-4DBF1CF7AAB8}" srcOrd="2" destOrd="0" presId="urn:microsoft.com/office/officeart/2018/2/layout/IconLabelList"/>
    <dgm:cxn modelId="{83684B91-E0D8-4EA9-8BED-9BDEC612EF35}" type="presParOf" srcId="{06574F1E-85F6-4D44-9917-0A90067F998F}" destId="{41B3E009-0CFC-4FA5-9583-38A3B38AAD34}" srcOrd="5" destOrd="0" presId="urn:microsoft.com/office/officeart/2018/2/layout/IconLabelList"/>
    <dgm:cxn modelId="{AD7734B1-F2D7-4FC3-8415-F552AB61A6E2}" type="presParOf" srcId="{06574F1E-85F6-4D44-9917-0A90067F998F}" destId="{10218E9A-307D-40F8-81F4-FD23C1EB5822}" srcOrd="6" destOrd="0" presId="urn:microsoft.com/office/officeart/2018/2/layout/IconLabelList"/>
    <dgm:cxn modelId="{3FC526B0-54B9-4768-ADE9-C88A91B759CD}" type="presParOf" srcId="{10218E9A-307D-40F8-81F4-FD23C1EB5822}" destId="{C53F58FC-BB7B-465A-A799-C692A438C309}" srcOrd="0" destOrd="0" presId="urn:microsoft.com/office/officeart/2018/2/layout/IconLabelList"/>
    <dgm:cxn modelId="{C8AAAF0B-5779-49E4-B0B9-2987758312F3}" type="presParOf" srcId="{10218E9A-307D-40F8-81F4-FD23C1EB5822}" destId="{C9EE542C-45E4-4210-A1F8-5362A9623E1F}" srcOrd="1" destOrd="0" presId="urn:microsoft.com/office/officeart/2018/2/layout/IconLabelList"/>
    <dgm:cxn modelId="{5CE0481B-2B10-41F5-8B04-2F71E2BC79FC}" type="presParOf" srcId="{10218E9A-307D-40F8-81F4-FD23C1EB5822}" destId="{AA752F3E-A54E-4BAA-9118-FB019E3B9B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F5DB4-5B07-43BA-A464-A72073D2EF6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66A30-F3A8-416D-8F6D-C97A79743CF1}">
      <dgm:prSet custT="1"/>
      <dgm:spPr/>
      <dgm:t>
        <a:bodyPr/>
        <a:lstStyle/>
        <a:p>
          <a:r>
            <a:rPr lang="en-US" sz="2000" dirty="0"/>
            <a:t>The dataset measuring financial performance comes from thenumbers.com, after initial cleaning contains nearly three thousand titles</a:t>
          </a:r>
        </a:p>
      </dgm:t>
    </dgm:pt>
    <dgm:pt modelId="{3BD2B213-33D4-4069-B459-CC67F38CCB09}" type="parTrans" cxnId="{9BC6C72C-8532-4984-B6C9-308B1EAF5331}">
      <dgm:prSet/>
      <dgm:spPr/>
      <dgm:t>
        <a:bodyPr/>
        <a:lstStyle/>
        <a:p>
          <a:endParaRPr lang="en-US" sz="2000"/>
        </a:p>
      </dgm:t>
    </dgm:pt>
    <dgm:pt modelId="{D7704771-21D0-4791-9D7A-5287BB1328D4}" type="sibTrans" cxnId="{9BC6C72C-8532-4984-B6C9-308B1EAF5331}">
      <dgm:prSet/>
      <dgm:spPr/>
      <dgm:t>
        <a:bodyPr/>
        <a:lstStyle/>
        <a:p>
          <a:endParaRPr lang="en-US" sz="2000"/>
        </a:p>
      </dgm:t>
    </dgm:pt>
    <dgm:pt modelId="{C2F949B6-7FFF-4246-BF99-DC7388381C1F}">
      <dgm:prSet custT="1"/>
      <dgm:spPr/>
      <dgm:t>
        <a:bodyPr/>
        <a:lstStyle/>
        <a:p>
          <a:r>
            <a:rPr lang="en-US" sz="2000" dirty="0"/>
            <a:t>Data used to measure public appeal comes from </a:t>
          </a:r>
          <a:r>
            <a:rPr lang="en-US" sz="2000" dirty="0" err="1"/>
            <a:t>tmdb</a:t>
          </a:r>
          <a:r>
            <a:rPr lang="en-US" sz="2000" dirty="0"/>
            <a:t> (the movie database) after initial cleaning there are nearly 13,000 titles</a:t>
          </a:r>
        </a:p>
      </dgm:t>
    </dgm:pt>
    <dgm:pt modelId="{FB068CAA-EB61-4DAC-A415-B5671771E600}" type="parTrans" cxnId="{3BACD1D2-7298-4326-8824-09B5771FBE96}">
      <dgm:prSet/>
      <dgm:spPr/>
      <dgm:t>
        <a:bodyPr/>
        <a:lstStyle/>
        <a:p>
          <a:endParaRPr lang="en-US" sz="2000"/>
        </a:p>
      </dgm:t>
    </dgm:pt>
    <dgm:pt modelId="{813FB09E-334E-4424-98AB-43BF5059538A}" type="sibTrans" cxnId="{3BACD1D2-7298-4326-8824-09B5771FBE96}">
      <dgm:prSet/>
      <dgm:spPr/>
      <dgm:t>
        <a:bodyPr/>
        <a:lstStyle/>
        <a:p>
          <a:endParaRPr lang="en-US" sz="2000"/>
        </a:p>
      </dgm:t>
    </dgm:pt>
    <dgm:pt modelId="{E613DF61-0B0D-4177-83AB-47792494C285}">
      <dgm:prSet custT="1"/>
      <dgm:spPr/>
      <dgm:t>
        <a:bodyPr/>
        <a:lstStyle/>
        <a:p>
          <a:r>
            <a:rPr lang="en-US" sz="2000"/>
            <a:t>A dataset from imdb is mapped to the principal datasets to acquire the genre(s) associated with each title. </a:t>
          </a:r>
        </a:p>
      </dgm:t>
    </dgm:pt>
    <dgm:pt modelId="{FD1E267A-EEE1-4EB1-BBB8-6FE3E6C59EE4}" type="parTrans" cxnId="{4BCCE7E5-4B21-422F-BC9F-E117AF4C44B4}">
      <dgm:prSet/>
      <dgm:spPr/>
      <dgm:t>
        <a:bodyPr/>
        <a:lstStyle/>
        <a:p>
          <a:endParaRPr lang="en-US" sz="2000"/>
        </a:p>
      </dgm:t>
    </dgm:pt>
    <dgm:pt modelId="{46899800-966F-43B9-A582-4794CA9C7CC7}" type="sibTrans" cxnId="{4BCCE7E5-4B21-422F-BC9F-E117AF4C44B4}">
      <dgm:prSet/>
      <dgm:spPr/>
      <dgm:t>
        <a:bodyPr/>
        <a:lstStyle/>
        <a:p>
          <a:endParaRPr lang="en-US" sz="2000"/>
        </a:p>
      </dgm:t>
    </dgm:pt>
    <dgm:pt modelId="{B93437CC-EF5A-4F27-BB5E-D1892FC165FF}">
      <dgm:prSet custT="1"/>
      <dgm:spPr/>
      <dgm:t>
        <a:bodyPr/>
        <a:lstStyle/>
        <a:p>
          <a:r>
            <a:rPr lang="en-US" sz="2000" dirty="0"/>
            <a:t>Data is prepared for plotting and analysis by grouping the titles by genre and by month of the year and removing lean categories.  </a:t>
          </a:r>
        </a:p>
      </dgm:t>
    </dgm:pt>
    <dgm:pt modelId="{6B2F5CA0-D865-4476-A88E-0BCC3D44B649}" type="parTrans" cxnId="{2031C825-E044-4B9B-8B10-4A1C5AF2DA6A}">
      <dgm:prSet/>
      <dgm:spPr/>
      <dgm:t>
        <a:bodyPr/>
        <a:lstStyle/>
        <a:p>
          <a:endParaRPr lang="en-US" sz="2000"/>
        </a:p>
      </dgm:t>
    </dgm:pt>
    <dgm:pt modelId="{659D98C4-E4A3-4653-98BB-CC0EF2F9D5D5}" type="sibTrans" cxnId="{2031C825-E044-4B9B-8B10-4A1C5AF2DA6A}">
      <dgm:prSet/>
      <dgm:spPr/>
      <dgm:t>
        <a:bodyPr/>
        <a:lstStyle/>
        <a:p>
          <a:endParaRPr lang="en-US" sz="2000"/>
        </a:p>
      </dgm:t>
    </dgm:pt>
    <dgm:pt modelId="{B24505B5-288F-4ECF-BBE9-9636586CED5D}" type="pres">
      <dgm:prSet presAssocID="{455F5DB4-5B07-43BA-A464-A72073D2EF6A}" presName="linear" presStyleCnt="0">
        <dgm:presLayoutVars>
          <dgm:animLvl val="lvl"/>
          <dgm:resizeHandles val="exact"/>
        </dgm:presLayoutVars>
      </dgm:prSet>
      <dgm:spPr/>
    </dgm:pt>
    <dgm:pt modelId="{F0D7F1E8-ACC5-49A4-8E8D-32F4125D1AE1}" type="pres">
      <dgm:prSet presAssocID="{ECD66A30-F3A8-416D-8F6D-C97A79743C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94D993-FD21-4977-8F59-DAAD5E062F5C}" type="pres">
      <dgm:prSet presAssocID="{D7704771-21D0-4791-9D7A-5287BB1328D4}" presName="spacer" presStyleCnt="0"/>
      <dgm:spPr/>
    </dgm:pt>
    <dgm:pt modelId="{8D2FE45A-E45F-4FA5-87C4-F1B349D2ADE3}" type="pres">
      <dgm:prSet presAssocID="{C2F949B6-7FFF-4246-BF99-DC7388381C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B6BA24-3EAF-4562-AEAD-EB1F31519796}" type="pres">
      <dgm:prSet presAssocID="{813FB09E-334E-4424-98AB-43BF5059538A}" presName="spacer" presStyleCnt="0"/>
      <dgm:spPr/>
    </dgm:pt>
    <dgm:pt modelId="{6FC58BDE-EC10-49D2-8913-71AA84244DCE}" type="pres">
      <dgm:prSet presAssocID="{E613DF61-0B0D-4177-83AB-47792494C2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828758-3F45-42B9-9891-56D8879811D7}" type="pres">
      <dgm:prSet presAssocID="{46899800-966F-43B9-A582-4794CA9C7CC7}" presName="spacer" presStyleCnt="0"/>
      <dgm:spPr/>
    </dgm:pt>
    <dgm:pt modelId="{D3B8CD0B-1C51-463B-99E2-63AB0B853042}" type="pres">
      <dgm:prSet presAssocID="{B93437CC-EF5A-4F27-BB5E-D1892FC165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31C825-E044-4B9B-8B10-4A1C5AF2DA6A}" srcId="{455F5DB4-5B07-43BA-A464-A72073D2EF6A}" destId="{B93437CC-EF5A-4F27-BB5E-D1892FC165FF}" srcOrd="3" destOrd="0" parTransId="{6B2F5CA0-D865-4476-A88E-0BCC3D44B649}" sibTransId="{659D98C4-E4A3-4653-98BB-CC0EF2F9D5D5}"/>
    <dgm:cxn modelId="{9BC6C72C-8532-4984-B6C9-308B1EAF5331}" srcId="{455F5DB4-5B07-43BA-A464-A72073D2EF6A}" destId="{ECD66A30-F3A8-416D-8F6D-C97A79743CF1}" srcOrd="0" destOrd="0" parTransId="{3BD2B213-33D4-4069-B459-CC67F38CCB09}" sibTransId="{D7704771-21D0-4791-9D7A-5287BB1328D4}"/>
    <dgm:cxn modelId="{36160F3B-8F71-4245-A769-80BC76D1A16A}" type="presOf" srcId="{ECD66A30-F3A8-416D-8F6D-C97A79743CF1}" destId="{F0D7F1E8-ACC5-49A4-8E8D-32F4125D1AE1}" srcOrd="0" destOrd="0" presId="urn:microsoft.com/office/officeart/2005/8/layout/vList2"/>
    <dgm:cxn modelId="{A699226A-CFF9-4A33-ADE5-A0FC33C6FC7E}" type="presOf" srcId="{E613DF61-0B0D-4177-83AB-47792494C285}" destId="{6FC58BDE-EC10-49D2-8913-71AA84244DCE}" srcOrd="0" destOrd="0" presId="urn:microsoft.com/office/officeart/2005/8/layout/vList2"/>
    <dgm:cxn modelId="{85422571-5891-4371-B9BA-B32B5D7BA60F}" type="presOf" srcId="{C2F949B6-7FFF-4246-BF99-DC7388381C1F}" destId="{8D2FE45A-E45F-4FA5-87C4-F1B349D2ADE3}" srcOrd="0" destOrd="0" presId="urn:microsoft.com/office/officeart/2005/8/layout/vList2"/>
    <dgm:cxn modelId="{22BE265A-924E-4FAC-94E9-D2690DB6801D}" type="presOf" srcId="{B93437CC-EF5A-4F27-BB5E-D1892FC165FF}" destId="{D3B8CD0B-1C51-463B-99E2-63AB0B853042}" srcOrd="0" destOrd="0" presId="urn:microsoft.com/office/officeart/2005/8/layout/vList2"/>
    <dgm:cxn modelId="{3BACD1D2-7298-4326-8824-09B5771FBE96}" srcId="{455F5DB4-5B07-43BA-A464-A72073D2EF6A}" destId="{C2F949B6-7FFF-4246-BF99-DC7388381C1F}" srcOrd="1" destOrd="0" parTransId="{FB068CAA-EB61-4DAC-A415-B5671771E600}" sibTransId="{813FB09E-334E-4424-98AB-43BF5059538A}"/>
    <dgm:cxn modelId="{4BCCE7E5-4B21-422F-BC9F-E117AF4C44B4}" srcId="{455F5DB4-5B07-43BA-A464-A72073D2EF6A}" destId="{E613DF61-0B0D-4177-83AB-47792494C285}" srcOrd="2" destOrd="0" parTransId="{FD1E267A-EEE1-4EB1-BBB8-6FE3E6C59EE4}" sibTransId="{46899800-966F-43B9-A582-4794CA9C7CC7}"/>
    <dgm:cxn modelId="{6EFD5FE7-EC01-439F-8A1E-6900017E3BA8}" type="presOf" srcId="{455F5DB4-5B07-43BA-A464-A72073D2EF6A}" destId="{B24505B5-288F-4ECF-BBE9-9636586CED5D}" srcOrd="0" destOrd="0" presId="urn:microsoft.com/office/officeart/2005/8/layout/vList2"/>
    <dgm:cxn modelId="{14FE1742-B1C8-4B8F-A378-3603F1511CEA}" type="presParOf" srcId="{B24505B5-288F-4ECF-BBE9-9636586CED5D}" destId="{F0D7F1E8-ACC5-49A4-8E8D-32F4125D1AE1}" srcOrd="0" destOrd="0" presId="urn:microsoft.com/office/officeart/2005/8/layout/vList2"/>
    <dgm:cxn modelId="{FBBCBA30-3910-4DC5-A5E0-967BA3DA1141}" type="presParOf" srcId="{B24505B5-288F-4ECF-BBE9-9636586CED5D}" destId="{7494D993-FD21-4977-8F59-DAAD5E062F5C}" srcOrd="1" destOrd="0" presId="urn:microsoft.com/office/officeart/2005/8/layout/vList2"/>
    <dgm:cxn modelId="{DD00F5DC-FAB3-4859-88F9-85CA638DF10E}" type="presParOf" srcId="{B24505B5-288F-4ECF-BBE9-9636586CED5D}" destId="{8D2FE45A-E45F-4FA5-87C4-F1B349D2ADE3}" srcOrd="2" destOrd="0" presId="urn:microsoft.com/office/officeart/2005/8/layout/vList2"/>
    <dgm:cxn modelId="{96233E1F-5A06-4B77-B9CC-3A35687A2AAB}" type="presParOf" srcId="{B24505B5-288F-4ECF-BBE9-9636586CED5D}" destId="{35B6BA24-3EAF-4562-AEAD-EB1F31519796}" srcOrd="3" destOrd="0" presId="urn:microsoft.com/office/officeart/2005/8/layout/vList2"/>
    <dgm:cxn modelId="{C5019B44-5D53-4137-8A81-E21580C68A4B}" type="presParOf" srcId="{B24505B5-288F-4ECF-BBE9-9636586CED5D}" destId="{6FC58BDE-EC10-49D2-8913-71AA84244DCE}" srcOrd="4" destOrd="0" presId="urn:microsoft.com/office/officeart/2005/8/layout/vList2"/>
    <dgm:cxn modelId="{89DCD6FA-FB15-40C7-A84C-4959598FBBD7}" type="presParOf" srcId="{B24505B5-288F-4ECF-BBE9-9636586CED5D}" destId="{4F828758-3F45-42B9-9891-56D8879811D7}" srcOrd="5" destOrd="0" presId="urn:microsoft.com/office/officeart/2005/8/layout/vList2"/>
    <dgm:cxn modelId="{756E1F7D-1180-4E3D-AB9B-405D1D37E1DE}" type="presParOf" srcId="{B24505B5-288F-4ECF-BBE9-9636586CED5D}" destId="{D3B8CD0B-1C51-463B-99E2-63AB0B8530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A684C-364A-44FE-89B6-E8EF56175FA7}">
      <dsp:nvSpPr>
        <dsp:cNvPr id="0" name=""/>
        <dsp:cNvSpPr/>
      </dsp:nvSpPr>
      <dsp:spPr>
        <a:xfrm>
          <a:off x="721758" y="1258242"/>
          <a:ext cx="1064414" cy="1064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DEBF2-3A8E-44A3-9A01-A59832EBA31D}">
      <dsp:nvSpPr>
        <dsp:cNvPr id="0" name=""/>
        <dsp:cNvSpPr/>
      </dsp:nvSpPr>
      <dsp:spPr>
        <a:xfrm>
          <a:off x="71282" y="2637753"/>
          <a:ext cx="23653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challenges</a:t>
          </a:r>
        </a:p>
      </dsp:txBody>
      <dsp:txXfrm>
        <a:off x="71282" y="2637753"/>
        <a:ext cx="2365365" cy="720000"/>
      </dsp:txXfrm>
    </dsp:sp>
    <dsp:sp modelId="{50FB83C9-0268-4BF8-94DC-4F7BBC546EDC}">
      <dsp:nvSpPr>
        <dsp:cNvPr id="0" name=""/>
        <dsp:cNvSpPr/>
      </dsp:nvSpPr>
      <dsp:spPr>
        <a:xfrm>
          <a:off x="3501062" y="1258242"/>
          <a:ext cx="1064414" cy="1064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7071-B204-488E-9FAF-0873FA6A36CA}">
      <dsp:nvSpPr>
        <dsp:cNvPr id="0" name=""/>
        <dsp:cNvSpPr/>
      </dsp:nvSpPr>
      <dsp:spPr>
        <a:xfrm>
          <a:off x="2850586" y="2637753"/>
          <a:ext cx="23653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acquisition and analyses</a:t>
          </a:r>
        </a:p>
      </dsp:txBody>
      <dsp:txXfrm>
        <a:off x="2850586" y="2637753"/>
        <a:ext cx="2365365" cy="720000"/>
      </dsp:txXfrm>
    </dsp:sp>
    <dsp:sp modelId="{8C26FEAC-72F7-4649-BE84-F3D89EC066A0}">
      <dsp:nvSpPr>
        <dsp:cNvPr id="0" name=""/>
        <dsp:cNvSpPr/>
      </dsp:nvSpPr>
      <dsp:spPr>
        <a:xfrm>
          <a:off x="6280366" y="1258242"/>
          <a:ext cx="1064414" cy="1064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B2798-04BD-422D-8149-4DBF1CF7AAB8}">
      <dsp:nvSpPr>
        <dsp:cNvPr id="0" name=""/>
        <dsp:cNvSpPr/>
      </dsp:nvSpPr>
      <dsp:spPr>
        <a:xfrm>
          <a:off x="5629890" y="2637753"/>
          <a:ext cx="23653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Observations</a:t>
          </a:r>
        </a:p>
      </dsp:txBody>
      <dsp:txXfrm>
        <a:off x="5629890" y="2637753"/>
        <a:ext cx="2365365" cy="720000"/>
      </dsp:txXfrm>
    </dsp:sp>
    <dsp:sp modelId="{C53F58FC-BB7B-465A-A799-C692A438C309}">
      <dsp:nvSpPr>
        <dsp:cNvPr id="0" name=""/>
        <dsp:cNvSpPr/>
      </dsp:nvSpPr>
      <dsp:spPr>
        <a:xfrm>
          <a:off x="9059670" y="1258242"/>
          <a:ext cx="1064414" cy="1064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52F3E-A54E-4BAA-9118-FB019E3B9B52}">
      <dsp:nvSpPr>
        <dsp:cNvPr id="0" name=""/>
        <dsp:cNvSpPr/>
      </dsp:nvSpPr>
      <dsp:spPr>
        <a:xfrm>
          <a:off x="8409195" y="2637753"/>
          <a:ext cx="23653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8409195" y="2637753"/>
        <a:ext cx="236536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7F1E8-ACC5-49A4-8E8D-32F4125D1AE1}">
      <dsp:nvSpPr>
        <dsp:cNvPr id="0" name=""/>
        <dsp:cNvSpPr/>
      </dsp:nvSpPr>
      <dsp:spPr>
        <a:xfrm>
          <a:off x="0" y="25950"/>
          <a:ext cx="6628804" cy="1104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 measuring financial performance comes from thenumbers.com, after initial cleaning contains nearly three thousand titles</a:t>
          </a:r>
        </a:p>
      </dsp:txBody>
      <dsp:txXfrm>
        <a:off x="53916" y="79866"/>
        <a:ext cx="6520972" cy="996648"/>
      </dsp:txXfrm>
    </dsp:sp>
    <dsp:sp modelId="{8D2FE45A-E45F-4FA5-87C4-F1B349D2ADE3}">
      <dsp:nvSpPr>
        <dsp:cNvPr id="0" name=""/>
        <dsp:cNvSpPr/>
      </dsp:nvSpPr>
      <dsp:spPr>
        <a:xfrm>
          <a:off x="0" y="1300350"/>
          <a:ext cx="6628804" cy="1104480"/>
        </a:xfrm>
        <a:prstGeom prst="roundRect">
          <a:avLst/>
        </a:prstGeom>
        <a:gradFill rotWithShape="0">
          <a:gsLst>
            <a:gs pos="0">
              <a:schemeClr val="accent2">
                <a:hueOff val="915447"/>
                <a:satOff val="-16269"/>
                <a:lumOff val="523"/>
                <a:alphaOff val="0"/>
                <a:tint val="96000"/>
                <a:lumMod val="100000"/>
              </a:schemeClr>
            </a:gs>
            <a:gs pos="78000">
              <a:schemeClr val="accent2">
                <a:hueOff val="915447"/>
                <a:satOff val="-16269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used to measure public appeal comes from </a:t>
          </a:r>
          <a:r>
            <a:rPr lang="en-US" sz="2000" kern="1200" dirty="0" err="1"/>
            <a:t>tmdb</a:t>
          </a:r>
          <a:r>
            <a:rPr lang="en-US" sz="2000" kern="1200" dirty="0"/>
            <a:t> (the movie database) after initial cleaning there are nearly 13,000 titles</a:t>
          </a:r>
        </a:p>
      </dsp:txBody>
      <dsp:txXfrm>
        <a:off x="53916" y="1354266"/>
        <a:ext cx="6520972" cy="996648"/>
      </dsp:txXfrm>
    </dsp:sp>
    <dsp:sp modelId="{6FC58BDE-EC10-49D2-8913-71AA84244DCE}">
      <dsp:nvSpPr>
        <dsp:cNvPr id="0" name=""/>
        <dsp:cNvSpPr/>
      </dsp:nvSpPr>
      <dsp:spPr>
        <a:xfrm>
          <a:off x="0" y="2574750"/>
          <a:ext cx="6628804" cy="1104480"/>
        </a:xfrm>
        <a:prstGeom prst="roundRect">
          <a:avLst/>
        </a:prstGeom>
        <a:gradFill rotWithShape="0">
          <a:gsLst>
            <a:gs pos="0">
              <a:schemeClr val="accent2">
                <a:hueOff val="1830893"/>
                <a:satOff val="-32539"/>
                <a:lumOff val="1046"/>
                <a:alphaOff val="0"/>
                <a:tint val="96000"/>
                <a:lumMod val="100000"/>
              </a:schemeClr>
            </a:gs>
            <a:gs pos="78000">
              <a:schemeClr val="accent2">
                <a:hueOff val="1830893"/>
                <a:satOff val="-3253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dataset from imdb is mapped to the principal datasets to acquire the genre(s) associated with each title. </a:t>
          </a:r>
        </a:p>
      </dsp:txBody>
      <dsp:txXfrm>
        <a:off x="53916" y="2628666"/>
        <a:ext cx="6520972" cy="996648"/>
      </dsp:txXfrm>
    </dsp:sp>
    <dsp:sp modelId="{D3B8CD0B-1C51-463B-99E2-63AB0B853042}">
      <dsp:nvSpPr>
        <dsp:cNvPr id="0" name=""/>
        <dsp:cNvSpPr/>
      </dsp:nvSpPr>
      <dsp:spPr>
        <a:xfrm>
          <a:off x="0" y="3849150"/>
          <a:ext cx="6628804" cy="1104480"/>
        </a:xfrm>
        <a:prstGeom prst="roundRect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tint val="96000"/>
                <a:lumMod val="100000"/>
              </a:schemeClr>
            </a:gs>
            <a:gs pos="78000">
              <a:schemeClr val="accent2">
                <a:hueOff val="2746340"/>
                <a:satOff val="-48808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is prepared for plotting and analysis by grouping the titles by genre and by month of the year and removing lean categories.  </a:t>
          </a:r>
        </a:p>
      </dsp:txBody>
      <dsp:txXfrm>
        <a:off x="53916" y="3903066"/>
        <a:ext cx="6520972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14E2-B913-414F-A8B4-DBCF0F617B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370D-8DA8-473E-977C-3679E70B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7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12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5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47542-840D-405F-9DDE-40D206A5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 b="1">
                <a:solidFill>
                  <a:srgbClr val="FFFFFF"/>
                </a:solidFill>
                <a:effectLst/>
                <a:latin typeface="Helvetica Neue"/>
              </a:rPr>
              <a:t>MS Studios Analysis for Creative Direction and Timeline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84DF1-638D-4696-9ADA-78C116D55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Zeth Abney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7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8B38-9614-4212-AA64-902BF940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10131006" cy="38807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Exploratory analysis of profitability and public appeal of a film as it relates to the genre and release date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Determine best target release date based on specific business needs</a:t>
            </a:r>
          </a:p>
          <a:p>
            <a:pPr lvl="1"/>
            <a:r>
              <a:rPr lang="en-US" sz="2000" dirty="0"/>
              <a:t>Determine best genre to produce in based on branding needs </a:t>
            </a:r>
          </a:p>
          <a:p>
            <a:pPr lvl="1"/>
            <a:r>
              <a:rPr lang="en-US" sz="2000" dirty="0"/>
              <a:t>Understand how these determinations will affect financial and brand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62C09-1B24-4CBD-BFA8-1A1224B3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6421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581A-3846-47FE-BA83-039D3700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800" dirty="0"/>
              <a:t>Outline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46200-8A87-47C8-82D6-4B2C341AC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53985"/>
              </p:ext>
            </p:extLst>
          </p:nvPr>
        </p:nvGraphicFramePr>
        <p:xfrm>
          <a:off x="673078" y="1393372"/>
          <a:ext cx="10845843" cy="461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7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FF88F-8E81-4E6B-A46E-F377722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Business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18E-E06B-4A1A-9CA7-174D18C5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63" y="2560159"/>
            <a:ext cx="3973943" cy="34401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data for MS Studios available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Specific goals guide which metric to use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Determine a performing genre and release date based on historical data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D6A990D6-FE07-4F9B-8ED0-3D9E0616BDD4}"/>
              </a:ext>
            </a:extLst>
          </p:cNvPr>
          <p:cNvSpPr/>
          <p:nvPr/>
        </p:nvSpPr>
        <p:spPr>
          <a:xfrm>
            <a:off x="3584575" y="673957"/>
            <a:ext cx="1201118" cy="120111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DAC90D-9679-4B69-8D78-615EE501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6" y="1749972"/>
            <a:ext cx="6521716" cy="35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6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ECEBD-4075-4C42-8CA2-E7A8C1D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5" y="3291720"/>
            <a:ext cx="4642323" cy="286294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</a:t>
            </a:r>
            <a:r>
              <a:rPr lang="en-US" sz="4800" dirty="0"/>
              <a:t>acquisition</a:t>
            </a:r>
            <a:r>
              <a:rPr lang="en-US" sz="4400" dirty="0"/>
              <a:t> and preparation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5FDB7-ACFA-494B-B0DD-2B48D3DB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935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Rectangle 29" descr="Bar chart">
            <a:extLst>
              <a:ext uri="{FF2B5EF4-FFF2-40B4-BE49-F238E27FC236}">
                <a16:creationId xmlns:a16="http://schemas.microsoft.com/office/drawing/2014/main" id="{4C1E5B94-6979-4DE0-AA51-C040D1F10490}"/>
              </a:ext>
            </a:extLst>
          </p:cNvPr>
          <p:cNvSpPr/>
          <p:nvPr/>
        </p:nvSpPr>
        <p:spPr>
          <a:xfrm>
            <a:off x="1483428" y="2376339"/>
            <a:ext cx="1565271" cy="156527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7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8DBA4-F2A3-41E8-A795-DEC9EAFD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8" y="1868059"/>
            <a:ext cx="3916265" cy="770818"/>
          </a:xfrm>
        </p:spPr>
        <p:txBody>
          <a:bodyPr anchor="ctr">
            <a:noAutofit/>
          </a:bodyPr>
          <a:lstStyle/>
          <a:p>
            <a:r>
              <a:rPr lang="en-US" sz="4800" dirty="0"/>
              <a:t>Observations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245E1B-C65D-40EB-B885-E719A09E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62" y="2941417"/>
            <a:ext cx="3839423" cy="3367175"/>
          </a:xfrm>
        </p:spPr>
        <p:txBody>
          <a:bodyPr>
            <a:normAutofit/>
          </a:bodyPr>
          <a:lstStyle/>
          <a:p>
            <a:r>
              <a:rPr lang="en-US" sz="2000" dirty="0"/>
              <a:t>Timing matters… mostly regarding profits </a:t>
            </a:r>
          </a:p>
          <a:p>
            <a:r>
              <a:rPr lang="en-US" sz="2000" dirty="0"/>
              <a:t>Need high returns? April, July or January.</a:t>
            </a:r>
          </a:p>
          <a:p>
            <a:r>
              <a:rPr lang="en-US" sz="2000" dirty="0"/>
              <a:t>Need lots of volume? Mid-summer or late November</a:t>
            </a:r>
          </a:p>
          <a:p>
            <a:endParaRPr lang="en-US" sz="2000" dirty="0"/>
          </a:p>
        </p:txBody>
      </p:sp>
      <p:sp>
        <p:nvSpPr>
          <p:cNvPr id="13" name="Rectangle 12" descr="Eye">
            <a:extLst>
              <a:ext uri="{FF2B5EF4-FFF2-40B4-BE49-F238E27FC236}">
                <a16:creationId xmlns:a16="http://schemas.microsoft.com/office/drawing/2014/main" id="{0FC81D10-D7C1-433D-A54C-3DB399502555}"/>
              </a:ext>
            </a:extLst>
          </p:cNvPr>
          <p:cNvSpPr/>
          <p:nvPr/>
        </p:nvSpPr>
        <p:spPr>
          <a:xfrm>
            <a:off x="1796128" y="803645"/>
            <a:ext cx="1064414" cy="10644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01DA21-2C70-4E1D-9172-6D78CC87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13" y="979597"/>
            <a:ext cx="6770783" cy="48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77" name="Rectangle 8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Rectangle 8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A92-0164-4567-888E-E71E50EB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5096955" cy="13756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Observations, contd.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3D55-DF0C-4FC7-BE36-667D0D6D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588465"/>
            <a:ext cx="3973943" cy="18784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</a:rPr>
              <a:t>Looking to build a long-lasting fanbase? Focus on drama or history. </a:t>
            </a:r>
          </a:p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</a:rPr>
              <a:t>Need to make a great first impression? Fantasy or history. 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ctangle 31" descr="Eye">
            <a:extLst>
              <a:ext uri="{FF2B5EF4-FFF2-40B4-BE49-F238E27FC236}">
                <a16:creationId xmlns:a16="http://schemas.microsoft.com/office/drawing/2014/main" id="{DCA35FEF-CEDD-4A1E-AFC8-BA28C97F2BB0}"/>
              </a:ext>
            </a:extLst>
          </p:cNvPr>
          <p:cNvSpPr/>
          <p:nvPr/>
        </p:nvSpPr>
        <p:spPr>
          <a:xfrm>
            <a:off x="2748400" y="1165965"/>
            <a:ext cx="1064414" cy="10644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CDBE83-16D3-495D-AC71-DD28EDB0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93" y="1226510"/>
            <a:ext cx="6133246" cy="4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8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3E66-3088-4F86-85D9-8AEBE776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E1BA-C5BB-402A-B04D-D7B166BF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52673"/>
            <a:ext cx="8596668" cy="21749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To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maximize gross profit 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and make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big first impression 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on debut, </a:t>
            </a:r>
            <a:r>
              <a:rPr lang="en-US" sz="2000" i="1" dirty="0">
                <a:solidFill>
                  <a:srgbClr val="000000"/>
                </a:solidFill>
                <a:latin typeface="Helvetica Neue"/>
              </a:rPr>
              <a:t>release a fantasy flick in the month of June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To build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long-lasting brand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by maximizing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ROI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and developing a loyal fanbase, </a:t>
            </a:r>
            <a:r>
              <a:rPr lang="en-US" sz="2000" i="1" dirty="0">
                <a:solidFill>
                  <a:srgbClr val="000000"/>
                </a:solidFill>
                <a:latin typeface="Helvetica Neue"/>
              </a:rPr>
              <a:t>release a period-piece drama in April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. </a:t>
            </a:r>
            <a:endParaRPr lang="en-US" sz="2000" dirty="0"/>
          </a:p>
        </p:txBody>
      </p:sp>
      <p:sp>
        <p:nvSpPr>
          <p:cNvPr id="4" name="Rectangle 3" descr="Lightbulb">
            <a:extLst>
              <a:ext uri="{FF2B5EF4-FFF2-40B4-BE49-F238E27FC236}">
                <a16:creationId xmlns:a16="http://schemas.microsoft.com/office/drawing/2014/main" id="{4E5562DC-6F1B-4FF0-991C-75FB380286A6}"/>
              </a:ext>
            </a:extLst>
          </p:cNvPr>
          <p:cNvSpPr/>
          <p:nvPr/>
        </p:nvSpPr>
        <p:spPr>
          <a:xfrm>
            <a:off x="3911254" y="448874"/>
            <a:ext cx="1064414" cy="10644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662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482</TotalTime>
  <Words>285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MS Studios Analysis for Creative Direction and Timeline</vt:lpstr>
      <vt:lpstr>Summary</vt:lpstr>
      <vt:lpstr>Outline</vt:lpstr>
      <vt:lpstr>Business Challenges</vt:lpstr>
      <vt:lpstr>Data acquisition and preparation</vt:lpstr>
      <vt:lpstr>Observations</vt:lpstr>
      <vt:lpstr>Observations, contd.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Zeth Abney</dc:creator>
  <cp:lastModifiedBy>Zeth Abney</cp:lastModifiedBy>
  <cp:revision>16</cp:revision>
  <dcterms:created xsi:type="dcterms:W3CDTF">2022-01-10T07:10:03Z</dcterms:created>
  <dcterms:modified xsi:type="dcterms:W3CDTF">2022-01-13T19:08:08Z</dcterms:modified>
</cp:coreProperties>
</file>