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0FF"/>
    <a:srgbClr val="5DD5FF"/>
    <a:srgbClr val="003760"/>
    <a:srgbClr val="0082B0"/>
    <a:srgbClr val="C1E4FF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250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F7465F-4432-4BB3-B69B-723FDADDA8D6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5E82D-0133-47E0-8945-06328E9B6DBB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26350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C2AFC7-9F67-2D9C-99F7-40E612569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4AEDB37-FE57-8879-C42E-318F94129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E4CCD1-E03F-8162-F9B6-2015C2865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A0E8A6-EA79-4FBD-913B-D832B6A5D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E2E008-094C-DCBD-BC7C-0B0A2EFE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3597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D6183-6197-0313-2DF1-B335E2889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E146F2-4009-43EF-34EF-5DCEE4BC4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0DDD582-96B2-8861-FF5F-90AB74620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5DACB7-57D6-FB4E-5632-7F4255A3E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0D5DC2-63DA-187C-E988-3EA816A62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81935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5020108-B75B-41E7-F365-6F17C23BBD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1EC630E-BE21-7DD3-4EE8-A59E196A4B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8F35A6-3C67-7527-FC0D-A00C554E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DDE79B-B64E-808F-D9A6-97E2F91DA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DE4C4A-96B7-E29E-2387-B74D7E73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19081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D73451-5B99-408B-79C4-45AD0316B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215B24-50D0-FA9C-2F5E-469E83FAE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A05CC6-E564-5831-D6EE-CB1B83F62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ABDA431-F83C-D4CD-128F-DA9817466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6E5318-4248-9B63-9E4B-753229712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196933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109E3-A254-70F1-886D-8FAAFD776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8F9BC9-0B8A-B160-0F1F-3DDFCB0E5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6DB73A2-6484-0C98-F1E1-9CAA2E47E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C55B6F-C41E-CF00-01A3-BA0678AA3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6A692CE-8020-1726-9C57-60873611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03557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1E5B13-6863-CCDF-F89E-D6BEAA9B1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9C7F71-F566-B11B-8E5B-712C18A27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1123EE-95BF-501D-2F33-EAF3D7277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CD4E65-15A2-7D9C-9175-1FFD933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C87D9B-BD9B-CE84-C668-CA723152E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CE0BBD-9BC1-F8E6-4BE6-A53CB18D0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159695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E617E-7227-5712-05B4-3B9DA4D7A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9AA595-E438-C860-FD48-21890A6F52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606372-AEF6-98FE-53BA-523247AA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A78CFBF-A020-4D93-5A77-0D0B431FF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5298A2D-8398-E222-5E49-5EB5544988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84467D0-45DF-07FA-3FAC-520B814CE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534D0C2-9B4A-4BAD-EAC2-3AA7BDED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48A4811-6952-3725-815A-802704E7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750664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8B4F30-6109-590F-15DD-00324226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685D0CD-0ACB-DEBD-77B2-D1F672B59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F61D7E-9930-5F2C-FC30-DAAC5F06B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F111CC-8093-BF0A-1DCF-62C861115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72549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A898078-CA67-261B-B309-BC2637FF6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E0F1803-43BC-1042-FBFF-E7803F7AA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77926E-6049-FE80-6526-DD4D7C597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31902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49E181-A5B0-8E22-7279-45963E5D4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701E1-4B70-CCCC-416D-7DC59A5E4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F379B8C-8320-645E-4BB5-6180CDB702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6EB2E45-92D6-95B0-0872-3A5A795B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32EC5B-29A6-E06E-2B8D-5B9B86032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3FA01F6-0C1A-1EB0-FCF8-66D420A1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0701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B847A8-BF88-8C33-F26D-C501FECE7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261954-B3A7-BCAF-4548-D9E0F66FF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07507E3-A1AD-D340-EFB3-A68D2BC79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C6B683-8CE8-E1CF-4567-A9A7305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7A63C2-F0B0-B941-CA55-F993D6A59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05C12B-3237-FC39-5194-933E9CA7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65463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260BAE5-3B0D-A441-81E9-78C6AD77D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142A65F-0C98-6257-DB21-BE951A56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8F121-016E-3B74-8DF3-D87AD46836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04BF-C6B8-48B5-856B-DF385650D10D}" type="datetimeFigureOut">
              <a:rPr lang="es-419" smtClean="0"/>
              <a:t>7/2/2025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791ADE-AB4D-C0C5-D1A7-AC503C748D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658BA0E-E550-ECAE-FC94-2D260CF0A8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355AB6-B323-4A5D-8407-08AB84F8630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205995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4C010C5A-51A5-79AC-5177-76973838E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56000"/>
                    </a14:imgEffect>
                    <a14:imgEffect>
                      <a14:brightnessContrast bright="-6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228363"/>
            <a:ext cx="12192000" cy="9314726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 useBgFill="1">
        <p:nvSpPr>
          <p:cNvPr id="18" name="Forma libre: forma 17">
            <a:extLst>
              <a:ext uri="{FF2B5EF4-FFF2-40B4-BE49-F238E27FC236}">
                <a16:creationId xmlns:a16="http://schemas.microsoft.com/office/drawing/2014/main" id="{177952FF-BEBA-0F75-E493-BE3AC74F61DF}"/>
              </a:ext>
            </a:extLst>
          </p:cNvPr>
          <p:cNvSpPr/>
          <p:nvPr/>
        </p:nvSpPr>
        <p:spPr>
          <a:xfrm>
            <a:off x="1077913" y="1740586"/>
            <a:ext cx="9729192" cy="3247430"/>
          </a:xfrm>
          <a:custGeom>
            <a:avLst/>
            <a:gdLst/>
            <a:ahLst/>
            <a:cxnLst/>
            <a:rect l="l" t="t" r="r" b="b"/>
            <a:pathLst>
              <a:path w="9729192" h="3247430">
                <a:moveTo>
                  <a:pt x="6952951" y="3090267"/>
                </a:moveTo>
                <a:cubicBezTo>
                  <a:pt x="6936283" y="3096220"/>
                  <a:pt x="6918920" y="3101479"/>
                  <a:pt x="6900862" y="3106043"/>
                </a:cubicBezTo>
                <a:cubicBezTo>
                  <a:pt x="6876256" y="3112591"/>
                  <a:pt x="6860678" y="3119041"/>
                  <a:pt x="6854130" y="3125391"/>
                </a:cubicBezTo>
                <a:cubicBezTo>
                  <a:pt x="6847383" y="3131939"/>
                  <a:pt x="6844009" y="3139381"/>
                  <a:pt x="6844009" y="3147715"/>
                </a:cubicBezTo>
                <a:cubicBezTo>
                  <a:pt x="6844009" y="3157240"/>
                  <a:pt x="6847333" y="3165029"/>
                  <a:pt x="6853981" y="3171081"/>
                </a:cubicBezTo>
                <a:cubicBezTo>
                  <a:pt x="6860629" y="3177133"/>
                  <a:pt x="6870402" y="3180159"/>
                  <a:pt x="6883300" y="3180159"/>
                </a:cubicBezTo>
                <a:cubicBezTo>
                  <a:pt x="6896794" y="3180159"/>
                  <a:pt x="6909345" y="3176885"/>
                  <a:pt x="6920953" y="3170337"/>
                </a:cubicBezTo>
                <a:cubicBezTo>
                  <a:pt x="6932562" y="3163788"/>
                  <a:pt x="6940798" y="3155801"/>
                  <a:pt x="6945659" y="3146375"/>
                </a:cubicBezTo>
                <a:cubicBezTo>
                  <a:pt x="6950521" y="3136950"/>
                  <a:pt x="6952951" y="3124696"/>
                  <a:pt x="6952951" y="3109615"/>
                </a:cubicBezTo>
                <a:close/>
                <a:moveTo>
                  <a:pt x="6028729" y="3000375"/>
                </a:moveTo>
                <a:cubicBezTo>
                  <a:pt x="6011068" y="3000375"/>
                  <a:pt x="5996483" y="3007172"/>
                  <a:pt x="5984973" y="3020765"/>
                </a:cubicBezTo>
                <a:cubicBezTo>
                  <a:pt x="5973464" y="3034358"/>
                  <a:pt x="5967709" y="3055045"/>
                  <a:pt x="5967709" y="3082826"/>
                </a:cubicBezTo>
                <a:cubicBezTo>
                  <a:pt x="5967709" y="3111004"/>
                  <a:pt x="5973415" y="3131840"/>
                  <a:pt x="5984825" y="3145334"/>
                </a:cubicBezTo>
                <a:cubicBezTo>
                  <a:pt x="5996235" y="3158828"/>
                  <a:pt x="6010572" y="3165574"/>
                  <a:pt x="6027836" y="3165574"/>
                </a:cubicBezTo>
                <a:cubicBezTo>
                  <a:pt x="6045299" y="3165574"/>
                  <a:pt x="6059636" y="3158927"/>
                  <a:pt x="6070847" y="3145631"/>
                </a:cubicBezTo>
                <a:cubicBezTo>
                  <a:pt x="6082059" y="3132336"/>
                  <a:pt x="6087665" y="3111004"/>
                  <a:pt x="6087665" y="3081635"/>
                </a:cubicBezTo>
                <a:cubicBezTo>
                  <a:pt x="6087665" y="3054251"/>
                  <a:pt x="6082009" y="3033861"/>
                  <a:pt x="6070698" y="3020467"/>
                </a:cubicBezTo>
                <a:cubicBezTo>
                  <a:pt x="6059387" y="3007072"/>
                  <a:pt x="6045398" y="3000375"/>
                  <a:pt x="6028729" y="3000375"/>
                </a:cubicBezTo>
                <a:close/>
                <a:moveTo>
                  <a:pt x="6541888" y="2924175"/>
                </a:moveTo>
                <a:lnTo>
                  <a:pt x="6663034" y="2924175"/>
                </a:lnTo>
                <a:lnTo>
                  <a:pt x="6663034" y="3240286"/>
                </a:lnTo>
                <a:lnTo>
                  <a:pt x="6541888" y="3240286"/>
                </a:lnTo>
                <a:close/>
                <a:moveTo>
                  <a:pt x="5027413" y="2924175"/>
                </a:moveTo>
                <a:lnTo>
                  <a:pt x="5148559" y="2924175"/>
                </a:lnTo>
                <a:lnTo>
                  <a:pt x="5148559" y="3240286"/>
                </a:lnTo>
                <a:lnTo>
                  <a:pt x="5027413" y="3240286"/>
                </a:lnTo>
                <a:close/>
                <a:moveTo>
                  <a:pt x="4002583" y="2924175"/>
                </a:moveTo>
                <a:lnTo>
                  <a:pt x="4124324" y="2924175"/>
                </a:lnTo>
                <a:lnTo>
                  <a:pt x="4124324" y="3098006"/>
                </a:lnTo>
                <a:cubicBezTo>
                  <a:pt x="4124324" y="3117850"/>
                  <a:pt x="4127995" y="3131939"/>
                  <a:pt x="4135338" y="3140274"/>
                </a:cubicBezTo>
                <a:cubicBezTo>
                  <a:pt x="4142680" y="3148608"/>
                  <a:pt x="4152999" y="3152775"/>
                  <a:pt x="4166294" y="3152775"/>
                </a:cubicBezTo>
                <a:cubicBezTo>
                  <a:pt x="4180780" y="3152775"/>
                  <a:pt x="4192636" y="3147219"/>
                  <a:pt x="4201864" y="3136106"/>
                </a:cubicBezTo>
                <a:cubicBezTo>
                  <a:pt x="4211091" y="3124994"/>
                  <a:pt x="4215705" y="3105051"/>
                  <a:pt x="4215705" y="3076277"/>
                </a:cubicBezTo>
                <a:lnTo>
                  <a:pt x="4215705" y="2924175"/>
                </a:lnTo>
                <a:lnTo>
                  <a:pt x="4336851" y="2924175"/>
                </a:lnTo>
                <a:lnTo>
                  <a:pt x="4336851" y="3240286"/>
                </a:lnTo>
                <a:lnTo>
                  <a:pt x="4223742" y="3240286"/>
                </a:lnTo>
                <a:lnTo>
                  <a:pt x="4223742" y="3189089"/>
                </a:lnTo>
                <a:cubicBezTo>
                  <a:pt x="4206874" y="3210124"/>
                  <a:pt x="4189858" y="3225106"/>
                  <a:pt x="4172694" y="3234035"/>
                </a:cubicBezTo>
                <a:cubicBezTo>
                  <a:pt x="4155529" y="3242965"/>
                  <a:pt x="4134445" y="3247430"/>
                  <a:pt x="4109442" y="3247430"/>
                </a:cubicBezTo>
                <a:cubicBezTo>
                  <a:pt x="4076104" y="3247430"/>
                  <a:pt x="4049960" y="3237458"/>
                  <a:pt x="4031009" y="3217515"/>
                </a:cubicBezTo>
                <a:cubicBezTo>
                  <a:pt x="4012058" y="3197572"/>
                  <a:pt x="4002583" y="3166864"/>
                  <a:pt x="4002583" y="3125391"/>
                </a:cubicBezTo>
                <a:close/>
                <a:moveTo>
                  <a:pt x="6895504" y="2917031"/>
                </a:moveTo>
                <a:cubicBezTo>
                  <a:pt x="6931818" y="2917031"/>
                  <a:pt x="6960988" y="2919065"/>
                  <a:pt x="6983015" y="2923133"/>
                </a:cubicBezTo>
                <a:cubicBezTo>
                  <a:pt x="7005041" y="2927201"/>
                  <a:pt x="7023397" y="2935685"/>
                  <a:pt x="7038081" y="2948583"/>
                </a:cubicBezTo>
                <a:cubicBezTo>
                  <a:pt x="7048400" y="2957513"/>
                  <a:pt x="7056536" y="2970163"/>
                  <a:pt x="7062489" y="2986534"/>
                </a:cubicBezTo>
                <a:cubicBezTo>
                  <a:pt x="7068442" y="3002905"/>
                  <a:pt x="7071419" y="3018532"/>
                  <a:pt x="7071419" y="3033415"/>
                </a:cubicBezTo>
                <a:lnTo>
                  <a:pt x="7071419" y="3173016"/>
                </a:lnTo>
                <a:cubicBezTo>
                  <a:pt x="7071419" y="3187899"/>
                  <a:pt x="7072362" y="3199557"/>
                  <a:pt x="7074246" y="3207990"/>
                </a:cubicBezTo>
                <a:cubicBezTo>
                  <a:pt x="7076132" y="3216424"/>
                  <a:pt x="7080250" y="3227189"/>
                  <a:pt x="7086599" y="3240286"/>
                </a:cubicBezTo>
                <a:lnTo>
                  <a:pt x="6972894" y="3240286"/>
                </a:lnTo>
                <a:cubicBezTo>
                  <a:pt x="6968331" y="3232150"/>
                  <a:pt x="6965354" y="3225949"/>
                  <a:pt x="6963965" y="3221682"/>
                </a:cubicBezTo>
                <a:cubicBezTo>
                  <a:pt x="6962576" y="3217416"/>
                  <a:pt x="6961187" y="3210719"/>
                  <a:pt x="6959798" y="3201591"/>
                </a:cubicBezTo>
                <a:cubicBezTo>
                  <a:pt x="6943923" y="3216871"/>
                  <a:pt x="6928147" y="3227784"/>
                  <a:pt x="6912470" y="3234333"/>
                </a:cubicBezTo>
                <a:cubicBezTo>
                  <a:pt x="6891039" y="3243064"/>
                  <a:pt x="6866135" y="3247430"/>
                  <a:pt x="6837758" y="3247430"/>
                </a:cubicBezTo>
                <a:cubicBezTo>
                  <a:pt x="6800056" y="3247430"/>
                  <a:pt x="6771431" y="3238699"/>
                  <a:pt x="6751885" y="3221236"/>
                </a:cubicBezTo>
                <a:cubicBezTo>
                  <a:pt x="6732339" y="3203774"/>
                  <a:pt x="6722566" y="3182243"/>
                  <a:pt x="6722566" y="3156645"/>
                </a:cubicBezTo>
                <a:cubicBezTo>
                  <a:pt x="6722566" y="3132634"/>
                  <a:pt x="6729610" y="3112889"/>
                  <a:pt x="6743699" y="3097411"/>
                </a:cubicBezTo>
                <a:cubicBezTo>
                  <a:pt x="6757788" y="3081933"/>
                  <a:pt x="6783784" y="3070424"/>
                  <a:pt x="6821685" y="3062883"/>
                </a:cubicBezTo>
                <a:cubicBezTo>
                  <a:pt x="6867128" y="3053755"/>
                  <a:pt x="6896596" y="3047355"/>
                  <a:pt x="6910089" y="3043684"/>
                </a:cubicBezTo>
                <a:cubicBezTo>
                  <a:pt x="6923583" y="3040013"/>
                  <a:pt x="6937870" y="3035201"/>
                  <a:pt x="6952951" y="3029248"/>
                </a:cubicBezTo>
                <a:cubicBezTo>
                  <a:pt x="6952951" y="3014365"/>
                  <a:pt x="6949876" y="3003947"/>
                  <a:pt x="6943724" y="2997994"/>
                </a:cubicBezTo>
                <a:cubicBezTo>
                  <a:pt x="6937573" y="2992041"/>
                  <a:pt x="6926758" y="2989064"/>
                  <a:pt x="6911280" y="2989064"/>
                </a:cubicBezTo>
                <a:cubicBezTo>
                  <a:pt x="6891436" y="2989064"/>
                  <a:pt x="6876553" y="2992239"/>
                  <a:pt x="6866631" y="2998589"/>
                </a:cubicBezTo>
                <a:cubicBezTo>
                  <a:pt x="6858892" y="3003550"/>
                  <a:pt x="6852641" y="3012877"/>
                  <a:pt x="6847879" y="3026569"/>
                </a:cubicBezTo>
                <a:lnTo>
                  <a:pt x="6732091" y="3014365"/>
                </a:lnTo>
                <a:cubicBezTo>
                  <a:pt x="6736457" y="2994124"/>
                  <a:pt x="6742757" y="2978200"/>
                  <a:pt x="6750992" y="2966591"/>
                </a:cubicBezTo>
                <a:cubicBezTo>
                  <a:pt x="6759227" y="2954982"/>
                  <a:pt x="6771083" y="2944912"/>
                  <a:pt x="6786562" y="2936379"/>
                </a:cubicBezTo>
                <a:cubicBezTo>
                  <a:pt x="6797674" y="2930228"/>
                  <a:pt x="6812954" y="2925465"/>
                  <a:pt x="6832401" y="2922091"/>
                </a:cubicBezTo>
                <a:cubicBezTo>
                  <a:pt x="6851848" y="2918718"/>
                  <a:pt x="6872882" y="2917031"/>
                  <a:pt x="6895504" y="2917031"/>
                </a:cubicBezTo>
                <a:close/>
                <a:moveTo>
                  <a:pt x="6462116" y="2917031"/>
                </a:moveTo>
                <a:cubicBezTo>
                  <a:pt x="6479976" y="2917031"/>
                  <a:pt x="6499522" y="2922588"/>
                  <a:pt x="6520755" y="2933700"/>
                </a:cubicBezTo>
                <a:lnTo>
                  <a:pt x="6483250" y="3020020"/>
                </a:lnTo>
                <a:cubicBezTo>
                  <a:pt x="6468962" y="3014067"/>
                  <a:pt x="6457651" y="3011091"/>
                  <a:pt x="6449317" y="3011091"/>
                </a:cubicBezTo>
                <a:cubicBezTo>
                  <a:pt x="6433442" y="3011091"/>
                  <a:pt x="6421139" y="3017639"/>
                  <a:pt x="6412408" y="3030736"/>
                </a:cubicBezTo>
                <a:cubicBezTo>
                  <a:pt x="6399906" y="3049191"/>
                  <a:pt x="6393655" y="3083719"/>
                  <a:pt x="6393655" y="3134320"/>
                </a:cubicBezTo>
                <a:lnTo>
                  <a:pt x="6393655" y="3240286"/>
                </a:lnTo>
                <a:lnTo>
                  <a:pt x="6271914" y="3240286"/>
                </a:lnTo>
                <a:lnTo>
                  <a:pt x="6271914" y="2924175"/>
                </a:lnTo>
                <a:lnTo>
                  <a:pt x="6385321" y="2924175"/>
                </a:lnTo>
                <a:lnTo>
                  <a:pt x="6385321" y="2975967"/>
                </a:lnTo>
                <a:cubicBezTo>
                  <a:pt x="6396235" y="2953544"/>
                  <a:pt x="6407496" y="2938115"/>
                  <a:pt x="6419105" y="2929682"/>
                </a:cubicBezTo>
                <a:cubicBezTo>
                  <a:pt x="6430714" y="2921248"/>
                  <a:pt x="6445051" y="2917031"/>
                  <a:pt x="6462116" y="2917031"/>
                </a:cubicBezTo>
                <a:close/>
                <a:moveTo>
                  <a:pt x="6026943" y="2917031"/>
                </a:moveTo>
                <a:cubicBezTo>
                  <a:pt x="6090245" y="2917031"/>
                  <a:pt x="6138068" y="2935387"/>
                  <a:pt x="6170413" y="2972098"/>
                </a:cubicBezTo>
                <a:cubicBezTo>
                  <a:pt x="6196409" y="3001665"/>
                  <a:pt x="6209406" y="3038078"/>
                  <a:pt x="6209406" y="3081338"/>
                </a:cubicBezTo>
                <a:cubicBezTo>
                  <a:pt x="6209406" y="3129955"/>
                  <a:pt x="6193283" y="3169791"/>
                  <a:pt x="6161037" y="3200847"/>
                </a:cubicBezTo>
                <a:cubicBezTo>
                  <a:pt x="6128791" y="3231902"/>
                  <a:pt x="6084192" y="3247430"/>
                  <a:pt x="6027241" y="3247430"/>
                </a:cubicBezTo>
                <a:cubicBezTo>
                  <a:pt x="5976441" y="3247430"/>
                  <a:pt x="5935364" y="3234531"/>
                  <a:pt x="5904011" y="3208734"/>
                </a:cubicBezTo>
                <a:cubicBezTo>
                  <a:pt x="5865514" y="3176786"/>
                  <a:pt x="5846266" y="3134916"/>
                  <a:pt x="5846266" y="3083124"/>
                </a:cubicBezTo>
                <a:cubicBezTo>
                  <a:pt x="5846266" y="3034903"/>
                  <a:pt x="5862538" y="2995166"/>
                  <a:pt x="5895081" y="2963912"/>
                </a:cubicBezTo>
                <a:cubicBezTo>
                  <a:pt x="5927625" y="2932658"/>
                  <a:pt x="5971579" y="2917031"/>
                  <a:pt x="6026943" y="2917031"/>
                </a:cubicBezTo>
                <a:close/>
                <a:moveTo>
                  <a:pt x="5368527" y="2917031"/>
                </a:moveTo>
                <a:cubicBezTo>
                  <a:pt x="5406231" y="2917031"/>
                  <a:pt x="5434062" y="2919909"/>
                  <a:pt x="5452020" y="2925663"/>
                </a:cubicBezTo>
                <a:cubicBezTo>
                  <a:pt x="5469979" y="2931418"/>
                  <a:pt x="5484961" y="2940348"/>
                  <a:pt x="5496966" y="2952452"/>
                </a:cubicBezTo>
                <a:cubicBezTo>
                  <a:pt x="5508972" y="2964557"/>
                  <a:pt x="5518943" y="2980928"/>
                  <a:pt x="5526880" y="3001566"/>
                </a:cubicBezTo>
                <a:lnTo>
                  <a:pt x="5411985" y="3012877"/>
                </a:lnTo>
                <a:cubicBezTo>
                  <a:pt x="5409008" y="3002756"/>
                  <a:pt x="5404048" y="2995315"/>
                  <a:pt x="5397102" y="2990552"/>
                </a:cubicBezTo>
                <a:cubicBezTo>
                  <a:pt x="5387577" y="2984203"/>
                  <a:pt x="5376068" y="2981027"/>
                  <a:pt x="5362574" y="2981027"/>
                </a:cubicBezTo>
                <a:cubicBezTo>
                  <a:pt x="5348882" y="2981027"/>
                  <a:pt x="5338910" y="2983455"/>
                  <a:pt x="5332660" y="2988308"/>
                </a:cubicBezTo>
                <a:cubicBezTo>
                  <a:pt x="5326409" y="2993162"/>
                  <a:pt x="5323283" y="2999057"/>
                  <a:pt x="5323283" y="3005993"/>
                </a:cubicBezTo>
                <a:cubicBezTo>
                  <a:pt x="5323283" y="3013720"/>
                  <a:pt x="5327252" y="3019565"/>
                  <a:pt x="5335190" y="3023527"/>
                </a:cubicBezTo>
                <a:cubicBezTo>
                  <a:pt x="5343127" y="3027490"/>
                  <a:pt x="5360392" y="3031057"/>
                  <a:pt x="5386982" y="3034229"/>
                </a:cubicBezTo>
                <a:cubicBezTo>
                  <a:pt x="5427265" y="3038787"/>
                  <a:pt x="5457229" y="3045130"/>
                  <a:pt x="5476874" y="3053258"/>
                </a:cubicBezTo>
                <a:cubicBezTo>
                  <a:pt x="5496519" y="3061386"/>
                  <a:pt x="5511551" y="3072983"/>
                  <a:pt x="5521969" y="3088049"/>
                </a:cubicBezTo>
                <a:cubicBezTo>
                  <a:pt x="5532387" y="3103115"/>
                  <a:pt x="5537596" y="3119667"/>
                  <a:pt x="5537596" y="3137706"/>
                </a:cubicBezTo>
                <a:cubicBezTo>
                  <a:pt x="5537596" y="3155944"/>
                  <a:pt x="5532089" y="3173686"/>
                  <a:pt x="5521076" y="3190933"/>
                </a:cubicBezTo>
                <a:cubicBezTo>
                  <a:pt x="5510063" y="3208180"/>
                  <a:pt x="5492700" y="3221908"/>
                  <a:pt x="5468986" y="3232117"/>
                </a:cubicBezTo>
                <a:cubicBezTo>
                  <a:pt x="5445273" y="3242325"/>
                  <a:pt x="5412977" y="3247430"/>
                  <a:pt x="5372099" y="3247430"/>
                </a:cubicBezTo>
                <a:cubicBezTo>
                  <a:pt x="5314354" y="3247430"/>
                  <a:pt x="5273228" y="3239195"/>
                  <a:pt x="5248721" y="3222724"/>
                </a:cubicBezTo>
                <a:cubicBezTo>
                  <a:pt x="5224213" y="3206254"/>
                  <a:pt x="5208488" y="3182838"/>
                  <a:pt x="5201542" y="3152477"/>
                </a:cubicBezTo>
                <a:lnTo>
                  <a:pt x="5321795" y="3141166"/>
                </a:lnTo>
                <a:cubicBezTo>
                  <a:pt x="5326756" y="3155454"/>
                  <a:pt x="5333701" y="3165674"/>
                  <a:pt x="5342631" y="3171825"/>
                </a:cubicBezTo>
                <a:cubicBezTo>
                  <a:pt x="5351561" y="3177977"/>
                  <a:pt x="5363467" y="3181052"/>
                  <a:pt x="5378350" y="3181052"/>
                </a:cubicBezTo>
                <a:cubicBezTo>
                  <a:pt x="5394622" y="3181052"/>
                  <a:pt x="5407223" y="3177585"/>
                  <a:pt x="5416152" y="3170648"/>
                </a:cubicBezTo>
                <a:cubicBezTo>
                  <a:pt x="5423098" y="3165498"/>
                  <a:pt x="5426570" y="3159060"/>
                  <a:pt x="5426570" y="3151333"/>
                </a:cubicBezTo>
                <a:cubicBezTo>
                  <a:pt x="5426570" y="3142615"/>
                  <a:pt x="5422007" y="3135877"/>
                  <a:pt x="5412878" y="3131121"/>
                </a:cubicBezTo>
                <a:cubicBezTo>
                  <a:pt x="5406330" y="3127753"/>
                  <a:pt x="5388967" y="3123593"/>
                  <a:pt x="5360788" y="3118638"/>
                </a:cubicBezTo>
                <a:cubicBezTo>
                  <a:pt x="5318719" y="3111305"/>
                  <a:pt x="5289500" y="3104516"/>
                  <a:pt x="5273128" y="3098271"/>
                </a:cubicBezTo>
                <a:cubicBezTo>
                  <a:pt x="5256757" y="3092027"/>
                  <a:pt x="5242966" y="3081471"/>
                  <a:pt x="5231754" y="3066604"/>
                </a:cubicBezTo>
                <a:cubicBezTo>
                  <a:pt x="5220543" y="3051736"/>
                  <a:pt x="5214937" y="3034787"/>
                  <a:pt x="5214937" y="3015756"/>
                </a:cubicBezTo>
                <a:cubicBezTo>
                  <a:pt x="5214937" y="2994938"/>
                  <a:pt x="5220989" y="2976997"/>
                  <a:pt x="5233094" y="2961931"/>
                </a:cubicBezTo>
                <a:cubicBezTo>
                  <a:pt x="5245198" y="2946865"/>
                  <a:pt x="5261867" y="2935616"/>
                  <a:pt x="5283100" y="2928182"/>
                </a:cubicBezTo>
                <a:cubicBezTo>
                  <a:pt x="5304333" y="2920748"/>
                  <a:pt x="5332808" y="2917031"/>
                  <a:pt x="5368527" y="2917031"/>
                </a:cubicBezTo>
                <a:close/>
                <a:moveTo>
                  <a:pt x="3777852" y="2917031"/>
                </a:moveTo>
                <a:cubicBezTo>
                  <a:pt x="3815555" y="2917031"/>
                  <a:pt x="3843386" y="2919909"/>
                  <a:pt x="3861345" y="2925663"/>
                </a:cubicBezTo>
                <a:cubicBezTo>
                  <a:pt x="3879303" y="2931418"/>
                  <a:pt x="3894285" y="2940348"/>
                  <a:pt x="3906291" y="2952452"/>
                </a:cubicBezTo>
                <a:cubicBezTo>
                  <a:pt x="3918296" y="2964557"/>
                  <a:pt x="3928268" y="2980928"/>
                  <a:pt x="3936206" y="3001566"/>
                </a:cubicBezTo>
                <a:lnTo>
                  <a:pt x="3821310" y="3012877"/>
                </a:lnTo>
                <a:cubicBezTo>
                  <a:pt x="3818334" y="3002756"/>
                  <a:pt x="3813373" y="2995315"/>
                  <a:pt x="3806427" y="2990552"/>
                </a:cubicBezTo>
                <a:cubicBezTo>
                  <a:pt x="3796902" y="2984203"/>
                  <a:pt x="3785393" y="2981027"/>
                  <a:pt x="3771899" y="2981027"/>
                </a:cubicBezTo>
                <a:cubicBezTo>
                  <a:pt x="3758207" y="2981027"/>
                  <a:pt x="3748236" y="2983455"/>
                  <a:pt x="3741985" y="2988308"/>
                </a:cubicBezTo>
                <a:cubicBezTo>
                  <a:pt x="3735734" y="2993162"/>
                  <a:pt x="3732609" y="2999057"/>
                  <a:pt x="3732609" y="3005993"/>
                </a:cubicBezTo>
                <a:cubicBezTo>
                  <a:pt x="3732609" y="3013720"/>
                  <a:pt x="3736577" y="3019565"/>
                  <a:pt x="3744515" y="3023527"/>
                </a:cubicBezTo>
                <a:cubicBezTo>
                  <a:pt x="3752452" y="3027490"/>
                  <a:pt x="3769716" y="3031057"/>
                  <a:pt x="3796307" y="3034229"/>
                </a:cubicBezTo>
                <a:cubicBezTo>
                  <a:pt x="3836590" y="3038787"/>
                  <a:pt x="3866554" y="3045130"/>
                  <a:pt x="3886199" y="3053258"/>
                </a:cubicBezTo>
                <a:cubicBezTo>
                  <a:pt x="3905845" y="3061386"/>
                  <a:pt x="3920876" y="3072983"/>
                  <a:pt x="3931294" y="3088049"/>
                </a:cubicBezTo>
                <a:cubicBezTo>
                  <a:pt x="3941712" y="3103115"/>
                  <a:pt x="3946921" y="3119667"/>
                  <a:pt x="3946921" y="3137706"/>
                </a:cubicBezTo>
                <a:cubicBezTo>
                  <a:pt x="3946921" y="3155944"/>
                  <a:pt x="3941414" y="3173686"/>
                  <a:pt x="3930401" y="3190933"/>
                </a:cubicBezTo>
                <a:cubicBezTo>
                  <a:pt x="3919388" y="3208180"/>
                  <a:pt x="3902024" y="3221908"/>
                  <a:pt x="3878311" y="3232117"/>
                </a:cubicBezTo>
                <a:cubicBezTo>
                  <a:pt x="3854598" y="3242325"/>
                  <a:pt x="3822302" y="3247430"/>
                  <a:pt x="3781424" y="3247430"/>
                </a:cubicBezTo>
                <a:cubicBezTo>
                  <a:pt x="3723679" y="3247430"/>
                  <a:pt x="3682553" y="3239195"/>
                  <a:pt x="3658047" y="3222724"/>
                </a:cubicBezTo>
                <a:cubicBezTo>
                  <a:pt x="3633539" y="3206254"/>
                  <a:pt x="3617812" y="3182838"/>
                  <a:pt x="3610867" y="3152477"/>
                </a:cubicBezTo>
                <a:lnTo>
                  <a:pt x="3731120" y="3141166"/>
                </a:lnTo>
                <a:cubicBezTo>
                  <a:pt x="3736081" y="3155454"/>
                  <a:pt x="3743027" y="3165674"/>
                  <a:pt x="3751956" y="3171825"/>
                </a:cubicBezTo>
                <a:cubicBezTo>
                  <a:pt x="3760886" y="3177977"/>
                  <a:pt x="3772792" y="3181052"/>
                  <a:pt x="3787675" y="3181052"/>
                </a:cubicBezTo>
                <a:cubicBezTo>
                  <a:pt x="3803947" y="3181052"/>
                  <a:pt x="3816548" y="3177585"/>
                  <a:pt x="3825477" y="3170648"/>
                </a:cubicBezTo>
                <a:cubicBezTo>
                  <a:pt x="3832423" y="3165498"/>
                  <a:pt x="3835895" y="3159060"/>
                  <a:pt x="3835895" y="3151333"/>
                </a:cubicBezTo>
                <a:cubicBezTo>
                  <a:pt x="3835895" y="3142615"/>
                  <a:pt x="3831331" y="3135877"/>
                  <a:pt x="3822203" y="3131121"/>
                </a:cubicBezTo>
                <a:cubicBezTo>
                  <a:pt x="3815654" y="3127753"/>
                  <a:pt x="3798291" y="3123593"/>
                  <a:pt x="3770113" y="3118638"/>
                </a:cubicBezTo>
                <a:cubicBezTo>
                  <a:pt x="3728044" y="3111305"/>
                  <a:pt x="3698825" y="3104516"/>
                  <a:pt x="3682454" y="3098271"/>
                </a:cubicBezTo>
                <a:cubicBezTo>
                  <a:pt x="3666082" y="3092027"/>
                  <a:pt x="3652291" y="3081471"/>
                  <a:pt x="3641079" y="3066604"/>
                </a:cubicBezTo>
                <a:cubicBezTo>
                  <a:pt x="3629868" y="3051736"/>
                  <a:pt x="3624262" y="3034787"/>
                  <a:pt x="3624262" y="3015756"/>
                </a:cubicBezTo>
                <a:cubicBezTo>
                  <a:pt x="3624262" y="2994938"/>
                  <a:pt x="3630314" y="2976997"/>
                  <a:pt x="3642419" y="2961931"/>
                </a:cubicBezTo>
                <a:cubicBezTo>
                  <a:pt x="3654523" y="2946865"/>
                  <a:pt x="3671192" y="2935616"/>
                  <a:pt x="3692425" y="2928182"/>
                </a:cubicBezTo>
                <a:cubicBezTo>
                  <a:pt x="3713658" y="2920748"/>
                  <a:pt x="3742134" y="2917031"/>
                  <a:pt x="3777852" y="2917031"/>
                </a:cubicBezTo>
                <a:close/>
                <a:moveTo>
                  <a:pt x="6541888" y="2803922"/>
                </a:moveTo>
                <a:lnTo>
                  <a:pt x="6663034" y="2803922"/>
                </a:lnTo>
                <a:lnTo>
                  <a:pt x="6663034" y="2886373"/>
                </a:lnTo>
                <a:lnTo>
                  <a:pt x="6541888" y="2886373"/>
                </a:lnTo>
                <a:close/>
                <a:moveTo>
                  <a:pt x="5740598" y="2803922"/>
                </a:moveTo>
                <a:lnTo>
                  <a:pt x="5740598" y="2924175"/>
                </a:lnTo>
                <a:lnTo>
                  <a:pt x="5807273" y="2924175"/>
                </a:lnTo>
                <a:lnTo>
                  <a:pt x="5807273" y="3012877"/>
                </a:lnTo>
                <a:lnTo>
                  <a:pt x="5740598" y="3012877"/>
                </a:lnTo>
                <a:lnTo>
                  <a:pt x="5740598" y="3124870"/>
                </a:lnTo>
                <a:cubicBezTo>
                  <a:pt x="5740598" y="3138336"/>
                  <a:pt x="5741888" y="3147247"/>
                  <a:pt x="5744467" y="3151603"/>
                </a:cubicBezTo>
                <a:cubicBezTo>
                  <a:pt x="5748436" y="3158338"/>
                  <a:pt x="5755382" y="3161705"/>
                  <a:pt x="5765303" y="3161705"/>
                </a:cubicBezTo>
                <a:cubicBezTo>
                  <a:pt x="5774233" y="3161705"/>
                  <a:pt x="5786734" y="3159130"/>
                  <a:pt x="5802808" y="3153980"/>
                </a:cubicBezTo>
                <a:lnTo>
                  <a:pt x="5811737" y="3237607"/>
                </a:lnTo>
                <a:cubicBezTo>
                  <a:pt x="5781774" y="3244156"/>
                  <a:pt x="5753794" y="3247430"/>
                  <a:pt x="5727798" y="3247430"/>
                </a:cubicBezTo>
                <a:cubicBezTo>
                  <a:pt x="5697636" y="3247430"/>
                  <a:pt x="5675411" y="3243565"/>
                  <a:pt x="5661123" y="3235835"/>
                </a:cubicBezTo>
                <a:cubicBezTo>
                  <a:pt x="5646836" y="3228105"/>
                  <a:pt x="5636269" y="3216363"/>
                  <a:pt x="5629423" y="3200607"/>
                </a:cubicBezTo>
                <a:cubicBezTo>
                  <a:pt x="5622577" y="3184852"/>
                  <a:pt x="5619154" y="3159336"/>
                  <a:pt x="5619154" y="3124061"/>
                </a:cubicBezTo>
                <a:lnTo>
                  <a:pt x="5619154" y="3012877"/>
                </a:lnTo>
                <a:lnTo>
                  <a:pt x="5574505" y="3012877"/>
                </a:lnTo>
                <a:lnTo>
                  <a:pt x="5574505" y="2924175"/>
                </a:lnTo>
                <a:lnTo>
                  <a:pt x="5619154" y="2924175"/>
                </a:lnTo>
                <a:lnTo>
                  <a:pt x="5619154" y="2866132"/>
                </a:lnTo>
                <a:close/>
                <a:moveTo>
                  <a:pt x="5027413" y="2803922"/>
                </a:moveTo>
                <a:lnTo>
                  <a:pt x="5148559" y="2803922"/>
                </a:lnTo>
                <a:lnTo>
                  <a:pt x="5148559" y="2886373"/>
                </a:lnTo>
                <a:lnTo>
                  <a:pt x="5027413" y="2886373"/>
                </a:lnTo>
                <a:close/>
                <a:moveTo>
                  <a:pt x="4613373" y="2803922"/>
                </a:moveTo>
                <a:lnTo>
                  <a:pt x="4734519" y="2803922"/>
                </a:lnTo>
                <a:lnTo>
                  <a:pt x="4734519" y="2964656"/>
                </a:lnTo>
                <a:cubicBezTo>
                  <a:pt x="4750990" y="2947591"/>
                  <a:pt x="4767361" y="2935387"/>
                  <a:pt x="4783633" y="2928045"/>
                </a:cubicBezTo>
                <a:cubicBezTo>
                  <a:pt x="4799904" y="2920703"/>
                  <a:pt x="4819153" y="2917031"/>
                  <a:pt x="4841378" y="2917031"/>
                </a:cubicBezTo>
                <a:cubicBezTo>
                  <a:pt x="4874319" y="2917031"/>
                  <a:pt x="4900265" y="2927053"/>
                  <a:pt x="4919215" y="2947095"/>
                </a:cubicBezTo>
                <a:cubicBezTo>
                  <a:pt x="4938166" y="2967137"/>
                  <a:pt x="4947641" y="2997895"/>
                  <a:pt x="4947641" y="3039368"/>
                </a:cubicBezTo>
                <a:lnTo>
                  <a:pt x="4947641" y="3240286"/>
                </a:lnTo>
                <a:lnTo>
                  <a:pt x="4825900" y="3240286"/>
                </a:lnTo>
                <a:lnTo>
                  <a:pt x="4825900" y="3066455"/>
                </a:lnTo>
                <a:cubicBezTo>
                  <a:pt x="4825900" y="3046611"/>
                  <a:pt x="4822229" y="3032572"/>
                  <a:pt x="4814887" y="3024336"/>
                </a:cubicBezTo>
                <a:cubicBezTo>
                  <a:pt x="4807545" y="3016101"/>
                  <a:pt x="4797225" y="3011984"/>
                  <a:pt x="4783930" y="3011984"/>
                </a:cubicBezTo>
                <a:cubicBezTo>
                  <a:pt x="4769246" y="3011984"/>
                  <a:pt x="4757340" y="3017540"/>
                  <a:pt x="4748212" y="3028652"/>
                </a:cubicBezTo>
                <a:cubicBezTo>
                  <a:pt x="4739084" y="3039765"/>
                  <a:pt x="4734519" y="3059708"/>
                  <a:pt x="4734519" y="3088481"/>
                </a:cubicBezTo>
                <a:lnTo>
                  <a:pt x="4734519" y="3240286"/>
                </a:lnTo>
                <a:lnTo>
                  <a:pt x="4613373" y="3240286"/>
                </a:lnTo>
                <a:close/>
                <a:moveTo>
                  <a:pt x="2920007" y="2803922"/>
                </a:moveTo>
                <a:lnTo>
                  <a:pt x="3069785" y="2803922"/>
                </a:lnTo>
                <a:lnTo>
                  <a:pt x="3157700" y="2951132"/>
                </a:lnTo>
                <a:lnTo>
                  <a:pt x="3245797" y="2803922"/>
                </a:lnTo>
                <a:lnTo>
                  <a:pt x="3394769" y="2803922"/>
                </a:lnTo>
                <a:lnTo>
                  <a:pt x="3225105" y="3057525"/>
                </a:lnTo>
                <a:lnTo>
                  <a:pt x="3225105" y="3240286"/>
                </a:lnTo>
                <a:lnTo>
                  <a:pt x="3089969" y="3240286"/>
                </a:lnTo>
                <a:lnTo>
                  <a:pt x="3089969" y="3057525"/>
                </a:lnTo>
                <a:close/>
                <a:moveTo>
                  <a:pt x="7593507" y="1698427"/>
                </a:moveTo>
                <a:lnTo>
                  <a:pt x="7498183" y="2012156"/>
                </a:lnTo>
                <a:lnTo>
                  <a:pt x="7689837" y="2012156"/>
                </a:lnTo>
                <a:close/>
                <a:moveTo>
                  <a:pt x="1630858" y="1698427"/>
                </a:moveTo>
                <a:lnTo>
                  <a:pt x="1535534" y="2012156"/>
                </a:lnTo>
                <a:lnTo>
                  <a:pt x="1727187" y="2012156"/>
                </a:lnTo>
                <a:close/>
                <a:moveTo>
                  <a:pt x="2473523" y="1648421"/>
                </a:moveTo>
                <a:lnTo>
                  <a:pt x="2473523" y="1825824"/>
                </a:lnTo>
                <a:lnTo>
                  <a:pt x="2587228" y="1825824"/>
                </a:lnTo>
                <a:cubicBezTo>
                  <a:pt x="2599531" y="1825824"/>
                  <a:pt x="2623344" y="1821855"/>
                  <a:pt x="2658665" y="1813917"/>
                </a:cubicBezTo>
                <a:cubicBezTo>
                  <a:pt x="2676525" y="1810346"/>
                  <a:pt x="2691110" y="1801217"/>
                  <a:pt x="2702421" y="1786533"/>
                </a:cubicBezTo>
                <a:cubicBezTo>
                  <a:pt x="2713732" y="1771849"/>
                  <a:pt x="2719387" y="1754982"/>
                  <a:pt x="2719387" y="1735932"/>
                </a:cubicBezTo>
                <a:cubicBezTo>
                  <a:pt x="2719387" y="1707753"/>
                  <a:pt x="2710457" y="1686124"/>
                  <a:pt x="2692598" y="1671042"/>
                </a:cubicBezTo>
                <a:cubicBezTo>
                  <a:pt x="2674739" y="1655961"/>
                  <a:pt x="2641203" y="1648421"/>
                  <a:pt x="2591991" y="1648421"/>
                </a:cubicBezTo>
                <a:close/>
                <a:moveTo>
                  <a:pt x="8161733" y="1472208"/>
                </a:moveTo>
                <a:lnTo>
                  <a:pt x="8431410" y="1472208"/>
                </a:lnTo>
                <a:lnTo>
                  <a:pt x="8431410" y="2130028"/>
                </a:lnTo>
                <a:lnTo>
                  <a:pt x="8852296" y="2130028"/>
                </a:lnTo>
                <a:lnTo>
                  <a:pt x="8852296" y="2344936"/>
                </a:lnTo>
                <a:lnTo>
                  <a:pt x="8161733" y="2344936"/>
                </a:lnTo>
                <a:close/>
                <a:moveTo>
                  <a:pt x="7449739" y="1472208"/>
                </a:moveTo>
                <a:lnTo>
                  <a:pt x="7743899" y="1472208"/>
                </a:lnTo>
                <a:lnTo>
                  <a:pt x="8071841" y="2344936"/>
                </a:lnTo>
                <a:lnTo>
                  <a:pt x="7789439" y="2344936"/>
                </a:lnTo>
                <a:lnTo>
                  <a:pt x="7745777" y="2200870"/>
                </a:lnTo>
                <a:lnTo>
                  <a:pt x="7439610" y="2200870"/>
                </a:lnTo>
                <a:lnTo>
                  <a:pt x="7397073" y="2344936"/>
                </a:lnTo>
                <a:lnTo>
                  <a:pt x="7121723" y="2344936"/>
                </a:lnTo>
                <a:close/>
                <a:moveTo>
                  <a:pt x="6743699" y="1472208"/>
                </a:moveTo>
                <a:lnTo>
                  <a:pt x="7013971" y="1472208"/>
                </a:lnTo>
                <a:lnTo>
                  <a:pt x="7013971" y="2344936"/>
                </a:lnTo>
                <a:lnTo>
                  <a:pt x="6743699" y="2344936"/>
                </a:lnTo>
                <a:close/>
                <a:moveTo>
                  <a:pt x="5314949" y="1472208"/>
                </a:moveTo>
                <a:lnTo>
                  <a:pt x="5585221" y="1472208"/>
                </a:lnTo>
                <a:lnTo>
                  <a:pt x="5585221" y="2344936"/>
                </a:lnTo>
                <a:lnTo>
                  <a:pt x="5314949" y="2344936"/>
                </a:lnTo>
                <a:close/>
                <a:moveTo>
                  <a:pt x="4495799" y="1472208"/>
                </a:moveTo>
                <a:lnTo>
                  <a:pt x="5162549" y="1472208"/>
                </a:lnTo>
                <a:lnTo>
                  <a:pt x="5162549" y="1659732"/>
                </a:lnTo>
                <a:lnTo>
                  <a:pt x="4766666" y="1659732"/>
                </a:lnTo>
                <a:lnTo>
                  <a:pt x="4766666" y="1812131"/>
                </a:lnTo>
                <a:lnTo>
                  <a:pt x="5104804" y="1812131"/>
                </a:lnTo>
                <a:lnTo>
                  <a:pt x="5104804" y="1988344"/>
                </a:lnTo>
                <a:lnTo>
                  <a:pt x="4766666" y="1988344"/>
                </a:lnTo>
                <a:lnTo>
                  <a:pt x="4766666" y="2344936"/>
                </a:lnTo>
                <a:lnTo>
                  <a:pt x="4495799" y="2344936"/>
                </a:lnTo>
                <a:close/>
                <a:moveTo>
                  <a:pt x="4029074" y="1472208"/>
                </a:moveTo>
                <a:lnTo>
                  <a:pt x="4299346" y="1472208"/>
                </a:lnTo>
                <a:lnTo>
                  <a:pt x="4299346" y="2344936"/>
                </a:lnTo>
                <a:lnTo>
                  <a:pt x="4029074" y="2344936"/>
                </a:lnTo>
                <a:close/>
                <a:moveTo>
                  <a:pt x="3080742" y="1472208"/>
                </a:moveTo>
                <a:lnTo>
                  <a:pt x="3900486" y="1472208"/>
                </a:lnTo>
                <a:lnTo>
                  <a:pt x="3900486" y="1687711"/>
                </a:lnTo>
                <a:lnTo>
                  <a:pt x="3625452" y="1687711"/>
                </a:lnTo>
                <a:lnTo>
                  <a:pt x="3625452" y="2344936"/>
                </a:lnTo>
                <a:lnTo>
                  <a:pt x="3355776" y="2344936"/>
                </a:lnTo>
                <a:lnTo>
                  <a:pt x="3355776" y="1687711"/>
                </a:lnTo>
                <a:lnTo>
                  <a:pt x="3080742" y="1687711"/>
                </a:lnTo>
                <a:close/>
                <a:moveTo>
                  <a:pt x="2202656" y="1472208"/>
                </a:moveTo>
                <a:lnTo>
                  <a:pt x="2652117" y="1472208"/>
                </a:lnTo>
                <a:cubicBezTo>
                  <a:pt x="2735461" y="1472208"/>
                  <a:pt x="2799159" y="1479352"/>
                  <a:pt x="2843213" y="1493639"/>
                </a:cubicBezTo>
                <a:cubicBezTo>
                  <a:pt x="2887265" y="1507927"/>
                  <a:pt x="2922786" y="1534418"/>
                  <a:pt x="2949773" y="1573114"/>
                </a:cubicBezTo>
                <a:cubicBezTo>
                  <a:pt x="2976761" y="1611809"/>
                  <a:pt x="2990254" y="1658938"/>
                  <a:pt x="2990254" y="1714500"/>
                </a:cubicBezTo>
                <a:cubicBezTo>
                  <a:pt x="2990254" y="1762919"/>
                  <a:pt x="2979930" y="1804690"/>
                  <a:pt x="2959280" y="1839813"/>
                </a:cubicBezTo>
                <a:cubicBezTo>
                  <a:pt x="2938630" y="1874937"/>
                  <a:pt x="2910238" y="1903413"/>
                  <a:pt x="2874104" y="1925241"/>
                </a:cubicBezTo>
                <a:cubicBezTo>
                  <a:pt x="2851073" y="1939131"/>
                  <a:pt x="2819502" y="1950641"/>
                  <a:pt x="2779393" y="1959769"/>
                </a:cubicBezTo>
                <a:cubicBezTo>
                  <a:pt x="2811515" y="1970497"/>
                  <a:pt x="2834915" y="1981222"/>
                  <a:pt x="2849594" y="1991944"/>
                </a:cubicBezTo>
                <a:cubicBezTo>
                  <a:pt x="2859509" y="1999094"/>
                  <a:pt x="2873886" y="2014387"/>
                  <a:pt x="2892726" y="2037825"/>
                </a:cubicBezTo>
                <a:cubicBezTo>
                  <a:pt x="2911565" y="2061262"/>
                  <a:pt x="2924156" y="2079337"/>
                  <a:pt x="2930500" y="2092049"/>
                </a:cubicBezTo>
                <a:lnTo>
                  <a:pt x="3061097" y="2344936"/>
                </a:lnTo>
                <a:lnTo>
                  <a:pt x="2756380" y="2344936"/>
                </a:lnTo>
                <a:lnTo>
                  <a:pt x="2612231" y="2078236"/>
                </a:lnTo>
                <a:cubicBezTo>
                  <a:pt x="2593975" y="2043708"/>
                  <a:pt x="2577703" y="2021285"/>
                  <a:pt x="2563415" y="2010966"/>
                </a:cubicBezTo>
                <a:cubicBezTo>
                  <a:pt x="2543968" y="1997472"/>
                  <a:pt x="2521942" y="1990725"/>
                  <a:pt x="2497336" y="1990725"/>
                </a:cubicBezTo>
                <a:lnTo>
                  <a:pt x="2473523" y="1990725"/>
                </a:lnTo>
                <a:lnTo>
                  <a:pt x="2473523" y="2344936"/>
                </a:lnTo>
                <a:lnTo>
                  <a:pt x="2202656" y="2344936"/>
                </a:lnTo>
                <a:close/>
                <a:moveTo>
                  <a:pt x="1487090" y="1472208"/>
                </a:moveTo>
                <a:lnTo>
                  <a:pt x="1781249" y="1472208"/>
                </a:lnTo>
                <a:lnTo>
                  <a:pt x="2109192" y="2344936"/>
                </a:lnTo>
                <a:lnTo>
                  <a:pt x="1826791" y="2344936"/>
                </a:lnTo>
                <a:lnTo>
                  <a:pt x="1783128" y="2200870"/>
                </a:lnTo>
                <a:lnTo>
                  <a:pt x="1476961" y="2200870"/>
                </a:lnTo>
                <a:lnTo>
                  <a:pt x="1434424" y="2344936"/>
                </a:lnTo>
                <a:lnTo>
                  <a:pt x="1159073" y="2344936"/>
                </a:lnTo>
                <a:close/>
                <a:moveTo>
                  <a:pt x="6190058" y="1457325"/>
                </a:moveTo>
                <a:cubicBezTo>
                  <a:pt x="6299993" y="1457325"/>
                  <a:pt x="6386412" y="1479550"/>
                  <a:pt x="6449317" y="1524000"/>
                </a:cubicBezTo>
                <a:cubicBezTo>
                  <a:pt x="6512222" y="1568450"/>
                  <a:pt x="6558954" y="1636713"/>
                  <a:pt x="6589513" y="1728788"/>
                </a:cubicBezTo>
                <a:lnTo>
                  <a:pt x="6351388" y="1781771"/>
                </a:lnTo>
                <a:cubicBezTo>
                  <a:pt x="6343054" y="1755180"/>
                  <a:pt x="6334322" y="1735733"/>
                  <a:pt x="6325194" y="1723430"/>
                </a:cubicBezTo>
                <a:cubicBezTo>
                  <a:pt x="6310113" y="1702792"/>
                  <a:pt x="6291659" y="1686917"/>
                  <a:pt x="6269830" y="1675805"/>
                </a:cubicBezTo>
                <a:cubicBezTo>
                  <a:pt x="6248002" y="1664692"/>
                  <a:pt x="6223594" y="1659136"/>
                  <a:pt x="6196607" y="1659136"/>
                </a:cubicBezTo>
                <a:cubicBezTo>
                  <a:pt x="6135488" y="1659136"/>
                  <a:pt x="6088657" y="1683715"/>
                  <a:pt x="6056113" y="1732871"/>
                </a:cubicBezTo>
                <a:cubicBezTo>
                  <a:pt x="6031507" y="1769340"/>
                  <a:pt x="6019204" y="1826617"/>
                  <a:pt x="6019204" y="1904703"/>
                </a:cubicBezTo>
                <a:cubicBezTo>
                  <a:pt x="6019204" y="2001428"/>
                  <a:pt x="6033888" y="2067728"/>
                  <a:pt x="6063257" y="2103602"/>
                </a:cubicBezTo>
                <a:cubicBezTo>
                  <a:pt x="6092625" y="2139476"/>
                  <a:pt x="6133901" y="2157413"/>
                  <a:pt x="6187082" y="2157413"/>
                </a:cubicBezTo>
                <a:cubicBezTo>
                  <a:pt x="6238676" y="2157413"/>
                  <a:pt x="6277669" y="2142927"/>
                  <a:pt x="6304061" y="2113955"/>
                </a:cubicBezTo>
                <a:cubicBezTo>
                  <a:pt x="6330453" y="2084983"/>
                  <a:pt x="6349602" y="2042914"/>
                  <a:pt x="6361508" y="1987749"/>
                </a:cubicBezTo>
                <a:lnTo>
                  <a:pt x="6597848" y="2059186"/>
                </a:lnTo>
                <a:cubicBezTo>
                  <a:pt x="6581972" y="2125464"/>
                  <a:pt x="6556969" y="2180828"/>
                  <a:pt x="6522838" y="2225278"/>
                </a:cubicBezTo>
                <a:cubicBezTo>
                  <a:pt x="6488707" y="2269728"/>
                  <a:pt x="6446341" y="2303264"/>
                  <a:pt x="6395739" y="2325886"/>
                </a:cubicBezTo>
                <a:cubicBezTo>
                  <a:pt x="6345137" y="2348508"/>
                  <a:pt x="6280744" y="2359819"/>
                  <a:pt x="6202560" y="2359819"/>
                </a:cubicBezTo>
                <a:cubicBezTo>
                  <a:pt x="6107707" y="2359819"/>
                  <a:pt x="6030217" y="2346037"/>
                  <a:pt x="5970091" y="2318473"/>
                </a:cubicBezTo>
                <a:cubicBezTo>
                  <a:pt x="5909964" y="2290908"/>
                  <a:pt x="5858073" y="2242423"/>
                  <a:pt x="5814416" y="2173016"/>
                </a:cubicBezTo>
                <a:cubicBezTo>
                  <a:pt x="5770760" y="2103610"/>
                  <a:pt x="5748932" y="2014767"/>
                  <a:pt x="5748932" y="1906488"/>
                </a:cubicBezTo>
                <a:cubicBezTo>
                  <a:pt x="5748932" y="1762125"/>
                  <a:pt x="5787330" y="1651174"/>
                  <a:pt x="5864125" y="1573634"/>
                </a:cubicBezTo>
                <a:cubicBezTo>
                  <a:pt x="5940920" y="1496095"/>
                  <a:pt x="6049565" y="1457325"/>
                  <a:pt x="6190058" y="1457325"/>
                </a:cubicBezTo>
                <a:close/>
                <a:moveTo>
                  <a:pt x="9250857" y="241102"/>
                </a:moveTo>
                <a:lnTo>
                  <a:pt x="9155533" y="554831"/>
                </a:lnTo>
                <a:lnTo>
                  <a:pt x="9347186" y="554831"/>
                </a:lnTo>
                <a:close/>
                <a:moveTo>
                  <a:pt x="9107089" y="14883"/>
                </a:moveTo>
                <a:lnTo>
                  <a:pt x="9401248" y="14883"/>
                </a:lnTo>
                <a:lnTo>
                  <a:pt x="9729192" y="887611"/>
                </a:lnTo>
                <a:lnTo>
                  <a:pt x="9446790" y="887611"/>
                </a:lnTo>
                <a:lnTo>
                  <a:pt x="9403127" y="743546"/>
                </a:lnTo>
                <a:lnTo>
                  <a:pt x="9096960" y="743546"/>
                </a:lnTo>
                <a:lnTo>
                  <a:pt x="9054423" y="887611"/>
                </a:lnTo>
                <a:lnTo>
                  <a:pt x="8779072" y="887611"/>
                </a:lnTo>
                <a:close/>
                <a:moveTo>
                  <a:pt x="8401049" y="14883"/>
                </a:moveTo>
                <a:lnTo>
                  <a:pt x="8671321" y="14883"/>
                </a:lnTo>
                <a:lnTo>
                  <a:pt x="8671321" y="887611"/>
                </a:lnTo>
                <a:lnTo>
                  <a:pt x="8401049" y="887611"/>
                </a:lnTo>
                <a:close/>
                <a:moveTo>
                  <a:pt x="6420444" y="14883"/>
                </a:moveTo>
                <a:lnTo>
                  <a:pt x="6672262" y="14883"/>
                </a:lnTo>
                <a:lnTo>
                  <a:pt x="7000874" y="497719"/>
                </a:lnTo>
                <a:lnTo>
                  <a:pt x="7000874" y="14883"/>
                </a:lnTo>
                <a:lnTo>
                  <a:pt x="7255073" y="14883"/>
                </a:lnTo>
                <a:lnTo>
                  <a:pt x="7255073" y="887611"/>
                </a:lnTo>
                <a:lnTo>
                  <a:pt x="7000874" y="887611"/>
                </a:lnTo>
                <a:lnTo>
                  <a:pt x="6674048" y="408422"/>
                </a:lnTo>
                <a:lnTo>
                  <a:pt x="6674048" y="887611"/>
                </a:lnTo>
                <a:lnTo>
                  <a:pt x="6420444" y="887611"/>
                </a:lnTo>
                <a:close/>
                <a:moveTo>
                  <a:pt x="5541763" y="14883"/>
                </a:moveTo>
                <a:lnTo>
                  <a:pt x="6264473" y="14883"/>
                </a:lnTo>
                <a:lnTo>
                  <a:pt x="6264473" y="201216"/>
                </a:lnTo>
                <a:lnTo>
                  <a:pt x="5812035" y="201216"/>
                </a:lnTo>
                <a:lnTo>
                  <a:pt x="5812035" y="339924"/>
                </a:lnTo>
                <a:lnTo>
                  <a:pt x="6231730" y="339924"/>
                </a:lnTo>
                <a:lnTo>
                  <a:pt x="6231730" y="517922"/>
                </a:lnTo>
                <a:lnTo>
                  <a:pt x="5812035" y="517922"/>
                </a:lnTo>
                <a:lnTo>
                  <a:pt x="5812035" y="689967"/>
                </a:lnTo>
                <a:lnTo>
                  <a:pt x="6277569" y="689967"/>
                </a:lnTo>
                <a:lnTo>
                  <a:pt x="6277569" y="887611"/>
                </a:lnTo>
                <a:lnTo>
                  <a:pt x="5541763" y="887611"/>
                </a:lnTo>
                <a:close/>
                <a:moveTo>
                  <a:pt x="4057649" y="14883"/>
                </a:moveTo>
                <a:lnTo>
                  <a:pt x="4327921" y="14883"/>
                </a:lnTo>
                <a:lnTo>
                  <a:pt x="4327921" y="887611"/>
                </a:lnTo>
                <a:lnTo>
                  <a:pt x="4057649" y="887611"/>
                </a:lnTo>
                <a:close/>
                <a:moveTo>
                  <a:pt x="3237309" y="14883"/>
                </a:moveTo>
                <a:lnTo>
                  <a:pt x="3506985" y="14883"/>
                </a:lnTo>
                <a:lnTo>
                  <a:pt x="3506985" y="672703"/>
                </a:lnTo>
                <a:lnTo>
                  <a:pt x="3927871" y="672703"/>
                </a:lnTo>
                <a:lnTo>
                  <a:pt x="3927871" y="887611"/>
                </a:lnTo>
                <a:lnTo>
                  <a:pt x="3237309" y="887611"/>
                </a:lnTo>
                <a:close/>
                <a:moveTo>
                  <a:pt x="2360414" y="14883"/>
                </a:moveTo>
                <a:lnTo>
                  <a:pt x="3083123" y="14883"/>
                </a:lnTo>
                <a:lnTo>
                  <a:pt x="3083123" y="201216"/>
                </a:lnTo>
                <a:lnTo>
                  <a:pt x="2630686" y="201216"/>
                </a:lnTo>
                <a:lnTo>
                  <a:pt x="2630686" y="339924"/>
                </a:lnTo>
                <a:lnTo>
                  <a:pt x="3050381" y="339924"/>
                </a:lnTo>
                <a:lnTo>
                  <a:pt x="3050381" y="517922"/>
                </a:lnTo>
                <a:lnTo>
                  <a:pt x="2630686" y="517922"/>
                </a:lnTo>
                <a:lnTo>
                  <a:pt x="2630686" y="689967"/>
                </a:lnTo>
                <a:lnTo>
                  <a:pt x="3096220" y="689967"/>
                </a:lnTo>
                <a:lnTo>
                  <a:pt x="3096220" y="887611"/>
                </a:lnTo>
                <a:lnTo>
                  <a:pt x="2360414" y="887611"/>
                </a:lnTo>
                <a:close/>
                <a:moveTo>
                  <a:pt x="1423392" y="14883"/>
                </a:moveTo>
                <a:lnTo>
                  <a:pt x="2243137" y="14883"/>
                </a:lnTo>
                <a:lnTo>
                  <a:pt x="2243137" y="230386"/>
                </a:lnTo>
                <a:lnTo>
                  <a:pt x="1968103" y="230386"/>
                </a:lnTo>
                <a:lnTo>
                  <a:pt x="1968103" y="887611"/>
                </a:lnTo>
                <a:lnTo>
                  <a:pt x="1698427" y="887611"/>
                </a:lnTo>
                <a:lnTo>
                  <a:pt x="1698427" y="230386"/>
                </a:lnTo>
                <a:lnTo>
                  <a:pt x="1423392" y="230386"/>
                </a:lnTo>
                <a:close/>
                <a:moveTo>
                  <a:pt x="467320" y="14883"/>
                </a:moveTo>
                <a:lnTo>
                  <a:pt x="719137" y="14883"/>
                </a:lnTo>
                <a:lnTo>
                  <a:pt x="1047750" y="497719"/>
                </a:lnTo>
                <a:lnTo>
                  <a:pt x="1047750" y="14883"/>
                </a:lnTo>
                <a:lnTo>
                  <a:pt x="1301948" y="14883"/>
                </a:lnTo>
                <a:lnTo>
                  <a:pt x="1301948" y="887611"/>
                </a:lnTo>
                <a:lnTo>
                  <a:pt x="1047750" y="887611"/>
                </a:lnTo>
                <a:lnTo>
                  <a:pt x="720923" y="408422"/>
                </a:lnTo>
                <a:lnTo>
                  <a:pt x="720923" y="887611"/>
                </a:lnTo>
                <a:lnTo>
                  <a:pt x="467320" y="887611"/>
                </a:lnTo>
                <a:close/>
                <a:moveTo>
                  <a:pt x="0" y="14883"/>
                </a:moveTo>
                <a:lnTo>
                  <a:pt x="270271" y="14883"/>
                </a:lnTo>
                <a:lnTo>
                  <a:pt x="270271" y="887611"/>
                </a:lnTo>
                <a:lnTo>
                  <a:pt x="0" y="887611"/>
                </a:lnTo>
                <a:close/>
                <a:moveTo>
                  <a:pt x="7847408" y="0"/>
                </a:moveTo>
                <a:cubicBezTo>
                  <a:pt x="7957343" y="0"/>
                  <a:pt x="8043762" y="22225"/>
                  <a:pt x="8106667" y="66675"/>
                </a:cubicBezTo>
                <a:cubicBezTo>
                  <a:pt x="8169572" y="111125"/>
                  <a:pt x="8216304" y="179388"/>
                  <a:pt x="8246863" y="271463"/>
                </a:cubicBezTo>
                <a:lnTo>
                  <a:pt x="8008738" y="324445"/>
                </a:lnTo>
                <a:cubicBezTo>
                  <a:pt x="8000403" y="297855"/>
                  <a:pt x="7991672" y="278408"/>
                  <a:pt x="7982544" y="266105"/>
                </a:cubicBezTo>
                <a:cubicBezTo>
                  <a:pt x="7967463" y="245467"/>
                  <a:pt x="7949009" y="229592"/>
                  <a:pt x="7927180" y="218480"/>
                </a:cubicBezTo>
                <a:cubicBezTo>
                  <a:pt x="7905352" y="207367"/>
                  <a:pt x="7880944" y="201811"/>
                  <a:pt x="7853957" y="201811"/>
                </a:cubicBezTo>
                <a:cubicBezTo>
                  <a:pt x="7792837" y="201811"/>
                  <a:pt x="7746007" y="226389"/>
                  <a:pt x="7713463" y="275546"/>
                </a:cubicBezTo>
                <a:cubicBezTo>
                  <a:pt x="7688857" y="312015"/>
                  <a:pt x="7676553" y="369292"/>
                  <a:pt x="7676553" y="447378"/>
                </a:cubicBezTo>
                <a:cubicBezTo>
                  <a:pt x="7676553" y="544103"/>
                  <a:pt x="7691238" y="610403"/>
                  <a:pt x="7720607" y="646277"/>
                </a:cubicBezTo>
                <a:cubicBezTo>
                  <a:pt x="7749975" y="682151"/>
                  <a:pt x="7791251" y="700088"/>
                  <a:pt x="7844431" y="700088"/>
                </a:cubicBezTo>
                <a:cubicBezTo>
                  <a:pt x="7896025" y="700088"/>
                  <a:pt x="7935019" y="685602"/>
                  <a:pt x="7961411" y="656630"/>
                </a:cubicBezTo>
                <a:cubicBezTo>
                  <a:pt x="7987803" y="627658"/>
                  <a:pt x="8006952" y="585589"/>
                  <a:pt x="8018858" y="530424"/>
                </a:cubicBezTo>
                <a:lnTo>
                  <a:pt x="8255197" y="601861"/>
                </a:lnTo>
                <a:cubicBezTo>
                  <a:pt x="8239322" y="668139"/>
                  <a:pt x="8214319" y="723503"/>
                  <a:pt x="8180188" y="767953"/>
                </a:cubicBezTo>
                <a:cubicBezTo>
                  <a:pt x="8146057" y="812403"/>
                  <a:pt x="8103691" y="845939"/>
                  <a:pt x="8053089" y="868561"/>
                </a:cubicBezTo>
                <a:cubicBezTo>
                  <a:pt x="8002487" y="891183"/>
                  <a:pt x="7938094" y="902494"/>
                  <a:pt x="7859910" y="902494"/>
                </a:cubicBezTo>
                <a:cubicBezTo>
                  <a:pt x="7765057" y="902494"/>
                  <a:pt x="7687567" y="888712"/>
                  <a:pt x="7627441" y="861148"/>
                </a:cubicBezTo>
                <a:cubicBezTo>
                  <a:pt x="7567313" y="833583"/>
                  <a:pt x="7515422" y="785098"/>
                  <a:pt x="7471766" y="715691"/>
                </a:cubicBezTo>
                <a:cubicBezTo>
                  <a:pt x="7428110" y="646285"/>
                  <a:pt x="7406281" y="557442"/>
                  <a:pt x="7406281" y="449164"/>
                </a:cubicBezTo>
                <a:cubicBezTo>
                  <a:pt x="7406281" y="304800"/>
                  <a:pt x="7444679" y="193849"/>
                  <a:pt x="7521475" y="116309"/>
                </a:cubicBezTo>
                <a:cubicBezTo>
                  <a:pt x="7598270" y="38770"/>
                  <a:pt x="7706915" y="0"/>
                  <a:pt x="7847408" y="0"/>
                </a:cubicBezTo>
                <a:close/>
                <a:moveTo>
                  <a:pt x="4960143" y="0"/>
                </a:moveTo>
                <a:cubicBezTo>
                  <a:pt x="5056583" y="0"/>
                  <a:pt x="5128716" y="8731"/>
                  <a:pt x="5176539" y="26194"/>
                </a:cubicBezTo>
                <a:cubicBezTo>
                  <a:pt x="5224362" y="43656"/>
                  <a:pt x="5264050" y="70743"/>
                  <a:pt x="5295601" y="107454"/>
                </a:cubicBezTo>
                <a:cubicBezTo>
                  <a:pt x="5327153" y="144165"/>
                  <a:pt x="5350866" y="190699"/>
                  <a:pt x="5366741" y="247055"/>
                </a:cubicBezTo>
                <a:lnTo>
                  <a:pt x="5106590" y="293489"/>
                </a:lnTo>
                <a:cubicBezTo>
                  <a:pt x="5095874" y="260549"/>
                  <a:pt x="5077717" y="235347"/>
                  <a:pt x="5052119" y="217885"/>
                </a:cubicBezTo>
                <a:cubicBezTo>
                  <a:pt x="5026520" y="200422"/>
                  <a:pt x="4993877" y="191691"/>
                  <a:pt x="4954190" y="191691"/>
                </a:cubicBezTo>
                <a:cubicBezTo>
                  <a:pt x="4895056" y="191691"/>
                  <a:pt x="4847926" y="212229"/>
                  <a:pt x="4812803" y="253306"/>
                </a:cubicBezTo>
                <a:cubicBezTo>
                  <a:pt x="4777680" y="294382"/>
                  <a:pt x="4760118" y="359371"/>
                  <a:pt x="4760118" y="448271"/>
                </a:cubicBezTo>
                <a:cubicBezTo>
                  <a:pt x="4760118" y="542727"/>
                  <a:pt x="4777878" y="610196"/>
                  <a:pt x="4813398" y="650677"/>
                </a:cubicBezTo>
                <a:cubicBezTo>
                  <a:pt x="4848919" y="691158"/>
                  <a:pt x="4898429" y="711399"/>
                  <a:pt x="4961929" y="711399"/>
                </a:cubicBezTo>
                <a:cubicBezTo>
                  <a:pt x="4992092" y="711399"/>
                  <a:pt x="5020865" y="707033"/>
                  <a:pt x="5048249" y="698302"/>
                </a:cubicBezTo>
                <a:cubicBezTo>
                  <a:pt x="5075633" y="689571"/>
                  <a:pt x="5106987" y="674688"/>
                  <a:pt x="5142308" y="653653"/>
                </a:cubicBezTo>
                <a:lnTo>
                  <a:pt x="5142308" y="571500"/>
                </a:lnTo>
                <a:lnTo>
                  <a:pt x="4961929" y="571500"/>
                </a:lnTo>
                <a:lnTo>
                  <a:pt x="4961929" y="389930"/>
                </a:lnTo>
                <a:lnTo>
                  <a:pt x="5378648" y="389930"/>
                </a:lnTo>
                <a:lnTo>
                  <a:pt x="5378648" y="762000"/>
                </a:lnTo>
                <a:cubicBezTo>
                  <a:pt x="5298876" y="816372"/>
                  <a:pt x="5228331" y="853381"/>
                  <a:pt x="5167014" y="873026"/>
                </a:cubicBezTo>
                <a:cubicBezTo>
                  <a:pt x="5105697" y="892671"/>
                  <a:pt x="5032969" y="902494"/>
                  <a:pt x="4948832" y="902494"/>
                </a:cubicBezTo>
                <a:cubicBezTo>
                  <a:pt x="4845248" y="902494"/>
                  <a:pt x="4760813" y="884833"/>
                  <a:pt x="4695526" y="849511"/>
                </a:cubicBezTo>
                <a:cubicBezTo>
                  <a:pt x="4630241" y="814189"/>
                  <a:pt x="4579639" y="761603"/>
                  <a:pt x="4543722" y="691753"/>
                </a:cubicBezTo>
                <a:cubicBezTo>
                  <a:pt x="4507805" y="621903"/>
                  <a:pt x="4489846" y="541735"/>
                  <a:pt x="4489846" y="451247"/>
                </a:cubicBezTo>
                <a:cubicBezTo>
                  <a:pt x="4489846" y="355997"/>
                  <a:pt x="4509492" y="273149"/>
                  <a:pt x="4548782" y="202704"/>
                </a:cubicBezTo>
                <a:cubicBezTo>
                  <a:pt x="4588073" y="132259"/>
                  <a:pt x="4645620" y="78780"/>
                  <a:pt x="4721423" y="42267"/>
                </a:cubicBezTo>
                <a:cubicBezTo>
                  <a:pt x="4780557" y="14089"/>
                  <a:pt x="4860130" y="0"/>
                  <a:pt x="4960143" y="0"/>
                </a:cubicBezTo>
                <a:close/>
              </a:path>
            </a:pathLst>
          </a:custGeom>
          <a:ln w="0">
            <a:noFill/>
          </a:ln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 sz="48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172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E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Hexágono 116">
            <a:extLst>
              <a:ext uri="{FF2B5EF4-FFF2-40B4-BE49-F238E27FC236}">
                <a16:creationId xmlns:a16="http://schemas.microsoft.com/office/drawing/2014/main" id="{F1A9806E-37E7-7E83-9053-1897C5841B85}"/>
              </a:ext>
            </a:extLst>
          </p:cNvPr>
          <p:cNvSpPr/>
          <p:nvPr/>
        </p:nvSpPr>
        <p:spPr>
          <a:xfrm>
            <a:off x="7391400" y="4754880"/>
            <a:ext cx="2941320" cy="2453640"/>
          </a:xfrm>
          <a:prstGeom prst="hexagon">
            <a:avLst/>
          </a:prstGeom>
          <a:solidFill>
            <a:srgbClr val="00B0F0"/>
          </a:solidFill>
          <a:effectLst>
            <a:softEdge rad="190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lt1">
                  <a:alpha val="71000"/>
                </a:schemeClr>
              </a:solidFill>
            </a:endParaRPr>
          </a:p>
        </p:txBody>
      </p:sp>
      <p:sp>
        <p:nvSpPr>
          <p:cNvPr id="114" name="Hexágono 113">
            <a:extLst>
              <a:ext uri="{FF2B5EF4-FFF2-40B4-BE49-F238E27FC236}">
                <a16:creationId xmlns:a16="http://schemas.microsoft.com/office/drawing/2014/main" id="{8A305624-81E3-4342-9759-6319B80FBD60}"/>
              </a:ext>
            </a:extLst>
          </p:cNvPr>
          <p:cNvSpPr/>
          <p:nvPr/>
        </p:nvSpPr>
        <p:spPr>
          <a:xfrm rot="5400000">
            <a:off x="167639" y="952797"/>
            <a:ext cx="5928360" cy="5013960"/>
          </a:xfrm>
          <a:prstGeom prst="hexagon">
            <a:avLst/>
          </a:prstGeom>
          <a:solidFill>
            <a:srgbClr val="00B0F0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5" name="Rectángulo 114">
            <a:extLst>
              <a:ext uri="{FF2B5EF4-FFF2-40B4-BE49-F238E27FC236}">
                <a16:creationId xmlns:a16="http://schemas.microsoft.com/office/drawing/2014/main" id="{6F28A9FA-15D5-A27A-89A2-997500D568EA}"/>
              </a:ext>
            </a:extLst>
          </p:cNvPr>
          <p:cNvSpPr/>
          <p:nvPr/>
        </p:nvSpPr>
        <p:spPr>
          <a:xfrm>
            <a:off x="-191249" y="3075057"/>
            <a:ext cx="6646137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400" b="1" dirty="0">
                <a:ln w="0"/>
                <a:solidFill>
                  <a:srgbClr val="EEEEEE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 Black" panose="020B0A04020102020204" pitchFamily="34" charset="0"/>
              </a:rPr>
              <a:t>INTRODUCCION</a:t>
            </a:r>
            <a:endParaRPr lang="es-ES" sz="4000" b="1" cap="none" spc="0" dirty="0">
              <a:ln w="0"/>
              <a:solidFill>
                <a:srgbClr val="EEEEEE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6" name="Hexágono 115">
            <a:extLst>
              <a:ext uri="{FF2B5EF4-FFF2-40B4-BE49-F238E27FC236}">
                <a16:creationId xmlns:a16="http://schemas.microsoft.com/office/drawing/2014/main" id="{57E21CBA-5427-AE5A-5272-5DA66CD7B5B3}"/>
              </a:ext>
            </a:extLst>
          </p:cNvPr>
          <p:cNvSpPr/>
          <p:nvPr/>
        </p:nvSpPr>
        <p:spPr>
          <a:xfrm>
            <a:off x="9204960" y="0"/>
            <a:ext cx="2042160" cy="1767840"/>
          </a:xfrm>
          <a:prstGeom prst="hexagon">
            <a:avLst/>
          </a:prstGeom>
          <a:solidFill>
            <a:srgbClr val="00B0F0"/>
          </a:solidFill>
          <a:effectLst>
            <a:softEdge rad="127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>
              <a:solidFill>
                <a:schemeClr val="lt1">
                  <a:alpha val="71000"/>
                </a:schemeClr>
              </a:solidFill>
            </a:endParaRPr>
          </a:p>
        </p:txBody>
      </p:sp>
      <p:sp>
        <p:nvSpPr>
          <p:cNvPr id="118" name="Rectángulo 117">
            <a:extLst>
              <a:ext uri="{FF2B5EF4-FFF2-40B4-BE49-F238E27FC236}">
                <a16:creationId xmlns:a16="http://schemas.microsoft.com/office/drawing/2014/main" id="{388CAA6A-028C-837E-49F9-8CC1AC1A9A51}"/>
              </a:ext>
            </a:extLst>
          </p:cNvPr>
          <p:cNvSpPr/>
          <p:nvPr/>
        </p:nvSpPr>
        <p:spPr>
          <a:xfrm>
            <a:off x="6096000" y="2967334"/>
            <a:ext cx="592836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20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busca no solo comprender la inteligencia, sino también construir entidades inteligentes. Este campo nació en 1956 y ha evolucionado hasta convertirse en una disciplina interdisciplinaria </a:t>
            </a:r>
            <a:endParaRPr lang="es-ES" sz="2000" b="0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50727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Content="1" isInverted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E8A14-F11C-0E5D-A9F6-E8ADD2A24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xágono 1">
            <a:extLst>
              <a:ext uri="{FF2B5EF4-FFF2-40B4-BE49-F238E27FC236}">
                <a16:creationId xmlns:a16="http://schemas.microsoft.com/office/drawing/2014/main" id="{CA749555-6C33-71FE-58DD-B4C8CC3873AE}"/>
              </a:ext>
            </a:extLst>
          </p:cNvPr>
          <p:cNvSpPr/>
          <p:nvPr/>
        </p:nvSpPr>
        <p:spPr>
          <a:xfrm>
            <a:off x="640080" y="-3653790"/>
            <a:ext cx="10911840" cy="7768590"/>
          </a:xfrm>
          <a:prstGeom prst="hexagon">
            <a:avLst/>
          </a:prstGeom>
          <a:solidFill>
            <a:schemeClr val="bg1"/>
          </a:solidFill>
          <a:ln w="92075">
            <a:solidFill>
              <a:srgbClr val="002060">
                <a:alpha val="48000"/>
              </a:srgbClr>
            </a:solidFill>
          </a:ln>
          <a:effectLst>
            <a:softEdge rad="381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4" name="Hexágono 113">
            <a:extLst>
              <a:ext uri="{FF2B5EF4-FFF2-40B4-BE49-F238E27FC236}">
                <a16:creationId xmlns:a16="http://schemas.microsoft.com/office/drawing/2014/main" id="{5221109D-5FEA-1478-BAC9-722D6135DF41}"/>
              </a:ext>
            </a:extLst>
          </p:cNvPr>
          <p:cNvSpPr/>
          <p:nvPr/>
        </p:nvSpPr>
        <p:spPr>
          <a:xfrm>
            <a:off x="1541145" y="-3964305"/>
            <a:ext cx="9189720" cy="6842760"/>
          </a:xfrm>
          <a:prstGeom prst="hexagon">
            <a:avLst/>
          </a:prstGeom>
          <a:solidFill>
            <a:srgbClr val="00B0F0"/>
          </a:solidFill>
          <a:ln>
            <a:solidFill>
              <a:schemeClr val="bg1"/>
            </a:solidFill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126D9BC4-999D-007B-332F-DB7E32A0F44A}"/>
              </a:ext>
            </a:extLst>
          </p:cNvPr>
          <p:cNvSpPr/>
          <p:nvPr/>
        </p:nvSpPr>
        <p:spPr>
          <a:xfrm rot="16034614">
            <a:off x="1043554" y="2026920"/>
            <a:ext cx="1584960" cy="140208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BDEF3297-C2D0-4837-AC83-2B08FFD1BA04}"/>
              </a:ext>
            </a:extLst>
          </p:cNvPr>
          <p:cNvSpPr/>
          <p:nvPr/>
        </p:nvSpPr>
        <p:spPr>
          <a:xfrm rot="16200000">
            <a:off x="3905250" y="3413760"/>
            <a:ext cx="1584960" cy="140208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1C8488BC-49CF-4558-01E6-11E0F8BBED4A}"/>
              </a:ext>
            </a:extLst>
          </p:cNvPr>
          <p:cNvSpPr/>
          <p:nvPr/>
        </p:nvSpPr>
        <p:spPr>
          <a:xfrm rot="16200000">
            <a:off x="6774182" y="3413760"/>
            <a:ext cx="1584960" cy="140208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2F4DDC6-6EF9-05BF-7729-B5DC6FB3F8A4}"/>
              </a:ext>
            </a:extLst>
          </p:cNvPr>
          <p:cNvSpPr/>
          <p:nvPr/>
        </p:nvSpPr>
        <p:spPr>
          <a:xfrm rot="16200000">
            <a:off x="9646920" y="1979464"/>
            <a:ext cx="1584960" cy="1402080"/>
          </a:xfrm>
          <a:prstGeom prst="hexagon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3093103-B08B-6A08-E402-5D895B202997}"/>
              </a:ext>
            </a:extLst>
          </p:cNvPr>
          <p:cNvSpPr/>
          <p:nvPr/>
        </p:nvSpPr>
        <p:spPr>
          <a:xfrm>
            <a:off x="3021152" y="82957"/>
            <a:ext cx="5663923" cy="212365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EEEEE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Definiciones De</a:t>
            </a:r>
          </a:p>
          <a:p>
            <a:pPr algn="ctr"/>
            <a:r>
              <a:rPr lang="es-E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EEEEEE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IA</a:t>
            </a:r>
            <a:endParaRPr lang="es-ES" sz="66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rgbClr val="EEEEEE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E7D94491-31FF-758D-827D-23D2EA0A825C}"/>
              </a:ext>
            </a:extLst>
          </p:cNvPr>
          <p:cNvSpPr/>
          <p:nvPr/>
        </p:nvSpPr>
        <p:spPr>
          <a:xfrm>
            <a:off x="0" y="2206615"/>
            <a:ext cx="3585937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rgbClr val="EEEEEE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E92DA668-0582-EC9D-BAB3-218B9FAD9173}"/>
              </a:ext>
            </a:extLst>
          </p:cNvPr>
          <p:cNvSpPr/>
          <p:nvPr/>
        </p:nvSpPr>
        <p:spPr>
          <a:xfrm>
            <a:off x="86076" y="3479498"/>
            <a:ext cx="2332756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Sistemas que piensan como humanos: Modelos que replican procesos mentales, como la toma de decisiones y el aprendizaje.</a:t>
            </a:r>
            <a:endParaRPr lang="es-ES" sz="16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145CCF7-935A-4FEB-ADF0-2C8C0CEAD4E7}"/>
              </a:ext>
            </a:extLst>
          </p:cNvPr>
          <p:cNvSpPr/>
          <p:nvPr/>
        </p:nvSpPr>
        <p:spPr>
          <a:xfrm>
            <a:off x="4429868" y="3653135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4430E249-9D8E-118A-10B8-556C61AEA359}"/>
              </a:ext>
            </a:extLst>
          </p:cNvPr>
          <p:cNvSpPr/>
          <p:nvPr/>
        </p:nvSpPr>
        <p:spPr>
          <a:xfrm>
            <a:off x="3306964" y="5002113"/>
            <a:ext cx="278153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Sistemas que piensan racionalmente: Basados en las "leyes del pensamiento" y la lógica formal</a:t>
            </a:r>
            <a:endParaRPr lang="es-ES" sz="1600" b="1" cap="none" spc="0" dirty="0">
              <a:ln w="0"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06C01AB-5D65-468A-AF9E-7ACD9EAD2B3B}"/>
              </a:ext>
            </a:extLst>
          </p:cNvPr>
          <p:cNvSpPr/>
          <p:nvPr/>
        </p:nvSpPr>
        <p:spPr>
          <a:xfrm>
            <a:off x="7298800" y="3635127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39A7993-F212-F0DA-2DD3-7CF645A8FEA0}"/>
              </a:ext>
            </a:extLst>
          </p:cNvPr>
          <p:cNvSpPr/>
          <p:nvPr/>
        </p:nvSpPr>
        <p:spPr>
          <a:xfrm>
            <a:off x="10115131" y="2206615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177409B-2EED-74B8-6CC8-94C78AF48FB2}"/>
              </a:ext>
            </a:extLst>
          </p:cNvPr>
          <p:cNvSpPr/>
          <p:nvPr/>
        </p:nvSpPr>
        <p:spPr>
          <a:xfrm>
            <a:off x="6356718" y="5002113"/>
            <a:ext cx="2436387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effectLst/>
                <a:latin typeface="Inter"/>
              </a:rPr>
              <a:t>Sistemas que actúan como humanos: Inspirados en la Prueba de Turing, que evalúa si una máquina puede imitar la inteligencia humana.</a:t>
            </a:r>
            <a:endParaRPr lang="es-ES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5D00C5F5-EE30-696B-408E-5C4DB6CBF240}"/>
              </a:ext>
            </a:extLst>
          </p:cNvPr>
          <p:cNvSpPr/>
          <p:nvPr/>
        </p:nvSpPr>
        <p:spPr>
          <a:xfrm>
            <a:off x="9663146" y="3635127"/>
            <a:ext cx="1599713" cy="280076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effectLst/>
                <a:latin typeface="Inter"/>
              </a:rPr>
              <a:t>Sistemas que actúan racionalmente: El enfoque del "agente racional", que busca optimizar sus acciones en función de su conocimiento y objetivos.</a:t>
            </a:r>
            <a:endParaRPr lang="es-ES" sz="16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53192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Hexágono 17">
            <a:extLst>
              <a:ext uri="{FF2B5EF4-FFF2-40B4-BE49-F238E27FC236}">
                <a16:creationId xmlns:a16="http://schemas.microsoft.com/office/drawing/2014/main" id="{EA3AC937-1FE5-2803-643E-4522C22B99A2}"/>
              </a:ext>
            </a:extLst>
          </p:cNvPr>
          <p:cNvSpPr/>
          <p:nvPr/>
        </p:nvSpPr>
        <p:spPr>
          <a:xfrm rot="5400000">
            <a:off x="7089496" y="1282859"/>
            <a:ext cx="4386805" cy="2974694"/>
          </a:xfrm>
          <a:prstGeom prst="hexagon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7" name="Hexágono 16">
            <a:extLst>
              <a:ext uri="{FF2B5EF4-FFF2-40B4-BE49-F238E27FC236}">
                <a16:creationId xmlns:a16="http://schemas.microsoft.com/office/drawing/2014/main" id="{6D5E2799-FBA1-9CA7-0E9C-9641B723A4F0}"/>
              </a:ext>
            </a:extLst>
          </p:cNvPr>
          <p:cNvSpPr/>
          <p:nvPr/>
        </p:nvSpPr>
        <p:spPr>
          <a:xfrm rot="5400000">
            <a:off x="4510271" y="1096702"/>
            <a:ext cx="4386805" cy="2974694"/>
          </a:xfrm>
          <a:prstGeom prst="hexagon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6" name="Hexágono 15">
            <a:extLst>
              <a:ext uri="{FF2B5EF4-FFF2-40B4-BE49-F238E27FC236}">
                <a16:creationId xmlns:a16="http://schemas.microsoft.com/office/drawing/2014/main" id="{92BCA102-EDF7-3D87-2300-969003D54A9A}"/>
              </a:ext>
            </a:extLst>
          </p:cNvPr>
          <p:cNvSpPr/>
          <p:nvPr/>
        </p:nvSpPr>
        <p:spPr>
          <a:xfrm rot="5400000">
            <a:off x="2203047" y="1076445"/>
            <a:ext cx="4386805" cy="2974694"/>
          </a:xfrm>
          <a:prstGeom prst="hexagon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5" name="Hexágono 14">
            <a:extLst>
              <a:ext uri="{FF2B5EF4-FFF2-40B4-BE49-F238E27FC236}">
                <a16:creationId xmlns:a16="http://schemas.microsoft.com/office/drawing/2014/main" id="{59668D05-5A83-6588-E91C-C182D0228425}"/>
              </a:ext>
            </a:extLst>
          </p:cNvPr>
          <p:cNvSpPr/>
          <p:nvPr/>
        </p:nvSpPr>
        <p:spPr>
          <a:xfrm rot="5400000">
            <a:off x="-212207" y="889321"/>
            <a:ext cx="4386805" cy="2974694"/>
          </a:xfrm>
          <a:prstGeom prst="hexagon">
            <a:avLst/>
          </a:prstGeom>
          <a:solidFill>
            <a:schemeClr val="bg1">
              <a:lumMod val="95000"/>
            </a:schemeClr>
          </a:solidFill>
          <a:ln w="31750">
            <a:solidFill>
              <a:schemeClr val="tx1">
                <a:lumMod val="95000"/>
                <a:lumOff val="5000"/>
              </a:schemeClr>
            </a:solidFill>
          </a:ln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89E933A6-F941-5E5A-D5F7-027FB9EB073C}"/>
              </a:ext>
            </a:extLst>
          </p:cNvPr>
          <p:cNvSpPr/>
          <p:nvPr/>
        </p:nvSpPr>
        <p:spPr>
          <a:xfrm>
            <a:off x="335643" y="372597"/>
            <a:ext cx="11096307" cy="2215991"/>
          </a:xfrm>
          <a:prstGeom prst="rect">
            <a:avLst/>
          </a:prstGeom>
          <a:noFill/>
          <a:effectLst>
            <a:softEdge rad="190500"/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13800" b="1" cap="none" spc="0" dirty="0">
                <a:ln w="0"/>
                <a:solidFill>
                  <a:srgbClr val="0082B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ENFOQUES</a:t>
            </a:r>
            <a:endParaRPr lang="es-ES" sz="9600" b="1" cap="none" spc="0" dirty="0">
              <a:ln w="0"/>
              <a:solidFill>
                <a:srgbClr val="0082B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Hexágono 10">
            <a:extLst>
              <a:ext uri="{FF2B5EF4-FFF2-40B4-BE49-F238E27FC236}">
                <a16:creationId xmlns:a16="http://schemas.microsoft.com/office/drawing/2014/main" id="{C45289A2-3632-BA3F-3B7E-9B96CD553FA7}"/>
              </a:ext>
            </a:extLst>
          </p:cNvPr>
          <p:cNvSpPr/>
          <p:nvPr/>
        </p:nvSpPr>
        <p:spPr>
          <a:xfrm rot="5400000">
            <a:off x="-212206" y="2600446"/>
            <a:ext cx="4386805" cy="2974694"/>
          </a:xfrm>
          <a:prstGeom prst="hexagon">
            <a:avLst/>
          </a:prstGeom>
          <a:solidFill>
            <a:srgbClr val="0037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2" name="Hexágono 11">
            <a:extLst>
              <a:ext uri="{FF2B5EF4-FFF2-40B4-BE49-F238E27FC236}">
                <a16:creationId xmlns:a16="http://schemas.microsoft.com/office/drawing/2014/main" id="{002E5CF7-D4CE-5F61-C202-FE1D3EB6E2D0}"/>
              </a:ext>
            </a:extLst>
          </p:cNvPr>
          <p:cNvSpPr/>
          <p:nvPr/>
        </p:nvSpPr>
        <p:spPr>
          <a:xfrm rot="5400000">
            <a:off x="2000497" y="2623034"/>
            <a:ext cx="4386805" cy="2974694"/>
          </a:xfrm>
          <a:prstGeom prst="hexagon">
            <a:avLst/>
          </a:prstGeom>
          <a:solidFill>
            <a:srgbClr val="0082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3" name="Hexágono 12">
            <a:extLst>
              <a:ext uri="{FF2B5EF4-FFF2-40B4-BE49-F238E27FC236}">
                <a16:creationId xmlns:a16="http://schemas.microsoft.com/office/drawing/2014/main" id="{2CEE795E-187B-D1B0-8E57-799719C0A22C}"/>
              </a:ext>
            </a:extLst>
          </p:cNvPr>
          <p:cNvSpPr/>
          <p:nvPr/>
        </p:nvSpPr>
        <p:spPr>
          <a:xfrm rot="5400000">
            <a:off x="4674241" y="2600447"/>
            <a:ext cx="4386805" cy="2974694"/>
          </a:xfrm>
          <a:prstGeom prst="hexagon">
            <a:avLst/>
          </a:prstGeom>
          <a:solidFill>
            <a:srgbClr val="6DC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14" name="Hexágono 13">
            <a:extLst>
              <a:ext uri="{FF2B5EF4-FFF2-40B4-BE49-F238E27FC236}">
                <a16:creationId xmlns:a16="http://schemas.microsoft.com/office/drawing/2014/main" id="{0EAF2E82-BEC8-08BC-2CF8-72D5BAC8EEDC}"/>
              </a:ext>
            </a:extLst>
          </p:cNvPr>
          <p:cNvSpPr/>
          <p:nvPr/>
        </p:nvSpPr>
        <p:spPr>
          <a:xfrm rot="5400000">
            <a:off x="7089493" y="2600447"/>
            <a:ext cx="4386805" cy="2974694"/>
          </a:xfrm>
          <a:prstGeom prst="hexagon">
            <a:avLst/>
          </a:prstGeom>
          <a:solidFill>
            <a:srgbClr val="C1E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86B3C5D4-22CC-707F-171A-313AB43B6D85}"/>
              </a:ext>
            </a:extLst>
          </p:cNvPr>
          <p:cNvSpPr/>
          <p:nvPr/>
        </p:nvSpPr>
        <p:spPr>
          <a:xfrm>
            <a:off x="1605953" y="221863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	</a:t>
            </a:r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62ADC898-F8CF-05B3-1A17-19C679744BB3}"/>
              </a:ext>
            </a:extLst>
          </p:cNvPr>
          <p:cNvSpPr/>
          <p:nvPr/>
        </p:nvSpPr>
        <p:spPr>
          <a:xfrm>
            <a:off x="875503" y="3056741"/>
            <a:ext cx="1757426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solidFill>
                  <a:srgbClr val="F8FAFF"/>
                </a:solidFill>
                <a:effectLst/>
                <a:latin typeface="Inter"/>
              </a:rPr>
              <a:t>Prueba de Turing: Evaluación de la capacidad de una máquina para imitar el comportamiento humano en una conversación.</a:t>
            </a:r>
            <a:endParaRPr lang="es-419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74FE8022-3347-AEF0-A2FC-DE9390DAD7BC}"/>
              </a:ext>
            </a:extLst>
          </p:cNvPr>
          <p:cNvSpPr/>
          <p:nvPr/>
        </p:nvSpPr>
        <p:spPr>
          <a:xfrm>
            <a:off x="3796122" y="2122384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1BCF94A4-4A67-44B3-7C9C-B7E952F6E1C0}"/>
              </a:ext>
            </a:extLst>
          </p:cNvPr>
          <p:cNvSpPr/>
          <p:nvPr/>
        </p:nvSpPr>
        <p:spPr>
          <a:xfrm>
            <a:off x="3156497" y="3024113"/>
            <a:ext cx="1862591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solidFill>
                  <a:srgbClr val="F8FAFF"/>
                </a:solidFill>
                <a:effectLst/>
                <a:latin typeface="Inter"/>
              </a:rPr>
              <a:t>Modelos cognitivos: Basados en la psicología y la neurociencia para replicar cómo piensan los humanos.</a:t>
            </a:r>
            <a:endParaRPr lang="es-E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C6E54916-CA3E-6422-D411-EA6EBD2F523D}"/>
              </a:ext>
            </a:extLst>
          </p:cNvPr>
          <p:cNvSpPr/>
          <p:nvPr/>
        </p:nvSpPr>
        <p:spPr>
          <a:xfrm>
            <a:off x="6549723" y="2177731"/>
            <a:ext cx="535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FAC30276-B842-5D2D-7A56-462E1BED9CA4}"/>
              </a:ext>
            </a:extLst>
          </p:cNvPr>
          <p:cNvSpPr/>
          <p:nvPr/>
        </p:nvSpPr>
        <p:spPr>
          <a:xfrm>
            <a:off x="5710646" y="3018058"/>
            <a:ext cx="2303365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solidFill>
                  <a:srgbClr val="F8FAFF"/>
                </a:solidFill>
                <a:effectLst/>
                <a:latin typeface="Inter"/>
              </a:rPr>
              <a:t>Leyes del pensamiento: Uso de la lógica formal para modelar el razonamiento.</a:t>
            </a:r>
            <a:endParaRPr lang="es-E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61137898-F42A-2AAF-FBA1-BB0CE890E1FA}"/>
              </a:ext>
            </a:extLst>
          </p:cNvPr>
          <p:cNvSpPr/>
          <p:nvPr/>
        </p:nvSpPr>
        <p:spPr>
          <a:xfrm>
            <a:off x="9001805" y="2218631"/>
            <a:ext cx="535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419" sz="5400" b="1" i="0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ter"/>
              </a:rPr>
              <a:t>4</a:t>
            </a:r>
            <a:endParaRPr lang="es-419" sz="54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2D214CD6-C608-562C-79DB-94911285EFF3}"/>
              </a:ext>
            </a:extLst>
          </p:cNvPr>
          <p:cNvSpPr/>
          <p:nvPr/>
        </p:nvSpPr>
        <p:spPr>
          <a:xfrm>
            <a:off x="7893858" y="3139036"/>
            <a:ext cx="2876385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419" sz="1600" b="1" i="0" dirty="0">
                <a:ln>
                  <a:solidFill>
                    <a:schemeClr val="tx1">
                      <a:lumMod val="95000"/>
                      <a:lumOff val="5000"/>
                      <a:alpha val="62000"/>
                    </a:schemeClr>
                  </a:solidFill>
                </a:ln>
                <a:solidFill>
                  <a:srgbClr val="F8FAFF"/>
                </a:solidFill>
                <a:effectLst/>
                <a:latin typeface="Inter"/>
              </a:rPr>
              <a:t>Agentes racionales: Sistemas diseñados para actuar de la mejor manera posible en función de la información disponible.</a:t>
            </a:r>
            <a:endParaRPr lang="es-ES" sz="1600" b="1" cap="none" spc="0" dirty="0">
              <a:ln w="0">
                <a:solidFill>
                  <a:schemeClr val="tx1">
                    <a:lumMod val="95000"/>
                    <a:lumOff val="5000"/>
                    <a:alpha val="62000"/>
                  </a:schemeClr>
                </a:solidFill>
              </a:ln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043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ágono 3">
            <a:extLst>
              <a:ext uri="{FF2B5EF4-FFF2-40B4-BE49-F238E27FC236}">
                <a16:creationId xmlns:a16="http://schemas.microsoft.com/office/drawing/2014/main" id="{1C25EA06-044D-C295-DDFD-99C224BE8D8B}"/>
              </a:ext>
            </a:extLst>
          </p:cNvPr>
          <p:cNvSpPr/>
          <p:nvPr/>
        </p:nvSpPr>
        <p:spPr>
          <a:xfrm rot="5400000">
            <a:off x="5065373" y="2481324"/>
            <a:ext cx="2335188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rgbClr val="00B0F0"/>
              </a:gs>
              <a:gs pos="100000">
                <a:schemeClr val="accent5">
                  <a:lumMod val="46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5" name="Hexágono 4">
            <a:extLst>
              <a:ext uri="{FF2B5EF4-FFF2-40B4-BE49-F238E27FC236}">
                <a16:creationId xmlns:a16="http://schemas.microsoft.com/office/drawing/2014/main" id="{46B832F9-764C-2F25-E257-6A920C5E8872}"/>
              </a:ext>
            </a:extLst>
          </p:cNvPr>
          <p:cNvSpPr/>
          <p:nvPr/>
        </p:nvSpPr>
        <p:spPr>
          <a:xfrm rot="5400000">
            <a:off x="7509560" y="2481323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6" name="Hexágono 5">
            <a:extLst>
              <a:ext uri="{FF2B5EF4-FFF2-40B4-BE49-F238E27FC236}">
                <a16:creationId xmlns:a16="http://schemas.microsoft.com/office/drawing/2014/main" id="{D0486018-ECA9-2132-9540-0547F42F8435}"/>
              </a:ext>
            </a:extLst>
          </p:cNvPr>
          <p:cNvSpPr/>
          <p:nvPr/>
        </p:nvSpPr>
        <p:spPr>
          <a:xfrm rot="5400000">
            <a:off x="6287467" y="446107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7" name="Hexágono 6">
            <a:extLst>
              <a:ext uri="{FF2B5EF4-FFF2-40B4-BE49-F238E27FC236}">
                <a16:creationId xmlns:a16="http://schemas.microsoft.com/office/drawing/2014/main" id="{B9EBA375-D442-21CA-09F8-204CE41B09F1}"/>
              </a:ext>
            </a:extLst>
          </p:cNvPr>
          <p:cNvSpPr/>
          <p:nvPr/>
        </p:nvSpPr>
        <p:spPr>
          <a:xfrm rot="5400000">
            <a:off x="3843280" y="446106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8" name="Hexágono 7">
            <a:extLst>
              <a:ext uri="{FF2B5EF4-FFF2-40B4-BE49-F238E27FC236}">
                <a16:creationId xmlns:a16="http://schemas.microsoft.com/office/drawing/2014/main" id="{CFAE84AD-92E5-1AC0-55A6-514976DA0F68}"/>
              </a:ext>
            </a:extLst>
          </p:cNvPr>
          <p:cNvSpPr/>
          <p:nvPr/>
        </p:nvSpPr>
        <p:spPr>
          <a:xfrm rot="5400000">
            <a:off x="2807345" y="2481322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9" name="Hexágono 8">
            <a:extLst>
              <a:ext uri="{FF2B5EF4-FFF2-40B4-BE49-F238E27FC236}">
                <a16:creationId xmlns:a16="http://schemas.microsoft.com/office/drawing/2014/main" id="{1FA2BB91-1E69-FDAE-B15B-EAAAADCC9A25}"/>
              </a:ext>
            </a:extLst>
          </p:cNvPr>
          <p:cNvSpPr/>
          <p:nvPr/>
        </p:nvSpPr>
        <p:spPr>
          <a:xfrm rot="5400000">
            <a:off x="3973013" y="4516538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0" name="Hexágono 9">
            <a:extLst>
              <a:ext uri="{FF2B5EF4-FFF2-40B4-BE49-F238E27FC236}">
                <a16:creationId xmlns:a16="http://schemas.microsoft.com/office/drawing/2014/main" id="{F11AF1BA-F894-CC74-3F94-31F5A84D028C}"/>
              </a:ext>
            </a:extLst>
          </p:cNvPr>
          <p:cNvSpPr/>
          <p:nvPr/>
        </p:nvSpPr>
        <p:spPr>
          <a:xfrm rot="5400000">
            <a:off x="6287467" y="4516537"/>
            <a:ext cx="2335189" cy="2071869"/>
          </a:xfrm>
          <a:prstGeom prst="hexagon">
            <a:avLst/>
          </a:prstGeom>
          <a:gradFill flip="none" rotWithShape="1">
            <a:gsLst>
              <a:gs pos="27000">
                <a:schemeClr val="accent5">
                  <a:lumMod val="40000"/>
                  <a:lumOff val="60000"/>
                </a:schemeClr>
              </a:gs>
              <a:gs pos="65000">
                <a:schemeClr val="bg1">
                  <a:lumMod val="95000"/>
                </a:schemeClr>
              </a:gs>
              <a:gs pos="100000">
                <a:srgbClr val="5DD5FF"/>
              </a:gs>
            </a:gsLst>
            <a:path path="circle">
              <a:fillToRect r="100000" b="100000"/>
            </a:path>
            <a:tileRect l="-100000" t="-100000"/>
          </a:gradFill>
          <a:ln>
            <a:solidFill>
              <a:srgbClr val="6DC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1AC91B0-5000-D912-3941-EA06C597DD3E}"/>
              </a:ext>
            </a:extLst>
          </p:cNvPr>
          <p:cNvSpPr/>
          <p:nvPr/>
        </p:nvSpPr>
        <p:spPr>
          <a:xfrm>
            <a:off x="5197032" y="2867819"/>
            <a:ext cx="2071871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Principales</a:t>
            </a:r>
          </a:p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Enfoques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6521D9BF-17FA-09B3-B1F2-39535D7370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73" y="614419"/>
            <a:ext cx="713002" cy="713002"/>
          </a:xfrm>
          <a:prstGeom prst="rect">
            <a:avLst/>
          </a:prstGeom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3A04CC85-8E1D-7A33-5060-A6D4CECA8D7E}"/>
              </a:ext>
            </a:extLst>
          </p:cNvPr>
          <p:cNvSpPr/>
          <p:nvPr/>
        </p:nvSpPr>
        <p:spPr>
          <a:xfrm>
            <a:off x="4224441" y="1317458"/>
            <a:ext cx="1572866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Filosofía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6480BD6-3534-23AB-CBFF-B52D9B3767B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488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2745" y="620599"/>
            <a:ext cx="704896" cy="704896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B6F5CB2E-F377-71E7-E332-C0A61341F620}"/>
              </a:ext>
            </a:extLst>
          </p:cNvPr>
          <p:cNvSpPr/>
          <p:nvPr/>
        </p:nvSpPr>
        <p:spPr>
          <a:xfrm>
            <a:off x="6481822" y="1356457"/>
            <a:ext cx="2073965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Matemáticas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C90E87E9-0219-BAFD-73EC-EAFBBE6498AB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9074" y="2649635"/>
            <a:ext cx="736159" cy="736159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43E9BD34-1490-D93C-2FA1-784156F8889E}"/>
              </a:ext>
            </a:extLst>
          </p:cNvPr>
          <p:cNvSpPr/>
          <p:nvPr/>
        </p:nvSpPr>
        <p:spPr>
          <a:xfrm>
            <a:off x="7666555" y="3289644"/>
            <a:ext cx="2021194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Economía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21D7543C-E7BF-B054-D221-8A9BB3CDA29F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114633" y="4606366"/>
            <a:ext cx="673008" cy="673008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6572F200-6E40-F210-4FE3-A8FE1E5378C4}"/>
              </a:ext>
            </a:extLst>
          </p:cNvPr>
          <p:cNvSpPr/>
          <p:nvPr/>
        </p:nvSpPr>
        <p:spPr>
          <a:xfrm>
            <a:off x="6457939" y="5396048"/>
            <a:ext cx="203305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Psicología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860DA3D5-8884-6572-BDC9-7322A6293533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0284" y="4606366"/>
            <a:ext cx="769480" cy="769480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9CF9C10A-AD77-7635-863C-255C45945A89}"/>
              </a:ext>
            </a:extLst>
          </p:cNvPr>
          <p:cNvSpPr/>
          <p:nvPr/>
        </p:nvSpPr>
        <p:spPr>
          <a:xfrm>
            <a:off x="4176239" y="5359833"/>
            <a:ext cx="192873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Lingüística</a:t>
            </a:r>
            <a:endParaRPr lang="es-E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8" name="Imagen 27">
            <a:extLst>
              <a:ext uri="{FF2B5EF4-FFF2-40B4-BE49-F238E27FC236}">
                <a16:creationId xmlns:a16="http://schemas.microsoft.com/office/drawing/2014/main" id="{D9C4ED18-6247-5CDB-9DCC-90CD2CE3136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713" y="2627001"/>
            <a:ext cx="746454" cy="746454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4DCDA57E-BCEF-FA73-8044-34C51B13BB2D}"/>
              </a:ext>
            </a:extLst>
          </p:cNvPr>
          <p:cNvSpPr/>
          <p:nvPr/>
        </p:nvSpPr>
        <p:spPr>
          <a:xfrm>
            <a:off x="3047473" y="3380916"/>
            <a:ext cx="185493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Cibernético</a:t>
            </a:r>
          </a:p>
        </p:txBody>
      </p:sp>
    </p:spTree>
    <p:extLst>
      <p:ext uri="{BB962C8B-B14F-4D97-AF65-F5344CB8AC3E}">
        <p14:creationId xmlns:p14="http://schemas.microsoft.com/office/powerpoint/2010/main" val="2227615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Hexágono 24">
            <a:extLst>
              <a:ext uri="{FF2B5EF4-FFF2-40B4-BE49-F238E27FC236}">
                <a16:creationId xmlns:a16="http://schemas.microsoft.com/office/drawing/2014/main" id="{F08767C9-AA4F-9792-3F40-EA010942FCCF}"/>
              </a:ext>
            </a:extLst>
          </p:cNvPr>
          <p:cNvSpPr/>
          <p:nvPr/>
        </p:nvSpPr>
        <p:spPr>
          <a:xfrm rot="5400000">
            <a:off x="-1271273" y="2092128"/>
            <a:ext cx="7498083" cy="4929268"/>
          </a:xfrm>
          <a:prstGeom prst="hexagon">
            <a:avLst/>
          </a:prstGeom>
          <a:solidFill>
            <a:srgbClr val="6DC0FF"/>
          </a:solidFill>
          <a:effectLst>
            <a:softEdge rad="889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sp>
        <p:nvSpPr>
          <p:cNvPr id="22" name="Hexágono 21">
            <a:extLst>
              <a:ext uri="{FF2B5EF4-FFF2-40B4-BE49-F238E27FC236}">
                <a16:creationId xmlns:a16="http://schemas.microsoft.com/office/drawing/2014/main" id="{AC9CFFFD-D5EB-4AA2-4126-D82D04F39E65}"/>
              </a:ext>
            </a:extLst>
          </p:cNvPr>
          <p:cNvSpPr/>
          <p:nvPr/>
        </p:nvSpPr>
        <p:spPr>
          <a:xfrm>
            <a:off x="797465" y="302599"/>
            <a:ext cx="3287171" cy="1343321"/>
          </a:xfrm>
          <a:prstGeom prst="hexagon">
            <a:avLst/>
          </a:prstGeom>
          <a:solidFill>
            <a:srgbClr val="5DD5FF"/>
          </a:solidFill>
          <a:effectLst>
            <a:softEdge rad="635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419"/>
          </a:p>
        </p:txBody>
      </p:sp>
      <p:pic>
        <p:nvPicPr>
          <p:cNvPr id="11" name="Imagen 10" descr="Donald Clark Plan B: McCulloch &amp; Pitts - Neural nets">
            <a:extLst>
              <a:ext uri="{FF2B5EF4-FFF2-40B4-BE49-F238E27FC236}">
                <a16:creationId xmlns:a16="http://schemas.microsoft.com/office/drawing/2014/main" id="{26F83427-FF94-05AF-FEBA-E0FCD25AC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" r="2844"/>
          <a:stretch>
            <a:fillRect/>
          </a:stretch>
        </p:blipFill>
        <p:spPr bwMode="auto">
          <a:xfrm>
            <a:off x="8141593" y="1856346"/>
            <a:ext cx="3053856" cy="2216110"/>
          </a:xfrm>
          <a:custGeom>
            <a:avLst/>
            <a:gdLst>
              <a:gd name="connsiteX0" fmla="*/ 687230 w 4084320"/>
              <a:gd name="connsiteY0" fmla="*/ 0 h 2748915"/>
              <a:gd name="connsiteX1" fmla="*/ 3397090 w 4084320"/>
              <a:gd name="connsiteY1" fmla="*/ 0 h 2748915"/>
              <a:gd name="connsiteX2" fmla="*/ 4084320 w 4084320"/>
              <a:gd name="connsiteY2" fmla="*/ 1374459 h 2748915"/>
              <a:gd name="connsiteX3" fmla="*/ 3397091 w 4084320"/>
              <a:gd name="connsiteY3" fmla="*/ 2748915 h 2748915"/>
              <a:gd name="connsiteX4" fmla="*/ 687229 w 4084320"/>
              <a:gd name="connsiteY4" fmla="*/ 2748915 h 2748915"/>
              <a:gd name="connsiteX5" fmla="*/ 0 w 4084320"/>
              <a:gd name="connsiteY5" fmla="*/ 1374459 h 2748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84320" h="2748915">
                <a:moveTo>
                  <a:pt x="687230" y="0"/>
                </a:moveTo>
                <a:lnTo>
                  <a:pt x="3397090" y="0"/>
                </a:lnTo>
                <a:lnTo>
                  <a:pt x="4084320" y="1374459"/>
                </a:lnTo>
                <a:lnTo>
                  <a:pt x="3397091" y="2748915"/>
                </a:lnTo>
                <a:lnTo>
                  <a:pt x="687229" y="2748915"/>
                </a:lnTo>
                <a:lnTo>
                  <a:pt x="0" y="13744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Imagen 13" descr="John McCarthy -- Father of AI and Lisp -- Dies at 84 | WIRED">
            <a:extLst>
              <a:ext uri="{FF2B5EF4-FFF2-40B4-BE49-F238E27FC236}">
                <a16:creationId xmlns:a16="http://schemas.microsoft.com/office/drawing/2014/main" id="{A934BCBB-CC9E-8823-DA76-75EE58219F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8" t="4982" b="8899"/>
          <a:stretch>
            <a:fillRect/>
          </a:stretch>
        </p:blipFill>
        <p:spPr bwMode="auto">
          <a:xfrm>
            <a:off x="7937202" y="4221023"/>
            <a:ext cx="3053856" cy="2522296"/>
          </a:xfrm>
          <a:custGeom>
            <a:avLst/>
            <a:gdLst>
              <a:gd name="connsiteX0" fmla="*/ 922020 w 4465320"/>
              <a:gd name="connsiteY0" fmla="*/ 0 h 3688078"/>
              <a:gd name="connsiteX1" fmla="*/ 3543300 w 4465320"/>
              <a:gd name="connsiteY1" fmla="*/ 0 h 3688078"/>
              <a:gd name="connsiteX2" fmla="*/ 4465320 w 4465320"/>
              <a:gd name="connsiteY2" fmla="*/ 1844039 h 3688078"/>
              <a:gd name="connsiteX3" fmla="*/ 3543300 w 4465320"/>
              <a:gd name="connsiteY3" fmla="*/ 3688078 h 3688078"/>
              <a:gd name="connsiteX4" fmla="*/ 922020 w 4465320"/>
              <a:gd name="connsiteY4" fmla="*/ 3688078 h 3688078"/>
              <a:gd name="connsiteX5" fmla="*/ 0 w 4465320"/>
              <a:gd name="connsiteY5" fmla="*/ 1844039 h 368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65320" h="3688078">
                <a:moveTo>
                  <a:pt x="922020" y="0"/>
                </a:moveTo>
                <a:lnTo>
                  <a:pt x="3543300" y="0"/>
                </a:lnTo>
                <a:lnTo>
                  <a:pt x="4465320" y="1844039"/>
                </a:lnTo>
                <a:lnTo>
                  <a:pt x="3543300" y="3688078"/>
                </a:lnTo>
                <a:lnTo>
                  <a:pt x="922020" y="3688078"/>
                </a:lnTo>
                <a:lnTo>
                  <a:pt x="0" y="18440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agen 15" descr="Marvin Minsky, “father of artificial intelligence,” dies at 88 | MIT News |  Massachusetts Institute of Technology">
            <a:extLst>
              <a:ext uri="{FF2B5EF4-FFF2-40B4-BE49-F238E27FC236}">
                <a16:creationId xmlns:a16="http://schemas.microsoft.com/office/drawing/2014/main" id="{A6B6763B-0B1A-AB39-0EFE-04B18588F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3130" r="11053" b="4039"/>
          <a:stretch>
            <a:fillRect/>
          </a:stretch>
        </p:blipFill>
        <p:spPr bwMode="auto">
          <a:xfrm>
            <a:off x="5324942" y="2996671"/>
            <a:ext cx="2847041" cy="2490026"/>
          </a:xfrm>
          <a:custGeom>
            <a:avLst/>
            <a:gdLst>
              <a:gd name="connsiteX0" fmla="*/ 1139190 w 6073998"/>
              <a:gd name="connsiteY0" fmla="*/ 0 h 4556758"/>
              <a:gd name="connsiteX1" fmla="*/ 4934808 w 6073998"/>
              <a:gd name="connsiteY1" fmla="*/ 0 h 4556758"/>
              <a:gd name="connsiteX2" fmla="*/ 6073998 w 6073998"/>
              <a:gd name="connsiteY2" fmla="*/ 2278379 h 4556758"/>
              <a:gd name="connsiteX3" fmla="*/ 4934808 w 6073998"/>
              <a:gd name="connsiteY3" fmla="*/ 4556758 h 4556758"/>
              <a:gd name="connsiteX4" fmla="*/ 1139190 w 6073998"/>
              <a:gd name="connsiteY4" fmla="*/ 4556758 h 4556758"/>
              <a:gd name="connsiteX5" fmla="*/ 0 w 6073998"/>
              <a:gd name="connsiteY5" fmla="*/ 2278379 h 455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73998" h="4556758">
                <a:moveTo>
                  <a:pt x="1139190" y="0"/>
                </a:moveTo>
                <a:lnTo>
                  <a:pt x="4934808" y="0"/>
                </a:lnTo>
                <a:lnTo>
                  <a:pt x="6073998" y="2278379"/>
                </a:lnTo>
                <a:lnTo>
                  <a:pt x="4934808" y="4556758"/>
                </a:lnTo>
                <a:lnTo>
                  <a:pt x="1139190" y="4556758"/>
                </a:lnTo>
                <a:lnTo>
                  <a:pt x="0" y="227837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Imagen 17" descr="Ajedrez: un juego complejo que posibilita modelar la toma de decisiones –  ICC – Instituto de Ciencias de la Computación">
            <a:extLst>
              <a:ext uri="{FF2B5EF4-FFF2-40B4-BE49-F238E27FC236}">
                <a16:creationId xmlns:a16="http://schemas.microsoft.com/office/drawing/2014/main" id="{C2D523A1-1A2A-5BF0-57D9-3E81729C9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67" r="11067"/>
          <a:stretch>
            <a:fillRect/>
          </a:stretch>
        </p:blipFill>
        <p:spPr bwMode="auto">
          <a:xfrm>
            <a:off x="5431960" y="524785"/>
            <a:ext cx="2781139" cy="2159430"/>
          </a:xfrm>
          <a:custGeom>
            <a:avLst/>
            <a:gdLst>
              <a:gd name="connsiteX0" fmla="*/ 400050 w 2225040"/>
              <a:gd name="connsiteY0" fmla="*/ 0 h 1600200"/>
              <a:gd name="connsiteX1" fmla="*/ 1824990 w 2225040"/>
              <a:gd name="connsiteY1" fmla="*/ 0 h 1600200"/>
              <a:gd name="connsiteX2" fmla="*/ 2225040 w 2225040"/>
              <a:gd name="connsiteY2" fmla="*/ 800100 h 1600200"/>
              <a:gd name="connsiteX3" fmla="*/ 1824990 w 2225040"/>
              <a:gd name="connsiteY3" fmla="*/ 1600200 h 1600200"/>
              <a:gd name="connsiteX4" fmla="*/ 400050 w 2225040"/>
              <a:gd name="connsiteY4" fmla="*/ 1600200 h 1600200"/>
              <a:gd name="connsiteX5" fmla="*/ 0 w 2225040"/>
              <a:gd name="connsiteY5" fmla="*/ 800100 h 16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225040" h="1600200">
                <a:moveTo>
                  <a:pt x="400050" y="0"/>
                </a:moveTo>
                <a:lnTo>
                  <a:pt x="1824990" y="0"/>
                </a:lnTo>
                <a:lnTo>
                  <a:pt x="2225040" y="800100"/>
                </a:lnTo>
                <a:lnTo>
                  <a:pt x="1824990" y="1600200"/>
                </a:lnTo>
                <a:lnTo>
                  <a:pt x="400050" y="1600200"/>
                </a:lnTo>
                <a:lnTo>
                  <a:pt x="0" y="8001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Imagen 19" descr="Chatgpt - Iconos gratis de logo">
            <a:extLst>
              <a:ext uri="{FF2B5EF4-FFF2-40B4-BE49-F238E27FC236}">
                <a16:creationId xmlns:a16="http://schemas.microsoft.com/office/drawing/2014/main" id="{9B55564D-729D-0637-C1A0-DE445DDE7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161" t="-19400" r="-39197" b="-14112"/>
          <a:stretch>
            <a:fillRect/>
          </a:stretch>
        </p:blipFill>
        <p:spPr bwMode="auto">
          <a:xfrm>
            <a:off x="9948882" y="0"/>
            <a:ext cx="2232812" cy="1760219"/>
          </a:xfrm>
          <a:custGeom>
            <a:avLst/>
            <a:gdLst>
              <a:gd name="connsiteX0" fmla="*/ 769620 w 3905004"/>
              <a:gd name="connsiteY0" fmla="*/ 0 h 3078478"/>
              <a:gd name="connsiteX1" fmla="*/ 3135384 w 3905004"/>
              <a:gd name="connsiteY1" fmla="*/ 0 h 3078478"/>
              <a:gd name="connsiteX2" fmla="*/ 3905004 w 3905004"/>
              <a:gd name="connsiteY2" fmla="*/ 1539239 h 3078478"/>
              <a:gd name="connsiteX3" fmla="*/ 3135384 w 3905004"/>
              <a:gd name="connsiteY3" fmla="*/ 3078478 h 3078478"/>
              <a:gd name="connsiteX4" fmla="*/ 769620 w 3905004"/>
              <a:gd name="connsiteY4" fmla="*/ 3078478 h 3078478"/>
              <a:gd name="connsiteX5" fmla="*/ 0 w 3905004"/>
              <a:gd name="connsiteY5" fmla="*/ 1539239 h 307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905004" h="3078478">
                <a:moveTo>
                  <a:pt x="769620" y="0"/>
                </a:moveTo>
                <a:lnTo>
                  <a:pt x="3135384" y="0"/>
                </a:lnTo>
                <a:lnTo>
                  <a:pt x="3905004" y="1539239"/>
                </a:lnTo>
                <a:lnTo>
                  <a:pt x="3135384" y="3078478"/>
                </a:lnTo>
                <a:lnTo>
                  <a:pt x="769620" y="3078478"/>
                </a:lnTo>
                <a:lnTo>
                  <a:pt x="0" y="15392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ángulo 20">
            <a:extLst>
              <a:ext uri="{FF2B5EF4-FFF2-40B4-BE49-F238E27FC236}">
                <a16:creationId xmlns:a16="http://schemas.microsoft.com/office/drawing/2014/main" id="{C39E5511-846B-CCD8-34D6-8CB6F4CBB40E}"/>
              </a:ext>
            </a:extLst>
          </p:cNvPr>
          <p:cNvSpPr/>
          <p:nvPr/>
        </p:nvSpPr>
        <p:spPr>
          <a:xfrm>
            <a:off x="1287022" y="463510"/>
            <a:ext cx="242399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Historia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4DAAC2E8-3035-31C4-DA0C-D26FFED3C9AB}"/>
              </a:ext>
            </a:extLst>
          </p:cNvPr>
          <p:cNvSpPr txBox="1"/>
          <p:nvPr/>
        </p:nvSpPr>
        <p:spPr>
          <a:xfrm>
            <a:off x="0" y="2043532"/>
            <a:ext cx="447591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s-419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Primeros trabajos (1943-1955): McCulloch y Pitts desarrollaron el primer modelo computacional de redes neuronales. Turing propuso la idea de máquinas inteligentes en 1950. </a:t>
            </a:r>
          </a:p>
          <a:p>
            <a:pPr marL="285750" indent="-285750">
              <a:buFontTx/>
              <a:buChar char="-"/>
            </a:pPr>
            <a:r>
              <a:rPr lang="es-419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Dartmouth 1956: Conferencia clave donde John McCarthy, Marvin Minsky y otros sentaron las bases de la IA moderna. </a:t>
            </a:r>
          </a:p>
          <a:p>
            <a:pPr marL="285750" indent="-285750">
              <a:buFontTx/>
              <a:buChar char="-"/>
            </a:pPr>
            <a:r>
              <a:rPr lang="es-419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Primeros logros: Desarrollo de programas capaces de demostrar teoremas y jugar a las damas. </a:t>
            </a:r>
          </a:p>
          <a:p>
            <a:pPr marL="285750" indent="-285750">
              <a:buFontTx/>
              <a:buChar char="-"/>
            </a:pPr>
            <a:r>
              <a:rPr lang="es-419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ter"/>
              </a:rPr>
              <a:t> Crecimiento del campo: Se consolidó la IA como disciplina, con avances en planificación, aprendizaje automático y procesamiento del lenguaje.</a:t>
            </a:r>
            <a:endParaRPr lang="es-419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11469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297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Inter</vt:lpstr>
      <vt:lpstr>Arial</vt:lpstr>
      <vt:lpstr>Arial Black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BRYAN JAVIER ANGULO SANDOVAL</dc:creator>
  <cp:lastModifiedBy>BRYAN JAVIER ANGULO SANDOVAL</cp:lastModifiedBy>
  <cp:revision>1</cp:revision>
  <dcterms:created xsi:type="dcterms:W3CDTF">2025-02-08T04:59:58Z</dcterms:created>
  <dcterms:modified xsi:type="dcterms:W3CDTF">2025-02-08T06:31:35Z</dcterms:modified>
</cp:coreProperties>
</file>