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63457C-5627-47CA-4F89-2C59B3271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Agentes deliberativos híbridos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C6736E-A8AF-CEEF-9B74-0380FD341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6276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C2B44-CC08-0E63-3FEE-FEC9C2E2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Que son?</a:t>
            </a:r>
            <a:endParaRPr lang="es-419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5C9E79-D27A-CCB8-9E0D-CA55C0FE1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son una arquitectura en Inteligencia Artificial que combina dos enfoques fundamentales de toma de decisiones: el </a:t>
            </a:r>
            <a:r>
              <a:rPr lang="es-MX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enfoque deliberativo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y el </a:t>
            </a:r>
            <a:r>
              <a:rPr lang="es-MX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enfoque reactivo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, para crear sistemas más flexibles, adaptativos y eficientes. Se utilizan en situaciones complejas donde se requiere tanto la capacidad de </a:t>
            </a:r>
            <a:r>
              <a:rPr lang="es-MX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planificación y razonamiento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a largo plazo como la </a:t>
            </a:r>
            <a:r>
              <a:rPr lang="es-MX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reacción rápida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ante cambios inesperados en el entorno.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26047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4DDA5-6F3B-0082-B9A6-62762FFB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Como se relacionan con la IA?</a:t>
            </a:r>
            <a:endParaRPr lang="es-419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83A657-94F6-D55F-09C8-7193F06B1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En Inteligencia Artificial, un </a:t>
            </a:r>
            <a:r>
              <a:rPr lang="es-MX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agente</a:t>
            </a:r>
            <a:r>
              <a:rPr lang="es-MX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es una entidad autónoma que </a:t>
            </a:r>
            <a:r>
              <a:rPr lang="es-MX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percibe</a:t>
            </a:r>
            <a:r>
              <a:rPr lang="es-MX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su entorno a través de sensores y </a:t>
            </a:r>
            <a:r>
              <a:rPr lang="es-MX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actúa</a:t>
            </a:r>
            <a:r>
              <a:rPr lang="es-MX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en él mediante actuadores con el objetivo de lograr ciertos objetivos.</a:t>
            </a:r>
            <a:endParaRPr lang="es-419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419" dirty="0"/>
          </a:p>
        </p:txBody>
      </p:sp>
      <p:pic>
        <p:nvPicPr>
          <p:cNvPr id="9" name="Imagen 8" descr="Así crecen los servicios de entregas con robots autónomos | DPL News">
            <a:extLst>
              <a:ext uri="{FF2B5EF4-FFF2-40B4-BE49-F238E27FC236}">
                <a16:creationId xmlns:a16="http://schemas.microsoft.com/office/drawing/2014/main" id="{9BEAEE95-5204-7FA4-C053-B313F7AE1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6" t="3227" r="17015"/>
          <a:stretch>
            <a:fillRect/>
          </a:stretch>
        </p:blipFill>
        <p:spPr bwMode="auto">
          <a:xfrm>
            <a:off x="686515" y="3693585"/>
            <a:ext cx="2801552" cy="2298128"/>
          </a:xfrm>
          <a:custGeom>
            <a:avLst/>
            <a:gdLst>
              <a:gd name="connsiteX0" fmla="*/ 1018998 w 2037996"/>
              <a:gd name="connsiteY0" fmla="*/ 0 h 1671779"/>
              <a:gd name="connsiteX1" fmla="*/ 2037996 w 2037996"/>
              <a:gd name="connsiteY1" fmla="*/ 835890 h 1671779"/>
              <a:gd name="connsiteX2" fmla="*/ 1018998 w 2037996"/>
              <a:gd name="connsiteY2" fmla="*/ 1671779 h 1671779"/>
              <a:gd name="connsiteX3" fmla="*/ 0 w 2037996"/>
              <a:gd name="connsiteY3" fmla="*/ 835890 h 167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7996" h="1671779">
                <a:moveTo>
                  <a:pt x="1018998" y="0"/>
                </a:moveTo>
                <a:lnTo>
                  <a:pt x="2037996" y="835890"/>
                </a:lnTo>
                <a:lnTo>
                  <a:pt x="1018998" y="1671779"/>
                </a:lnTo>
                <a:lnTo>
                  <a:pt x="0" y="83589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oT y los asistentes virtuales | CTIC">
            <a:extLst>
              <a:ext uri="{FF2B5EF4-FFF2-40B4-BE49-F238E27FC236}">
                <a16:creationId xmlns:a16="http://schemas.microsoft.com/office/drawing/2014/main" id="{5E6D9FD7-1954-CC0F-5CE5-788BBC7DF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91768" y="3064001"/>
            <a:ext cx="8785532" cy="329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 descr="El juego de terror con la mejor INTELIGENCIA ARTIFICIAL">
            <a:extLst>
              <a:ext uri="{FF2B5EF4-FFF2-40B4-BE49-F238E27FC236}">
                <a16:creationId xmlns:a16="http://schemas.microsoft.com/office/drawing/2014/main" id="{3EEC3C98-7376-7812-CEE3-DC80003C3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1" t="12434" r="5742" b="7252"/>
          <a:stretch>
            <a:fillRect/>
          </a:stretch>
        </p:blipFill>
        <p:spPr bwMode="auto">
          <a:xfrm>
            <a:off x="8241285" y="3693585"/>
            <a:ext cx="2659571" cy="2035409"/>
          </a:xfrm>
          <a:custGeom>
            <a:avLst/>
            <a:gdLst>
              <a:gd name="connsiteX0" fmla="*/ 344249 w 1799253"/>
              <a:gd name="connsiteY0" fmla="*/ 0 h 1376995"/>
              <a:gd name="connsiteX1" fmla="*/ 1455004 w 1799253"/>
              <a:gd name="connsiteY1" fmla="*/ 0 h 1376995"/>
              <a:gd name="connsiteX2" fmla="*/ 1799253 w 1799253"/>
              <a:gd name="connsiteY2" fmla="*/ 688498 h 1376995"/>
              <a:gd name="connsiteX3" fmla="*/ 1455004 w 1799253"/>
              <a:gd name="connsiteY3" fmla="*/ 1376995 h 1376995"/>
              <a:gd name="connsiteX4" fmla="*/ 344249 w 1799253"/>
              <a:gd name="connsiteY4" fmla="*/ 1376995 h 1376995"/>
              <a:gd name="connsiteX5" fmla="*/ 0 w 1799253"/>
              <a:gd name="connsiteY5" fmla="*/ 688498 h 1376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9253" h="1376995">
                <a:moveTo>
                  <a:pt x="344249" y="0"/>
                </a:moveTo>
                <a:lnTo>
                  <a:pt x="1455004" y="0"/>
                </a:lnTo>
                <a:lnTo>
                  <a:pt x="1799253" y="688498"/>
                </a:lnTo>
                <a:lnTo>
                  <a:pt x="1455004" y="1376995"/>
                </a:lnTo>
                <a:lnTo>
                  <a:pt x="344249" y="1376995"/>
                </a:lnTo>
                <a:lnTo>
                  <a:pt x="0" y="6884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92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6FBA9-2B1F-78E4-AE42-0299694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Que lo compone?</a:t>
            </a:r>
            <a:endParaRPr lang="es-419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C07D61-C2A3-6D61-D594-9654C6EA0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9603275" cy="4124256"/>
          </a:xfrm>
        </p:spPr>
        <p:txBody>
          <a:bodyPr numCol="2">
            <a:normAutofit/>
          </a:bodyPr>
          <a:lstStyle/>
          <a:p>
            <a:pPr marL="0" indent="0">
              <a:lnSpc>
                <a:spcPct val="116000"/>
              </a:lnSpc>
              <a:spcBef>
                <a:spcPts val="1405"/>
              </a:spcBef>
              <a:spcAft>
                <a:spcPts val="1405"/>
              </a:spcAft>
              <a:buNone/>
            </a:pPr>
            <a:r>
              <a:rPr lang="es-MX" sz="1800" b="1" dirty="0">
                <a:solidFill>
                  <a:srgbClr val="0A2F4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	1. Arquitectura deliberativa</a:t>
            </a:r>
            <a:endParaRPr lang="es-419" sz="1800" b="1" dirty="0">
              <a:solidFill>
                <a:srgbClr val="0A2F40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6000"/>
              </a:lnSpc>
              <a:buFont typeface="Symbol" panose="05050102010706020507" pitchFamily="18" charset="2"/>
              <a:buChar char=""/>
            </a:pPr>
            <a:r>
              <a:rPr lang="es-MX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Basada en razonamiento y planificación.</a:t>
            </a:r>
            <a:endParaRPr lang="es-419" sz="1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6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Utiliza un </a:t>
            </a:r>
            <a:r>
              <a:rPr lang="es-MX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modelo interno</a:t>
            </a:r>
            <a:r>
              <a:rPr lang="es-MX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del mundo para representar el estado actual del entorno, los objetivos del agente y las posibles acciones.</a:t>
            </a:r>
            <a:endParaRPr lang="es-419" sz="1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6000"/>
              </a:lnSpc>
              <a:buFont typeface="Symbol" panose="05050102010706020507" pitchFamily="18" charset="2"/>
              <a:buChar char=""/>
            </a:pPr>
            <a:r>
              <a:rPr lang="es-MX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Planificación a largo plazo</a:t>
            </a:r>
            <a:r>
              <a:rPr lang="es-MX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: El agente analiza las consecuencias de sus acciones antes de ejecutarlas, seleccionando el mejor plan para alcanzar sus metas.</a:t>
            </a:r>
            <a:endParaRPr lang="es-419" sz="1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Toma de decisiones basada en lógica y conocimiento</a:t>
            </a:r>
            <a:r>
              <a:rPr lang="es-MX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: Utiliza reglas lógicas, redes semánticas o algoritmos de planificación para elegir las acciones más adecuadas.</a:t>
            </a:r>
            <a:endParaRPr lang="es-419" sz="1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6000"/>
              </a:lnSpc>
              <a:spcBef>
                <a:spcPts val="1405"/>
              </a:spcBef>
              <a:spcAft>
                <a:spcPts val="1405"/>
              </a:spcAft>
              <a:buNone/>
            </a:pPr>
            <a:r>
              <a:rPr lang="es-MX" sz="1800" b="1" dirty="0">
                <a:solidFill>
                  <a:srgbClr val="0A2F4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	2. Arquitectura reactiva</a:t>
            </a:r>
            <a:endParaRPr lang="es-419" sz="1800" b="1" dirty="0">
              <a:solidFill>
                <a:srgbClr val="0A2F40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6000"/>
              </a:lnSpc>
              <a:buFont typeface="Symbol" panose="05050102010706020507" pitchFamily="18" charset="2"/>
              <a:buChar char=""/>
            </a:pPr>
            <a:r>
              <a:rPr lang="es-MX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Basada en estímulos y respuestas inmediatas.</a:t>
            </a:r>
            <a:endParaRPr lang="es-419" sz="1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6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No utiliza un modelo complejo del mundo ni planificación a largo plazo.</a:t>
            </a:r>
            <a:endParaRPr lang="es-419" sz="1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6000"/>
              </a:lnSpc>
              <a:buFont typeface="Symbol" panose="05050102010706020507" pitchFamily="18" charset="2"/>
              <a:buChar char=""/>
            </a:pPr>
            <a:r>
              <a:rPr lang="es-MX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Responde de manera directa y rápida a </a:t>
            </a:r>
            <a:r>
              <a:rPr lang="es-MX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cambios en el entorno</a:t>
            </a:r>
            <a:r>
              <a:rPr lang="es-MX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usando reglas simples de "si ocurre X, entonces haz Y".</a:t>
            </a:r>
            <a:endParaRPr lang="es-419" sz="1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Muy </a:t>
            </a:r>
            <a:r>
              <a:rPr lang="es-MX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eficaz en entornos dinámicos y cambiantes</a:t>
            </a:r>
            <a:r>
              <a:rPr lang="es-MX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donde es necesaria una reacción instantánea.</a:t>
            </a:r>
            <a:endParaRPr lang="es-419" sz="1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419" dirty="0"/>
          </a:p>
        </p:txBody>
      </p:sp>
      <p:pic>
        <p:nvPicPr>
          <p:cNvPr id="7" name="Imagen 6" descr="Ejemplo del Problema del Camino Más Corto en Programación Entera">
            <a:extLst>
              <a:ext uri="{FF2B5EF4-FFF2-40B4-BE49-F238E27FC236}">
                <a16:creationId xmlns:a16="http://schemas.microsoft.com/office/drawing/2014/main" id="{8B46A217-AD77-E672-160F-38C62F821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72" y="953324"/>
            <a:ext cx="1958945" cy="1211812"/>
          </a:xfrm>
          <a:custGeom>
            <a:avLst/>
            <a:gdLst>
              <a:gd name="connsiteX0" fmla="*/ 979473 w 1958945"/>
              <a:gd name="connsiteY0" fmla="*/ 0 h 1211812"/>
              <a:gd name="connsiteX1" fmla="*/ 1939047 w 1958945"/>
              <a:gd name="connsiteY1" fmla="*/ 486443 h 1211812"/>
              <a:gd name="connsiteX2" fmla="*/ 1958945 w 1958945"/>
              <a:gd name="connsiteY2" fmla="*/ 609217 h 1211812"/>
              <a:gd name="connsiteX3" fmla="*/ 1958945 w 1958945"/>
              <a:gd name="connsiteY3" fmla="*/ 609229 h 1211812"/>
              <a:gd name="connsiteX4" fmla="*/ 1939047 w 1958945"/>
              <a:gd name="connsiteY4" fmla="*/ 732003 h 1211812"/>
              <a:gd name="connsiteX5" fmla="*/ 1176871 w 1958945"/>
              <a:gd name="connsiteY5" fmla="*/ 1206069 h 1211812"/>
              <a:gd name="connsiteX6" fmla="*/ 1085275 w 1958945"/>
              <a:gd name="connsiteY6" fmla="*/ 1211812 h 1211812"/>
              <a:gd name="connsiteX7" fmla="*/ 873671 w 1958945"/>
              <a:gd name="connsiteY7" fmla="*/ 1211812 h 1211812"/>
              <a:gd name="connsiteX8" fmla="*/ 782075 w 1958945"/>
              <a:gd name="connsiteY8" fmla="*/ 1206069 h 1211812"/>
              <a:gd name="connsiteX9" fmla="*/ 0 w 1958945"/>
              <a:gd name="connsiteY9" fmla="*/ 609223 h 1211812"/>
              <a:gd name="connsiteX10" fmla="*/ 979473 w 1958945"/>
              <a:gd name="connsiteY10" fmla="*/ 0 h 1211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58945" h="1211812">
                <a:moveTo>
                  <a:pt x="979473" y="0"/>
                </a:moveTo>
                <a:cubicBezTo>
                  <a:pt x="1452803" y="0"/>
                  <a:pt x="1847715" y="208830"/>
                  <a:pt x="1939047" y="486443"/>
                </a:cubicBezTo>
                <a:lnTo>
                  <a:pt x="1958945" y="609217"/>
                </a:lnTo>
                <a:lnTo>
                  <a:pt x="1958945" y="609229"/>
                </a:lnTo>
                <a:lnTo>
                  <a:pt x="1939047" y="732003"/>
                </a:lnTo>
                <a:cubicBezTo>
                  <a:pt x="1860762" y="969957"/>
                  <a:pt x="1559439" y="1157377"/>
                  <a:pt x="1176871" y="1206069"/>
                </a:cubicBezTo>
                <a:lnTo>
                  <a:pt x="1085275" y="1211812"/>
                </a:lnTo>
                <a:lnTo>
                  <a:pt x="873671" y="1211812"/>
                </a:lnTo>
                <a:lnTo>
                  <a:pt x="782075" y="1206069"/>
                </a:lnTo>
                <a:cubicBezTo>
                  <a:pt x="335746" y="1149261"/>
                  <a:pt x="0" y="903630"/>
                  <a:pt x="0" y="609223"/>
                </a:cubicBezTo>
                <a:cubicBezTo>
                  <a:pt x="0" y="272758"/>
                  <a:pt x="438525" y="0"/>
                  <a:pt x="97947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ೖ୭❛ Sentido arácnido ❞ | •Spider Universe• Amino">
            <a:extLst>
              <a:ext uri="{FF2B5EF4-FFF2-40B4-BE49-F238E27FC236}">
                <a16:creationId xmlns:a16="http://schemas.microsoft.com/office/drawing/2014/main" id="{E81E8145-5C93-3B46-3021-A999B5848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8"/>
          <a:stretch>
            <a:fillRect/>
          </a:stretch>
        </p:blipFill>
        <p:spPr bwMode="auto">
          <a:xfrm>
            <a:off x="10172699" y="953324"/>
            <a:ext cx="1494296" cy="1400175"/>
          </a:xfrm>
          <a:custGeom>
            <a:avLst/>
            <a:gdLst>
              <a:gd name="connsiteX0" fmla="*/ 747148 w 1494296"/>
              <a:gd name="connsiteY0" fmla="*/ 0 h 1400175"/>
              <a:gd name="connsiteX1" fmla="*/ 1494296 w 1494296"/>
              <a:gd name="connsiteY1" fmla="*/ 700088 h 1400175"/>
              <a:gd name="connsiteX2" fmla="*/ 897724 w 1494296"/>
              <a:gd name="connsiteY2" fmla="*/ 1385953 h 1400175"/>
              <a:gd name="connsiteX3" fmla="*/ 747159 w 1494296"/>
              <a:gd name="connsiteY3" fmla="*/ 1400175 h 1400175"/>
              <a:gd name="connsiteX4" fmla="*/ 747137 w 1494296"/>
              <a:gd name="connsiteY4" fmla="*/ 1400175 h 1400175"/>
              <a:gd name="connsiteX5" fmla="*/ 596572 w 1494296"/>
              <a:gd name="connsiteY5" fmla="*/ 1385953 h 1400175"/>
              <a:gd name="connsiteX6" fmla="*/ 0 w 1494296"/>
              <a:gd name="connsiteY6" fmla="*/ 700088 h 1400175"/>
              <a:gd name="connsiteX7" fmla="*/ 747148 w 1494296"/>
              <a:gd name="connsiteY7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4296" h="1400175">
                <a:moveTo>
                  <a:pt x="747148" y="0"/>
                </a:moveTo>
                <a:cubicBezTo>
                  <a:pt x="1159786" y="0"/>
                  <a:pt x="1494296" y="313440"/>
                  <a:pt x="1494296" y="700088"/>
                </a:cubicBezTo>
                <a:cubicBezTo>
                  <a:pt x="1494296" y="1038405"/>
                  <a:pt x="1238187" y="1320672"/>
                  <a:pt x="897724" y="1385953"/>
                </a:cubicBezTo>
                <a:lnTo>
                  <a:pt x="747159" y="1400175"/>
                </a:lnTo>
                <a:lnTo>
                  <a:pt x="747137" y="1400175"/>
                </a:lnTo>
                <a:lnTo>
                  <a:pt x="596572" y="1385953"/>
                </a:lnTo>
                <a:cubicBezTo>
                  <a:pt x="256109" y="1320672"/>
                  <a:pt x="0" y="1038405"/>
                  <a:pt x="0" y="700088"/>
                </a:cubicBezTo>
                <a:cubicBezTo>
                  <a:pt x="0" y="313440"/>
                  <a:pt x="334510" y="0"/>
                  <a:pt x="74714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31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4BD98-ABD8-5C27-0F47-8072496C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rgbClr val="C00000"/>
                </a:solidFill>
              </a:rPr>
              <a:t>Como funcionan?</a:t>
            </a:r>
            <a:endParaRPr lang="es-419" dirty="0">
              <a:solidFill>
                <a:srgbClr val="C0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380633-7CBD-4CCF-3AC1-11B439DFD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6" y="2171768"/>
            <a:ext cx="10171570" cy="3886131"/>
          </a:xfrm>
        </p:spPr>
        <p:txBody>
          <a:bodyPr numCol="2">
            <a:normAutofit/>
          </a:bodyPr>
          <a:lstStyle/>
          <a:p>
            <a:pPr marL="0" indent="0">
              <a:lnSpc>
                <a:spcPct val="116000"/>
              </a:lnSpc>
              <a:spcBef>
                <a:spcPts val="1405"/>
              </a:spcBef>
              <a:spcAft>
                <a:spcPts val="1405"/>
              </a:spcAft>
              <a:buNone/>
            </a:pPr>
            <a:r>
              <a:rPr lang="es-MX" sz="1800" b="1" dirty="0">
                <a:solidFill>
                  <a:srgbClr val="0A2F4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	1. Modelo en capas</a:t>
            </a:r>
            <a:endParaRPr lang="es-419" sz="1800" b="1" dirty="0">
              <a:solidFill>
                <a:srgbClr val="0A2F40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6000"/>
              </a:lnSpc>
              <a:buFont typeface="+mj-lt"/>
              <a:buAutoNum type="arabicPeriod"/>
            </a:pPr>
            <a:r>
              <a:rPr lang="es-MX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Capa reactiva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: Es la capa de nivel más bajo y </a:t>
            </a:r>
            <a:r>
              <a:rPr lang="es-MX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actúa primero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. Responde de manera instantánea a estímulos críticos del entorno.</a:t>
            </a:r>
            <a:endParaRPr lang="es-419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6000"/>
              </a:lnSpc>
              <a:buFont typeface="+mj-lt"/>
              <a:buAutoNum type="arabicPeriod"/>
            </a:pPr>
            <a:r>
              <a:rPr lang="es-MX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Capa deliberativa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: Se activa cuando no hay situaciones críticas. Realiza </a:t>
            </a:r>
            <a:r>
              <a:rPr lang="es-MX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planificación y razonamiento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para alcanzar objetivos a largo plazo.</a:t>
            </a:r>
            <a:endParaRPr lang="es-419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6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MX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Capa de control o coordinación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: Decide cuál capa tiene prioridad y resuelve conflictos.</a:t>
            </a:r>
            <a:endParaRPr lang="es-419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6000"/>
              </a:lnSpc>
              <a:spcBef>
                <a:spcPts val="1405"/>
              </a:spcBef>
              <a:spcAft>
                <a:spcPts val="1405"/>
              </a:spcAft>
              <a:buNone/>
            </a:pPr>
            <a:r>
              <a:rPr lang="es-MX" sz="1800" b="1" dirty="0">
                <a:solidFill>
                  <a:srgbClr val="0A2F4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	2. Modelo integrado</a:t>
            </a:r>
            <a:endParaRPr lang="es-419" sz="1800" b="1" dirty="0">
              <a:solidFill>
                <a:srgbClr val="0A2F40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6000"/>
              </a:lnSpc>
              <a:buFont typeface="Symbol" panose="05050102010706020507" pitchFamily="18" charset="2"/>
              <a:buChar char=""/>
            </a:pP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Ambas arquitecturas funcionan de manera </a:t>
            </a:r>
            <a:r>
              <a:rPr lang="es-MX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paralela y coordinada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, compartiendo información en tiempo real.</a:t>
            </a:r>
            <a:endParaRPr lang="es-419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6000"/>
              </a:lnSpc>
              <a:buFont typeface="Symbol" panose="05050102010706020507" pitchFamily="18" charset="2"/>
              <a:buChar char=""/>
            </a:pP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La </a:t>
            </a:r>
            <a:r>
              <a:rPr lang="es-MX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capa deliberativa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puede actualizar sus planes según los cambios detectados por la </a:t>
            </a:r>
            <a:r>
              <a:rPr lang="es-MX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capa reactiva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.</a:t>
            </a:r>
            <a:endParaRPr lang="es-419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Es </a:t>
            </a:r>
            <a:r>
              <a:rPr lang="es-MX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más flexible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pero también más complejo de implementar y coordinar.</a:t>
            </a:r>
            <a:endParaRPr lang="es-419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379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99ECA-775F-F375-D905-F0DF021E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800" dirty="0">
                <a:solidFill>
                  <a:srgbClr val="C00000"/>
                </a:solidFill>
              </a:rPr>
              <a:t>Ventajas y sus dificultades</a:t>
            </a:r>
            <a:endParaRPr lang="es-419" sz="4800" dirty="0">
              <a:solidFill>
                <a:srgbClr val="C0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26BD7F-FCF7-2E9D-5716-3E4DCB12D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 marL="0" indent="0">
              <a:lnSpc>
                <a:spcPct val="116000"/>
              </a:lnSpc>
              <a:spcBef>
                <a:spcPts val="1405"/>
              </a:spcBef>
              <a:spcAft>
                <a:spcPts val="1405"/>
              </a:spcAft>
              <a:buNone/>
            </a:pPr>
            <a:r>
              <a:rPr lang="es-MX" sz="1800" b="1" dirty="0">
                <a:solidFill>
                  <a:srgbClr val="0A2F4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		Ventajas:</a:t>
            </a:r>
            <a:endParaRPr lang="es-419" sz="1800" b="1" dirty="0">
              <a:solidFill>
                <a:srgbClr val="0A2F40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6000"/>
              </a:lnSpc>
              <a:buFont typeface="Symbol" panose="05050102010706020507" pitchFamily="18" charset="2"/>
              <a:buChar char=""/>
            </a:pPr>
            <a:r>
              <a:rPr lang="es-MX" sz="15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Adaptabilidad</a:t>
            </a:r>
            <a:r>
              <a:rPr lang="es-MX" sz="15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: Se adaptan a entornos dinámicos e impredecibles.</a:t>
            </a:r>
            <a:endParaRPr lang="es-419" sz="15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6000"/>
              </a:lnSpc>
              <a:buFont typeface="Symbol" panose="05050102010706020507" pitchFamily="18" charset="2"/>
              <a:buChar char=""/>
            </a:pPr>
            <a:r>
              <a:rPr lang="es-MX" sz="15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Flexibilidad</a:t>
            </a:r>
            <a:r>
              <a:rPr lang="es-MX" sz="15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: Combinan planificación estratégica y reacción rápida.</a:t>
            </a:r>
            <a:endParaRPr lang="es-419" sz="15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15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Eficiencia</a:t>
            </a:r>
            <a:r>
              <a:rPr lang="es-MX" sz="15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: Optimizan el rendimiento general al usar deliberación cuando es necesario y reacción cuando es urgente.</a:t>
            </a:r>
            <a:endParaRPr lang="es-419" sz="15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6000"/>
              </a:lnSpc>
              <a:spcBef>
                <a:spcPts val="1405"/>
              </a:spcBef>
              <a:spcAft>
                <a:spcPts val="1405"/>
              </a:spcAft>
            </a:pPr>
            <a:endParaRPr lang="es-MX" sz="1800" b="1" dirty="0">
              <a:solidFill>
                <a:srgbClr val="0A2F4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0" indent="0">
              <a:lnSpc>
                <a:spcPct val="116000"/>
              </a:lnSpc>
              <a:spcBef>
                <a:spcPts val="1405"/>
              </a:spcBef>
              <a:spcAft>
                <a:spcPts val="1405"/>
              </a:spcAft>
              <a:buNone/>
            </a:pPr>
            <a:r>
              <a:rPr lang="es-MX" sz="1800" b="1" dirty="0">
                <a:solidFill>
                  <a:srgbClr val="0A2F40"/>
                </a:solidFill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	 	</a:t>
            </a:r>
            <a:r>
              <a:rPr lang="es-MX" sz="1800" b="1" dirty="0">
                <a:solidFill>
                  <a:srgbClr val="0A2F4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Desafíos:</a:t>
            </a:r>
            <a:endParaRPr lang="es-419" sz="1800" b="1" dirty="0">
              <a:solidFill>
                <a:srgbClr val="0A2F40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6000"/>
              </a:lnSpc>
              <a:buFont typeface="Symbol" panose="05050102010706020507" pitchFamily="18" charset="2"/>
              <a:buChar char=""/>
            </a:pPr>
            <a:r>
              <a:rPr lang="es-MX" sz="15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Complejidad en la implementación</a:t>
            </a:r>
            <a:r>
              <a:rPr lang="es-MX" sz="15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: Integrar ambas arquitecturas requiere un diseño complejo de coordinación.</a:t>
            </a:r>
            <a:endParaRPr lang="es-419" sz="15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6000"/>
              </a:lnSpc>
              <a:buFont typeface="Symbol" panose="05050102010706020507" pitchFamily="18" charset="2"/>
              <a:buChar char=""/>
            </a:pPr>
            <a:r>
              <a:rPr lang="es-MX" sz="15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Conflicto de decisiones</a:t>
            </a:r>
            <a:r>
              <a:rPr lang="es-MX" sz="15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: La capa reactiva puede contradecir a la deliberativa, requiriendo un control eficiente.</a:t>
            </a:r>
            <a:endParaRPr lang="es-419" sz="15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15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Consumo de recursos</a:t>
            </a:r>
            <a:r>
              <a:rPr lang="es-MX" sz="15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: La planificación deliberativa puede ser intensiva en recursos computacionales.</a:t>
            </a:r>
            <a:endParaRPr lang="es-419" sz="15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419" dirty="0"/>
          </a:p>
        </p:txBody>
      </p:sp>
      <p:pic>
        <p:nvPicPr>
          <p:cNvPr id="5" name="Imagen 4" descr="Adaptabilidad - Qué es, definición, importancia y en el trabajo">
            <a:extLst>
              <a:ext uri="{FF2B5EF4-FFF2-40B4-BE49-F238E27FC236}">
                <a16:creationId xmlns:a16="http://schemas.microsoft.com/office/drawing/2014/main" id="{070F632C-CCDB-57B7-357F-E8A48E33B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7" r="3739" b="3670"/>
          <a:stretch>
            <a:fillRect/>
          </a:stretch>
        </p:blipFill>
        <p:spPr bwMode="auto">
          <a:xfrm>
            <a:off x="123825" y="852555"/>
            <a:ext cx="1615280" cy="1838328"/>
          </a:xfrm>
          <a:custGeom>
            <a:avLst/>
            <a:gdLst>
              <a:gd name="connsiteX0" fmla="*/ 1485899 w 2971798"/>
              <a:gd name="connsiteY0" fmla="*/ 0 h 2249871"/>
              <a:gd name="connsiteX1" fmla="*/ 2971798 w 2971798"/>
              <a:gd name="connsiteY1" fmla="*/ 562468 h 2249871"/>
              <a:gd name="connsiteX2" fmla="*/ 2971798 w 2971798"/>
              <a:gd name="connsiteY2" fmla="*/ 1687403 h 2249871"/>
              <a:gd name="connsiteX3" fmla="*/ 1485899 w 2971798"/>
              <a:gd name="connsiteY3" fmla="*/ 2249871 h 2249871"/>
              <a:gd name="connsiteX4" fmla="*/ 0 w 2971798"/>
              <a:gd name="connsiteY4" fmla="*/ 1687403 h 2249871"/>
              <a:gd name="connsiteX5" fmla="*/ 0 w 2971798"/>
              <a:gd name="connsiteY5" fmla="*/ 562468 h 224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71798" h="2249871">
                <a:moveTo>
                  <a:pt x="1485899" y="0"/>
                </a:moveTo>
                <a:lnTo>
                  <a:pt x="2971798" y="562468"/>
                </a:lnTo>
                <a:lnTo>
                  <a:pt x="2971798" y="1687403"/>
                </a:lnTo>
                <a:lnTo>
                  <a:pt x="1485899" y="2249871"/>
                </a:lnTo>
                <a:lnTo>
                  <a:pt x="0" y="1687403"/>
                </a:lnTo>
                <a:lnTo>
                  <a:pt x="0" y="56246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Curso de gestión de conflictos y toma de decisiones | Organigrama">
            <a:extLst>
              <a:ext uri="{FF2B5EF4-FFF2-40B4-BE49-F238E27FC236}">
                <a16:creationId xmlns:a16="http://schemas.microsoft.com/office/drawing/2014/main" id="{5D036840-BA25-A9B6-A14F-317C05A9D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7" t="4000" r="1455" b="7212"/>
          <a:stretch>
            <a:fillRect/>
          </a:stretch>
        </p:blipFill>
        <p:spPr bwMode="auto">
          <a:xfrm rot="520539">
            <a:off x="9772650" y="1336917"/>
            <a:ext cx="2200276" cy="1353966"/>
          </a:xfrm>
          <a:custGeom>
            <a:avLst/>
            <a:gdLst>
              <a:gd name="connsiteX0" fmla="*/ 2405063 w 4810126"/>
              <a:gd name="connsiteY0" fmla="*/ 0 h 2959968"/>
              <a:gd name="connsiteX1" fmla="*/ 4810126 w 4810126"/>
              <a:gd name="connsiteY1" fmla="*/ 1479984 h 2959968"/>
              <a:gd name="connsiteX2" fmla="*/ 2405063 w 4810126"/>
              <a:gd name="connsiteY2" fmla="*/ 2959968 h 2959968"/>
              <a:gd name="connsiteX3" fmla="*/ 0 w 4810126"/>
              <a:gd name="connsiteY3" fmla="*/ 1479984 h 2959968"/>
              <a:gd name="connsiteX4" fmla="*/ 2405063 w 4810126"/>
              <a:gd name="connsiteY4" fmla="*/ 0 h 295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0126" h="2959968">
                <a:moveTo>
                  <a:pt x="2405063" y="0"/>
                </a:moveTo>
                <a:cubicBezTo>
                  <a:pt x="3733343" y="0"/>
                  <a:pt x="4810126" y="662611"/>
                  <a:pt x="4810126" y="1479984"/>
                </a:cubicBezTo>
                <a:cubicBezTo>
                  <a:pt x="4810126" y="2297357"/>
                  <a:pt x="3733343" y="2959968"/>
                  <a:pt x="2405063" y="2959968"/>
                </a:cubicBezTo>
                <a:cubicBezTo>
                  <a:pt x="1076783" y="2959968"/>
                  <a:pt x="0" y="2297357"/>
                  <a:pt x="0" y="1479984"/>
                </a:cubicBezTo>
                <a:cubicBezTo>
                  <a:pt x="0" y="662611"/>
                  <a:pt x="1076783" y="0"/>
                  <a:pt x="240506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ONSUMO POR ARTEFACTO – Cooperativa Alto Verde y Algarrobo Grande Ltda">
            <a:extLst>
              <a:ext uri="{FF2B5EF4-FFF2-40B4-BE49-F238E27FC236}">
                <a16:creationId xmlns:a16="http://schemas.microsoft.com/office/drawing/2014/main" id="{55426F9D-F045-48A2-7D91-1D4594216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545" y="3727483"/>
            <a:ext cx="1195474" cy="125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Eficacia, Eficiencia y Productividad - Diferencias y ejemplos">
            <a:extLst>
              <a:ext uri="{FF2B5EF4-FFF2-40B4-BE49-F238E27FC236}">
                <a16:creationId xmlns:a16="http://schemas.microsoft.com/office/drawing/2014/main" id="{AAF01C16-2C81-2352-5AFC-0B97B3C0B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1" t="5397"/>
          <a:stretch>
            <a:fillRect/>
          </a:stretch>
        </p:blipFill>
        <p:spPr bwMode="auto">
          <a:xfrm rot="21319522">
            <a:off x="444043" y="4925942"/>
            <a:ext cx="2028824" cy="1419225"/>
          </a:xfrm>
          <a:custGeom>
            <a:avLst/>
            <a:gdLst>
              <a:gd name="connsiteX0" fmla="*/ 1014412 w 2028824"/>
              <a:gd name="connsiteY0" fmla="*/ 0 h 1419225"/>
              <a:gd name="connsiteX1" fmla="*/ 2028824 w 2028824"/>
              <a:gd name="connsiteY1" fmla="*/ 750094 h 1419225"/>
              <a:gd name="connsiteX2" fmla="*/ 1581580 w 2028824"/>
              <a:gd name="connsiteY2" fmla="*/ 1372084 h 1419225"/>
              <a:gd name="connsiteX3" fmla="*/ 1464123 w 2028824"/>
              <a:gd name="connsiteY3" fmla="*/ 1419225 h 1419225"/>
              <a:gd name="connsiteX4" fmla="*/ 564701 w 2028824"/>
              <a:gd name="connsiteY4" fmla="*/ 1419225 h 1419225"/>
              <a:gd name="connsiteX5" fmla="*/ 447245 w 2028824"/>
              <a:gd name="connsiteY5" fmla="*/ 1372084 h 1419225"/>
              <a:gd name="connsiteX6" fmla="*/ 0 w 2028824"/>
              <a:gd name="connsiteY6" fmla="*/ 750094 h 1419225"/>
              <a:gd name="connsiteX7" fmla="*/ 1014412 w 2028824"/>
              <a:gd name="connsiteY7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28824" h="1419225">
                <a:moveTo>
                  <a:pt x="1014412" y="0"/>
                </a:moveTo>
                <a:cubicBezTo>
                  <a:pt x="1574656" y="0"/>
                  <a:pt x="2028824" y="335829"/>
                  <a:pt x="2028824" y="750094"/>
                </a:cubicBezTo>
                <a:cubicBezTo>
                  <a:pt x="2028824" y="1009010"/>
                  <a:pt x="1851415" y="1237286"/>
                  <a:pt x="1581580" y="1372084"/>
                </a:cubicBezTo>
                <a:lnTo>
                  <a:pt x="1464123" y="1419225"/>
                </a:lnTo>
                <a:lnTo>
                  <a:pt x="564701" y="1419225"/>
                </a:lnTo>
                <a:lnTo>
                  <a:pt x="447245" y="1372084"/>
                </a:lnTo>
                <a:cubicBezTo>
                  <a:pt x="177410" y="1237286"/>
                  <a:pt x="0" y="1009010"/>
                  <a:pt x="0" y="750094"/>
                </a:cubicBezTo>
                <a:cubicBezTo>
                  <a:pt x="0" y="335829"/>
                  <a:pt x="454168" y="0"/>
                  <a:pt x="101441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09558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34</TotalTime>
  <Words>477</Words>
  <Application>Microsoft Office PowerPoint</Application>
  <PresentationFormat>Panorámica</PresentationFormat>
  <Paragraphs>35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Century Gothic</vt:lpstr>
      <vt:lpstr>Symbol</vt:lpstr>
      <vt:lpstr>Galería</vt:lpstr>
      <vt:lpstr>Agentes deliberativos híbridos</vt:lpstr>
      <vt:lpstr>Que son?</vt:lpstr>
      <vt:lpstr>Como se relacionan con la IA?</vt:lpstr>
      <vt:lpstr>Que lo compone?</vt:lpstr>
      <vt:lpstr>Como funcionan?</vt:lpstr>
      <vt:lpstr>Ventajas y sus dificultades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BRYAN JAVIER ANGULO SANDOVAL</dc:creator>
  <cp:lastModifiedBy>BRYAN JAVIER ANGULO SANDOVAL</cp:lastModifiedBy>
  <cp:revision>1</cp:revision>
  <dcterms:created xsi:type="dcterms:W3CDTF">2025-02-17T07:30:43Z</dcterms:created>
  <dcterms:modified xsi:type="dcterms:W3CDTF">2025-02-17T08:05:23Z</dcterms:modified>
</cp:coreProperties>
</file>