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BC175-5A07-5DAD-6746-456BF5B42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 de aprendizaje automático y Modelo cognitivo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546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E0FB-2F20-75F1-DD82-DA7AA61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Aprendizaje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10460-1FC5-94DD-D890-5C04389C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el proceso de adquirir nuevos conocimientos, habilidades o comportamientos a través de la experiencia.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Tipos de aprendizaje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Aprendizaje asociativo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Relacionar estímulos (ejemplo: condicionamiento clásico).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Aprendizaje por observación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Aprender viendo a otros (ejemplo: imitar comportamientos).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Aprendizaje significativo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Relacionar nueva información con conocimientos previos.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el aprendizaje se simula mediante algoritmos de aprendizaje supervisado, no supervisado y por refuerzo.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4449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D6B94-E28F-D5B3-94F9-BA0BF97C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Razonamiento</a:t>
            </a:r>
            <a:endParaRPr lang="es-419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8704E0-0832-6FCA-49AA-B9E9D023D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8075" y="2899606"/>
            <a:ext cx="10382266" cy="241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el proceso de usar la información disponible para llegar a conclusiones o tomar decisiones.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Tipos de razonamiento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Razonamiento deductivo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Ir de lo general a lo específico (ejemplo: silogismos).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Razonamiento inductivo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Ir de lo específico a lo general (ejemplo: generalizar a partir de observaciones).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Ejemplo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Decidir qué ruta tomar para evitar el tráfico.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el razonamiento se implementa mediante sistemas expertos o lógica difusa.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3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F5CA7-95C5-3FA2-AFC0-D65FFEDB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Toma de decisiones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A1EA0-ECA4-F08B-589C-6F61F11F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el proceso de elegir entre varias opciones basándose en la información disponible.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Funciones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Evaluar alternativas.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Seleccionar la mejor opción.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Ejemplo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Elegir qué carrera estudiar.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la toma de decisiones se simula mediante algoritmos de optimización o redes neuronales.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4514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95BA1-96D5-3358-967A-B4C368E5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985ED-424B-E581-5C08-0724EA3D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la capacidad de usar símbolos y reglas para comunicar ideas y pensamientos.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Funciones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Comprender y producir lenguaje.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Representar conceptos abstractos.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Ejemplo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Escribir un ensayo o mantener una conversación.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el lenguaje se simula mediante modelos de procesamiento de lenguaje natural (NLP), como GPT.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3224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E6DFC-DFA0-A9A0-905C-6628A2BA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emoción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8BEAC-3B2C-CE1C-917E-D26074F1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Aunque no siempre se incluye en los modelos cognitivos tradicionales, las emociones juegan un papel clave en la toma de decisiones y el aprendizaje.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Funciones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Influir en la percepción y la memoria.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Guiar el comportamiento.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Ejemplo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Sentir miedo ante un peligro y actuar en consecuencia.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las emociones se simulan en sistemas de inteligencia artificial afectiva (</a:t>
            </a:r>
            <a:r>
              <a:rPr lang="es-419" b="0" i="0" dirty="0" err="1">
                <a:solidFill>
                  <a:srgbClr val="404040"/>
                </a:solidFill>
                <a:effectLst/>
                <a:latin typeface="Inter"/>
              </a:rPr>
              <a:t>Affective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Computing).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123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E117A5-938A-702E-F1E1-DA0A395A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1" y="253389"/>
            <a:ext cx="6342403" cy="60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0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5DABC-7580-3093-7FEF-89381BFE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Proceso de Aprendizaje Automático</a:t>
            </a:r>
            <a:endParaRPr lang="es-419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3103D0-D681-5950-DB65-92BFE218A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934" y="2666036"/>
            <a:ext cx="8696131" cy="3725434"/>
          </a:xfrm>
        </p:spPr>
        <p:txBody>
          <a:bodyPr numCol="2">
            <a:normAutofit fontScale="25000" lnSpcReduction="20000"/>
          </a:bodyPr>
          <a:lstStyle/>
          <a:p>
            <a:pPr algn="l">
              <a:buNone/>
            </a:pPr>
            <a:r>
              <a:rPr lang="es-419" sz="7200" b="1" i="0" dirty="0">
                <a:solidFill>
                  <a:srgbClr val="404040"/>
                </a:solidFill>
                <a:effectLst/>
                <a:latin typeface="Inter"/>
              </a:rPr>
              <a:t>1. Adquisición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7200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: Recopilación de datos relevantes para el problema que se desea resolver.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7200" b="1" i="0" dirty="0">
                <a:solidFill>
                  <a:srgbClr val="404040"/>
                </a:solidFill>
                <a:effectLst/>
                <a:latin typeface="Inter"/>
              </a:rPr>
              <a:t>Fuentes de datos</a:t>
            </a: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: Bases de datos, </a:t>
            </a:r>
            <a:r>
              <a:rPr lang="es-419" sz="7200" b="0" i="0" dirty="0" err="1">
                <a:solidFill>
                  <a:srgbClr val="404040"/>
                </a:solidFill>
                <a:effectLst/>
                <a:latin typeface="Inter"/>
              </a:rPr>
              <a:t>APIs</a:t>
            </a: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, sensores, web </a:t>
            </a:r>
            <a:r>
              <a:rPr lang="es-419" sz="7200" b="0" i="0" dirty="0" err="1">
                <a:solidFill>
                  <a:srgbClr val="404040"/>
                </a:solidFill>
                <a:effectLst/>
                <a:latin typeface="Inter"/>
              </a:rPr>
              <a:t>scraping</a:t>
            </a: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, etc.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7200" b="1" i="0" dirty="0">
                <a:solidFill>
                  <a:srgbClr val="404040"/>
                </a:solidFill>
                <a:effectLst/>
                <a:latin typeface="Inter"/>
              </a:rPr>
              <a:t>Importancia</a:t>
            </a: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: La calidad y cantidad de los datos son cruciales para el éxito del modelo.</a:t>
            </a:r>
          </a:p>
          <a:p>
            <a:pPr algn="l">
              <a:buNone/>
            </a:pPr>
            <a:endParaRPr lang="es-419" sz="7200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None/>
            </a:pPr>
            <a:endParaRPr lang="es-419" sz="7200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None/>
            </a:pPr>
            <a:endParaRPr lang="es-419" sz="7200" b="1" dirty="0">
              <a:solidFill>
                <a:srgbClr val="404040"/>
              </a:solidFill>
              <a:latin typeface="Inter"/>
            </a:endParaRPr>
          </a:p>
          <a:p>
            <a:pPr algn="l">
              <a:buNone/>
            </a:pPr>
            <a:endParaRPr lang="es-419" sz="7200" b="1" dirty="0">
              <a:solidFill>
                <a:srgbClr val="404040"/>
              </a:solidFill>
              <a:latin typeface="Inter"/>
            </a:endParaRPr>
          </a:p>
          <a:p>
            <a:pPr algn="l">
              <a:buNone/>
            </a:pPr>
            <a:endParaRPr lang="es-419" sz="7200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None/>
            </a:pPr>
            <a:r>
              <a:rPr lang="es-419" sz="7200" b="1" i="0" dirty="0">
                <a:solidFill>
                  <a:srgbClr val="404040"/>
                </a:solidFill>
                <a:effectLst/>
                <a:latin typeface="Inter"/>
              </a:rPr>
              <a:t>2. Preprocesamiento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7200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: Preparación y limpieza de los datos para que sean útiles en el entrenamiento.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sz="7200" b="1" i="0" dirty="0">
                <a:solidFill>
                  <a:srgbClr val="404040"/>
                </a:solidFill>
                <a:effectLst/>
                <a:latin typeface="Inter"/>
              </a:rPr>
              <a:t>Pasos</a:t>
            </a: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Limpieza (eliminar valores nulos o duplicados).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Normalización (escalar datos numéricos).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Codificación (convertir variables categóricas en numéricas).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7200" b="0" i="0" dirty="0">
                <a:solidFill>
                  <a:srgbClr val="404040"/>
                </a:solidFill>
                <a:effectLst/>
                <a:latin typeface="Inter"/>
              </a:rPr>
              <a:t>División de datos (conjuntos de entrenamiento, validación y prueba).</a:t>
            </a:r>
          </a:p>
          <a:p>
            <a:pPr>
              <a:buNone/>
            </a:pPr>
            <a:br>
              <a:rPr lang="es-419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4393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FF7D2-4D07-D2F8-B322-6B3872E6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89" y="1864422"/>
            <a:ext cx="9326382" cy="4993578"/>
          </a:xfrm>
        </p:spPr>
        <p:txBody>
          <a:bodyPr numCol="2">
            <a:normAutofit/>
          </a:bodyPr>
          <a:lstStyle/>
          <a:p>
            <a:pPr algn="l">
              <a:buNone/>
            </a:pPr>
            <a:r>
              <a:rPr lang="es-419" sz="2000" b="1" i="0" dirty="0">
                <a:solidFill>
                  <a:srgbClr val="404040"/>
                </a:solidFill>
                <a:effectLst/>
                <a:latin typeface="Inter"/>
              </a:rPr>
              <a:t>3. Entrenamiento del Modelo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2000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sz="2000" b="0" i="0" dirty="0">
                <a:solidFill>
                  <a:srgbClr val="404040"/>
                </a:solidFill>
                <a:effectLst/>
                <a:latin typeface="Inter"/>
              </a:rPr>
              <a:t>: Ajuste de un algoritmo de aprendizaje automático para que aprenda patrones a partir de los datos.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sz="2000" b="1" i="0" dirty="0">
                <a:solidFill>
                  <a:srgbClr val="404040"/>
                </a:solidFill>
                <a:effectLst/>
                <a:latin typeface="Inter"/>
              </a:rPr>
              <a:t>Pasos</a:t>
            </a:r>
            <a:r>
              <a:rPr lang="es-419" sz="20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Selección del algoritmo (regresión, clasificación, </a:t>
            </a:r>
            <a:r>
              <a:rPr lang="es-419" sz="1800" b="0" i="0" dirty="0" err="1">
                <a:solidFill>
                  <a:srgbClr val="404040"/>
                </a:solidFill>
                <a:effectLst/>
                <a:latin typeface="Inter"/>
              </a:rPr>
              <a:t>clustering</a:t>
            </a: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, etc.).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Entrenamiento con el conjunto de datos.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Ajuste de </a:t>
            </a:r>
            <a:r>
              <a:rPr lang="es-419" sz="1800" b="0" i="0" dirty="0" err="1">
                <a:solidFill>
                  <a:srgbClr val="404040"/>
                </a:solidFill>
                <a:effectLst/>
                <a:latin typeface="Inter"/>
              </a:rPr>
              <a:t>hiperparámetros</a:t>
            </a: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 para optimizar el rendimiento.</a:t>
            </a:r>
          </a:p>
          <a:p>
            <a:pPr algn="l">
              <a:buNone/>
            </a:pPr>
            <a:endParaRPr lang="es-419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None/>
            </a:pPr>
            <a:endParaRPr lang="es-419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None/>
            </a:pPr>
            <a:endParaRPr lang="es-419" b="1" dirty="0">
              <a:solidFill>
                <a:srgbClr val="404040"/>
              </a:solidFill>
              <a:latin typeface="Inter"/>
            </a:endParaRPr>
          </a:p>
          <a:p>
            <a:pPr algn="l">
              <a:buNone/>
            </a:pPr>
            <a:endParaRPr lang="es-419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None/>
            </a:pPr>
            <a:r>
              <a:rPr lang="es-419" sz="2000" b="1" i="0" dirty="0">
                <a:solidFill>
                  <a:srgbClr val="404040"/>
                </a:solidFill>
                <a:effectLst/>
                <a:latin typeface="Inter"/>
              </a:rPr>
              <a:t>4</a:t>
            </a:r>
            <a:r>
              <a:rPr lang="es-419" sz="2400" b="1" i="0" dirty="0">
                <a:solidFill>
                  <a:srgbClr val="404040"/>
                </a:solidFill>
                <a:effectLst/>
                <a:latin typeface="Inter"/>
              </a:rPr>
              <a:t>. Evaluación del Modelo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419" sz="2000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sz="2000" b="0" i="0" dirty="0">
                <a:solidFill>
                  <a:srgbClr val="404040"/>
                </a:solidFill>
                <a:effectLst/>
                <a:latin typeface="Inter"/>
              </a:rPr>
              <a:t>: Medición del rendimiento del modelo utilizando métricas específicas.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sz="2000" b="1" i="0" dirty="0">
                <a:solidFill>
                  <a:srgbClr val="404040"/>
                </a:solidFill>
                <a:effectLst/>
                <a:latin typeface="Inter"/>
              </a:rPr>
              <a:t>Métricas comunes</a:t>
            </a:r>
            <a:r>
              <a:rPr lang="es-419" sz="20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Precisión, </a:t>
            </a:r>
            <a:r>
              <a:rPr lang="es-419" sz="1800" b="0" i="0" dirty="0" err="1">
                <a:solidFill>
                  <a:srgbClr val="404040"/>
                </a:solidFill>
                <a:effectLst/>
                <a:latin typeface="Inter"/>
              </a:rPr>
              <a:t>recall</a:t>
            </a: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, F1-score (clasificación).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Error cuadrático medio (regresión).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1800" b="0" i="0" dirty="0">
                <a:solidFill>
                  <a:srgbClr val="404040"/>
                </a:solidFill>
                <a:effectLst/>
                <a:latin typeface="Inter"/>
              </a:rPr>
              <a:t>Matriz de confusión.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sz="2000" b="1" i="0" dirty="0">
                <a:solidFill>
                  <a:srgbClr val="404040"/>
                </a:solidFill>
                <a:effectLst/>
                <a:latin typeface="Inter"/>
              </a:rPr>
              <a:t>Validación</a:t>
            </a:r>
            <a:r>
              <a:rPr lang="es-419" sz="2000" b="0" i="0" dirty="0">
                <a:solidFill>
                  <a:srgbClr val="404040"/>
                </a:solidFill>
                <a:effectLst/>
                <a:latin typeface="Inter"/>
              </a:rPr>
              <a:t>: Uso de técnicas como validación cruzada para asegurar la generalización del modelo.</a:t>
            </a:r>
          </a:p>
          <a:p>
            <a:pPr>
              <a:buNone/>
            </a:pPr>
            <a:br>
              <a:rPr lang="es-419" dirty="0"/>
            </a:br>
            <a:endParaRPr lang="es-419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6D20A4-3488-27F0-AA46-A0CEDA83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05" y="348872"/>
            <a:ext cx="7729728" cy="1188720"/>
          </a:xfrm>
        </p:spPr>
        <p:txBody>
          <a:bodyPr/>
          <a:lstStyle/>
          <a:p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Entrenamiento y </a:t>
            </a:r>
            <a:r>
              <a:rPr lang="es-419" b="1" i="0" dirty="0" err="1">
                <a:solidFill>
                  <a:srgbClr val="404040"/>
                </a:solidFill>
                <a:effectLst/>
                <a:latin typeface="Inter"/>
              </a:rPr>
              <a:t>evaluacion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591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34C35-B379-0560-703B-56F4385A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modelo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0AFBD-01C5-2568-40FE-111E8F08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Despliegue del modelo en un entorno real para su uso.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Pasos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Integración con sistemas existentes.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Monitoreo del rendimiento en tiempo real.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Actualización del modelo con nuevos datos.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6559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A2BF-9F12-ACBB-8126-17EB5FD8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cognitivo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33A72-7044-0D2F-CBDB-AECF48B0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2000" b="0" i="0" dirty="0">
                <a:solidFill>
                  <a:srgbClr val="404040"/>
                </a:solidFill>
                <a:effectLst/>
                <a:latin typeface="Inter"/>
              </a:rPr>
              <a:t>El modelo cognitivo describe cómo las personas adquieren, procesan, almacenan y utilizan la información. Se basa en la idea de que la mente humana funciona de manera similar a una computadora, donde la información se procesa a través de una serie de etapas interconectadas. Este enfoque se centra en los procesos mentales internos, como la percepción, la memoria, el razonamiento y la toma de decisiones.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48622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07248-E408-153D-5913-86545B1C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4A073-47C3-8169-6F70-3CAD55EC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el proceso mediante el cual los seres humanos captan información del entorno a través de los sentidos (vista, oído, tacto, olfato y gusto).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Funciones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Detectar estímulos externos.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Interpretar y organizar la información sensorial.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Ejemplo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Reconocer un rostro familiar en una multitud.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la percepción se simula mediante sensores (cámaras, micrófonos) y algoritmos de procesamiento de señales.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7133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9250-D9FC-E126-2782-34A29556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Atención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7EA5D-E631-956C-BA32-2C799FF3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el proceso de seleccionar y enfocarse en información relevante mientras se ignora lo irrelevante.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Funciones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Filtrar información importante.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Mantener el enfoque en tareas específicas.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Ejemplo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Escuchar una conversación en un lugar ruidoso.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la atención se implementa en modelos como los mecanismos de atención en redes neuronales.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47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0C31D-39C8-13BE-286B-2D23E8A0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Memoria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98339-551E-D4B0-220E-8AB1D082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la capacidad de almacenar, retener y recuperar información.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Tipos de memoria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Memoria sensorial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Retiene información por unos segundos (ejemplo: recordar un sonido reciente).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Memoria a corto plazo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Almacena información temporalmente (ejemplo: recordar un número de teléfono).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Memoria a largo plazo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Almacena información de manera permanente (ejemplo: recordar eventos de la infancia).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la memoria se simula mediante bases de datos o redes neuronales recurrentes (RNN).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0589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ECCE6-AF45-D805-BD88-ACEE26A4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</a:t>
            </a:r>
            <a:r>
              <a:rPr lang="es-ES" dirty="0" err="1"/>
              <a:t>informacion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EB05C-F214-ACEC-B683-5512EE52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Descripción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Es el proceso de analizar, interpretar y organizar la información para darle significado.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Funciones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Identificar patrones.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Resolver problemas.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Tomar decisiones.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Ejemplo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Resolver un problema matemático.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419" b="1" i="0" dirty="0">
                <a:solidFill>
                  <a:srgbClr val="404040"/>
                </a:solidFill>
                <a:effectLst/>
                <a:latin typeface="Inter"/>
              </a:rPr>
              <a:t>Relación con IA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: En IA, el procesamiento de información se realiza mediante algoritmos de aprendizaje automático.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72592823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13</TotalTime>
  <Words>1001</Words>
  <Application>Microsoft Office PowerPoint</Application>
  <PresentationFormat>Panorámica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Inter</vt:lpstr>
      <vt:lpstr>Arial</vt:lpstr>
      <vt:lpstr>Gill Sans MT</vt:lpstr>
      <vt:lpstr>Paquete</vt:lpstr>
      <vt:lpstr>Proceso de aprendizaje automático y Modelo cognitivo</vt:lpstr>
      <vt:lpstr>Proceso de Aprendizaje Automático</vt:lpstr>
      <vt:lpstr>Entrenamiento y evaluacion</vt:lpstr>
      <vt:lpstr>Implementación del modelo</vt:lpstr>
      <vt:lpstr>Modelo cognitivo</vt:lpstr>
      <vt:lpstr>Percepción</vt:lpstr>
      <vt:lpstr>Atención</vt:lpstr>
      <vt:lpstr>Memoria</vt:lpstr>
      <vt:lpstr>Procesamiento de informacion</vt:lpstr>
      <vt:lpstr>Aprendizaje</vt:lpstr>
      <vt:lpstr>Razonamiento</vt:lpstr>
      <vt:lpstr>Toma de decisiones</vt:lpstr>
      <vt:lpstr>lenguaje</vt:lpstr>
      <vt:lpstr>emoción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JAVIER ANGULO SANDOVAL</dc:creator>
  <cp:lastModifiedBy>BRYAN JAVIER ANGULO SANDOVAL</cp:lastModifiedBy>
  <cp:revision>1</cp:revision>
  <dcterms:created xsi:type="dcterms:W3CDTF">2025-03-10T06:14:04Z</dcterms:created>
  <dcterms:modified xsi:type="dcterms:W3CDTF">2025-03-10T06:27:44Z</dcterms:modified>
</cp:coreProperties>
</file>