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4" r:id="rId30"/>
    <p:sldId id="285" r:id="rId31"/>
    <p:sldId id="287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chemeClr val="bg1"/>
                </a:solidFill>
                <a:latin typeface="Georgia" panose="02040502050405020303"/>
                <a:cs typeface="Georgia" panose="02040502050405020303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chemeClr val="bg1"/>
                </a:solidFill>
                <a:latin typeface="Georgia" panose="02040502050405020303"/>
                <a:cs typeface="Georgia" panose="02040502050405020303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54939" y="1265682"/>
            <a:ext cx="3966210" cy="4751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575175" y="1763928"/>
            <a:ext cx="3763009" cy="4415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279525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400" y="0"/>
                </a:moveTo>
                <a:lnTo>
                  <a:pt x="0" y="0"/>
                </a:lnTo>
                <a:lnTo>
                  <a:pt x="0" y="228600"/>
                </a:lnTo>
                <a:lnTo>
                  <a:pt x="533400" y="228600"/>
                </a:lnTo>
                <a:lnTo>
                  <a:pt x="533400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50" y="0"/>
                </a:moveTo>
                <a:lnTo>
                  <a:pt x="0" y="0"/>
                </a:lnTo>
                <a:lnTo>
                  <a:pt x="0" y="228600"/>
                </a:lnTo>
                <a:lnTo>
                  <a:pt x="8553450" y="228600"/>
                </a:lnTo>
                <a:lnTo>
                  <a:pt x="855345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609600" y="6506310"/>
            <a:ext cx="8115300" cy="316865"/>
          </a:xfrm>
          <a:custGeom>
            <a:avLst/>
            <a:gdLst/>
            <a:ahLst/>
            <a:cxnLst/>
            <a:rect l="l" t="t" r="r" b="b"/>
            <a:pathLst>
              <a:path w="8115300" h="316865">
                <a:moveTo>
                  <a:pt x="8115300" y="0"/>
                </a:moveTo>
                <a:lnTo>
                  <a:pt x="0" y="0"/>
                </a:lnTo>
                <a:lnTo>
                  <a:pt x="0" y="316522"/>
                </a:lnTo>
                <a:lnTo>
                  <a:pt x="8115300" y="316522"/>
                </a:lnTo>
                <a:lnTo>
                  <a:pt x="811530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609600" y="6506310"/>
            <a:ext cx="8115300" cy="316865"/>
          </a:xfrm>
          <a:custGeom>
            <a:avLst/>
            <a:gdLst/>
            <a:ahLst/>
            <a:cxnLst/>
            <a:rect l="l" t="t" r="r" b="b"/>
            <a:pathLst>
              <a:path w="8115300" h="316865">
                <a:moveTo>
                  <a:pt x="0" y="316522"/>
                </a:moveTo>
                <a:lnTo>
                  <a:pt x="8115300" y="316522"/>
                </a:lnTo>
                <a:lnTo>
                  <a:pt x="8115300" y="0"/>
                </a:lnTo>
                <a:lnTo>
                  <a:pt x="0" y="0"/>
                </a:lnTo>
                <a:lnTo>
                  <a:pt x="0" y="316522"/>
                </a:lnTo>
                <a:close/>
              </a:path>
            </a:pathLst>
          </a:custGeom>
          <a:ln w="12700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chemeClr val="bg1"/>
                </a:solidFill>
                <a:latin typeface="Georgia" panose="02040502050405020303"/>
                <a:cs typeface="Georgia" panose="02040502050405020303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279525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400" y="0"/>
                </a:moveTo>
                <a:lnTo>
                  <a:pt x="0" y="0"/>
                </a:lnTo>
                <a:lnTo>
                  <a:pt x="0" y="228600"/>
                </a:lnTo>
                <a:lnTo>
                  <a:pt x="533400" y="228600"/>
                </a:lnTo>
                <a:lnTo>
                  <a:pt x="533400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50" y="0"/>
                </a:moveTo>
                <a:lnTo>
                  <a:pt x="0" y="0"/>
                </a:lnTo>
                <a:lnTo>
                  <a:pt x="0" y="228600"/>
                </a:lnTo>
                <a:lnTo>
                  <a:pt x="8553450" y="228600"/>
                </a:lnTo>
                <a:lnTo>
                  <a:pt x="855345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0504" y="1398219"/>
            <a:ext cx="8482990" cy="1214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1" i="0">
                <a:solidFill>
                  <a:schemeClr val="bg1"/>
                </a:solidFill>
                <a:latin typeface="Georgia" panose="02040502050405020303"/>
                <a:cs typeface="Georgia" panose="02040502050405020303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9050" y="2914650"/>
            <a:ext cx="6496050" cy="3365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68600" y="6539704"/>
            <a:ext cx="3801109" cy="304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jpeg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1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1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17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1" Type="http://schemas.openxmlformats.org/officeDocument/2006/relationships/image" Target="../media/image1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jpeg"/><Relationship Id="rId1" Type="http://schemas.openxmlformats.org/officeDocument/2006/relationships/image" Target="../media/image1.jpeg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hyperlink" Target="http://www.geeksforgeeks.org/hashing-data-structure/" TargetMode="External"/><Relationship Id="rId8" Type="http://schemas.openxmlformats.org/officeDocument/2006/relationships/hyperlink" Target="http://btechsmartclass.com/DS/U4_T1.html" TargetMode="External"/><Relationship Id="rId7" Type="http://schemas.openxmlformats.org/officeDocument/2006/relationships/hyperlink" Target="http://interactivepython.org/courselib/static/pythonds/SortSearch/searching.html" TargetMode="External"/><Relationship Id="rId6" Type="http://schemas.openxmlformats.org/officeDocument/2006/relationships/hyperlink" Target="http://www.w3schools.in/data-structures-tutorial/searching-techniques/" TargetMode="External"/><Relationship Id="rId5" Type="http://schemas.openxmlformats.org/officeDocument/2006/relationships/hyperlink" Target="http://www.studytonight.com/data-structures/search-algorithms" TargetMode="External"/><Relationship Id="rId4" Type="http://schemas.openxmlformats.org/officeDocument/2006/relationships/hyperlink" Target="http://www.tutorialspoint.com/data_structures_algorithms/hash_data_structure.htm" TargetMode="External"/><Relationship Id="rId3" Type="http://schemas.openxmlformats.org/officeDocument/2006/relationships/hyperlink" Target="http://www.tutorialspoint.com/data_structures_algorithms/binary_search_algorithm.htm" TargetMode="External"/><Relationship Id="rId2" Type="http://schemas.openxmlformats.org/officeDocument/2006/relationships/hyperlink" Target="http://www.tutorialspoint.com/data_structures_algorithms/linear_search_algorithm.htm" TargetMode="Externa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19.jpeg"/><Relationship Id="rId12" Type="http://schemas.openxmlformats.org/officeDocument/2006/relationships/hyperlink" Target="http://nptel.ac.in/courses/106103069/15" TargetMode="External"/><Relationship Id="rId11" Type="http://schemas.openxmlformats.org/officeDocument/2006/relationships/hyperlink" Target="http://nptel.ac.in/courses/106102064/5" TargetMode="External"/><Relationship Id="rId10" Type="http://schemas.openxmlformats.org/officeDocument/2006/relationships/hyperlink" Target="http://www.geeksforgeeks.org/searching-algorithms/" TargetMode="External"/><Relationship Id="rId1" Type="http://schemas.openxmlformats.org/officeDocument/2006/relationships/image" Target="../media/image1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www.tutorialspoint.com/data_structures_algorithms/interpolation_search_algorithm.htm" TargetMode="Externa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970905"/>
          </a:xfrm>
          <a:custGeom>
            <a:avLst/>
            <a:gdLst/>
            <a:ahLst/>
            <a:cxnLst/>
            <a:rect l="l" t="t" r="r" b="b"/>
            <a:pathLst>
              <a:path w="9144000" h="5970905">
                <a:moveTo>
                  <a:pt x="0" y="5970587"/>
                </a:moveTo>
                <a:lnTo>
                  <a:pt x="9144000" y="5970587"/>
                </a:lnTo>
                <a:lnTo>
                  <a:pt x="9144000" y="0"/>
                </a:lnTo>
                <a:lnTo>
                  <a:pt x="0" y="0"/>
                </a:lnTo>
                <a:lnTo>
                  <a:pt x="0" y="5970587"/>
                </a:lnTo>
                <a:close/>
              </a:path>
            </a:pathLst>
          </a:custGeom>
          <a:solidFill>
            <a:srgbClr val="775F5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5970587"/>
            <a:ext cx="9144000" cy="887730"/>
            <a:chOff x="0" y="5970587"/>
            <a:chExt cx="9144000" cy="887730"/>
          </a:xfrm>
        </p:grpSpPr>
        <p:sp>
          <p:nvSpPr>
            <p:cNvPr id="4" name="object 4"/>
            <p:cNvSpPr/>
            <p:nvPr/>
          </p:nvSpPr>
          <p:spPr>
            <a:xfrm>
              <a:off x="0" y="5970587"/>
              <a:ext cx="9144000" cy="887730"/>
            </a:xfrm>
            <a:custGeom>
              <a:avLst/>
              <a:gdLst/>
              <a:ahLst/>
              <a:cxnLst/>
              <a:rect l="l" t="t" r="r" b="b"/>
              <a:pathLst>
                <a:path w="9144000" h="887729">
                  <a:moveTo>
                    <a:pt x="9144000" y="0"/>
                  </a:moveTo>
                  <a:lnTo>
                    <a:pt x="0" y="0"/>
                  </a:lnTo>
                  <a:lnTo>
                    <a:pt x="0" y="887412"/>
                  </a:lnTo>
                  <a:lnTo>
                    <a:pt x="9144000" y="88741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6053149"/>
              <a:ext cx="2240280" cy="713105"/>
            </a:xfrm>
            <a:custGeom>
              <a:avLst/>
              <a:gdLst/>
              <a:ahLst/>
              <a:cxnLst/>
              <a:rect l="l" t="t" r="r" b="b"/>
              <a:pathLst>
                <a:path w="2240280" h="713104">
                  <a:moveTo>
                    <a:pt x="2240026" y="0"/>
                  </a:moveTo>
                  <a:lnTo>
                    <a:pt x="0" y="0"/>
                  </a:lnTo>
                  <a:lnTo>
                    <a:pt x="0" y="712787"/>
                  </a:lnTo>
                  <a:lnTo>
                    <a:pt x="2240026" y="712787"/>
                  </a:lnTo>
                  <a:lnTo>
                    <a:pt x="2240026" y="0"/>
                  </a:lnTo>
                  <a:close/>
                </a:path>
              </a:pathLst>
            </a:custGeom>
            <a:solidFill>
              <a:srgbClr val="DD80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359025" y="6043624"/>
              <a:ext cx="6784975" cy="714375"/>
            </a:xfrm>
            <a:custGeom>
              <a:avLst/>
              <a:gdLst/>
              <a:ahLst/>
              <a:cxnLst/>
              <a:rect l="l" t="t" r="r" b="b"/>
              <a:pathLst>
                <a:path w="6784975" h="714375">
                  <a:moveTo>
                    <a:pt x="6784975" y="0"/>
                  </a:moveTo>
                  <a:lnTo>
                    <a:pt x="0" y="0"/>
                  </a:lnTo>
                  <a:lnTo>
                    <a:pt x="0" y="714375"/>
                  </a:lnTo>
                  <a:lnTo>
                    <a:pt x="6784975" y="714375"/>
                  </a:lnTo>
                  <a:lnTo>
                    <a:pt x="6784975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043432" y="521970"/>
            <a:ext cx="7133590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204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Data </a:t>
            </a:r>
            <a:r>
              <a:rPr sz="2900" b="1" spc="-19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Structures </a:t>
            </a:r>
            <a:r>
              <a:rPr sz="2900" b="1" spc="-2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and </a:t>
            </a:r>
            <a:r>
              <a:rPr sz="2900" b="1" spc="-19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Algorithms</a:t>
            </a:r>
            <a:r>
              <a:rPr sz="2900" b="1" spc="1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900" b="1" spc="-18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(CS-2001)</a:t>
            </a:r>
            <a:endParaRPr sz="29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2720" marR="5080" indent="-2625090">
              <a:lnSpc>
                <a:spcPct val="100000"/>
              </a:lnSpc>
              <a:spcBef>
                <a:spcPts val="100"/>
              </a:spcBef>
            </a:pPr>
            <a:r>
              <a:rPr spc="-505" dirty="0"/>
              <a:t>KALINGA </a:t>
            </a:r>
            <a:r>
              <a:rPr spc="-409" dirty="0"/>
              <a:t>INSTITUTE </a:t>
            </a:r>
            <a:r>
              <a:rPr spc="-480" dirty="0"/>
              <a:t>OF </a:t>
            </a:r>
            <a:r>
              <a:rPr spc="-475" dirty="0"/>
              <a:t>INDUSTRIAL  </a:t>
            </a:r>
            <a:r>
              <a:rPr spc="-555" dirty="0"/>
              <a:t>TECHNOLOGY</a:t>
            </a:r>
            <a:endParaRPr spc="-555" dirty="0"/>
          </a:p>
        </p:txBody>
      </p:sp>
      <p:sp>
        <p:nvSpPr>
          <p:cNvPr id="9" name="object 9"/>
          <p:cNvSpPr txBox="1"/>
          <p:nvPr/>
        </p:nvSpPr>
        <p:spPr>
          <a:xfrm>
            <a:off x="973327" y="3311397"/>
            <a:ext cx="732599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1" spc="-29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School </a:t>
            </a:r>
            <a:r>
              <a:rPr sz="3900" b="1" spc="-26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of </a:t>
            </a:r>
            <a:r>
              <a:rPr sz="3900" b="1" spc="-3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Computer</a:t>
            </a:r>
            <a:r>
              <a:rPr sz="3900" b="1" spc="13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3900" b="1" spc="-26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Engineering</a:t>
            </a:r>
            <a:endParaRPr sz="39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33800" y="4267136"/>
            <a:ext cx="1943100" cy="136740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41172" y="6135115"/>
            <a:ext cx="14535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spc="-24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4</a:t>
            </a:r>
            <a:r>
              <a:rPr sz="3200" b="1" i="1" spc="-204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3200" b="1" i="1" spc="-28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Credit</a:t>
            </a:r>
            <a:endParaRPr sz="32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6775" y="5676696"/>
            <a:ext cx="839978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8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Strictly </a:t>
            </a:r>
            <a:r>
              <a:rPr sz="1300" b="1" spc="-9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for </a:t>
            </a:r>
            <a:r>
              <a:rPr sz="1300" b="1" spc="-8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internal circulation (within </a:t>
            </a:r>
            <a:r>
              <a:rPr sz="1300" b="1" spc="-1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KIIT) </a:t>
            </a:r>
            <a:r>
              <a:rPr sz="1300" b="1" spc="-1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and </a:t>
            </a:r>
            <a:r>
              <a:rPr sz="1300" b="1" spc="-8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reference </a:t>
            </a:r>
            <a:r>
              <a:rPr sz="1300" b="1" spc="-12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only. </a:t>
            </a:r>
            <a:r>
              <a:rPr sz="1300" b="1" spc="-12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Not </a:t>
            </a:r>
            <a:r>
              <a:rPr sz="1300" b="1" spc="-9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for </a:t>
            </a:r>
            <a:r>
              <a:rPr sz="1300" b="1" spc="-8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outside circulation </a:t>
            </a:r>
            <a:r>
              <a:rPr sz="1300" b="1" spc="-8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without</a:t>
            </a:r>
            <a:r>
              <a:rPr sz="1300" b="1" spc="6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300" b="1" spc="-9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permission</a:t>
            </a:r>
            <a:endParaRPr sz="13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15790" y="6105550"/>
            <a:ext cx="23241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i="1" spc="-27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Lecture</a:t>
            </a:r>
            <a:r>
              <a:rPr sz="3200" b="1" i="1" spc="-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3200" b="1" i="1" spc="-30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Note</a:t>
            </a:r>
            <a:endParaRPr sz="3200">
              <a:latin typeface="Georgia" panose="02040502050405020303"/>
              <a:cs typeface="Georgia" panose="02040502050405020303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05" y="369773"/>
            <a:ext cx="352806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280" dirty="0">
                <a:solidFill>
                  <a:srgbClr val="000000"/>
                </a:solidFill>
              </a:rPr>
              <a:t>Binary</a:t>
            </a:r>
            <a:r>
              <a:rPr sz="4300" spc="-215" dirty="0">
                <a:solidFill>
                  <a:srgbClr val="000000"/>
                </a:solidFill>
              </a:rPr>
              <a:t> </a:t>
            </a:r>
            <a:r>
              <a:rPr sz="4300" spc="-325" dirty="0">
                <a:solidFill>
                  <a:srgbClr val="000000"/>
                </a:solidFill>
              </a:rPr>
              <a:t>Search</a:t>
            </a:r>
            <a:endParaRPr sz="43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03428" y="1219178"/>
            <a:ext cx="8812530" cy="231584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465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10</a:t>
            </a:r>
            <a:endParaRPr sz="1200">
              <a:latin typeface="Trebuchet MS" panose="020B0603020202020204"/>
              <a:cs typeface="Trebuchet MS" panose="020B0603020202020204"/>
            </a:endParaRPr>
          </a:p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sz="1600" spc="-30" dirty="0">
                <a:latin typeface="Georgia" panose="02040502050405020303"/>
                <a:cs typeface="Georgia" panose="02040502050405020303"/>
              </a:rPr>
              <a:t>Binary </a:t>
            </a:r>
            <a:r>
              <a:rPr sz="1600" spc="-20" dirty="0">
                <a:latin typeface="Georgia" panose="02040502050405020303"/>
                <a:cs typeface="Georgia" panose="02040502050405020303"/>
              </a:rPr>
              <a:t>search is </a:t>
            </a:r>
            <a:r>
              <a:rPr sz="1600" spc="-30" dirty="0">
                <a:latin typeface="Georgia" panose="02040502050405020303"/>
                <a:cs typeface="Georgia" panose="02040502050405020303"/>
              </a:rPr>
              <a:t>a fast </a:t>
            </a:r>
            <a:r>
              <a:rPr sz="1600" spc="-20" dirty="0">
                <a:latin typeface="Georgia" panose="02040502050405020303"/>
                <a:cs typeface="Georgia" panose="02040502050405020303"/>
              </a:rPr>
              <a:t>search </a:t>
            </a:r>
            <a:r>
              <a:rPr sz="1600" spc="-30" dirty="0">
                <a:latin typeface="Georgia" panose="02040502050405020303"/>
                <a:cs typeface="Georgia" panose="02040502050405020303"/>
              </a:rPr>
              <a:t>algorithm </a:t>
            </a:r>
            <a:r>
              <a:rPr sz="1600" spc="-5" dirty="0">
                <a:latin typeface="Georgia" panose="02040502050405020303"/>
                <a:cs typeface="Georgia" panose="02040502050405020303"/>
              </a:rPr>
              <a:t>with </a:t>
            </a:r>
            <a:r>
              <a:rPr sz="1600" spc="-35" dirty="0">
                <a:latin typeface="Georgia" panose="02040502050405020303"/>
                <a:cs typeface="Georgia" panose="02040502050405020303"/>
              </a:rPr>
              <a:t>run-time </a:t>
            </a:r>
            <a:r>
              <a:rPr sz="1600" spc="-30" dirty="0">
                <a:latin typeface="Georgia" panose="02040502050405020303"/>
                <a:cs typeface="Georgia" panose="02040502050405020303"/>
              </a:rPr>
              <a:t>complexity </a:t>
            </a:r>
            <a:r>
              <a:rPr sz="1600" spc="-20" dirty="0">
                <a:latin typeface="Georgia" panose="02040502050405020303"/>
                <a:cs typeface="Georgia" panose="02040502050405020303"/>
              </a:rPr>
              <a:t>of </a:t>
            </a:r>
            <a:r>
              <a:rPr sz="1600" b="1" spc="-110" dirty="0">
                <a:latin typeface="Georgia" panose="02040502050405020303"/>
                <a:cs typeface="Georgia" panose="02040502050405020303"/>
              </a:rPr>
              <a:t>Ο(log n)</a:t>
            </a:r>
            <a:r>
              <a:rPr sz="1600" spc="-110" dirty="0">
                <a:latin typeface="Georgia" panose="02040502050405020303"/>
                <a:cs typeface="Georgia" panose="02040502050405020303"/>
              </a:rPr>
              <a:t>. </a:t>
            </a:r>
            <a:r>
              <a:rPr sz="1600" spc="-30" dirty="0">
                <a:latin typeface="Georgia" panose="02040502050405020303"/>
                <a:cs typeface="Georgia" panose="02040502050405020303"/>
              </a:rPr>
              <a:t>This </a:t>
            </a:r>
            <a:r>
              <a:rPr sz="1600" spc="-20" dirty="0">
                <a:latin typeface="Georgia" panose="02040502050405020303"/>
                <a:cs typeface="Georgia" panose="02040502050405020303"/>
              </a:rPr>
              <a:t>search </a:t>
            </a:r>
            <a:r>
              <a:rPr sz="1600" spc="-30" dirty="0">
                <a:latin typeface="Georgia" panose="02040502050405020303"/>
                <a:cs typeface="Georgia" panose="02040502050405020303"/>
              </a:rPr>
              <a:t>algorithm  </a:t>
            </a:r>
            <a:r>
              <a:rPr sz="1600" spc="-5" dirty="0">
                <a:latin typeface="Georgia" panose="02040502050405020303"/>
                <a:cs typeface="Georgia" panose="02040502050405020303"/>
              </a:rPr>
              <a:t>works </a:t>
            </a:r>
            <a:r>
              <a:rPr sz="1600" spc="-35" dirty="0">
                <a:latin typeface="Georgia" panose="02040502050405020303"/>
                <a:cs typeface="Georgia" panose="02040502050405020303"/>
              </a:rPr>
              <a:t>on </a:t>
            </a:r>
            <a:r>
              <a:rPr sz="1600" spc="-20" dirty="0">
                <a:latin typeface="Georgia" panose="02040502050405020303"/>
                <a:cs typeface="Georgia" panose="02040502050405020303"/>
              </a:rPr>
              <a:t>the </a:t>
            </a:r>
            <a:r>
              <a:rPr sz="1600" spc="-25" dirty="0">
                <a:latin typeface="Georgia" panose="02040502050405020303"/>
                <a:cs typeface="Georgia" panose="02040502050405020303"/>
              </a:rPr>
              <a:t>principle </a:t>
            </a:r>
            <a:r>
              <a:rPr sz="1600" spc="-30" dirty="0">
                <a:latin typeface="Georgia" panose="02040502050405020303"/>
                <a:cs typeface="Georgia" panose="02040502050405020303"/>
              </a:rPr>
              <a:t>of </a:t>
            </a:r>
            <a:r>
              <a:rPr sz="1600" b="1" spc="-90" dirty="0">
                <a:latin typeface="Georgia" panose="02040502050405020303"/>
                <a:cs typeface="Georgia" panose="02040502050405020303"/>
              </a:rPr>
              <a:t>divide </a:t>
            </a:r>
            <a:r>
              <a:rPr sz="1600" b="1" spc="-125" dirty="0">
                <a:latin typeface="Georgia" panose="02040502050405020303"/>
                <a:cs typeface="Georgia" panose="02040502050405020303"/>
              </a:rPr>
              <a:t>and </a:t>
            </a:r>
            <a:r>
              <a:rPr sz="1600" b="1" spc="-110" dirty="0">
                <a:latin typeface="Georgia" panose="02040502050405020303"/>
                <a:cs typeface="Georgia" panose="02040502050405020303"/>
              </a:rPr>
              <a:t>conquer</a:t>
            </a:r>
            <a:r>
              <a:rPr sz="1600" spc="-110" dirty="0">
                <a:latin typeface="Georgia" panose="02040502050405020303"/>
                <a:cs typeface="Georgia" panose="02040502050405020303"/>
              </a:rPr>
              <a:t>. </a:t>
            </a:r>
            <a:r>
              <a:rPr sz="1600" spc="-60" dirty="0">
                <a:latin typeface="Georgia" panose="02040502050405020303"/>
                <a:cs typeface="Georgia" panose="02040502050405020303"/>
              </a:rPr>
              <a:t>For </a:t>
            </a:r>
            <a:r>
              <a:rPr sz="1600" spc="-25" dirty="0">
                <a:latin typeface="Georgia" panose="02040502050405020303"/>
                <a:cs typeface="Georgia" panose="02040502050405020303"/>
              </a:rPr>
              <a:t>this </a:t>
            </a:r>
            <a:r>
              <a:rPr sz="1600" spc="-30" dirty="0">
                <a:latin typeface="Georgia" panose="02040502050405020303"/>
                <a:cs typeface="Georgia" panose="02040502050405020303"/>
              </a:rPr>
              <a:t>algorithm </a:t>
            </a:r>
            <a:r>
              <a:rPr sz="1600" spc="-25" dirty="0">
                <a:latin typeface="Georgia" panose="02040502050405020303"/>
                <a:cs typeface="Georgia" panose="02040502050405020303"/>
              </a:rPr>
              <a:t>to </a:t>
            </a:r>
            <a:r>
              <a:rPr sz="1600" spc="-5" dirty="0">
                <a:latin typeface="Georgia" panose="02040502050405020303"/>
                <a:cs typeface="Georgia" panose="02040502050405020303"/>
              </a:rPr>
              <a:t>work </a:t>
            </a:r>
            <a:r>
              <a:rPr sz="1600" spc="-15" dirty="0">
                <a:latin typeface="Georgia" panose="02040502050405020303"/>
                <a:cs typeface="Georgia" panose="02040502050405020303"/>
              </a:rPr>
              <a:t>properly </a:t>
            </a:r>
            <a:r>
              <a:rPr sz="1600" spc="-20" dirty="0">
                <a:latin typeface="Georgia" panose="02040502050405020303"/>
                <a:cs typeface="Georgia" panose="02040502050405020303"/>
              </a:rPr>
              <a:t>the </a:t>
            </a:r>
            <a:r>
              <a:rPr sz="1600" spc="-25" dirty="0">
                <a:latin typeface="Georgia" panose="02040502050405020303"/>
                <a:cs typeface="Georgia" panose="02040502050405020303"/>
              </a:rPr>
              <a:t>data  collection </a:t>
            </a:r>
            <a:r>
              <a:rPr sz="1600" spc="-35" dirty="0">
                <a:latin typeface="Georgia" panose="02040502050405020303"/>
                <a:cs typeface="Georgia" panose="02040502050405020303"/>
              </a:rPr>
              <a:t>should </a:t>
            </a:r>
            <a:r>
              <a:rPr sz="1600" spc="-10" dirty="0">
                <a:latin typeface="Georgia" panose="02040502050405020303"/>
                <a:cs typeface="Georgia" panose="02040502050405020303"/>
              </a:rPr>
              <a:t>be </a:t>
            </a:r>
            <a:r>
              <a:rPr sz="1600" spc="-40" dirty="0">
                <a:latin typeface="Georgia" panose="02040502050405020303"/>
                <a:cs typeface="Georgia" panose="02040502050405020303"/>
              </a:rPr>
              <a:t>in </a:t>
            </a:r>
            <a:r>
              <a:rPr sz="1600" spc="-15" dirty="0">
                <a:latin typeface="Georgia" panose="02040502050405020303"/>
                <a:cs typeface="Georgia" panose="02040502050405020303"/>
              </a:rPr>
              <a:t>sorted </a:t>
            </a:r>
            <a:r>
              <a:rPr sz="1600" spc="-50" dirty="0">
                <a:latin typeface="Georgia" panose="02040502050405020303"/>
                <a:cs typeface="Georgia" panose="02040502050405020303"/>
              </a:rPr>
              <a:t>form. </a:t>
            </a:r>
            <a:r>
              <a:rPr sz="1600" spc="-65" dirty="0">
                <a:latin typeface="Georgia" panose="02040502050405020303"/>
                <a:cs typeface="Georgia" panose="02040502050405020303"/>
              </a:rPr>
              <a:t>It </a:t>
            </a:r>
            <a:r>
              <a:rPr sz="1600" spc="-20" dirty="0">
                <a:latin typeface="Georgia" panose="02040502050405020303"/>
                <a:cs typeface="Georgia" panose="02040502050405020303"/>
              </a:rPr>
              <a:t>search </a:t>
            </a:r>
            <a:r>
              <a:rPr sz="1600" spc="-30" dirty="0">
                <a:latin typeface="Georgia" panose="02040502050405020303"/>
                <a:cs typeface="Georgia" panose="02040502050405020303"/>
              </a:rPr>
              <a:t>a </a:t>
            </a:r>
            <a:r>
              <a:rPr sz="1600" spc="-20" dirty="0">
                <a:latin typeface="Georgia" panose="02040502050405020303"/>
                <a:cs typeface="Georgia" panose="02040502050405020303"/>
              </a:rPr>
              <a:t>particular </a:t>
            </a:r>
            <a:r>
              <a:rPr sz="1600" spc="-35" dirty="0">
                <a:latin typeface="Georgia" panose="02040502050405020303"/>
                <a:cs typeface="Georgia" panose="02040502050405020303"/>
              </a:rPr>
              <a:t>item </a:t>
            </a:r>
            <a:r>
              <a:rPr sz="1600" spc="-20" dirty="0">
                <a:latin typeface="Georgia" panose="02040502050405020303"/>
                <a:cs typeface="Georgia" panose="02040502050405020303"/>
              </a:rPr>
              <a:t>by </a:t>
            </a:r>
            <a:r>
              <a:rPr sz="1600" spc="-30" dirty="0">
                <a:latin typeface="Georgia" panose="02040502050405020303"/>
                <a:cs typeface="Georgia" panose="02040502050405020303"/>
              </a:rPr>
              <a:t>comparing </a:t>
            </a:r>
            <a:r>
              <a:rPr sz="1600" spc="-20" dirty="0">
                <a:latin typeface="Georgia" panose="02040502050405020303"/>
                <a:cs typeface="Georgia" panose="02040502050405020303"/>
              </a:rPr>
              <a:t>the </a:t>
            </a:r>
            <a:r>
              <a:rPr sz="1600" spc="-35" dirty="0">
                <a:latin typeface="Georgia" panose="02040502050405020303"/>
                <a:cs typeface="Georgia" panose="02040502050405020303"/>
              </a:rPr>
              <a:t>middle </a:t>
            </a:r>
            <a:r>
              <a:rPr sz="1600" spc="-30" dirty="0">
                <a:latin typeface="Georgia" panose="02040502050405020303"/>
                <a:cs typeface="Georgia" panose="02040502050405020303"/>
              </a:rPr>
              <a:t>most </a:t>
            </a:r>
            <a:r>
              <a:rPr sz="1600" spc="-35" dirty="0">
                <a:latin typeface="Georgia" panose="02040502050405020303"/>
                <a:cs typeface="Georgia" panose="02040502050405020303"/>
              </a:rPr>
              <a:t>item </a:t>
            </a:r>
            <a:r>
              <a:rPr sz="1600" spc="-15" dirty="0">
                <a:latin typeface="Georgia" panose="02040502050405020303"/>
                <a:cs typeface="Georgia" panose="02040502050405020303"/>
              </a:rPr>
              <a:t>of  </a:t>
            </a:r>
            <a:r>
              <a:rPr sz="1600" spc="-25" dirty="0">
                <a:latin typeface="Georgia" panose="02040502050405020303"/>
                <a:cs typeface="Georgia" panose="02040502050405020303"/>
              </a:rPr>
              <a:t>the </a:t>
            </a:r>
            <a:r>
              <a:rPr sz="1600" spc="-30" dirty="0">
                <a:latin typeface="Georgia" panose="02040502050405020303"/>
                <a:cs typeface="Georgia" panose="02040502050405020303"/>
              </a:rPr>
              <a:t>collection. </a:t>
            </a:r>
            <a:r>
              <a:rPr sz="1600" spc="-70" dirty="0">
                <a:latin typeface="Georgia" panose="02040502050405020303"/>
                <a:cs typeface="Georgia" panose="02040502050405020303"/>
              </a:rPr>
              <a:t>If </a:t>
            </a:r>
            <a:r>
              <a:rPr sz="1600" spc="-45" dirty="0">
                <a:latin typeface="Georgia" panose="02040502050405020303"/>
                <a:cs typeface="Georgia" panose="02040502050405020303"/>
              </a:rPr>
              <a:t>match </a:t>
            </a:r>
            <a:r>
              <a:rPr sz="1600" spc="-20" dirty="0">
                <a:latin typeface="Georgia" panose="02040502050405020303"/>
                <a:cs typeface="Georgia" panose="02040502050405020303"/>
              </a:rPr>
              <a:t>occurs </a:t>
            </a:r>
            <a:r>
              <a:rPr sz="1600" spc="-25" dirty="0">
                <a:latin typeface="Georgia" panose="02040502050405020303"/>
                <a:cs typeface="Georgia" panose="02040502050405020303"/>
              </a:rPr>
              <a:t>then </a:t>
            </a:r>
            <a:r>
              <a:rPr sz="1600" spc="-35" dirty="0">
                <a:latin typeface="Georgia" panose="02040502050405020303"/>
                <a:cs typeface="Georgia" panose="02040502050405020303"/>
              </a:rPr>
              <a:t>index </a:t>
            </a:r>
            <a:r>
              <a:rPr sz="1600" spc="-20" dirty="0">
                <a:latin typeface="Georgia" panose="02040502050405020303"/>
                <a:cs typeface="Georgia" panose="02040502050405020303"/>
              </a:rPr>
              <a:t>of </a:t>
            </a:r>
            <a:r>
              <a:rPr sz="1600" spc="-35" dirty="0">
                <a:latin typeface="Georgia" panose="02040502050405020303"/>
                <a:cs typeface="Georgia" panose="02040502050405020303"/>
              </a:rPr>
              <a:t>item </a:t>
            </a:r>
            <a:r>
              <a:rPr sz="1600" spc="-20" dirty="0">
                <a:latin typeface="Georgia" panose="02040502050405020303"/>
                <a:cs typeface="Georgia" panose="02040502050405020303"/>
              </a:rPr>
              <a:t>is </a:t>
            </a:r>
            <a:r>
              <a:rPr sz="1600" spc="-30" dirty="0">
                <a:latin typeface="Georgia" panose="02040502050405020303"/>
                <a:cs typeface="Georgia" panose="02040502050405020303"/>
              </a:rPr>
              <a:t>returned. </a:t>
            </a:r>
            <a:r>
              <a:rPr sz="1600" spc="-75" dirty="0">
                <a:latin typeface="Georgia" panose="02040502050405020303"/>
                <a:cs typeface="Georgia" panose="02040502050405020303"/>
              </a:rPr>
              <a:t>If </a:t>
            </a:r>
            <a:r>
              <a:rPr sz="1600" spc="-30" dirty="0">
                <a:latin typeface="Georgia" panose="02040502050405020303"/>
                <a:cs typeface="Georgia" panose="02040502050405020303"/>
              </a:rPr>
              <a:t>middle </a:t>
            </a:r>
            <a:r>
              <a:rPr sz="1600" spc="-35" dirty="0">
                <a:latin typeface="Georgia" panose="02040502050405020303"/>
                <a:cs typeface="Georgia" panose="02040502050405020303"/>
              </a:rPr>
              <a:t>item </a:t>
            </a:r>
            <a:r>
              <a:rPr sz="1600" spc="-15" dirty="0">
                <a:latin typeface="Georgia" panose="02040502050405020303"/>
                <a:cs typeface="Georgia" panose="02040502050405020303"/>
              </a:rPr>
              <a:t>is greater </a:t>
            </a:r>
            <a:r>
              <a:rPr sz="1600" spc="-40" dirty="0">
                <a:latin typeface="Georgia" panose="02040502050405020303"/>
                <a:cs typeface="Georgia" panose="02040502050405020303"/>
              </a:rPr>
              <a:t>than </a:t>
            </a:r>
            <a:r>
              <a:rPr sz="1600" spc="-35" dirty="0">
                <a:latin typeface="Georgia" panose="02040502050405020303"/>
                <a:cs typeface="Georgia" panose="02040502050405020303"/>
              </a:rPr>
              <a:t>item </a:t>
            </a:r>
            <a:r>
              <a:rPr sz="1600" spc="-30" dirty="0">
                <a:latin typeface="Georgia" panose="02040502050405020303"/>
                <a:cs typeface="Georgia" panose="02040502050405020303"/>
              </a:rPr>
              <a:t>then  </a:t>
            </a:r>
            <a:r>
              <a:rPr sz="1600" spc="-35" dirty="0">
                <a:latin typeface="Georgia" panose="02040502050405020303"/>
                <a:cs typeface="Georgia" panose="02040502050405020303"/>
              </a:rPr>
              <a:t>item </a:t>
            </a:r>
            <a:r>
              <a:rPr sz="1600" spc="-20" dirty="0">
                <a:latin typeface="Georgia" panose="02040502050405020303"/>
                <a:cs typeface="Georgia" panose="02040502050405020303"/>
              </a:rPr>
              <a:t>is searched </a:t>
            </a:r>
            <a:r>
              <a:rPr sz="1600" spc="-35" dirty="0">
                <a:latin typeface="Georgia" panose="02040502050405020303"/>
                <a:cs typeface="Georgia" panose="02040502050405020303"/>
              </a:rPr>
              <a:t>in </a:t>
            </a:r>
            <a:r>
              <a:rPr sz="1600" spc="-25" dirty="0">
                <a:latin typeface="Georgia" panose="02040502050405020303"/>
                <a:cs typeface="Georgia" panose="02040502050405020303"/>
              </a:rPr>
              <a:t>sub-array to </a:t>
            </a:r>
            <a:r>
              <a:rPr sz="1600" spc="-15" dirty="0">
                <a:latin typeface="Georgia" panose="02040502050405020303"/>
                <a:cs typeface="Georgia" panose="02040502050405020303"/>
              </a:rPr>
              <a:t>the </a:t>
            </a:r>
            <a:r>
              <a:rPr sz="1600" spc="-30" dirty="0">
                <a:latin typeface="Georgia" panose="02040502050405020303"/>
                <a:cs typeface="Georgia" panose="02040502050405020303"/>
              </a:rPr>
              <a:t>right of </a:t>
            </a:r>
            <a:r>
              <a:rPr sz="1600" spc="-20" dirty="0">
                <a:latin typeface="Georgia" panose="02040502050405020303"/>
                <a:cs typeface="Georgia" panose="02040502050405020303"/>
              </a:rPr>
              <a:t>the </a:t>
            </a:r>
            <a:r>
              <a:rPr sz="1600" spc="-35" dirty="0">
                <a:latin typeface="Georgia" panose="02040502050405020303"/>
                <a:cs typeface="Georgia" panose="02040502050405020303"/>
              </a:rPr>
              <a:t>middle item </a:t>
            </a:r>
            <a:r>
              <a:rPr sz="1600" spc="-15" dirty="0">
                <a:latin typeface="Georgia" panose="02040502050405020303"/>
                <a:cs typeface="Georgia" panose="02040502050405020303"/>
              </a:rPr>
              <a:t>other </a:t>
            </a:r>
            <a:r>
              <a:rPr sz="1600" spc="10" dirty="0">
                <a:latin typeface="Georgia" panose="02040502050405020303"/>
                <a:cs typeface="Georgia" panose="02040502050405020303"/>
              </a:rPr>
              <a:t>wise </a:t>
            </a:r>
            <a:r>
              <a:rPr sz="1600" spc="-35" dirty="0">
                <a:latin typeface="Georgia" panose="02040502050405020303"/>
                <a:cs typeface="Georgia" panose="02040502050405020303"/>
              </a:rPr>
              <a:t>item </a:t>
            </a:r>
            <a:r>
              <a:rPr sz="1600" spc="-10" dirty="0">
                <a:latin typeface="Georgia" panose="02040502050405020303"/>
                <a:cs typeface="Georgia" panose="02040502050405020303"/>
              </a:rPr>
              <a:t>is </a:t>
            </a:r>
            <a:r>
              <a:rPr sz="1600" spc="-20" dirty="0">
                <a:latin typeface="Georgia" panose="02040502050405020303"/>
                <a:cs typeface="Georgia" panose="02040502050405020303"/>
              </a:rPr>
              <a:t>search </a:t>
            </a:r>
            <a:r>
              <a:rPr sz="1600" spc="-35" dirty="0">
                <a:latin typeface="Georgia" panose="02040502050405020303"/>
                <a:cs typeface="Georgia" panose="02040502050405020303"/>
              </a:rPr>
              <a:t>in </a:t>
            </a:r>
            <a:r>
              <a:rPr sz="1600" spc="-25" dirty="0">
                <a:latin typeface="Georgia" panose="02040502050405020303"/>
                <a:cs typeface="Georgia" panose="02040502050405020303"/>
              </a:rPr>
              <a:t>sub-array </a:t>
            </a:r>
            <a:r>
              <a:rPr sz="1600" spc="-30" dirty="0">
                <a:latin typeface="Georgia" panose="02040502050405020303"/>
                <a:cs typeface="Georgia" panose="02040502050405020303"/>
              </a:rPr>
              <a:t>to  </a:t>
            </a:r>
            <a:r>
              <a:rPr sz="1600" spc="-25" dirty="0">
                <a:latin typeface="Georgia" panose="02040502050405020303"/>
                <a:cs typeface="Georgia" panose="02040502050405020303"/>
              </a:rPr>
              <a:t>the left </a:t>
            </a:r>
            <a:r>
              <a:rPr sz="1600" spc="-30" dirty="0">
                <a:latin typeface="Georgia" panose="02040502050405020303"/>
                <a:cs typeface="Georgia" panose="02040502050405020303"/>
              </a:rPr>
              <a:t>of </a:t>
            </a:r>
            <a:r>
              <a:rPr sz="1600" spc="-20" dirty="0">
                <a:latin typeface="Georgia" panose="02040502050405020303"/>
                <a:cs typeface="Georgia" panose="02040502050405020303"/>
              </a:rPr>
              <a:t>the </a:t>
            </a:r>
            <a:r>
              <a:rPr sz="1600" spc="-30" dirty="0">
                <a:latin typeface="Georgia" panose="02040502050405020303"/>
                <a:cs typeface="Georgia" panose="02040502050405020303"/>
              </a:rPr>
              <a:t>middle </a:t>
            </a:r>
            <a:r>
              <a:rPr sz="1600" spc="-50" dirty="0">
                <a:latin typeface="Georgia" panose="02040502050405020303"/>
                <a:cs typeface="Georgia" panose="02040502050405020303"/>
              </a:rPr>
              <a:t>item. </a:t>
            </a:r>
            <a:r>
              <a:rPr sz="1600" spc="-35" dirty="0">
                <a:latin typeface="Georgia" panose="02040502050405020303"/>
                <a:cs typeface="Georgia" panose="02040502050405020303"/>
              </a:rPr>
              <a:t>This </a:t>
            </a:r>
            <a:r>
              <a:rPr sz="1600" spc="-15" dirty="0">
                <a:latin typeface="Georgia" panose="02040502050405020303"/>
                <a:cs typeface="Georgia" panose="02040502050405020303"/>
              </a:rPr>
              <a:t>process </a:t>
            </a:r>
            <a:r>
              <a:rPr sz="1600" spc="-30" dirty="0">
                <a:latin typeface="Georgia" panose="02040502050405020303"/>
                <a:cs typeface="Georgia" panose="02040502050405020303"/>
              </a:rPr>
              <a:t>continues </a:t>
            </a:r>
            <a:r>
              <a:rPr sz="1600" spc="-35" dirty="0">
                <a:latin typeface="Georgia" panose="02040502050405020303"/>
                <a:cs typeface="Georgia" panose="02040502050405020303"/>
              </a:rPr>
              <a:t>on </a:t>
            </a:r>
            <a:r>
              <a:rPr sz="1600" spc="-25" dirty="0">
                <a:latin typeface="Georgia" panose="02040502050405020303"/>
                <a:cs typeface="Georgia" panose="02040502050405020303"/>
              </a:rPr>
              <a:t>sub-array </a:t>
            </a:r>
            <a:r>
              <a:rPr sz="1600" spc="-20" dirty="0">
                <a:latin typeface="Georgia" panose="02040502050405020303"/>
                <a:cs typeface="Georgia" panose="02040502050405020303"/>
              </a:rPr>
              <a:t>as </a:t>
            </a:r>
            <a:r>
              <a:rPr sz="1600" spc="-5" dirty="0">
                <a:latin typeface="Georgia" panose="02040502050405020303"/>
                <a:cs typeface="Georgia" panose="02040502050405020303"/>
              </a:rPr>
              <a:t>well </a:t>
            </a:r>
            <a:r>
              <a:rPr sz="1600" spc="-35" dirty="0">
                <a:latin typeface="Georgia" panose="02040502050405020303"/>
                <a:cs typeface="Georgia" panose="02040502050405020303"/>
              </a:rPr>
              <a:t>until </a:t>
            </a:r>
            <a:r>
              <a:rPr sz="1600" spc="-20" dirty="0">
                <a:latin typeface="Georgia" panose="02040502050405020303"/>
                <a:cs typeface="Georgia" panose="02040502050405020303"/>
              </a:rPr>
              <a:t>the </a:t>
            </a:r>
            <a:r>
              <a:rPr sz="1600" spc="-5" dirty="0">
                <a:latin typeface="Georgia" panose="02040502050405020303"/>
                <a:cs typeface="Georgia" panose="02040502050405020303"/>
              </a:rPr>
              <a:t>size </a:t>
            </a:r>
            <a:r>
              <a:rPr sz="1600" spc="-30" dirty="0">
                <a:latin typeface="Georgia" panose="02040502050405020303"/>
                <a:cs typeface="Georgia" panose="02040502050405020303"/>
              </a:rPr>
              <a:t>of </a:t>
            </a:r>
            <a:r>
              <a:rPr sz="1600" spc="-25" dirty="0">
                <a:latin typeface="Georgia" panose="02040502050405020303"/>
                <a:cs typeface="Georgia" panose="02040502050405020303"/>
              </a:rPr>
              <a:t>sub-array  </a:t>
            </a:r>
            <a:r>
              <a:rPr sz="1600" spc="-20" dirty="0">
                <a:latin typeface="Georgia" panose="02040502050405020303"/>
                <a:cs typeface="Georgia" panose="02040502050405020303"/>
              </a:rPr>
              <a:t>reduces </a:t>
            </a:r>
            <a:r>
              <a:rPr sz="1600" spc="-25" dirty="0">
                <a:latin typeface="Georgia" panose="02040502050405020303"/>
                <a:cs typeface="Georgia" panose="02040502050405020303"/>
              </a:rPr>
              <a:t>to</a:t>
            </a:r>
            <a:r>
              <a:rPr sz="1600" spc="-70" dirty="0">
                <a:latin typeface="Georgia" panose="02040502050405020303"/>
                <a:cs typeface="Georgia" panose="02040502050405020303"/>
              </a:rPr>
              <a:t> </a:t>
            </a:r>
            <a:r>
              <a:rPr sz="1600" spc="-25" dirty="0">
                <a:latin typeface="Georgia" panose="02040502050405020303"/>
                <a:cs typeface="Georgia" panose="02040502050405020303"/>
              </a:rPr>
              <a:t>zero.</a:t>
            </a:r>
            <a:endParaRPr sz="16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8600" y="3581387"/>
            <a:ext cx="2498090" cy="36957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342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70"/>
              </a:spcBef>
            </a:pPr>
            <a:r>
              <a:rPr sz="1800" i="1" spc="-20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How </a:t>
            </a:r>
            <a:r>
              <a:rPr sz="1800" i="1" spc="-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binary </a:t>
            </a:r>
            <a:r>
              <a:rPr sz="1800" i="1" spc="-1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search</a:t>
            </a:r>
            <a:r>
              <a:rPr sz="1800" i="1" spc="-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-1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works?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61691" y="3556000"/>
            <a:ext cx="4572000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83540" y="4317872"/>
            <a:ext cx="8681720" cy="9124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30" dirty="0">
                <a:latin typeface="Georgia" panose="02040502050405020303"/>
                <a:cs typeface="Georgia" panose="02040502050405020303"/>
              </a:rPr>
              <a:t>Before </a:t>
            </a:r>
            <a:r>
              <a:rPr sz="1550" spc="-20" dirty="0">
                <a:latin typeface="Georgia" panose="02040502050405020303"/>
                <a:cs typeface="Georgia" panose="02040502050405020303"/>
              </a:rPr>
              <a:t>the </a:t>
            </a:r>
            <a:r>
              <a:rPr sz="1550" spc="-15" dirty="0">
                <a:latin typeface="Georgia" panose="02040502050405020303"/>
                <a:cs typeface="Georgia" panose="02040502050405020303"/>
              </a:rPr>
              <a:t>sort </a:t>
            </a:r>
            <a:r>
              <a:rPr sz="1550" spc="-30" dirty="0">
                <a:latin typeface="Georgia" panose="02040502050405020303"/>
                <a:cs typeface="Georgia" panose="02040502050405020303"/>
              </a:rPr>
              <a:t>computation starts, </a:t>
            </a:r>
            <a:r>
              <a:rPr sz="1550" b="1" spc="-110" dirty="0">
                <a:latin typeface="Georgia" panose="02040502050405020303"/>
                <a:cs typeface="Georgia" panose="02040502050405020303"/>
              </a:rPr>
              <a:t>bottom </a:t>
            </a:r>
            <a:r>
              <a:rPr sz="1550" spc="-15" dirty="0">
                <a:latin typeface="Georgia" panose="02040502050405020303"/>
                <a:cs typeface="Georgia" panose="02040502050405020303"/>
              </a:rPr>
              <a:t>is </a:t>
            </a:r>
            <a:r>
              <a:rPr sz="1550" spc="-20" dirty="0">
                <a:latin typeface="Georgia" panose="02040502050405020303"/>
                <a:cs typeface="Georgia" panose="02040502050405020303"/>
              </a:rPr>
              <a:t>initialized to </a:t>
            </a:r>
            <a:r>
              <a:rPr sz="1550" spc="-95" dirty="0">
                <a:latin typeface="Georgia" panose="02040502050405020303"/>
                <a:cs typeface="Georgia" panose="02040502050405020303"/>
              </a:rPr>
              <a:t>0 </a:t>
            </a:r>
            <a:r>
              <a:rPr sz="1550" spc="-40" dirty="0">
                <a:latin typeface="Georgia" panose="02040502050405020303"/>
                <a:cs typeface="Georgia" panose="02040502050405020303"/>
              </a:rPr>
              <a:t>and </a:t>
            </a:r>
            <a:r>
              <a:rPr sz="1550" b="1" spc="-100" dirty="0">
                <a:latin typeface="Georgia" panose="02040502050405020303"/>
                <a:cs typeface="Georgia" panose="02040502050405020303"/>
              </a:rPr>
              <a:t>top </a:t>
            </a:r>
            <a:r>
              <a:rPr sz="1550" spc="-15" dirty="0">
                <a:latin typeface="Georgia" panose="02040502050405020303"/>
                <a:cs typeface="Georgia" panose="02040502050405020303"/>
              </a:rPr>
              <a:t>is </a:t>
            </a:r>
            <a:r>
              <a:rPr sz="1550" spc="-20" dirty="0">
                <a:latin typeface="Georgia" panose="02040502050405020303"/>
                <a:cs typeface="Georgia" panose="02040502050405020303"/>
              </a:rPr>
              <a:t>initialized to </a:t>
            </a:r>
            <a:r>
              <a:rPr sz="1550" spc="20" dirty="0">
                <a:latin typeface="Georgia" panose="02040502050405020303"/>
                <a:cs typeface="Georgia" panose="02040502050405020303"/>
              </a:rPr>
              <a:t>n-1 </a:t>
            </a:r>
            <a:r>
              <a:rPr sz="1550" spc="-60" dirty="0">
                <a:latin typeface="Georgia" panose="02040502050405020303"/>
                <a:cs typeface="Georgia" panose="02040502050405020303"/>
              </a:rPr>
              <a:t>i.e.</a:t>
            </a:r>
            <a:r>
              <a:rPr sz="1550" spc="-145" dirty="0">
                <a:latin typeface="Georgia" panose="02040502050405020303"/>
                <a:cs typeface="Georgia" panose="02040502050405020303"/>
              </a:rPr>
              <a:t> </a:t>
            </a:r>
            <a:r>
              <a:rPr sz="1550" b="1" spc="-100" dirty="0">
                <a:latin typeface="Georgia" panose="02040502050405020303"/>
                <a:cs typeface="Georgia" panose="02040502050405020303"/>
              </a:rPr>
              <a:t>9</a:t>
            </a:r>
            <a:r>
              <a:rPr sz="1550" spc="-100" dirty="0">
                <a:latin typeface="Georgia" panose="02040502050405020303"/>
                <a:cs typeface="Georgia" panose="02040502050405020303"/>
              </a:rPr>
              <a:t>.</a:t>
            </a:r>
            <a:endParaRPr sz="1550">
              <a:latin typeface="Georgia" panose="02040502050405020303"/>
              <a:cs typeface="Georgia" panose="02040502050405020303"/>
            </a:endParaRPr>
          </a:p>
          <a:p>
            <a:pPr marL="12700" marR="5080">
              <a:lnSpc>
                <a:spcPct val="100000"/>
              </a:lnSpc>
              <a:spcBef>
                <a:spcPts val="1405"/>
              </a:spcBef>
            </a:pPr>
            <a:r>
              <a:rPr sz="1550" spc="-40" dirty="0">
                <a:latin typeface="Georgia" panose="02040502050405020303"/>
                <a:cs typeface="Georgia" panose="02040502050405020303"/>
              </a:rPr>
              <a:t>First, </a:t>
            </a:r>
            <a:r>
              <a:rPr sz="1550" spc="15" dirty="0">
                <a:latin typeface="Georgia" panose="02040502050405020303"/>
                <a:cs typeface="Georgia" panose="02040502050405020303"/>
              </a:rPr>
              <a:t>we </a:t>
            </a:r>
            <a:r>
              <a:rPr sz="1550" spc="-30" dirty="0">
                <a:latin typeface="Georgia" panose="02040502050405020303"/>
                <a:cs typeface="Georgia" panose="02040502050405020303"/>
              </a:rPr>
              <a:t>shall </a:t>
            </a:r>
            <a:r>
              <a:rPr sz="1550" spc="-25" dirty="0">
                <a:latin typeface="Georgia" panose="02040502050405020303"/>
                <a:cs typeface="Georgia" panose="02040502050405020303"/>
              </a:rPr>
              <a:t>determine the </a:t>
            </a:r>
            <a:r>
              <a:rPr sz="1550" spc="-35" dirty="0">
                <a:latin typeface="Georgia" panose="02040502050405020303"/>
                <a:cs typeface="Georgia" panose="02040502050405020303"/>
              </a:rPr>
              <a:t>half </a:t>
            </a:r>
            <a:r>
              <a:rPr sz="1550" spc="-30" dirty="0">
                <a:latin typeface="Georgia" panose="02040502050405020303"/>
                <a:cs typeface="Georgia" panose="02040502050405020303"/>
              </a:rPr>
              <a:t>of </a:t>
            </a:r>
            <a:r>
              <a:rPr sz="1550" spc="-20" dirty="0">
                <a:latin typeface="Georgia" panose="02040502050405020303"/>
                <a:cs typeface="Georgia" panose="02040502050405020303"/>
              </a:rPr>
              <a:t>the </a:t>
            </a:r>
            <a:r>
              <a:rPr sz="1550" spc="-25" dirty="0">
                <a:latin typeface="Georgia" panose="02040502050405020303"/>
                <a:cs typeface="Georgia" panose="02040502050405020303"/>
              </a:rPr>
              <a:t>array </a:t>
            </a:r>
            <a:r>
              <a:rPr sz="1550" spc="-15" dirty="0">
                <a:latin typeface="Georgia" panose="02040502050405020303"/>
                <a:cs typeface="Georgia" panose="02040502050405020303"/>
              </a:rPr>
              <a:t>by </a:t>
            </a:r>
            <a:r>
              <a:rPr sz="1550" spc="-35" dirty="0">
                <a:latin typeface="Georgia" panose="02040502050405020303"/>
                <a:cs typeface="Georgia" panose="02040502050405020303"/>
              </a:rPr>
              <a:t>using </a:t>
            </a:r>
            <a:r>
              <a:rPr sz="1550" spc="-25" dirty="0">
                <a:latin typeface="Georgia" panose="02040502050405020303"/>
                <a:cs typeface="Georgia" panose="02040502050405020303"/>
              </a:rPr>
              <a:t>this </a:t>
            </a:r>
            <a:r>
              <a:rPr sz="1550" spc="-35" dirty="0">
                <a:latin typeface="Georgia" panose="02040502050405020303"/>
                <a:cs typeface="Georgia" panose="02040502050405020303"/>
              </a:rPr>
              <a:t>formula </a:t>
            </a:r>
            <a:r>
              <a:rPr sz="1550" spc="-80" dirty="0">
                <a:latin typeface="Georgia" panose="02040502050405020303"/>
                <a:cs typeface="Georgia" panose="02040502050405020303"/>
              </a:rPr>
              <a:t>: </a:t>
            </a:r>
            <a:r>
              <a:rPr sz="1550" b="1" spc="-120" dirty="0">
                <a:latin typeface="Georgia" panose="02040502050405020303"/>
                <a:cs typeface="Georgia" panose="02040502050405020303"/>
              </a:rPr>
              <a:t>mid </a:t>
            </a:r>
            <a:r>
              <a:rPr sz="1550" b="1" spc="-175" dirty="0">
                <a:latin typeface="Georgia" panose="02040502050405020303"/>
                <a:cs typeface="Georgia" panose="02040502050405020303"/>
              </a:rPr>
              <a:t>= </a:t>
            </a:r>
            <a:r>
              <a:rPr sz="1550" b="1" spc="-85" dirty="0">
                <a:latin typeface="Georgia" panose="02040502050405020303"/>
                <a:cs typeface="Georgia" panose="02040502050405020303"/>
              </a:rPr>
              <a:t>(top </a:t>
            </a:r>
            <a:r>
              <a:rPr sz="1550" b="1" spc="-175" dirty="0">
                <a:latin typeface="Georgia" panose="02040502050405020303"/>
                <a:cs typeface="Georgia" panose="02040502050405020303"/>
              </a:rPr>
              <a:t>+ </a:t>
            </a:r>
            <a:r>
              <a:rPr sz="1550" b="1" spc="-80" dirty="0">
                <a:latin typeface="Georgia" panose="02040502050405020303"/>
                <a:cs typeface="Georgia" panose="02040502050405020303"/>
              </a:rPr>
              <a:t>bottom)/ </a:t>
            </a:r>
            <a:r>
              <a:rPr sz="1550" b="1" spc="-105" dirty="0">
                <a:latin typeface="Georgia" panose="02040502050405020303"/>
                <a:cs typeface="Georgia" panose="02040502050405020303"/>
              </a:rPr>
              <a:t>2. </a:t>
            </a:r>
            <a:r>
              <a:rPr sz="1550" spc="-55" dirty="0">
                <a:latin typeface="Georgia" panose="02040502050405020303"/>
                <a:cs typeface="Georgia" panose="02040502050405020303"/>
              </a:rPr>
              <a:t>Here </a:t>
            </a:r>
            <a:r>
              <a:rPr sz="1550" spc="-20" dirty="0">
                <a:latin typeface="Georgia" panose="02040502050405020303"/>
                <a:cs typeface="Georgia" panose="02040502050405020303"/>
              </a:rPr>
              <a:t>it  </a:t>
            </a:r>
            <a:r>
              <a:rPr sz="1550" spc="-45" dirty="0">
                <a:latin typeface="Georgia" panose="02040502050405020303"/>
                <a:cs typeface="Georgia" panose="02040502050405020303"/>
              </a:rPr>
              <a:t>is, </a:t>
            </a:r>
            <a:r>
              <a:rPr sz="1550" spc="-10" dirty="0">
                <a:latin typeface="Georgia" panose="02040502050405020303"/>
                <a:cs typeface="Georgia" panose="02040502050405020303"/>
              </a:rPr>
              <a:t>(9 </a:t>
            </a:r>
            <a:r>
              <a:rPr sz="1550" spc="-140" dirty="0">
                <a:latin typeface="Georgia" panose="02040502050405020303"/>
                <a:cs typeface="Georgia" panose="02040502050405020303"/>
              </a:rPr>
              <a:t>+ </a:t>
            </a:r>
            <a:r>
              <a:rPr sz="1550" spc="-95" dirty="0">
                <a:latin typeface="Georgia" panose="02040502050405020303"/>
                <a:cs typeface="Georgia" panose="02040502050405020303"/>
              </a:rPr>
              <a:t>0 </a:t>
            </a:r>
            <a:r>
              <a:rPr sz="1550" spc="5" dirty="0">
                <a:latin typeface="Georgia" panose="02040502050405020303"/>
                <a:cs typeface="Georgia" panose="02040502050405020303"/>
              </a:rPr>
              <a:t>) </a:t>
            </a:r>
            <a:r>
              <a:rPr sz="1550" spc="30" dirty="0">
                <a:latin typeface="Georgia" panose="02040502050405020303"/>
                <a:cs typeface="Georgia" panose="02040502050405020303"/>
              </a:rPr>
              <a:t>/ </a:t>
            </a:r>
            <a:r>
              <a:rPr sz="1550" spc="-10" dirty="0">
                <a:latin typeface="Georgia" panose="02040502050405020303"/>
                <a:cs typeface="Georgia" panose="02040502050405020303"/>
              </a:rPr>
              <a:t>2 </a:t>
            </a:r>
            <a:r>
              <a:rPr sz="1550" spc="-140" dirty="0">
                <a:latin typeface="Georgia" panose="02040502050405020303"/>
                <a:cs typeface="Georgia" panose="02040502050405020303"/>
              </a:rPr>
              <a:t>= </a:t>
            </a:r>
            <a:r>
              <a:rPr sz="1550" spc="-20" dirty="0">
                <a:latin typeface="Georgia" panose="02040502050405020303"/>
                <a:cs typeface="Georgia" panose="02040502050405020303"/>
              </a:rPr>
              <a:t>4 </a:t>
            </a:r>
            <a:r>
              <a:rPr sz="1550" spc="-15" dirty="0">
                <a:latin typeface="Georgia" panose="02040502050405020303"/>
                <a:cs typeface="Georgia" panose="02040502050405020303"/>
              </a:rPr>
              <a:t>(integer </a:t>
            </a:r>
            <a:r>
              <a:rPr sz="1550" spc="-25" dirty="0">
                <a:latin typeface="Georgia" panose="02040502050405020303"/>
                <a:cs typeface="Georgia" panose="02040502050405020303"/>
              </a:rPr>
              <a:t>value </a:t>
            </a:r>
            <a:r>
              <a:rPr sz="1550" spc="-30" dirty="0">
                <a:latin typeface="Georgia" panose="02040502050405020303"/>
                <a:cs typeface="Georgia" panose="02040502050405020303"/>
              </a:rPr>
              <a:t>of </a:t>
            </a:r>
            <a:r>
              <a:rPr sz="1550" spc="-45" dirty="0">
                <a:latin typeface="Georgia" panose="02040502050405020303"/>
                <a:cs typeface="Georgia" panose="02040502050405020303"/>
              </a:rPr>
              <a:t>4.5). </a:t>
            </a:r>
            <a:r>
              <a:rPr sz="1550" spc="-60" dirty="0">
                <a:latin typeface="Georgia" panose="02040502050405020303"/>
                <a:cs typeface="Georgia" panose="02040502050405020303"/>
              </a:rPr>
              <a:t>So </a:t>
            </a:r>
            <a:r>
              <a:rPr sz="1550" spc="-20" dirty="0">
                <a:latin typeface="Georgia" panose="02040502050405020303"/>
                <a:cs typeface="Georgia" panose="02040502050405020303"/>
              </a:rPr>
              <a:t>4 </a:t>
            </a:r>
            <a:r>
              <a:rPr sz="1550" spc="-15" dirty="0">
                <a:latin typeface="Georgia" panose="02040502050405020303"/>
                <a:cs typeface="Georgia" panose="02040502050405020303"/>
              </a:rPr>
              <a:t>is </a:t>
            </a:r>
            <a:r>
              <a:rPr sz="1550" spc="-20" dirty="0">
                <a:latin typeface="Georgia" panose="02040502050405020303"/>
                <a:cs typeface="Georgia" panose="02040502050405020303"/>
              </a:rPr>
              <a:t>the </a:t>
            </a:r>
            <a:r>
              <a:rPr sz="1550" spc="-45" dirty="0">
                <a:latin typeface="Georgia" panose="02040502050405020303"/>
                <a:cs typeface="Georgia" panose="02040502050405020303"/>
              </a:rPr>
              <a:t>mid </a:t>
            </a:r>
            <a:r>
              <a:rPr sz="1550" spc="-30" dirty="0">
                <a:latin typeface="Georgia" panose="02040502050405020303"/>
                <a:cs typeface="Georgia" panose="02040502050405020303"/>
              </a:rPr>
              <a:t>of</a:t>
            </a:r>
            <a:r>
              <a:rPr sz="1550" spc="-20" dirty="0">
                <a:latin typeface="Georgia" panose="02040502050405020303"/>
                <a:cs typeface="Georgia" panose="02040502050405020303"/>
              </a:rPr>
              <a:t> </a:t>
            </a:r>
            <a:r>
              <a:rPr sz="1550" spc="-60" dirty="0">
                <a:latin typeface="Georgia" panose="02040502050405020303"/>
                <a:cs typeface="Georgia" panose="02040502050405020303"/>
              </a:rPr>
              <a:t>array.</a:t>
            </a:r>
            <a:endParaRPr sz="155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09800" y="5334000"/>
            <a:ext cx="4572000" cy="99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05" y="369773"/>
            <a:ext cx="516953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280" dirty="0">
                <a:solidFill>
                  <a:srgbClr val="000000"/>
                </a:solidFill>
              </a:rPr>
              <a:t>Binary </a:t>
            </a:r>
            <a:r>
              <a:rPr sz="4300" spc="-325" dirty="0">
                <a:solidFill>
                  <a:srgbClr val="000000"/>
                </a:solidFill>
              </a:rPr>
              <a:t>Search</a:t>
            </a:r>
            <a:r>
              <a:rPr sz="4300" spc="-65" dirty="0">
                <a:solidFill>
                  <a:srgbClr val="000000"/>
                </a:solidFill>
              </a:rPr>
              <a:t> </a:t>
            </a:r>
            <a:r>
              <a:rPr sz="4300" spc="-360" dirty="0">
                <a:solidFill>
                  <a:srgbClr val="000000"/>
                </a:solidFill>
              </a:rPr>
              <a:t>cont…</a:t>
            </a:r>
            <a:endParaRPr sz="43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72923" y="1265682"/>
            <a:ext cx="8740140" cy="1441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11</a:t>
            </a:r>
            <a:endParaRPr sz="1200">
              <a:latin typeface="Trebuchet MS" panose="020B0603020202020204"/>
              <a:cs typeface="Trebuchet MS" panose="020B0603020202020204"/>
            </a:endParaRPr>
          </a:p>
          <a:p>
            <a:pPr marL="70485" marR="5080" algn="just">
              <a:lnSpc>
                <a:spcPct val="120000"/>
              </a:lnSpc>
              <a:spcBef>
                <a:spcPts val="780"/>
              </a:spcBef>
            </a:pPr>
            <a:r>
              <a:rPr sz="1550" spc="-40" dirty="0">
                <a:latin typeface="Georgia" panose="02040502050405020303"/>
                <a:cs typeface="Georgia" panose="02040502050405020303"/>
              </a:rPr>
              <a:t>Now </a:t>
            </a:r>
            <a:r>
              <a:rPr sz="1550" spc="15" dirty="0">
                <a:latin typeface="Georgia" panose="02040502050405020303"/>
                <a:cs typeface="Georgia" panose="02040502050405020303"/>
              </a:rPr>
              <a:t>we </a:t>
            </a:r>
            <a:r>
              <a:rPr sz="1550" spc="-30" dirty="0">
                <a:latin typeface="Georgia" panose="02040502050405020303"/>
                <a:cs typeface="Georgia" panose="02040502050405020303"/>
              </a:rPr>
              <a:t>compare </a:t>
            </a:r>
            <a:r>
              <a:rPr sz="1550" spc="-20" dirty="0">
                <a:latin typeface="Georgia" panose="02040502050405020303"/>
                <a:cs typeface="Georgia" panose="02040502050405020303"/>
              </a:rPr>
              <a:t>the </a:t>
            </a:r>
            <a:r>
              <a:rPr sz="1550" spc="-25" dirty="0">
                <a:latin typeface="Georgia" panose="02040502050405020303"/>
                <a:cs typeface="Georgia" panose="02040502050405020303"/>
              </a:rPr>
              <a:t>value </a:t>
            </a:r>
            <a:r>
              <a:rPr sz="1550" spc="-20" dirty="0">
                <a:latin typeface="Georgia" panose="02040502050405020303"/>
                <a:cs typeface="Georgia" panose="02040502050405020303"/>
              </a:rPr>
              <a:t>stored at </a:t>
            </a:r>
            <a:r>
              <a:rPr sz="1550" spc="-25" dirty="0">
                <a:latin typeface="Georgia" panose="02040502050405020303"/>
                <a:cs typeface="Georgia" panose="02040502050405020303"/>
              </a:rPr>
              <a:t>location </a:t>
            </a:r>
            <a:r>
              <a:rPr sz="1550" spc="-65" dirty="0">
                <a:latin typeface="Georgia" panose="02040502050405020303"/>
                <a:cs typeface="Georgia" panose="02040502050405020303"/>
              </a:rPr>
              <a:t>4, </a:t>
            </a:r>
            <a:r>
              <a:rPr sz="1550" spc="-10" dirty="0">
                <a:latin typeface="Georgia" panose="02040502050405020303"/>
                <a:cs typeface="Georgia" panose="02040502050405020303"/>
              </a:rPr>
              <a:t>with </a:t>
            </a:r>
            <a:r>
              <a:rPr sz="1550" spc="-20" dirty="0">
                <a:latin typeface="Georgia" panose="02040502050405020303"/>
                <a:cs typeface="Georgia" panose="02040502050405020303"/>
              </a:rPr>
              <a:t>the </a:t>
            </a:r>
            <a:r>
              <a:rPr sz="1550" spc="-25" dirty="0">
                <a:latin typeface="Georgia" panose="02040502050405020303"/>
                <a:cs typeface="Georgia" panose="02040502050405020303"/>
              </a:rPr>
              <a:t>value being </a:t>
            </a:r>
            <a:r>
              <a:rPr sz="1550" spc="-20" dirty="0">
                <a:latin typeface="Georgia" panose="02040502050405020303"/>
                <a:cs typeface="Georgia" panose="02040502050405020303"/>
              </a:rPr>
              <a:t>searched </a:t>
            </a:r>
            <a:r>
              <a:rPr sz="1550" spc="-60" dirty="0">
                <a:latin typeface="Georgia" panose="02040502050405020303"/>
                <a:cs typeface="Georgia" panose="02040502050405020303"/>
              </a:rPr>
              <a:t>i.e. </a:t>
            </a:r>
            <a:r>
              <a:rPr sz="1550" spc="25" dirty="0">
                <a:latin typeface="Georgia" panose="02040502050405020303"/>
                <a:cs typeface="Georgia" panose="02040502050405020303"/>
              </a:rPr>
              <a:t>31. </a:t>
            </a:r>
            <a:r>
              <a:rPr sz="1550" spc="-90" dirty="0">
                <a:latin typeface="Georgia" panose="02040502050405020303"/>
                <a:cs typeface="Georgia" panose="02040502050405020303"/>
              </a:rPr>
              <a:t>We </a:t>
            </a:r>
            <a:r>
              <a:rPr sz="1550" spc="-35" dirty="0">
                <a:latin typeface="Georgia" panose="02040502050405020303"/>
                <a:cs typeface="Georgia" panose="02040502050405020303"/>
              </a:rPr>
              <a:t>find </a:t>
            </a:r>
            <a:r>
              <a:rPr sz="1550" spc="-25" dirty="0">
                <a:latin typeface="Georgia" panose="02040502050405020303"/>
                <a:cs typeface="Georgia" panose="02040502050405020303"/>
              </a:rPr>
              <a:t>that </a:t>
            </a:r>
            <a:r>
              <a:rPr sz="1550" spc="-30" dirty="0">
                <a:latin typeface="Georgia" panose="02040502050405020303"/>
                <a:cs typeface="Georgia" panose="02040502050405020303"/>
              </a:rPr>
              <a:t>value  </a:t>
            </a:r>
            <a:r>
              <a:rPr sz="1550" spc="-20" dirty="0">
                <a:latin typeface="Georgia" panose="02040502050405020303"/>
                <a:cs typeface="Georgia" panose="02040502050405020303"/>
              </a:rPr>
              <a:t>at </a:t>
            </a:r>
            <a:r>
              <a:rPr sz="1550" spc="-25" dirty="0">
                <a:latin typeface="Georgia" panose="02040502050405020303"/>
                <a:cs typeface="Georgia" panose="02040502050405020303"/>
              </a:rPr>
              <a:t>location </a:t>
            </a:r>
            <a:r>
              <a:rPr sz="1550" spc="-20" dirty="0">
                <a:latin typeface="Georgia" panose="02040502050405020303"/>
                <a:cs typeface="Georgia" panose="02040502050405020303"/>
              </a:rPr>
              <a:t>4 </a:t>
            </a:r>
            <a:r>
              <a:rPr sz="1550" spc="-15" dirty="0">
                <a:latin typeface="Georgia" panose="02040502050405020303"/>
                <a:cs typeface="Georgia" panose="02040502050405020303"/>
              </a:rPr>
              <a:t>is </a:t>
            </a:r>
            <a:r>
              <a:rPr sz="1550" spc="-10" dirty="0">
                <a:latin typeface="Georgia" panose="02040502050405020303"/>
                <a:cs typeface="Georgia" panose="02040502050405020303"/>
              </a:rPr>
              <a:t>27, </a:t>
            </a:r>
            <a:r>
              <a:rPr sz="1550" spc="-25" dirty="0">
                <a:latin typeface="Georgia" panose="02040502050405020303"/>
                <a:cs typeface="Georgia" panose="02040502050405020303"/>
              </a:rPr>
              <a:t>which </a:t>
            </a:r>
            <a:r>
              <a:rPr sz="1550" b="1" spc="-75" dirty="0">
                <a:latin typeface="Georgia" panose="02040502050405020303"/>
                <a:cs typeface="Georgia" panose="02040502050405020303"/>
              </a:rPr>
              <a:t>is </a:t>
            </a:r>
            <a:r>
              <a:rPr sz="1550" b="1" spc="-100" dirty="0">
                <a:latin typeface="Georgia" panose="02040502050405020303"/>
                <a:cs typeface="Georgia" panose="02040502050405020303"/>
              </a:rPr>
              <a:t>not </a:t>
            </a:r>
            <a:r>
              <a:rPr sz="1550" b="1" spc="-95" dirty="0">
                <a:latin typeface="Georgia" panose="02040502050405020303"/>
                <a:cs typeface="Georgia" panose="02040502050405020303"/>
              </a:rPr>
              <a:t>a </a:t>
            </a:r>
            <a:r>
              <a:rPr sz="1550" b="1" spc="-120" dirty="0">
                <a:latin typeface="Georgia" panose="02040502050405020303"/>
                <a:cs typeface="Georgia" panose="02040502050405020303"/>
              </a:rPr>
              <a:t>match</a:t>
            </a:r>
            <a:r>
              <a:rPr sz="1550" spc="-120" dirty="0">
                <a:latin typeface="Georgia" panose="02040502050405020303"/>
                <a:cs typeface="Georgia" panose="02040502050405020303"/>
              </a:rPr>
              <a:t>. </a:t>
            </a:r>
            <a:r>
              <a:rPr sz="1550" spc="-25" dirty="0">
                <a:latin typeface="Georgia" panose="02040502050405020303"/>
                <a:cs typeface="Georgia" panose="02040502050405020303"/>
              </a:rPr>
              <a:t>Because value </a:t>
            </a:r>
            <a:r>
              <a:rPr sz="1550" spc="-15" dirty="0">
                <a:latin typeface="Georgia" panose="02040502050405020303"/>
                <a:cs typeface="Georgia" panose="02040502050405020303"/>
              </a:rPr>
              <a:t>is greater </a:t>
            </a:r>
            <a:r>
              <a:rPr sz="1550" spc="-35" dirty="0">
                <a:latin typeface="Georgia" panose="02040502050405020303"/>
                <a:cs typeface="Georgia" panose="02040502050405020303"/>
              </a:rPr>
              <a:t>than </a:t>
            </a:r>
            <a:r>
              <a:rPr sz="1550" spc="35" dirty="0">
                <a:latin typeface="Georgia" panose="02040502050405020303"/>
                <a:cs typeface="Georgia" panose="02040502050405020303"/>
              </a:rPr>
              <a:t>27 </a:t>
            </a:r>
            <a:r>
              <a:rPr sz="1550" spc="-40" dirty="0">
                <a:latin typeface="Georgia" panose="02040502050405020303"/>
                <a:cs typeface="Georgia" panose="02040502050405020303"/>
              </a:rPr>
              <a:t>and </a:t>
            </a:r>
            <a:r>
              <a:rPr sz="1550" spc="15" dirty="0">
                <a:latin typeface="Georgia" panose="02040502050405020303"/>
                <a:cs typeface="Georgia" panose="02040502050405020303"/>
              </a:rPr>
              <a:t>we </a:t>
            </a:r>
            <a:r>
              <a:rPr sz="1550" spc="-35" dirty="0">
                <a:latin typeface="Georgia" panose="02040502050405020303"/>
                <a:cs typeface="Georgia" panose="02040502050405020303"/>
              </a:rPr>
              <a:t>have </a:t>
            </a:r>
            <a:r>
              <a:rPr sz="1550" spc="-30" dirty="0">
                <a:latin typeface="Georgia" panose="02040502050405020303"/>
                <a:cs typeface="Georgia" panose="02040502050405020303"/>
              </a:rPr>
              <a:t>a </a:t>
            </a:r>
            <a:r>
              <a:rPr sz="1550" spc="-15" dirty="0">
                <a:latin typeface="Georgia" panose="02040502050405020303"/>
                <a:cs typeface="Georgia" panose="02040502050405020303"/>
              </a:rPr>
              <a:t>sorted </a:t>
            </a:r>
            <a:r>
              <a:rPr sz="1550" spc="-20" dirty="0">
                <a:latin typeface="Georgia" panose="02040502050405020303"/>
                <a:cs typeface="Georgia" panose="02040502050405020303"/>
              </a:rPr>
              <a:t>array </a:t>
            </a:r>
            <a:r>
              <a:rPr sz="1550" spc="330" dirty="0">
                <a:latin typeface="Georgia" panose="02040502050405020303"/>
                <a:cs typeface="Georgia" panose="02040502050405020303"/>
              </a:rPr>
              <a:t> </a:t>
            </a:r>
            <a:r>
              <a:rPr sz="1550" spc="-15" dirty="0">
                <a:latin typeface="Georgia" panose="02040502050405020303"/>
                <a:cs typeface="Georgia" panose="02040502050405020303"/>
              </a:rPr>
              <a:t>so </a:t>
            </a:r>
            <a:r>
              <a:rPr sz="1550" spc="15" dirty="0">
                <a:latin typeface="Georgia" panose="02040502050405020303"/>
                <a:cs typeface="Georgia" panose="02040502050405020303"/>
              </a:rPr>
              <a:t>we </a:t>
            </a:r>
            <a:r>
              <a:rPr sz="1550" spc="-25" dirty="0">
                <a:latin typeface="Georgia" panose="02040502050405020303"/>
                <a:cs typeface="Georgia" panose="02040502050405020303"/>
              </a:rPr>
              <a:t>also </a:t>
            </a:r>
            <a:r>
              <a:rPr sz="1550" spc="-15" dirty="0">
                <a:latin typeface="Georgia" panose="02040502050405020303"/>
                <a:cs typeface="Georgia" panose="02040502050405020303"/>
              </a:rPr>
              <a:t>know </a:t>
            </a:r>
            <a:r>
              <a:rPr sz="1550" spc="-25" dirty="0">
                <a:latin typeface="Georgia" panose="02040502050405020303"/>
                <a:cs typeface="Georgia" panose="02040502050405020303"/>
              </a:rPr>
              <a:t>that </a:t>
            </a:r>
            <a:r>
              <a:rPr sz="1550" spc="-20" dirty="0">
                <a:latin typeface="Georgia" panose="02040502050405020303"/>
                <a:cs typeface="Georgia" panose="02040502050405020303"/>
              </a:rPr>
              <a:t>target </a:t>
            </a:r>
            <a:r>
              <a:rPr sz="1550" spc="-25" dirty="0">
                <a:latin typeface="Georgia" panose="02040502050405020303"/>
                <a:cs typeface="Georgia" panose="02040502050405020303"/>
              </a:rPr>
              <a:t>value </a:t>
            </a:r>
            <a:r>
              <a:rPr sz="1550" spc="-40" dirty="0">
                <a:latin typeface="Georgia" panose="02040502050405020303"/>
                <a:cs typeface="Georgia" panose="02040502050405020303"/>
              </a:rPr>
              <a:t>must </a:t>
            </a:r>
            <a:r>
              <a:rPr sz="1550" spc="-10" dirty="0">
                <a:latin typeface="Georgia" panose="02040502050405020303"/>
                <a:cs typeface="Georgia" panose="02040502050405020303"/>
              </a:rPr>
              <a:t>be </a:t>
            </a:r>
            <a:r>
              <a:rPr sz="1550" spc="-40" dirty="0">
                <a:latin typeface="Georgia" panose="02040502050405020303"/>
                <a:cs typeface="Georgia" panose="02040502050405020303"/>
              </a:rPr>
              <a:t>in </a:t>
            </a:r>
            <a:r>
              <a:rPr sz="1550" b="1" spc="-100" dirty="0">
                <a:latin typeface="Georgia" panose="02040502050405020303"/>
                <a:cs typeface="Georgia" panose="02040502050405020303"/>
              </a:rPr>
              <a:t>upper portion </a:t>
            </a:r>
            <a:r>
              <a:rPr sz="1550" spc="-30" dirty="0">
                <a:latin typeface="Georgia" panose="02040502050405020303"/>
                <a:cs typeface="Georgia" panose="02040502050405020303"/>
              </a:rPr>
              <a:t>of </a:t>
            </a:r>
            <a:r>
              <a:rPr sz="1550" spc="-20" dirty="0">
                <a:latin typeface="Georgia" panose="02040502050405020303"/>
                <a:cs typeface="Georgia" panose="02040502050405020303"/>
              </a:rPr>
              <a:t>the </a:t>
            </a:r>
            <a:r>
              <a:rPr sz="1550" spc="-60" dirty="0">
                <a:latin typeface="Georgia" panose="02040502050405020303"/>
                <a:cs typeface="Georgia" panose="02040502050405020303"/>
              </a:rPr>
              <a:t>array. So </a:t>
            </a:r>
            <a:r>
              <a:rPr sz="1550" spc="-35" dirty="0">
                <a:latin typeface="Georgia" panose="02040502050405020303"/>
                <a:cs typeface="Georgia" panose="02040502050405020303"/>
              </a:rPr>
              <a:t>make </a:t>
            </a:r>
            <a:r>
              <a:rPr sz="1550" b="1" spc="-110" dirty="0">
                <a:latin typeface="Georgia" panose="02040502050405020303"/>
                <a:cs typeface="Georgia" panose="02040502050405020303"/>
              </a:rPr>
              <a:t>bottom </a:t>
            </a:r>
            <a:r>
              <a:rPr sz="1550" b="1" spc="-175" dirty="0">
                <a:latin typeface="Georgia" panose="02040502050405020303"/>
                <a:cs typeface="Georgia" panose="02040502050405020303"/>
              </a:rPr>
              <a:t>= </a:t>
            </a:r>
            <a:r>
              <a:rPr sz="1550" b="1" spc="-125" dirty="0">
                <a:latin typeface="Georgia" panose="02040502050405020303"/>
                <a:cs typeface="Georgia" panose="02040502050405020303"/>
              </a:rPr>
              <a:t>mid </a:t>
            </a:r>
            <a:r>
              <a:rPr sz="1550" b="1" spc="-175" dirty="0">
                <a:latin typeface="Georgia" panose="02040502050405020303"/>
                <a:cs typeface="Georgia" panose="02040502050405020303"/>
              </a:rPr>
              <a:t>+</a:t>
            </a:r>
            <a:r>
              <a:rPr sz="1550" b="1" spc="5" dirty="0">
                <a:latin typeface="Georgia" panose="02040502050405020303"/>
                <a:cs typeface="Georgia" panose="02040502050405020303"/>
              </a:rPr>
              <a:t> </a:t>
            </a:r>
            <a:r>
              <a:rPr sz="1550" b="1" spc="155" dirty="0">
                <a:latin typeface="Georgia" panose="02040502050405020303"/>
                <a:cs typeface="Georgia" panose="02040502050405020303"/>
              </a:rPr>
              <a:t>1</a:t>
            </a:r>
            <a:endParaRPr sz="1550">
              <a:latin typeface="Georgia" panose="02040502050405020303"/>
              <a:cs typeface="Georgia" panose="02040502050405020303"/>
            </a:endParaRPr>
          </a:p>
          <a:p>
            <a:pPr marL="70485" algn="just">
              <a:lnSpc>
                <a:spcPct val="100000"/>
              </a:lnSpc>
              <a:spcBef>
                <a:spcPts val="370"/>
              </a:spcBef>
            </a:pPr>
            <a:r>
              <a:rPr sz="1550" spc="-60" dirty="0">
                <a:latin typeface="Georgia" panose="02040502050405020303"/>
                <a:cs typeface="Georgia" panose="02040502050405020303"/>
              </a:rPr>
              <a:t>i.e. </a:t>
            </a:r>
            <a:r>
              <a:rPr sz="1550" spc="-20" dirty="0">
                <a:latin typeface="Georgia" panose="02040502050405020303"/>
                <a:cs typeface="Georgia" panose="02040502050405020303"/>
              </a:rPr>
              <a:t>4 </a:t>
            </a:r>
            <a:r>
              <a:rPr sz="1550" spc="-140" dirty="0">
                <a:latin typeface="Georgia" panose="02040502050405020303"/>
                <a:cs typeface="Georgia" panose="02040502050405020303"/>
              </a:rPr>
              <a:t>+ </a:t>
            </a:r>
            <a:r>
              <a:rPr sz="1550" spc="190" dirty="0">
                <a:latin typeface="Georgia" panose="02040502050405020303"/>
                <a:cs typeface="Georgia" panose="02040502050405020303"/>
              </a:rPr>
              <a:t>1 </a:t>
            </a:r>
            <a:r>
              <a:rPr sz="1550" spc="-140" dirty="0">
                <a:latin typeface="Georgia" panose="02040502050405020303"/>
                <a:cs typeface="Georgia" panose="02040502050405020303"/>
              </a:rPr>
              <a:t>=</a:t>
            </a:r>
            <a:r>
              <a:rPr sz="1550" spc="-180" dirty="0">
                <a:latin typeface="Georgia" panose="02040502050405020303"/>
                <a:cs typeface="Georgia" panose="02040502050405020303"/>
              </a:rPr>
              <a:t> </a:t>
            </a:r>
            <a:r>
              <a:rPr sz="1550" spc="35" dirty="0">
                <a:latin typeface="Georgia" panose="02040502050405020303"/>
                <a:cs typeface="Georgia" panose="02040502050405020303"/>
              </a:rPr>
              <a:t>5</a:t>
            </a:r>
            <a:endParaRPr sz="155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86000" y="2514600"/>
            <a:ext cx="4572000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54939" y="3295345"/>
            <a:ext cx="832993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0" spc="-60" dirty="0">
                <a:latin typeface="Georgia" panose="02040502050405020303"/>
                <a:cs typeface="Georgia" panose="02040502050405020303"/>
              </a:rPr>
              <a:t>So </a:t>
            </a:r>
            <a:r>
              <a:rPr sz="1550" spc="-20" dirty="0">
                <a:latin typeface="Georgia" panose="02040502050405020303"/>
                <a:cs typeface="Georgia" panose="02040502050405020303"/>
              </a:rPr>
              <a:t>at </a:t>
            </a:r>
            <a:r>
              <a:rPr sz="1550" spc="-25" dirty="0">
                <a:latin typeface="Georgia" panose="02040502050405020303"/>
                <a:cs typeface="Georgia" panose="02040502050405020303"/>
              </a:rPr>
              <a:t>this </a:t>
            </a:r>
            <a:r>
              <a:rPr sz="1550" spc="-35" dirty="0">
                <a:latin typeface="Georgia" panose="02040502050405020303"/>
                <a:cs typeface="Georgia" panose="02040502050405020303"/>
              </a:rPr>
              <a:t>point, </a:t>
            </a:r>
            <a:r>
              <a:rPr sz="1550" spc="-30" dirty="0">
                <a:latin typeface="Georgia" panose="02040502050405020303"/>
                <a:cs typeface="Georgia" panose="02040502050405020303"/>
              </a:rPr>
              <a:t>bottom </a:t>
            </a:r>
            <a:r>
              <a:rPr sz="1550" spc="-15" dirty="0">
                <a:latin typeface="Georgia" panose="02040502050405020303"/>
                <a:cs typeface="Georgia" panose="02040502050405020303"/>
              </a:rPr>
              <a:t>is </a:t>
            </a:r>
            <a:r>
              <a:rPr sz="1550" spc="35" dirty="0">
                <a:latin typeface="Georgia" panose="02040502050405020303"/>
                <a:cs typeface="Georgia" panose="02040502050405020303"/>
              </a:rPr>
              <a:t>5 </a:t>
            </a:r>
            <a:r>
              <a:rPr sz="1550" spc="-40" dirty="0">
                <a:latin typeface="Georgia" panose="02040502050405020303"/>
                <a:cs typeface="Georgia" panose="02040502050405020303"/>
              </a:rPr>
              <a:t>and </a:t>
            </a:r>
            <a:r>
              <a:rPr sz="1550" spc="-25" dirty="0">
                <a:latin typeface="Georgia" panose="02040502050405020303"/>
                <a:cs typeface="Georgia" panose="02040502050405020303"/>
              </a:rPr>
              <a:t>top </a:t>
            </a:r>
            <a:r>
              <a:rPr sz="1550" spc="-15" dirty="0">
                <a:latin typeface="Georgia" panose="02040502050405020303"/>
                <a:cs typeface="Georgia" panose="02040502050405020303"/>
              </a:rPr>
              <a:t>is </a:t>
            </a:r>
            <a:r>
              <a:rPr sz="1550" spc="-65" dirty="0">
                <a:latin typeface="Georgia" panose="02040502050405020303"/>
                <a:cs typeface="Georgia" panose="02040502050405020303"/>
              </a:rPr>
              <a:t>9. </a:t>
            </a:r>
            <a:r>
              <a:rPr sz="1550" spc="-50" dirty="0">
                <a:latin typeface="Georgia" panose="02040502050405020303"/>
                <a:cs typeface="Georgia" panose="02040502050405020303"/>
              </a:rPr>
              <a:t>Second, </a:t>
            </a:r>
            <a:r>
              <a:rPr sz="1550" spc="15" dirty="0">
                <a:latin typeface="Georgia" panose="02040502050405020303"/>
                <a:cs typeface="Georgia" panose="02040502050405020303"/>
              </a:rPr>
              <a:t>we </a:t>
            </a:r>
            <a:r>
              <a:rPr sz="1550" spc="-25" dirty="0">
                <a:latin typeface="Georgia" panose="02040502050405020303"/>
                <a:cs typeface="Georgia" panose="02040502050405020303"/>
              </a:rPr>
              <a:t>need </a:t>
            </a:r>
            <a:r>
              <a:rPr sz="1550" spc="-20" dirty="0">
                <a:latin typeface="Georgia" panose="02040502050405020303"/>
                <a:cs typeface="Georgia" panose="02040502050405020303"/>
              </a:rPr>
              <a:t>to </a:t>
            </a:r>
            <a:r>
              <a:rPr sz="1550" spc="-35" dirty="0">
                <a:latin typeface="Georgia" panose="02040502050405020303"/>
                <a:cs typeface="Georgia" panose="02040502050405020303"/>
              </a:rPr>
              <a:t>find </a:t>
            </a:r>
            <a:r>
              <a:rPr sz="1550" spc="-25" dirty="0">
                <a:latin typeface="Georgia" panose="02040502050405020303"/>
                <a:cs typeface="Georgia" panose="02040502050405020303"/>
              </a:rPr>
              <a:t>the </a:t>
            </a:r>
            <a:r>
              <a:rPr sz="1550" b="1" spc="-110" dirty="0">
                <a:latin typeface="Georgia" panose="02040502050405020303"/>
                <a:cs typeface="Georgia" panose="02040502050405020303"/>
              </a:rPr>
              <a:t>new </a:t>
            </a:r>
            <a:r>
              <a:rPr sz="1550" b="1" spc="-125" dirty="0">
                <a:latin typeface="Georgia" panose="02040502050405020303"/>
                <a:cs typeface="Georgia" panose="02040502050405020303"/>
              </a:rPr>
              <a:t>mid </a:t>
            </a:r>
            <a:r>
              <a:rPr sz="1550" b="1" spc="-95" dirty="0">
                <a:latin typeface="Georgia" panose="02040502050405020303"/>
                <a:cs typeface="Georgia" panose="02040502050405020303"/>
              </a:rPr>
              <a:t>value </a:t>
            </a:r>
            <a:r>
              <a:rPr sz="1550" spc="-40" dirty="0">
                <a:latin typeface="Georgia" panose="02040502050405020303"/>
                <a:cs typeface="Georgia" panose="02040502050405020303"/>
              </a:rPr>
              <a:t>again </a:t>
            </a:r>
            <a:r>
              <a:rPr sz="1550" spc="-60" dirty="0">
                <a:latin typeface="Georgia" panose="02040502050405020303"/>
                <a:cs typeface="Georgia" panose="02040502050405020303"/>
              </a:rPr>
              <a:t>i.e. </a:t>
            </a:r>
            <a:r>
              <a:rPr sz="1550" spc="-50" dirty="0">
                <a:latin typeface="Georgia" panose="02040502050405020303"/>
                <a:cs typeface="Georgia" panose="02040502050405020303"/>
              </a:rPr>
              <a:t>mid</a:t>
            </a:r>
            <a:r>
              <a:rPr sz="1550" spc="-40" dirty="0">
                <a:latin typeface="Georgia" panose="02040502050405020303"/>
                <a:cs typeface="Georgia" panose="02040502050405020303"/>
              </a:rPr>
              <a:t> </a:t>
            </a:r>
            <a:r>
              <a:rPr sz="1550" spc="-140" dirty="0">
                <a:latin typeface="Georgia" panose="02040502050405020303"/>
                <a:cs typeface="Georgia" panose="02040502050405020303"/>
              </a:rPr>
              <a:t>=</a:t>
            </a:r>
            <a:endParaRPr sz="1550">
              <a:latin typeface="Georgia" panose="02040502050405020303"/>
              <a:cs typeface="Georgia" panose="02040502050405020303"/>
            </a:endParaRPr>
          </a:p>
          <a:p>
            <a:pPr marL="12700">
              <a:lnSpc>
                <a:spcPct val="100000"/>
              </a:lnSpc>
            </a:pPr>
            <a:r>
              <a:rPr sz="1550" spc="-25" dirty="0">
                <a:latin typeface="Georgia" panose="02040502050405020303"/>
                <a:cs typeface="Georgia" panose="02040502050405020303"/>
              </a:rPr>
              <a:t>(bottom </a:t>
            </a:r>
            <a:r>
              <a:rPr sz="1550" spc="-140" dirty="0">
                <a:latin typeface="Georgia" panose="02040502050405020303"/>
                <a:cs typeface="Georgia" panose="02040502050405020303"/>
              </a:rPr>
              <a:t>+ </a:t>
            </a:r>
            <a:r>
              <a:rPr sz="1550" spc="-25" dirty="0">
                <a:latin typeface="Georgia" panose="02040502050405020303"/>
                <a:cs typeface="Georgia" panose="02040502050405020303"/>
              </a:rPr>
              <a:t>top </a:t>
            </a:r>
            <a:r>
              <a:rPr sz="1550" spc="5" dirty="0">
                <a:latin typeface="Georgia" panose="02040502050405020303"/>
                <a:cs typeface="Georgia" panose="02040502050405020303"/>
              </a:rPr>
              <a:t>) /2 </a:t>
            </a:r>
            <a:r>
              <a:rPr sz="1550" spc="-140" dirty="0">
                <a:latin typeface="Georgia" panose="02040502050405020303"/>
                <a:cs typeface="Georgia" panose="02040502050405020303"/>
              </a:rPr>
              <a:t>= </a:t>
            </a:r>
            <a:r>
              <a:rPr sz="1550" spc="20" dirty="0">
                <a:latin typeface="Georgia" panose="02040502050405020303"/>
                <a:cs typeface="Georgia" panose="02040502050405020303"/>
              </a:rPr>
              <a:t>(5 </a:t>
            </a:r>
            <a:r>
              <a:rPr sz="1550" spc="-140" dirty="0">
                <a:latin typeface="Georgia" panose="02040502050405020303"/>
                <a:cs typeface="Georgia" panose="02040502050405020303"/>
              </a:rPr>
              <a:t>+ </a:t>
            </a:r>
            <a:r>
              <a:rPr sz="1550" spc="-15" dirty="0">
                <a:latin typeface="Georgia" panose="02040502050405020303"/>
                <a:cs typeface="Georgia" panose="02040502050405020303"/>
              </a:rPr>
              <a:t>9) </a:t>
            </a:r>
            <a:r>
              <a:rPr sz="1550" spc="30" dirty="0">
                <a:latin typeface="Georgia" panose="02040502050405020303"/>
                <a:cs typeface="Georgia" panose="02040502050405020303"/>
              </a:rPr>
              <a:t>/ </a:t>
            </a:r>
            <a:r>
              <a:rPr sz="1550" spc="-10" dirty="0">
                <a:latin typeface="Georgia" panose="02040502050405020303"/>
                <a:cs typeface="Georgia" panose="02040502050405020303"/>
              </a:rPr>
              <a:t>2 </a:t>
            </a:r>
            <a:r>
              <a:rPr sz="1550" spc="-140" dirty="0">
                <a:latin typeface="Georgia" panose="02040502050405020303"/>
                <a:cs typeface="Georgia" panose="02040502050405020303"/>
              </a:rPr>
              <a:t>= </a:t>
            </a:r>
            <a:r>
              <a:rPr sz="1550" spc="80" dirty="0">
                <a:latin typeface="Georgia" panose="02040502050405020303"/>
                <a:cs typeface="Georgia" panose="02040502050405020303"/>
              </a:rPr>
              <a:t>14 </a:t>
            </a:r>
            <a:r>
              <a:rPr sz="1550" spc="30" dirty="0">
                <a:latin typeface="Georgia" panose="02040502050405020303"/>
                <a:cs typeface="Georgia" panose="02040502050405020303"/>
              </a:rPr>
              <a:t>/ </a:t>
            </a:r>
            <a:r>
              <a:rPr sz="1550" spc="-10" dirty="0">
                <a:latin typeface="Georgia" panose="02040502050405020303"/>
                <a:cs typeface="Georgia" panose="02040502050405020303"/>
              </a:rPr>
              <a:t>2 </a:t>
            </a:r>
            <a:r>
              <a:rPr sz="1550" spc="-140" dirty="0">
                <a:latin typeface="Georgia" panose="02040502050405020303"/>
                <a:cs typeface="Georgia" panose="02040502050405020303"/>
              </a:rPr>
              <a:t>= </a:t>
            </a:r>
            <a:r>
              <a:rPr sz="1550" spc="-20" dirty="0">
                <a:latin typeface="Georgia" panose="02040502050405020303"/>
                <a:cs typeface="Georgia" panose="02040502050405020303"/>
              </a:rPr>
              <a:t>7. </a:t>
            </a:r>
            <a:r>
              <a:rPr sz="1550" spc="-65" dirty="0">
                <a:latin typeface="Georgia" panose="02040502050405020303"/>
                <a:cs typeface="Georgia" panose="02040502050405020303"/>
              </a:rPr>
              <a:t>So </a:t>
            </a:r>
            <a:r>
              <a:rPr sz="1550" spc="75" dirty="0">
                <a:latin typeface="Georgia" panose="02040502050405020303"/>
                <a:cs typeface="Georgia" panose="02040502050405020303"/>
              </a:rPr>
              <a:t>7 </a:t>
            </a:r>
            <a:r>
              <a:rPr sz="1550" spc="-15" dirty="0">
                <a:latin typeface="Georgia" panose="02040502050405020303"/>
                <a:cs typeface="Georgia" panose="02040502050405020303"/>
              </a:rPr>
              <a:t>is </a:t>
            </a:r>
            <a:r>
              <a:rPr sz="1550" spc="-20" dirty="0">
                <a:latin typeface="Georgia" panose="02040502050405020303"/>
                <a:cs typeface="Georgia" panose="02040502050405020303"/>
              </a:rPr>
              <a:t>the </a:t>
            </a:r>
            <a:r>
              <a:rPr sz="1550" spc="-50" dirty="0">
                <a:latin typeface="Georgia" panose="02040502050405020303"/>
                <a:cs typeface="Georgia" panose="02040502050405020303"/>
              </a:rPr>
              <a:t>mid </a:t>
            </a:r>
            <a:r>
              <a:rPr sz="1550" spc="-30" dirty="0">
                <a:latin typeface="Georgia" panose="02040502050405020303"/>
                <a:cs typeface="Georgia" panose="02040502050405020303"/>
              </a:rPr>
              <a:t>of </a:t>
            </a:r>
            <a:r>
              <a:rPr sz="1550" spc="-20" dirty="0">
                <a:latin typeface="Georgia" panose="02040502050405020303"/>
                <a:cs typeface="Georgia" panose="02040502050405020303"/>
              </a:rPr>
              <a:t>the</a:t>
            </a:r>
            <a:r>
              <a:rPr sz="1550" spc="-140" dirty="0">
                <a:latin typeface="Georgia" panose="02040502050405020303"/>
                <a:cs typeface="Georgia" panose="02040502050405020303"/>
              </a:rPr>
              <a:t> </a:t>
            </a:r>
            <a:r>
              <a:rPr sz="1550" spc="-25" dirty="0">
                <a:latin typeface="Georgia" panose="02040502050405020303"/>
                <a:cs typeface="Georgia" panose="02040502050405020303"/>
              </a:rPr>
              <a:t>array</a:t>
            </a:r>
            <a:endParaRPr sz="155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67200" y="3790950"/>
            <a:ext cx="4572000" cy="99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64972" y="4803724"/>
            <a:ext cx="8682355" cy="1160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sz="1550" spc="-40" dirty="0">
                <a:latin typeface="Georgia" panose="02040502050405020303"/>
                <a:cs typeface="Georgia" panose="02040502050405020303"/>
              </a:rPr>
              <a:t>Now </a:t>
            </a:r>
            <a:r>
              <a:rPr sz="1550" spc="15" dirty="0">
                <a:latin typeface="Georgia" panose="02040502050405020303"/>
                <a:cs typeface="Georgia" panose="02040502050405020303"/>
              </a:rPr>
              <a:t>we </a:t>
            </a:r>
            <a:r>
              <a:rPr sz="1550" spc="-30" dirty="0">
                <a:latin typeface="Georgia" panose="02040502050405020303"/>
                <a:cs typeface="Georgia" panose="02040502050405020303"/>
              </a:rPr>
              <a:t>compare </a:t>
            </a:r>
            <a:r>
              <a:rPr sz="1550" spc="-20" dirty="0">
                <a:latin typeface="Georgia" panose="02040502050405020303"/>
                <a:cs typeface="Georgia" panose="02040502050405020303"/>
              </a:rPr>
              <a:t>the </a:t>
            </a:r>
            <a:r>
              <a:rPr sz="1550" spc="-25" dirty="0">
                <a:latin typeface="Georgia" panose="02040502050405020303"/>
                <a:cs typeface="Georgia" panose="02040502050405020303"/>
              </a:rPr>
              <a:t>value </a:t>
            </a:r>
            <a:r>
              <a:rPr sz="1550" spc="-20" dirty="0">
                <a:latin typeface="Georgia" panose="02040502050405020303"/>
                <a:cs typeface="Georgia" panose="02040502050405020303"/>
              </a:rPr>
              <a:t>stored at </a:t>
            </a:r>
            <a:r>
              <a:rPr sz="1550" spc="-25" dirty="0">
                <a:latin typeface="Georgia" panose="02040502050405020303"/>
                <a:cs typeface="Georgia" panose="02040502050405020303"/>
              </a:rPr>
              <a:t>location </a:t>
            </a:r>
            <a:r>
              <a:rPr sz="1550" spc="-20" dirty="0">
                <a:latin typeface="Georgia" panose="02040502050405020303"/>
                <a:cs typeface="Georgia" panose="02040502050405020303"/>
              </a:rPr>
              <a:t>7, </a:t>
            </a:r>
            <a:r>
              <a:rPr sz="1550" spc="-10" dirty="0">
                <a:latin typeface="Georgia" panose="02040502050405020303"/>
                <a:cs typeface="Georgia" panose="02040502050405020303"/>
              </a:rPr>
              <a:t>with </a:t>
            </a:r>
            <a:r>
              <a:rPr sz="1550" spc="-20" dirty="0">
                <a:latin typeface="Georgia" panose="02040502050405020303"/>
                <a:cs typeface="Georgia" panose="02040502050405020303"/>
              </a:rPr>
              <a:t>the </a:t>
            </a:r>
            <a:r>
              <a:rPr sz="1550" spc="-25" dirty="0">
                <a:latin typeface="Georgia" panose="02040502050405020303"/>
                <a:cs typeface="Georgia" panose="02040502050405020303"/>
              </a:rPr>
              <a:t>value being </a:t>
            </a:r>
            <a:r>
              <a:rPr sz="1550" spc="-20" dirty="0">
                <a:latin typeface="Georgia" panose="02040502050405020303"/>
                <a:cs typeface="Georgia" panose="02040502050405020303"/>
              </a:rPr>
              <a:t>searched </a:t>
            </a:r>
            <a:r>
              <a:rPr sz="1550" spc="-60" dirty="0">
                <a:latin typeface="Georgia" panose="02040502050405020303"/>
                <a:cs typeface="Georgia" panose="02040502050405020303"/>
              </a:rPr>
              <a:t>i.e. </a:t>
            </a:r>
            <a:r>
              <a:rPr sz="1550" spc="20" dirty="0">
                <a:latin typeface="Georgia" panose="02040502050405020303"/>
                <a:cs typeface="Georgia" panose="02040502050405020303"/>
              </a:rPr>
              <a:t>31. </a:t>
            </a:r>
            <a:r>
              <a:rPr sz="1550" spc="-90" dirty="0">
                <a:latin typeface="Georgia" panose="02040502050405020303"/>
                <a:cs typeface="Georgia" panose="02040502050405020303"/>
              </a:rPr>
              <a:t>We </a:t>
            </a:r>
            <a:r>
              <a:rPr sz="1550" spc="-35" dirty="0">
                <a:latin typeface="Georgia" panose="02040502050405020303"/>
                <a:cs typeface="Georgia" panose="02040502050405020303"/>
              </a:rPr>
              <a:t>find </a:t>
            </a:r>
            <a:r>
              <a:rPr sz="1550" spc="-25" dirty="0">
                <a:latin typeface="Georgia" panose="02040502050405020303"/>
                <a:cs typeface="Georgia" panose="02040502050405020303"/>
              </a:rPr>
              <a:t>that </a:t>
            </a:r>
            <a:r>
              <a:rPr sz="1550" spc="-30" dirty="0">
                <a:latin typeface="Georgia" panose="02040502050405020303"/>
                <a:cs typeface="Georgia" panose="02040502050405020303"/>
              </a:rPr>
              <a:t>value  </a:t>
            </a:r>
            <a:r>
              <a:rPr sz="1550" spc="-20" dirty="0">
                <a:latin typeface="Georgia" panose="02040502050405020303"/>
                <a:cs typeface="Georgia" panose="02040502050405020303"/>
              </a:rPr>
              <a:t>at </a:t>
            </a:r>
            <a:r>
              <a:rPr sz="1550" spc="-25" dirty="0">
                <a:latin typeface="Georgia" panose="02040502050405020303"/>
                <a:cs typeface="Georgia" panose="02040502050405020303"/>
              </a:rPr>
              <a:t>location </a:t>
            </a:r>
            <a:r>
              <a:rPr sz="1550" spc="75" dirty="0">
                <a:latin typeface="Georgia" panose="02040502050405020303"/>
                <a:cs typeface="Georgia" panose="02040502050405020303"/>
              </a:rPr>
              <a:t>7 </a:t>
            </a:r>
            <a:r>
              <a:rPr sz="1550" spc="-15" dirty="0">
                <a:latin typeface="Georgia" panose="02040502050405020303"/>
                <a:cs typeface="Georgia" panose="02040502050405020303"/>
              </a:rPr>
              <a:t>is </a:t>
            </a:r>
            <a:r>
              <a:rPr sz="1550" spc="-20" dirty="0">
                <a:latin typeface="Georgia" panose="02040502050405020303"/>
                <a:cs typeface="Georgia" panose="02040502050405020303"/>
              </a:rPr>
              <a:t>35, </a:t>
            </a:r>
            <a:r>
              <a:rPr sz="1550" spc="-25" dirty="0">
                <a:latin typeface="Georgia" panose="02040502050405020303"/>
                <a:cs typeface="Georgia" panose="02040502050405020303"/>
              </a:rPr>
              <a:t>which </a:t>
            </a:r>
            <a:r>
              <a:rPr sz="1550" b="1" spc="-75" dirty="0">
                <a:latin typeface="Georgia" panose="02040502050405020303"/>
                <a:cs typeface="Georgia" panose="02040502050405020303"/>
              </a:rPr>
              <a:t>is </a:t>
            </a:r>
            <a:r>
              <a:rPr sz="1550" b="1" spc="-100" dirty="0">
                <a:latin typeface="Georgia" panose="02040502050405020303"/>
                <a:cs typeface="Georgia" panose="02040502050405020303"/>
              </a:rPr>
              <a:t>not </a:t>
            </a:r>
            <a:r>
              <a:rPr sz="1550" b="1" spc="-95" dirty="0">
                <a:latin typeface="Georgia" panose="02040502050405020303"/>
                <a:cs typeface="Georgia" panose="02040502050405020303"/>
              </a:rPr>
              <a:t>a </a:t>
            </a:r>
            <a:r>
              <a:rPr sz="1550" b="1" spc="-120" dirty="0">
                <a:latin typeface="Georgia" panose="02040502050405020303"/>
                <a:cs typeface="Georgia" panose="02040502050405020303"/>
              </a:rPr>
              <a:t>match</a:t>
            </a:r>
            <a:r>
              <a:rPr sz="1550" spc="-120" dirty="0">
                <a:latin typeface="Georgia" panose="02040502050405020303"/>
                <a:cs typeface="Georgia" panose="02040502050405020303"/>
              </a:rPr>
              <a:t>. </a:t>
            </a:r>
            <a:r>
              <a:rPr sz="1550" spc="-25" dirty="0">
                <a:latin typeface="Georgia" panose="02040502050405020303"/>
                <a:cs typeface="Georgia" panose="02040502050405020303"/>
              </a:rPr>
              <a:t>Because value </a:t>
            </a:r>
            <a:r>
              <a:rPr sz="1550" spc="-15" dirty="0">
                <a:latin typeface="Georgia" panose="02040502050405020303"/>
                <a:cs typeface="Georgia" panose="02040502050405020303"/>
              </a:rPr>
              <a:t>is less </a:t>
            </a:r>
            <a:r>
              <a:rPr sz="1550" spc="-35" dirty="0">
                <a:latin typeface="Georgia" panose="02040502050405020303"/>
                <a:cs typeface="Georgia" panose="02040502050405020303"/>
              </a:rPr>
              <a:t>than </a:t>
            </a:r>
            <a:r>
              <a:rPr sz="1550" spc="20" dirty="0">
                <a:latin typeface="Georgia" panose="02040502050405020303"/>
                <a:cs typeface="Georgia" panose="02040502050405020303"/>
              </a:rPr>
              <a:t>35 </a:t>
            </a:r>
            <a:r>
              <a:rPr sz="1550" spc="-40" dirty="0">
                <a:latin typeface="Georgia" panose="02040502050405020303"/>
                <a:cs typeface="Georgia" panose="02040502050405020303"/>
              </a:rPr>
              <a:t>and </a:t>
            </a:r>
            <a:r>
              <a:rPr sz="1550" spc="15" dirty="0">
                <a:latin typeface="Georgia" panose="02040502050405020303"/>
                <a:cs typeface="Georgia" panose="02040502050405020303"/>
              </a:rPr>
              <a:t>we </a:t>
            </a:r>
            <a:r>
              <a:rPr sz="1550" spc="-35" dirty="0">
                <a:latin typeface="Georgia" panose="02040502050405020303"/>
                <a:cs typeface="Georgia" panose="02040502050405020303"/>
              </a:rPr>
              <a:t>have </a:t>
            </a:r>
            <a:r>
              <a:rPr sz="1550" spc="-30" dirty="0">
                <a:latin typeface="Georgia" panose="02040502050405020303"/>
                <a:cs typeface="Georgia" panose="02040502050405020303"/>
              </a:rPr>
              <a:t>a </a:t>
            </a:r>
            <a:r>
              <a:rPr sz="1550" spc="-15" dirty="0">
                <a:latin typeface="Georgia" panose="02040502050405020303"/>
                <a:cs typeface="Georgia" panose="02040502050405020303"/>
              </a:rPr>
              <a:t>sorted </a:t>
            </a:r>
            <a:r>
              <a:rPr sz="1550" spc="-20" dirty="0">
                <a:latin typeface="Georgia" panose="02040502050405020303"/>
                <a:cs typeface="Georgia" panose="02040502050405020303"/>
              </a:rPr>
              <a:t>array </a:t>
            </a:r>
            <a:r>
              <a:rPr sz="1550" spc="-5" dirty="0">
                <a:latin typeface="Georgia" panose="02040502050405020303"/>
                <a:cs typeface="Georgia" panose="02040502050405020303"/>
              </a:rPr>
              <a:t>so  </a:t>
            </a:r>
            <a:r>
              <a:rPr sz="1550" spc="15" dirty="0">
                <a:latin typeface="Georgia" panose="02040502050405020303"/>
                <a:cs typeface="Georgia" panose="02040502050405020303"/>
              </a:rPr>
              <a:t>we </a:t>
            </a:r>
            <a:r>
              <a:rPr sz="1550" spc="-20" dirty="0">
                <a:latin typeface="Georgia" panose="02040502050405020303"/>
                <a:cs typeface="Georgia" panose="02040502050405020303"/>
              </a:rPr>
              <a:t>also </a:t>
            </a:r>
            <a:r>
              <a:rPr sz="1550" spc="-10" dirty="0">
                <a:latin typeface="Georgia" panose="02040502050405020303"/>
                <a:cs typeface="Georgia" panose="02040502050405020303"/>
              </a:rPr>
              <a:t>know </a:t>
            </a:r>
            <a:r>
              <a:rPr sz="1550" spc="-25" dirty="0">
                <a:latin typeface="Georgia" panose="02040502050405020303"/>
                <a:cs typeface="Georgia" panose="02040502050405020303"/>
              </a:rPr>
              <a:t>that </a:t>
            </a:r>
            <a:r>
              <a:rPr sz="1550" spc="-20" dirty="0">
                <a:latin typeface="Georgia" panose="02040502050405020303"/>
                <a:cs typeface="Georgia" panose="02040502050405020303"/>
              </a:rPr>
              <a:t>target </a:t>
            </a:r>
            <a:r>
              <a:rPr sz="1550" spc="-25" dirty="0">
                <a:latin typeface="Georgia" panose="02040502050405020303"/>
                <a:cs typeface="Georgia" panose="02040502050405020303"/>
              </a:rPr>
              <a:t>value </a:t>
            </a:r>
            <a:r>
              <a:rPr sz="1550" spc="-40" dirty="0">
                <a:latin typeface="Georgia" panose="02040502050405020303"/>
                <a:cs typeface="Georgia" panose="02040502050405020303"/>
              </a:rPr>
              <a:t>must </a:t>
            </a:r>
            <a:r>
              <a:rPr sz="1550" spc="-10" dirty="0">
                <a:latin typeface="Georgia" panose="02040502050405020303"/>
                <a:cs typeface="Georgia" panose="02040502050405020303"/>
              </a:rPr>
              <a:t>be </a:t>
            </a:r>
            <a:r>
              <a:rPr sz="1550" spc="-40" dirty="0">
                <a:latin typeface="Georgia" panose="02040502050405020303"/>
                <a:cs typeface="Georgia" panose="02040502050405020303"/>
              </a:rPr>
              <a:t>in </a:t>
            </a:r>
            <a:r>
              <a:rPr sz="1550" b="1" spc="-105" dirty="0">
                <a:latin typeface="Georgia" panose="02040502050405020303"/>
                <a:cs typeface="Georgia" panose="02040502050405020303"/>
              </a:rPr>
              <a:t>lower </a:t>
            </a:r>
            <a:r>
              <a:rPr sz="1550" b="1" spc="-95" dirty="0">
                <a:latin typeface="Georgia" panose="02040502050405020303"/>
                <a:cs typeface="Georgia" panose="02040502050405020303"/>
              </a:rPr>
              <a:t>portion </a:t>
            </a:r>
            <a:r>
              <a:rPr sz="1550" spc="-30" dirty="0">
                <a:latin typeface="Georgia" panose="02040502050405020303"/>
                <a:cs typeface="Georgia" panose="02040502050405020303"/>
              </a:rPr>
              <a:t>of </a:t>
            </a:r>
            <a:r>
              <a:rPr sz="1550" spc="-20" dirty="0">
                <a:latin typeface="Georgia" panose="02040502050405020303"/>
                <a:cs typeface="Georgia" panose="02040502050405020303"/>
              </a:rPr>
              <a:t>the </a:t>
            </a:r>
            <a:r>
              <a:rPr sz="1550" spc="-60" dirty="0">
                <a:latin typeface="Georgia" panose="02040502050405020303"/>
                <a:cs typeface="Georgia" panose="02040502050405020303"/>
              </a:rPr>
              <a:t>array. </a:t>
            </a:r>
            <a:r>
              <a:rPr sz="1550" spc="-55" dirty="0">
                <a:latin typeface="Georgia" panose="02040502050405020303"/>
                <a:cs typeface="Georgia" panose="02040502050405020303"/>
              </a:rPr>
              <a:t>So </a:t>
            </a:r>
            <a:r>
              <a:rPr sz="1550" spc="-35" dirty="0">
                <a:latin typeface="Georgia" panose="02040502050405020303"/>
                <a:cs typeface="Georgia" panose="02040502050405020303"/>
              </a:rPr>
              <a:t>make </a:t>
            </a:r>
            <a:r>
              <a:rPr sz="1550" b="1" spc="-100" dirty="0">
                <a:latin typeface="Georgia" panose="02040502050405020303"/>
                <a:cs typeface="Georgia" panose="02040502050405020303"/>
              </a:rPr>
              <a:t>top </a:t>
            </a:r>
            <a:r>
              <a:rPr sz="1550" b="1" spc="-175" dirty="0">
                <a:latin typeface="Georgia" panose="02040502050405020303"/>
                <a:cs typeface="Georgia" panose="02040502050405020303"/>
              </a:rPr>
              <a:t>= </a:t>
            </a:r>
            <a:r>
              <a:rPr sz="1550" b="1" spc="-125" dirty="0">
                <a:latin typeface="Georgia" panose="02040502050405020303"/>
                <a:cs typeface="Georgia" panose="02040502050405020303"/>
              </a:rPr>
              <a:t>mid </a:t>
            </a:r>
            <a:r>
              <a:rPr sz="1550" b="1" spc="-70" dirty="0">
                <a:latin typeface="Georgia" panose="02040502050405020303"/>
                <a:cs typeface="Georgia" panose="02040502050405020303"/>
              </a:rPr>
              <a:t>- </a:t>
            </a:r>
            <a:r>
              <a:rPr sz="1550" b="1" spc="155" dirty="0">
                <a:latin typeface="Georgia" panose="02040502050405020303"/>
                <a:cs typeface="Georgia" panose="02040502050405020303"/>
              </a:rPr>
              <a:t>1 </a:t>
            </a:r>
            <a:r>
              <a:rPr sz="1550" spc="-60" dirty="0">
                <a:latin typeface="Georgia" panose="02040502050405020303"/>
                <a:cs typeface="Georgia" panose="02040502050405020303"/>
              </a:rPr>
              <a:t>i.e. </a:t>
            </a:r>
            <a:r>
              <a:rPr sz="1550" spc="75" dirty="0">
                <a:latin typeface="Georgia" panose="02040502050405020303"/>
                <a:cs typeface="Georgia" panose="02040502050405020303"/>
              </a:rPr>
              <a:t>7 </a:t>
            </a:r>
            <a:r>
              <a:rPr sz="1550" spc="-70" dirty="0">
                <a:latin typeface="Georgia" panose="02040502050405020303"/>
                <a:cs typeface="Georgia" panose="02040502050405020303"/>
              </a:rPr>
              <a:t>- </a:t>
            </a:r>
            <a:r>
              <a:rPr sz="1550" spc="190" dirty="0">
                <a:latin typeface="Georgia" panose="02040502050405020303"/>
                <a:cs typeface="Georgia" panose="02040502050405020303"/>
              </a:rPr>
              <a:t>1 </a:t>
            </a:r>
            <a:r>
              <a:rPr sz="1550" spc="-140" dirty="0">
                <a:latin typeface="Georgia" panose="02040502050405020303"/>
                <a:cs typeface="Georgia" panose="02040502050405020303"/>
              </a:rPr>
              <a:t>=  </a:t>
            </a:r>
            <a:r>
              <a:rPr sz="1550" spc="-20" dirty="0">
                <a:latin typeface="Georgia" panose="02040502050405020303"/>
                <a:cs typeface="Georgia" panose="02040502050405020303"/>
              </a:rPr>
              <a:t>6</a:t>
            </a:r>
            <a:endParaRPr sz="155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843658" y="5755220"/>
            <a:ext cx="4572000" cy="685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05" y="369773"/>
            <a:ext cx="516953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280" dirty="0">
                <a:solidFill>
                  <a:srgbClr val="000000"/>
                </a:solidFill>
              </a:rPr>
              <a:t>Binary </a:t>
            </a:r>
            <a:r>
              <a:rPr sz="4300" spc="-325" dirty="0">
                <a:solidFill>
                  <a:srgbClr val="000000"/>
                </a:solidFill>
              </a:rPr>
              <a:t>Search</a:t>
            </a:r>
            <a:r>
              <a:rPr sz="4300" spc="-65" dirty="0">
                <a:solidFill>
                  <a:srgbClr val="000000"/>
                </a:solidFill>
              </a:rPr>
              <a:t> </a:t>
            </a:r>
            <a:r>
              <a:rPr sz="4300" spc="-360" dirty="0">
                <a:solidFill>
                  <a:srgbClr val="000000"/>
                </a:solidFill>
              </a:rPr>
              <a:t>cont…</a:t>
            </a:r>
            <a:endParaRPr sz="43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54939" y="1161919"/>
            <a:ext cx="8650605" cy="115506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915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12</a:t>
            </a:r>
            <a:endParaRPr sz="120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00000"/>
              </a:lnSpc>
              <a:spcBef>
                <a:spcPts val="1055"/>
              </a:spcBef>
            </a:pPr>
            <a:r>
              <a:rPr sz="1550" spc="-60" dirty="0">
                <a:latin typeface="Georgia" panose="02040502050405020303"/>
                <a:cs typeface="Georgia" panose="02040502050405020303"/>
              </a:rPr>
              <a:t>So </a:t>
            </a:r>
            <a:r>
              <a:rPr sz="1550" spc="-20" dirty="0">
                <a:latin typeface="Georgia" panose="02040502050405020303"/>
                <a:cs typeface="Georgia" panose="02040502050405020303"/>
              </a:rPr>
              <a:t>at </a:t>
            </a:r>
            <a:r>
              <a:rPr sz="1550" spc="-25" dirty="0">
                <a:latin typeface="Georgia" panose="02040502050405020303"/>
                <a:cs typeface="Georgia" panose="02040502050405020303"/>
              </a:rPr>
              <a:t>this </a:t>
            </a:r>
            <a:r>
              <a:rPr sz="1550" spc="-35" dirty="0">
                <a:latin typeface="Georgia" panose="02040502050405020303"/>
                <a:cs typeface="Georgia" panose="02040502050405020303"/>
              </a:rPr>
              <a:t>point, </a:t>
            </a:r>
            <a:r>
              <a:rPr sz="1550" spc="-30" dirty="0">
                <a:latin typeface="Georgia" panose="02040502050405020303"/>
                <a:cs typeface="Georgia" panose="02040502050405020303"/>
              </a:rPr>
              <a:t>bottom </a:t>
            </a:r>
            <a:r>
              <a:rPr sz="1550" spc="-15" dirty="0">
                <a:latin typeface="Georgia" panose="02040502050405020303"/>
                <a:cs typeface="Georgia" panose="02040502050405020303"/>
              </a:rPr>
              <a:t>is </a:t>
            </a:r>
            <a:r>
              <a:rPr sz="1550" spc="35" dirty="0">
                <a:latin typeface="Georgia" panose="02040502050405020303"/>
                <a:cs typeface="Georgia" panose="02040502050405020303"/>
              </a:rPr>
              <a:t>5 </a:t>
            </a:r>
            <a:r>
              <a:rPr sz="1550" spc="-40" dirty="0">
                <a:latin typeface="Georgia" panose="02040502050405020303"/>
                <a:cs typeface="Georgia" panose="02040502050405020303"/>
              </a:rPr>
              <a:t>and </a:t>
            </a:r>
            <a:r>
              <a:rPr sz="1550" spc="-25" dirty="0">
                <a:latin typeface="Georgia" panose="02040502050405020303"/>
                <a:cs typeface="Georgia" panose="02040502050405020303"/>
              </a:rPr>
              <a:t>top </a:t>
            </a:r>
            <a:r>
              <a:rPr sz="1550" spc="-15" dirty="0">
                <a:latin typeface="Georgia" panose="02040502050405020303"/>
                <a:cs typeface="Georgia" panose="02040502050405020303"/>
              </a:rPr>
              <a:t>is </a:t>
            </a:r>
            <a:r>
              <a:rPr sz="1550" spc="-65" dirty="0">
                <a:latin typeface="Georgia" panose="02040502050405020303"/>
                <a:cs typeface="Georgia" panose="02040502050405020303"/>
              </a:rPr>
              <a:t>6. </a:t>
            </a:r>
            <a:r>
              <a:rPr sz="1550" spc="-50" dirty="0">
                <a:latin typeface="Georgia" panose="02040502050405020303"/>
                <a:cs typeface="Georgia" panose="02040502050405020303"/>
              </a:rPr>
              <a:t>Third, </a:t>
            </a:r>
            <a:r>
              <a:rPr sz="1550" spc="15" dirty="0">
                <a:latin typeface="Georgia" panose="02040502050405020303"/>
                <a:cs typeface="Georgia" panose="02040502050405020303"/>
              </a:rPr>
              <a:t>we </a:t>
            </a:r>
            <a:r>
              <a:rPr sz="1550" spc="-25" dirty="0">
                <a:latin typeface="Georgia" panose="02040502050405020303"/>
                <a:cs typeface="Georgia" panose="02040502050405020303"/>
              </a:rPr>
              <a:t>need </a:t>
            </a:r>
            <a:r>
              <a:rPr sz="1550" spc="-20" dirty="0">
                <a:latin typeface="Georgia" panose="02040502050405020303"/>
                <a:cs typeface="Georgia" panose="02040502050405020303"/>
              </a:rPr>
              <a:t>to </a:t>
            </a:r>
            <a:r>
              <a:rPr sz="1550" spc="-35" dirty="0">
                <a:latin typeface="Georgia" panose="02040502050405020303"/>
                <a:cs typeface="Georgia" panose="02040502050405020303"/>
              </a:rPr>
              <a:t>find </a:t>
            </a:r>
            <a:r>
              <a:rPr sz="1550" spc="-25" dirty="0">
                <a:latin typeface="Georgia" panose="02040502050405020303"/>
                <a:cs typeface="Georgia" panose="02040502050405020303"/>
              </a:rPr>
              <a:t>the </a:t>
            </a:r>
            <a:r>
              <a:rPr sz="1550" b="1" spc="-110" dirty="0">
                <a:latin typeface="Georgia" panose="02040502050405020303"/>
                <a:cs typeface="Georgia" panose="02040502050405020303"/>
              </a:rPr>
              <a:t>new </a:t>
            </a:r>
            <a:r>
              <a:rPr sz="1550" b="1" spc="-125" dirty="0">
                <a:latin typeface="Georgia" panose="02040502050405020303"/>
                <a:cs typeface="Georgia" panose="02040502050405020303"/>
              </a:rPr>
              <a:t>mid </a:t>
            </a:r>
            <a:r>
              <a:rPr sz="1550" b="1" spc="-95" dirty="0">
                <a:latin typeface="Georgia" panose="02040502050405020303"/>
                <a:cs typeface="Georgia" panose="02040502050405020303"/>
              </a:rPr>
              <a:t>value </a:t>
            </a:r>
            <a:r>
              <a:rPr sz="1550" b="1" spc="-105" dirty="0">
                <a:latin typeface="Georgia" panose="02040502050405020303"/>
                <a:cs typeface="Georgia" panose="02040502050405020303"/>
              </a:rPr>
              <a:t>again </a:t>
            </a:r>
            <a:r>
              <a:rPr sz="1550" spc="-60" dirty="0">
                <a:latin typeface="Georgia" panose="02040502050405020303"/>
                <a:cs typeface="Georgia" panose="02040502050405020303"/>
              </a:rPr>
              <a:t>i.e. </a:t>
            </a:r>
            <a:r>
              <a:rPr sz="1550" spc="-50" dirty="0">
                <a:latin typeface="Georgia" panose="02040502050405020303"/>
                <a:cs typeface="Georgia" panose="02040502050405020303"/>
              </a:rPr>
              <a:t>mid </a:t>
            </a:r>
            <a:r>
              <a:rPr sz="1550" spc="-140" dirty="0">
                <a:latin typeface="Georgia" panose="02040502050405020303"/>
                <a:cs typeface="Georgia" panose="02040502050405020303"/>
              </a:rPr>
              <a:t>=  </a:t>
            </a:r>
            <a:r>
              <a:rPr sz="1550" spc="-25" dirty="0">
                <a:latin typeface="Georgia" panose="02040502050405020303"/>
                <a:cs typeface="Georgia" panose="02040502050405020303"/>
              </a:rPr>
              <a:t>(bottom </a:t>
            </a:r>
            <a:r>
              <a:rPr sz="1550" spc="-140" dirty="0">
                <a:latin typeface="Georgia" panose="02040502050405020303"/>
                <a:cs typeface="Georgia" panose="02040502050405020303"/>
              </a:rPr>
              <a:t>+ </a:t>
            </a:r>
            <a:r>
              <a:rPr sz="1550" spc="-25" dirty="0">
                <a:latin typeface="Georgia" panose="02040502050405020303"/>
                <a:cs typeface="Georgia" panose="02040502050405020303"/>
              </a:rPr>
              <a:t>top </a:t>
            </a:r>
            <a:r>
              <a:rPr sz="1550" spc="5" dirty="0">
                <a:latin typeface="Georgia" panose="02040502050405020303"/>
                <a:cs typeface="Georgia" panose="02040502050405020303"/>
              </a:rPr>
              <a:t>) /2 </a:t>
            </a:r>
            <a:r>
              <a:rPr sz="1550" spc="-140" dirty="0">
                <a:latin typeface="Georgia" panose="02040502050405020303"/>
                <a:cs typeface="Georgia" panose="02040502050405020303"/>
              </a:rPr>
              <a:t>= </a:t>
            </a:r>
            <a:r>
              <a:rPr sz="1550" spc="20" dirty="0">
                <a:latin typeface="Georgia" panose="02040502050405020303"/>
                <a:cs typeface="Georgia" panose="02040502050405020303"/>
              </a:rPr>
              <a:t>(5 </a:t>
            </a:r>
            <a:r>
              <a:rPr sz="1550" spc="-140" dirty="0">
                <a:latin typeface="Georgia" panose="02040502050405020303"/>
                <a:cs typeface="Georgia" panose="02040502050405020303"/>
              </a:rPr>
              <a:t>+ </a:t>
            </a:r>
            <a:r>
              <a:rPr sz="1550" spc="-15" dirty="0">
                <a:latin typeface="Georgia" panose="02040502050405020303"/>
                <a:cs typeface="Georgia" panose="02040502050405020303"/>
              </a:rPr>
              <a:t>6) </a:t>
            </a:r>
            <a:r>
              <a:rPr sz="1550" spc="30" dirty="0">
                <a:latin typeface="Georgia" panose="02040502050405020303"/>
                <a:cs typeface="Georgia" panose="02040502050405020303"/>
              </a:rPr>
              <a:t>/ </a:t>
            </a:r>
            <a:r>
              <a:rPr sz="1550" spc="-10" dirty="0">
                <a:latin typeface="Georgia" panose="02040502050405020303"/>
                <a:cs typeface="Georgia" panose="02040502050405020303"/>
              </a:rPr>
              <a:t>2 </a:t>
            </a:r>
            <a:r>
              <a:rPr sz="1550" spc="-140" dirty="0">
                <a:latin typeface="Georgia" panose="02040502050405020303"/>
                <a:cs typeface="Georgia" panose="02040502050405020303"/>
              </a:rPr>
              <a:t>= </a:t>
            </a:r>
            <a:r>
              <a:rPr sz="1550" spc="185" dirty="0">
                <a:latin typeface="Georgia" panose="02040502050405020303"/>
                <a:cs typeface="Georgia" panose="02040502050405020303"/>
              </a:rPr>
              <a:t>11 </a:t>
            </a:r>
            <a:r>
              <a:rPr sz="1550" spc="30" dirty="0">
                <a:latin typeface="Georgia" panose="02040502050405020303"/>
                <a:cs typeface="Georgia" panose="02040502050405020303"/>
              </a:rPr>
              <a:t>/ </a:t>
            </a:r>
            <a:r>
              <a:rPr sz="1550" spc="-10" dirty="0">
                <a:latin typeface="Georgia" panose="02040502050405020303"/>
                <a:cs typeface="Georgia" panose="02040502050405020303"/>
              </a:rPr>
              <a:t>2 </a:t>
            </a:r>
            <a:r>
              <a:rPr sz="1550" spc="-140" dirty="0">
                <a:latin typeface="Georgia" panose="02040502050405020303"/>
                <a:cs typeface="Georgia" panose="02040502050405020303"/>
              </a:rPr>
              <a:t>= </a:t>
            </a:r>
            <a:r>
              <a:rPr sz="1550" spc="-40" dirty="0">
                <a:latin typeface="Georgia" panose="02040502050405020303"/>
                <a:cs typeface="Georgia" panose="02040502050405020303"/>
              </a:rPr>
              <a:t>5. </a:t>
            </a:r>
            <a:r>
              <a:rPr sz="1550" spc="-35" dirty="0">
                <a:latin typeface="Georgia" panose="02040502050405020303"/>
                <a:cs typeface="Georgia" panose="02040502050405020303"/>
              </a:rPr>
              <a:t>The </a:t>
            </a:r>
            <a:r>
              <a:rPr sz="1550" spc="-25" dirty="0">
                <a:latin typeface="Georgia" panose="02040502050405020303"/>
                <a:cs typeface="Georgia" panose="02040502050405020303"/>
              </a:rPr>
              <a:t>value </a:t>
            </a:r>
            <a:r>
              <a:rPr sz="1550" spc="-20" dirty="0">
                <a:latin typeface="Georgia" panose="02040502050405020303"/>
                <a:cs typeface="Georgia" panose="02040502050405020303"/>
              </a:rPr>
              <a:t>stored </a:t>
            </a:r>
            <a:r>
              <a:rPr sz="1550" spc="-25" dirty="0">
                <a:latin typeface="Georgia" panose="02040502050405020303"/>
                <a:cs typeface="Georgia" panose="02040502050405020303"/>
              </a:rPr>
              <a:t>at location </a:t>
            </a:r>
            <a:r>
              <a:rPr sz="1550" spc="35" dirty="0">
                <a:latin typeface="Georgia" panose="02040502050405020303"/>
                <a:cs typeface="Georgia" panose="02040502050405020303"/>
              </a:rPr>
              <a:t>5 </a:t>
            </a:r>
            <a:r>
              <a:rPr sz="1550" b="1" spc="-75" dirty="0">
                <a:latin typeface="Georgia" panose="02040502050405020303"/>
                <a:cs typeface="Georgia" panose="02040502050405020303"/>
              </a:rPr>
              <a:t>is </a:t>
            </a:r>
            <a:r>
              <a:rPr sz="1550" b="1" spc="-95" dirty="0">
                <a:latin typeface="Georgia" panose="02040502050405020303"/>
                <a:cs typeface="Georgia" panose="02040502050405020303"/>
              </a:rPr>
              <a:t>a </a:t>
            </a:r>
            <a:r>
              <a:rPr sz="1550" b="1" spc="-125" dirty="0">
                <a:latin typeface="Georgia" panose="02040502050405020303"/>
                <a:cs typeface="Georgia" panose="02040502050405020303"/>
              </a:rPr>
              <a:t>match </a:t>
            </a:r>
            <a:r>
              <a:rPr sz="1550" spc="-40" dirty="0">
                <a:latin typeface="Georgia" panose="02040502050405020303"/>
                <a:cs typeface="Georgia" panose="02040502050405020303"/>
              </a:rPr>
              <a:t>and </a:t>
            </a:r>
            <a:r>
              <a:rPr sz="1550" spc="-30" dirty="0">
                <a:latin typeface="Georgia" panose="02040502050405020303"/>
                <a:cs typeface="Georgia" panose="02040502050405020303"/>
              </a:rPr>
              <a:t>conclude </a:t>
            </a:r>
            <a:r>
              <a:rPr sz="1550" spc="-25" dirty="0">
                <a:latin typeface="Georgia" panose="02040502050405020303"/>
                <a:cs typeface="Georgia" panose="02040502050405020303"/>
              </a:rPr>
              <a:t>that  </a:t>
            </a:r>
            <a:r>
              <a:rPr sz="1550" spc="-20" dirty="0">
                <a:latin typeface="Georgia" panose="02040502050405020303"/>
                <a:cs typeface="Georgia" panose="02040502050405020303"/>
              </a:rPr>
              <a:t>the target </a:t>
            </a:r>
            <a:r>
              <a:rPr sz="1550" spc="-30" dirty="0">
                <a:latin typeface="Georgia" panose="02040502050405020303"/>
                <a:cs typeface="Georgia" panose="02040502050405020303"/>
              </a:rPr>
              <a:t>value </a:t>
            </a:r>
            <a:r>
              <a:rPr sz="1550" spc="90" dirty="0">
                <a:latin typeface="Georgia" panose="02040502050405020303"/>
                <a:cs typeface="Georgia" panose="02040502050405020303"/>
              </a:rPr>
              <a:t>31 </a:t>
            </a:r>
            <a:r>
              <a:rPr sz="1550" spc="-15" dirty="0">
                <a:latin typeface="Georgia" panose="02040502050405020303"/>
                <a:cs typeface="Georgia" panose="02040502050405020303"/>
              </a:rPr>
              <a:t>is </a:t>
            </a:r>
            <a:r>
              <a:rPr sz="1550" spc="-20" dirty="0">
                <a:latin typeface="Georgia" panose="02040502050405020303"/>
                <a:cs typeface="Georgia" panose="02040502050405020303"/>
              </a:rPr>
              <a:t>stored </a:t>
            </a:r>
            <a:r>
              <a:rPr sz="1550" spc="-25" dirty="0">
                <a:latin typeface="Georgia" panose="02040502050405020303"/>
                <a:cs typeface="Georgia" panose="02040502050405020303"/>
              </a:rPr>
              <a:t>at location</a:t>
            </a:r>
            <a:r>
              <a:rPr sz="1550" spc="-254" dirty="0">
                <a:latin typeface="Georgia" panose="02040502050405020303"/>
                <a:cs typeface="Georgia" panose="02040502050405020303"/>
              </a:rPr>
              <a:t> </a:t>
            </a:r>
            <a:r>
              <a:rPr sz="1550" spc="-40" dirty="0">
                <a:latin typeface="Georgia" panose="02040502050405020303"/>
                <a:cs typeface="Georgia" panose="02040502050405020303"/>
              </a:rPr>
              <a:t>5.</a:t>
            </a:r>
            <a:endParaRPr sz="155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25091" y="2438400"/>
            <a:ext cx="4572000" cy="714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31140" y="3590645"/>
            <a:ext cx="3416935" cy="278003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400" spc="-100" dirty="0">
                <a:latin typeface="Georgia" panose="02040502050405020303"/>
                <a:cs typeface="Georgia" panose="02040502050405020303"/>
              </a:rPr>
              <a:t>INPUT: </a:t>
            </a:r>
            <a:r>
              <a:rPr sz="1400" spc="-60" dirty="0">
                <a:latin typeface="Georgia" panose="02040502050405020303"/>
                <a:cs typeface="Georgia" panose="02040502050405020303"/>
              </a:rPr>
              <a:t>A[], </a:t>
            </a:r>
            <a:r>
              <a:rPr sz="1400" spc="-70" dirty="0">
                <a:latin typeface="Georgia" panose="02040502050405020303"/>
                <a:cs typeface="Georgia" panose="02040502050405020303"/>
              </a:rPr>
              <a:t>n,</a:t>
            </a:r>
            <a:r>
              <a:rPr sz="1400" spc="45" dirty="0">
                <a:latin typeface="Georgia" panose="02040502050405020303"/>
                <a:cs typeface="Georgia" panose="02040502050405020303"/>
              </a:rPr>
              <a:t> </a:t>
            </a:r>
            <a:r>
              <a:rPr sz="1400" spc="-105" dirty="0">
                <a:latin typeface="Georgia" panose="02040502050405020303"/>
                <a:cs typeface="Georgia" panose="02040502050405020303"/>
              </a:rPr>
              <a:t>ITEM</a:t>
            </a:r>
            <a:endParaRPr sz="1400">
              <a:latin typeface="Georgia" panose="02040502050405020303"/>
              <a:cs typeface="Georgia" panose="02040502050405020303"/>
            </a:endParaRPr>
          </a:p>
          <a:p>
            <a:pPr marL="12700" marR="2493645">
              <a:lnSpc>
                <a:spcPct val="109000"/>
              </a:lnSpc>
              <a:spcBef>
                <a:spcPts val="20"/>
              </a:spcBef>
            </a:pPr>
            <a:r>
              <a:rPr sz="1400" spc="-25" dirty="0">
                <a:latin typeface="Georgia" panose="02040502050405020303"/>
                <a:cs typeface="Georgia" panose="02040502050405020303"/>
              </a:rPr>
              <a:t>bottom </a:t>
            </a:r>
            <a:r>
              <a:rPr sz="1400" dirty="0">
                <a:latin typeface="Wingdings" panose="05000000000000000000"/>
                <a:cs typeface="Wingdings" panose="05000000000000000000"/>
              </a:rPr>
              <a:t></a:t>
            </a:r>
            <a:r>
              <a:rPr sz="1400" spc="-1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85" dirty="0">
                <a:latin typeface="Georgia" panose="02040502050405020303"/>
                <a:cs typeface="Georgia" panose="02040502050405020303"/>
              </a:rPr>
              <a:t>0  </a:t>
            </a:r>
            <a:r>
              <a:rPr sz="1400" spc="-20" dirty="0">
                <a:latin typeface="Georgia" panose="02040502050405020303"/>
                <a:cs typeface="Georgia" panose="02040502050405020303"/>
              </a:rPr>
              <a:t>top </a:t>
            </a:r>
            <a:r>
              <a:rPr sz="1400" dirty="0">
                <a:latin typeface="Wingdings" panose="05000000000000000000"/>
                <a:cs typeface="Wingdings" panose="05000000000000000000"/>
              </a:rPr>
              <a:t>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45" dirty="0">
                <a:latin typeface="Georgia" panose="02040502050405020303"/>
                <a:cs typeface="Georgia" panose="02040502050405020303"/>
              </a:rPr>
              <a:t>n </a:t>
            </a:r>
            <a:r>
              <a:rPr sz="1400" spc="-200" dirty="0">
                <a:latin typeface="Georgia" panose="02040502050405020303"/>
                <a:cs typeface="Georgia" panose="02040502050405020303"/>
              </a:rPr>
              <a:t>–</a:t>
            </a:r>
            <a:r>
              <a:rPr sz="1400" spc="-155" dirty="0">
                <a:latin typeface="Georgia" panose="02040502050405020303"/>
                <a:cs typeface="Georgia" panose="02040502050405020303"/>
              </a:rPr>
              <a:t> </a:t>
            </a:r>
            <a:r>
              <a:rPr sz="1400" spc="175" dirty="0">
                <a:latin typeface="Georgia" panose="02040502050405020303"/>
                <a:cs typeface="Georgia" panose="02040502050405020303"/>
              </a:rPr>
              <a:t>1</a:t>
            </a:r>
            <a:endParaRPr sz="1400">
              <a:latin typeface="Georgia" panose="02040502050405020303"/>
              <a:cs typeface="Georgia" panose="02040502050405020303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spc="-100" dirty="0">
                <a:latin typeface="Georgia" panose="02040502050405020303"/>
                <a:cs typeface="Georgia" panose="02040502050405020303"/>
              </a:rPr>
              <a:t>REPEAT</a:t>
            </a:r>
            <a:endParaRPr sz="1400">
              <a:latin typeface="Georgia" panose="02040502050405020303"/>
              <a:cs typeface="Georgia" panose="02040502050405020303"/>
            </a:endParaRPr>
          </a:p>
          <a:p>
            <a:pPr marL="169545" marR="1268730">
              <a:lnSpc>
                <a:spcPct val="120000"/>
              </a:lnSpc>
            </a:pPr>
            <a:r>
              <a:rPr sz="1400" spc="-40" dirty="0">
                <a:latin typeface="Georgia" panose="02040502050405020303"/>
                <a:cs typeface="Georgia" panose="02040502050405020303"/>
              </a:rPr>
              <a:t>mid </a:t>
            </a:r>
            <a:r>
              <a:rPr sz="1400" dirty="0">
                <a:latin typeface="Wingdings" panose="05000000000000000000"/>
                <a:cs typeface="Wingdings" panose="05000000000000000000"/>
              </a:rPr>
              <a:t>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0" dirty="0">
                <a:latin typeface="Georgia" panose="02040502050405020303"/>
                <a:cs typeface="Georgia" panose="02040502050405020303"/>
              </a:rPr>
              <a:t>(bottom </a:t>
            </a:r>
            <a:r>
              <a:rPr sz="1400" spc="-125" dirty="0">
                <a:latin typeface="Georgia" panose="02040502050405020303"/>
                <a:cs typeface="Georgia" panose="02040502050405020303"/>
              </a:rPr>
              <a:t>+ </a:t>
            </a:r>
            <a:r>
              <a:rPr sz="1400" spc="-20" dirty="0">
                <a:latin typeface="Georgia" panose="02040502050405020303"/>
                <a:cs typeface="Georgia" panose="02040502050405020303"/>
              </a:rPr>
              <a:t>top </a:t>
            </a:r>
            <a:r>
              <a:rPr sz="1400" spc="10" dirty="0">
                <a:latin typeface="Georgia" panose="02040502050405020303"/>
                <a:cs typeface="Georgia" panose="02040502050405020303"/>
              </a:rPr>
              <a:t>) </a:t>
            </a:r>
            <a:r>
              <a:rPr sz="1400" spc="30" dirty="0">
                <a:latin typeface="Georgia" panose="02040502050405020303"/>
                <a:cs typeface="Georgia" panose="02040502050405020303"/>
              </a:rPr>
              <a:t>/</a:t>
            </a:r>
            <a:r>
              <a:rPr sz="1400" spc="-114" dirty="0">
                <a:latin typeface="Georgia" panose="02040502050405020303"/>
                <a:cs typeface="Georgia" panose="02040502050405020303"/>
              </a:rPr>
              <a:t> </a:t>
            </a:r>
            <a:r>
              <a:rPr sz="1400" spc="-5" dirty="0">
                <a:latin typeface="Georgia" panose="02040502050405020303"/>
                <a:cs typeface="Georgia" panose="02040502050405020303"/>
              </a:rPr>
              <a:t>2  </a:t>
            </a:r>
            <a:r>
              <a:rPr sz="1400" spc="-90" dirty="0">
                <a:latin typeface="Georgia" panose="02040502050405020303"/>
                <a:cs typeface="Georgia" panose="02040502050405020303"/>
              </a:rPr>
              <a:t>IF </a:t>
            </a:r>
            <a:r>
              <a:rPr sz="1400" spc="-80" dirty="0">
                <a:latin typeface="Georgia" panose="02040502050405020303"/>
                <a:cs typeface="Georgia" panose="02040502050405020303"/>
              </a:rPr>
              <a:t>(ITEM </a:t>
            </a:r>
            <a:r>
              <a:rPr sz="1400" spc="-125" dirty="0">
                <a:latin typeface="Georgia" panose="02040502050405020303"/>
                <a:cs typeface="Georgia" panose="02040502050405020303"/>
              </a:rPr>
              <a:t>&lt; </a:t>
            </a:r>
            <a:r>
              <a:rPr sz="1400" spc="-40" dirty="0">
                <a:latin typeface="Georgia" panose="02040502050405020303"/>
                <a:cs typeface="Georgia" panose="02040502050405020303"/>
              </a:rPr>
              <a:t>A[mid])</a:t>
            </a:r>
            <a:r>
              <a:rPr sz="1400" spc="-130" dirty="0">
                <a:latin typeface="Georgia" panose="02040502050405020303"/>
                <a:cs typeface="Georgia" panose="02040502050405020303"/>
              </a:rPr>
              <a:t> </a:t>
            </a:r>
            <a:r>
              <a:rPr sz="1400" spc="-114" dirty="0">
                <a:latin typeface="Georgia" panose="02040502050405020303"/>
                <a:cs typeface="Georgia" panose="02040502050405020303"/>
              </a:rPr>
              <a:t>THEN</a:t>
            </a:r>
            <a:endParaRPr sz="1400">
              <a:latin typeface="Georgia" panose="02040502050405020303"/>
              <a:cs typeface="Georgia" panose="02040502050405020303"/>
            </a:endParaRPr>
          </a:p>
          <a:p>
            <a:pPr marL="248285">
              <a:lnSpc>
                <a:spcPct val="100000"/>
              </a:lnSpc>
              <a:spcBef>
                <a:spcPts val="340"/>
              </a:spcBef>
            </a:pPr>
            <a:r>
              <a:rPr sz="1400" spc="-20" dirty="0">
                <a:latin typeface="Georgia" panose="02040502050405020303"/>
                <a:cs typeface="Georgia" panose="02040502050405020303"/>
              </a:rPr>
              <a:t>top </a:t>
            </a:r>
            <a:r>
              <a:rPr sz="1400" dirty="0">
                <a:latin typeface="Wingdings" panose="05000000000000000000"/>
                <a:cs typeface="Wingdings" panose="05000000000000000000"/>
              </a:rPr>
              <a:t>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40" dirty="0">
                <a:latin typeface="Georgia" panose="02040502050405020303"/>
                <a:cs typeface="Georgia" panose="02040502050405020303"/>
              </a:rPr>
              <a:t>mid </a:t>
            </a:r>
            <a:r>
              <a:rPr sz="1400" spc="-200" dirty="0">
                <a:latin typeface="Georgia" panose="02040502050405020303"/>
                <a:cs typeface="Georgia" panose="02040502050405020303"/>
              </a:rPr>
              <a:t>–</a:t>
            </a:r>
            <a:r>
              <a:rPr sz="1400" spc="-90" dirty="0">
                <a:latin typeface="Georgia" panose="02040502050405020303"/>
                <a:cs typeface="Georgia" panose="02040502050405020303"/>
              </a:rPr>
              <a:t> </a:t>
            </a:r>
            <a:r>
              <a:rPr sz="1400" spc="175" dirty="0">
                <a:latin typeface="Georgia" panose="02040502050405020303"/>
                <a:cs typeface="Georgia" panose="02040502050405020303"/>
              </a:rPr>
              <a:t>1</a:t>
            </a:r>
            <a:endParaRPr sz="1400">
              <a:latin typeface="Georgia" panose="02040502050405020303"/>
              <a:cs typeface="Georgia" panose="02040502050405020303"/>
            </a:endParaRPr>
          </a:p>
          <a:p>
            <a:pPr marL="169545">
              <a:lnSpc>
                <a:spcPct val="100000"/>
              </a:lnSpc>
              <a:spcBef>
                <a:spcPts val="335"/>
              </a:spcBef>
            </a:pPr>
            <a:r>
              <a:rPr sz="1400" spc="-105" dirty="0">
                <a:latin typeface="Georgia" panose="02040502050405020303"/>
                <a:cs typeface="Georgia" panose="02040502050405020303"/>
              </a:rPr>
              <a:t>ELSE </a:t>
            </a:r>
            <a:r>
              <a:rPr sz="1400" spc="-90" dirty="0">
                <a:latin typeface="Georgia" panose="02040502050405020303"/>
                <a:cs typeface="Georgia" panose="02040502050405020303"/>
              </a:rPr>
              <a:t>IF </a:t>
            </a:r>
            <a:r>
              <a:rPr sz="1400" spc="-80" dirty="0">
                <a:latin typeface="Georgia" panose="02040502050405020303"/>
                <a:cs typeface="Georgia" panose="02040502050405020303"/>
              </a:rPr>
              <a:t>(ITEM </a:t>
            </a:r>
            <a:r>
              <a:rPr sz="1400" spc="-125" dirty="0">
                <a:latin typeface="Georgia" panose="02040502050405020303"/>
                <a:cs typeface="Georgia" panose="02040502050405020303"/>
              </a:rPr>
              <a:t>&gt; </a:t>
            </a:r>
            <a:r>
              <a:rPr sz="1400" spc="-40" dirty="0">
                <a:latin typeface="Georgia" panose="02040502050405020303"/>
                <a:cs typeface="Georgia" panose="02040502050405020303"/>
              </a:rPr>
              <a:t>A[mid])</a:t>
            </a:r>
            <a:r>
              <a:rPr sz="1400" spc="-20" dirty="0">
                <a:latin typeface="Georgia" panose="02040502050405020303"/>
                <a:cs typeface="Georgia" panose="02040502050405020303"/>
              </a:rPr>
              <a:t> </a:t>
            </a:r>
            <a:r>
              <a:rPr sz="1400" spc="-114" dirty="0">
                <a:latin typeface="Georgia" panose="02040502050405020303"/>
                <a:cs typeface="Georgia" panose="02040502050405020303"/>
              </a:rPr>
              <a:t>THEN</a:t>
            </a:r>
            <a:endParaRPr sz="1400">
              <a:latin typeface="Georgia" panose="02040502050405020303"/>
              <a:cs typeface="Georgia" panose="02040502050405020303"/>
            </a:endParaRPr>
          </a:p>
          <a:p>
            <a:pPr marL="169545" marR="1782445" indent="78740">
              <a:lnSpc>
                <a:spcPct val="120000"/>
              </a:lnSpc>
            </a:pPr>
            <a:r>
              <a:rPr sz="1400" spc="-25" dirty="0">
                <a:latin typeface="Georgia" panose="02040502050405020303"/>
                <a:cs typeface="Georgia" panose="02040502050405020303"/>
              </a:rPr>
              <a:t>bottom </a:t>
            </a:r>
            <a:r>
              <a:rPr sz="1400" dirty="0">
                <a:latin typeface="Wingdings" panose="05000000000000000000"/>
                <a:cs typeface="Wingdings" panose="05000000000000000000"/>
              </a:rPr>
              <a:t>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40" dirty="0">
                <a:latin typeface="Georgia" panose="02040502050405020303"/>
                <a:cs typeface="Georgia" panose="02040502050405020303"/>
              </a:rPr>
              <a:t>mid </a:t>
            </a:r>
            <a:r>
              <a:rPr sz="1400" spc="-125" dirty="0">
                <a:latin typeface="Georgia" panose="02040502050405020303"/>
                <a:cs typeface="Georgia" panose="02040502050405020303"/>
              </a:rPr>
              <a:t>+</a:t>
            </a:r>
            <a:r>
              <a:rPr sz="1400" spc="-175" dirty="0">
                <a:latin typeface="Georgia" panose="02040502050405020303"/>
                <a:cs typeface="Georgia" panose="02040502050405020303"/>
              </a:rPr>
              <a:t> </a:t>
            </a:r>
            <a:r>
              <a:rPr sz="1400" spc="175" dirty="0">
                <a:latin typeface="Georgia" panose="02040502050405020303"/>
                <a:cs typeface="Georgia" panose="02040502050405020303"/>
              </a:rPr>
              <a:t>1  </a:t>
            </a:r>
            <a:r>
              <a:rPr sz="1400" spc="-120" dirty="0">
                <a:latin typeface="Georgia" panose="02040502050405020303"/>
                <a:cs typeface="Georgia" panose="02040502050405020303"/>
              </a:rPr>
              <a:t>END</a:t>
            </a:r>
            <a:r>
              <a:rPr sz="1400" spc="-50" dirty="0">
                <a:latin typeface="Georgia" panose="02040502050405020303"/>
                <a:cs typeface="Georgia" panose="02040502050405020303"/>
              </a:rPr>
              <a:t> </a:t>
            </a:r>
            <a:r>
              <a:rPr sz="1400" spc="-90" dirty="0">
                <a:latin typeface="Georgia" panose="02040502050405020303"/>
                <a:cs typeface="Georgia" panose="02040502050405020303"/>
              </a:rPr>
              <a:t>IF</a:t>
            </a:r>
            <a:endParaRPr sz="1400">
              <a:latin typeface="Georgia" panose="02040502050405020303"/>
              <a:cs typeface="Georgia" panose="02040502050405020303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400" spc="-114" dirty="0">
                <a:latin typeface="Georgia" panose="02040502050405020303"/>
                <a:cs typeface="Georgia" panose="02040502050405020303"/>
              </a:rPr>
              <a:t>WHILE </a:t>
            </a:r>
            <a:r>
              <a:rPr sz="1400" spc="-80" dirty="0">
                <a:latin typeface="Georgia" panose="02040502050405020303"/>
                <a:cs typeface="Georgia" panose="02040502050405020303"/>
              </a:rPr>
              <a:t>(ITEM </a:t>
            </a:r>
            <a:r>
              <a:rPr sz="1400" spc="-100" dirty="0">
                <a:latin typeface="Georgia" panose="02040502050405020303"/>
                <a:cs typeface="Georgia" panose="02040502050405020303"/>
              </a:rPr>
              <a:t>!= </a:t>
            </a:r>
            <a:r>
              <a:rPr sz="1400" spc="-45" dirty="0">
                <a:latin typeface="Georgia" panose="02040502050405020303"/>
                <a:cs typeface="Georgia" panose="02040502050405020303"/>
              </a:rPr>
              <a:t>A[mid] </a:t>
            </a:r>
            <a:r>
              <a:rPr sz="1400" spc="-105" dirty="0">
                <a:latin typeface="Georgia" panose="02040502050405020303"/>
                <a:cs typeface="Georgia" panose="02040502050405020303"/>
              </a:rPr>
              <a:t>AND </a:t>
            </a:r>
            <a:r>
              <a:rPr sz="1400" spc="-25" dirty="0">
                <a:latin typeface="Georgia" panose="02040502050405020303"/>
                <a:cs typeface="Georgia" panose="02040502050405020303"/>
              </a:rPr>
              <a:t>bottom </a:t>
            </a:r>
            <a:r>
              <a:rPr sz="1400" spc="-125" dirty="0">
                <a:latin typeface="Georgia" panose="02040502050405020303"/>
                <a:cs typeface="Georgia" panose="02040502050405020303"/>
              </a:rPr>
              <a:t>&lt;=</a:t>
            </a:r>
            <a:r>
              <a:rPr sz="1400" spc="-90" dirty="0">
                <a:latin typeface="Georgia" panose="02040502050405020303"/>
                <a:cs typeface="Georgia" panose="02040502050405020303"/>
              </a:rPr>
              <a:t> </a:t>
            </a:r>
            <a:r>
              <a:rPr sz="1400" spc="-10" dirty="0">
                <a:latin typeface="Georgia" panose="02040502050405020303"/>
                <a:cs typeface="Georgia" panose="02040502050405020303"/>
              </a:rPr>
              <a:t>top)</a:t>
            </a:r>
            <a:endParaRPr sz="14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2400" y="3200387"/>
            <a:ext cx="2667000" cy="36957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342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70"/>
              </a:spcBef>
            </a:pPr>
            <a:r>
              <a:rPr sz="1800" i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Binary </a:t>
            </a:r>
            <a:r>
              <a:rPr sz="1800" i="1" spc="-1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search </a:t>
            </a:r>
            <a:r>
              <a:rPr sz="1800" i="1" spc="-1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pseudo</a:t>
            </a:r>
            <a:r>
              <a:rPr sz="1800" i="1" spc="-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-1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code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37428" y="3582187"/>
            <a:ext cx="264033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765">
              <a:lnSpc>
                <a:spcPct val="120000"/>
              </a:lnSpc>
              <a:spcBef>
                <a:spcPts val="100"/>
              </a:spcBef>
            </a:pPr>
            <a:r>
              <a:rPr sz="1600" spc="-35" dirty="0">
                <a:latin typeface="Georgia" panose="02040502050405020303"/>
                <a:cs typeface="Georgia" panose="02040502050405020303"/>
              </a:rPr>
              <a:t>[continuation </a:t>
            </a:r>
            <a:r>
              <a:rPr sz="1600" spc="-30" dirty="0">
                <a:latin typeface="Georgia" panose="02040502050405020303"/>
                <a:cs typeface="Georgia" panose="02040502050405020303"/>
              </a:rPr>
              <a:t>of Pseudo </a:t>
            </a:r>
            <a:r>
              <a:rPr sz="1600" spc="-25" dirty="0">
                <a:latin typeface="Georgia" panose="02040502050405020303"/>
                <a:cs typeface="Georgia" panose="02040502050405020303"/>
              </a:rPr>
              <a:t>code]  </a:t>
            </a:r>
            <a:r>
              <a:rPr sz="1600" spc="-110" dirty="0">
                <a:latin typeface="Georgia" panose="02040502050405020303"/>
                <a:cs typeface="Georgia" panose="02040502050405020303"/>
              </a:rPr>
              <a:t>IF </a:t>
            </a:r>
            <a:r>
              <a:rPr sz="1600" spc="-90" dirty="0">
                <a:latin typeface="Georgia" panose="02040502050405020303"/>
                <a:cs typeface="Georgia" panose="02040502050405020303"/>
              </a:rPr>
              <a:t>(ITEM </a:t>
            </a:r>
            <a:r>
              <a:rPr sz="1600" spc="-150" dirty="0">
                <a:latin typeface="Georgia" panose="02040502050405020303"/>
                <a:cs typeface="Georgia" panose="02040502050405020303"/>
              </a:rPr>
              <a:t>= </a:t>
            </a:r>
            <a:r>
              <a:rPr sz="1600" spc="-55" dirty="0">
                <a:latin typeface="Georgia" panose="02040502050405020303"/>
                <a:cs typeface="Georgia" panose="02040502050405020303"/>
              </a:rPr>
              <a:t>A[mid]</a:t>
            </a:r>
            <a:r>
              <a:rPr sz="1600" spc="-260" dirty="0">
                <a:latin typeface="Georgia" panose="02040502050405020303"/>
                <a:cs typeface="Georgia" panose="02040502050405020303"/>
              </a:rPr>
              <a:t> </a:t>
            </a:r>
            <a:r>
              <a:rPr sz="1600" spc="-135" dirty="0">
                <a:latin typeface="Georgia" panose="02040502050405020303"/>
                <a:cs typeface="Georgia" panose="02040502050405020303"/>
              </a:rPr>
              <a:t>THEN</a:t>
            </a:r>
            <a:endParaRPr sz="1600">
              <a:latin typeface="Georgia" panose="02040502050405020303"/>
              <a:cs typeface="Georgia" panose="02040502050405020303"/>
            </a:endParaRPr>
          </a:p>
          <a:p>
            <a:pPr marL="12700" marR="483870" indent="130810">
              <a:lnSpc>
                <a:spcPct val="120000"/>
              </a:lnSpc>
            </a:pPr>
            <a:r>
              <a:rPr sz="1600" spc="-114" dirty="0">
                <a:latin typeface="Georgia" panose="02040502050405020303"/>
                <a:cs typeface="Georgia" panose="02040502050405020303"/>
              </a:rPr>
              <a:t>OUTPUT: </a:t>
            </a:r>
            <a:r>
              <a:rPr sz="1600" spc="-120" dirty="0">
                <a:latin typeface="Georgia" panose="02040502050405020303"/>
                <a:cs typeface="Georgia" panose="02040502050405020303"/>
              </a:rPr>
              <a:t>ITEM </a:t>
            </a:r>
            <a:r>
              <a:rPr sz="1600" spc="-150" dirty="0">
                <a:latin typeface="Georgia" panose="02040502050405020303"/>
                <a:cs typeface="Georgia" panose="02040502050405020303"/>
              </a:rPr>
              <a:t>FOUND  </a:t>
            </a:r>
            <a:r>
              <a:rPr sz="1600" spc="-125" dirty="0">
                <a:latin typeface="Georgia" panose="02040502050405020303"/>
                <a:cs typeface="Georgia" panose="02040502050405020303"/>
              </a:rPr>
              <a:t>ELSE</a:t>
            </a:r>
            <a:endParaRPr sz="1600">
              <a:latin typeface="Georgia" panose="02040502050405020303"/>
              <a:cs typeface="Georgia" panose="02040502050405020303"/>
            </a:endParaRPr>
          </a:p>
          <a:p>
            <a:pPr marL="189230">
              <a:lnSpc>
                <a:spcPct val="100000"/>
              </a:lnSpc>
              <a:spcBef>
                <a:spcPts val="385"/>
              </a:spcBef>
            </a:pPr>
            <a:r>
              <a:rPr sz="1600" spc="-114" dirty="0">
                <a:latin typeface="Georgia" panose="02040502050405020303"/>
                <a:cs typeface="Georgia" panose="02040502050405020303"/>
              </a:rPr>
              <a:t>OUTPUT: </a:t>
            </a:r>
            <a:r>
              <a:rPr sz="1600" spc="-120" dirty="0">
                <a:latin typeface="Georgia" panose="02040502050405020303"/>
                <a:cs typeface="Georgia" panose="02040502050405020303"/>
              </a:rPr>
              <a:t>ITEM NOT</a:t>
            </a:r>
            <a:r>
              <a:rPr sz="1600" spc="110" dirty="0">
                <a:latin typeface="Georgia" panose="02040502050405020303"/>
                <a:cs typeface="Georgia" panose="02040502050405020303"/>
              </a:rPr>
              <a:t> </a:t>
            </a:r>
            <a:r>
              <a:rPr sz="1600" spc="-150" dirty="0">
                <a:latin typeface="Georgia" panose="02040502050405020303"/>
                <a:cs typeface="Georgia" panose="02040502050405020303"/>
              </a:rPr>
              <a:t>FOUND</a:t>
            </a:r>
            <a:endParaRPr sz="16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057400" y="3340100"/>
            <a:ext cx="4745355" cy="3131185"/>
          </a:xfrm>
          <a:custGeom>
            <a:avLst/>
            <a:gdLst/>
            <a:ahLst/>
            <a:cxnLst/>
            <a:rect l="l" t="t" r="r" b="b"/>
            <a:pathLst>
              <a:path w="4745355" h="3131185">
                <a:moveTo>
                  <a:pt x="2540000" y="3105632"/>
                </a:moveTo>
                <a:lnTo>
                  <a:pt x="0" y="3105632"/>
                </a:lnTo>
                <a:lnTo>
                  <a:pt x="0" y="3131032"/>
                </a:lnTo>
                <a:lnTo>
                  <a:pt x="2559685" y="3131032"/>
                </a:lnTo>
                <a:lnTo>
                  <a:pt x="2565400" y="3125343"/>
                </a:lnTo>
                <a:lnTo>
                  <a:pt x="2565400" y="3118332"/>
                </a:lnTo>
                <a:lnTo>
                  <a:pt x="2540000" y="3118332"/>
                </a:lnTo>
                <a:lnTo>
                  <a:pt x="2540000" y="3105632"/>
                </a:lnTo>
                <a:close/>
              </a:path>
              <a:path w="4745355" h="3131185">
                <a:moveTo>
                  <a:pt x="4693284" y="0"/>
                </a:moveTo>
                <a:lnTo>
                  <a:pt x="2545715" y="0"/>
                </a:lnTo>
                <a:lnTo>
                  <a:pt x="2540000" y="5714"/>
                </a:lnTo>
                <a:lnTo>
                  <a:pt x="2540000" y="3118332"/>
                </a:lnTo>
                <a:lnTo>
                  <a:pt x="2552700" y="3105632"/>
                </a:lnTo>
                <a:lnTo>
                  <a:pt x="2565400" y="3105632"/>
                </a:lnTo>
                <a:lnTo>
                  <a:pt x="2565400" y="25400"/>
                </a:lnTo>
                <a:lnTo>
                  <a:pt x="2552700" y="25400"/>
                </a:lnTo>
                <a:lnTo>
                  <a:pt x="2565400" y="12700"/>
                </a:lnTo>
                <a:lnTo>
                  <a:pt x="4699000" y="12700"/>
                </a:lnTo>
                <a:lnTo>
                  <a:pt x="4699000" y="5714"/>
                </a:lnTo>
                <a:lnTo>
                  <a:pt x="4693284" y="0"/>
                </a:lnTo>
                <a:close/>
              </a:path>
              <a:path w="4745355" h="3131185">
                <a:moveTo>
                  <a:pt x="2565400" y="3105632"/>
                </a:moveTo>
                <a:lnTo>
                  <a:pt x="2552700" y="3105632"/>
                </a:lnTo>
                <a:lnTo>
                  <a:pt x="2540000" y="3118332"/>
                </a:lnTo>
                <a:lnTo>
                  <a:pt x="2565400" y="3118332"/>
                </a:lnTo>
                <a:lnTo>
                  <a:pt x="2565400" y="3105632"/>
                </a:lnTo>
                <a:close/>
              </a:path>
              <a:path w="4745355" h="3131185">
                <a:moveTo>
                  <a:pt x="4641469" y="125475"/>
                </a:moveTo>
                <a:lnTo>
                  <a:pt x="4635500" y="129032"/>
                </a:lnTo>
                <a:lnTo>
                  <a:pt x="4629404" y="132461"/>
                </a:lnTo>
                <a:lnTo>
                  <a:pt x="4627372" y="140335"/>
                </a:lnTo>
                <a:lnTo>
                  <a:pt x="4630928" y="146303"/>
                </a:lnTo>
                <a:lnTo>
                  <a:pt x="4686300" y="241300"/>
                </a:lnTo>
                <a:lnTo>
                  <a:pt x="4700957" y="216153"/>
                </a:lnTo>
                <a:lnTo>
                  <a:pt x="4673600" y="216153"/>
                </a:lnTo>
                <a:lnTo>
                  <a:pt x="4673600" y="169309"/>
                </a:lnTo>
                <a:lnTo>
                  <a:pt x="4652772" y="133603"/>
                </a:lnTo>
                <a:lnTo>
                  <a:pt x="4649343" y="127508"/>
                </a:lnTo>
                <a:lnTo>
                  <a:pt x="4641469" y="125475"/>
                </a:lnTo>
                <a:close/>
              </a:path>
              <a:path w="4745355" h="3131185">
                <a:moveTo>
                  <a:pt x="4673600" y="169309"/>
                </a:moveTo>
                <a:lnTo>
                  <a:pt x="4673600" y="216153"/>
                </a:lnTo>
                <a:lnTo>
                  <a:pt x="4699000" y="216153"/>
                </a:lnTo>
                <a:lnTo>
                  <a:pt x="4699000" y="209803"/>
                </a:lnTo>
                <a:lnTo>
                  <a:pt x="4675378" y="209803"/>
                </a:lnTo>
                <a:lnTo>
                  <a:pt x="4686300" y="191080"/>
                </a:lnTo>
                <a:lnTo>
                  <a:pt x="4673600" y="169309"/>
                </a:lnTo>
                <a:close/>
              </a:path>
              <a:path w="4745355" h="3131185">
                <a:moveTo>
                  <a:pt x="4731131" y="125475"/>
                </a:moveTo>
                <a:lnTo>
                  <a:pt x="4723257" y="127508"/>
                </a:lnTo>
                <a:lnTo>
                  <a:pt x="4719828" y="133603"/>
                </a:lnTo>
                <a:lnTo>
                  <a:pt x="4699000" y="169309"/>
                </a:lnTo>
                <a:lnTo>
                  <a:pt x="4699000" y="216153"/>
                </a:lnTo>
                <a:lnTo>
                  <a:pt x="4700957" y="216153"/>
                </a:lnTo>
                <a:lnTo>
                  <a:pt x="4741672" y="146303"/>
                </a:lnTo>
                <a:lnTo>
                  <a:pt x="4745228" y="140335"/>
                </a:lnTo>
                <a:lnTo>
                  <a:pt x="4743196" y="132461"/>
                </a:lnTo>
                <a:lnTo>
                  <a:pt x="4737100" y="129032"/>
                </a:lnTo>
                <a:lnTo>
                  <a:pt x="4731131" y="125475"/>
                </a:lnTo>
                <a:close/>
              </a:path>
              <a:path w="4745355" h="3131185">
                <a:moveTo>
                  <a:pt x="4686300" y="191080"/>
                </a:moveTo>
                <a:lnTo>
                  <a:pt x="4675378" y="209803"/>
                </a:lnTo>
                <a:lnTo>
                  <a:pt x="4697222" y="209803"/>
                </a:lnTo>
                <a:lnTo>
                  <a:pt x="4686300" y="191080"/>
                </a:lnTo>
                <a:close/>
              </a:path>
              <a:path w="4745355" h="3131185">
                <a:moveTo>
                  <a:pt x="4699000" y="169309"/>
                </a:moveTo>
                <a:lnTo>
                  <a:pt x="4686300" y="191080"/>
                </a:lnTo>
                <a:lnTo>
                  <a:pt x="4697222" y="209803"/>
                </a:lnTo>
                <a:lnTo>
                  <a:pt x="4699000" y="209803"/>
                </a:lnTo>
                <a:lnTo>
                  <a:pt x="4699000" y="169309"/>
                </a:lnTo>
                <a:close/>
              </a:path>
              <a:path w="4745355" h="3131185">
                <a:moveTo>
                  <a:pt x="4673600" y="12700"/>
                </a:moveTo>
                <a:lnTo>
                  <a:pt x="4673600" y="169309"/>
                </a:lnTo>
                <a:lnTo>
                  <a:pt x="4686300" y="191080"/>
                </a:lnTo>
                <a:lnTo>
                  <a:pt x="4699000" y="169309"/>
                </a:lnTo>
                <a:lnTo>
                  <a:pt x="4699000" y="25400"/>
                </a:lnTo>
                <a:lnTo>
                  <a:pt x="4686300" y="25400"/>
                </a:lnTo>
                <a:lnTo>
                  <a:pt x="4673600" y="12700"/>
                </a:lnTo>
                <a:close/>
              </a:path>
              <a:path w="4745355" h="3131185">
                <a:moveTo>
                  <a:pt x="2565400" y="12700"/>
                </a:moveTo>
                <a:lnTo>
                  <a:pt x="2552700" y="25400"/>
                </a:lnTo>
                <a:lnTo>
                  <a:pt x="2565400" y="25400"/>
                </a:lnTo>
                <a:lnTo>
                  <a:pt x="2565400" y="12700"/>
                </a:lnTo>
                <a:close/>
              </a:path>
              <a:path w="4745355" h="3131185">
                <a:moveTo>
                  <a:pt x="4673600" y="12700"/>
                </a:moveTo>
                <a:lnTo>
                  <a:pt x="2565400" y="12700"/>
                </a:lnTo>
                <a:lnTo>
                  <a:pt x="2565400" y="25400"/>
                </a:lnTo>
                <a:lnTo>
                  <a:pt x="4673600" y="25400"/>
                </a:lnTo>
                <a:lnTo>
                  <a:pt x="4673600" y="12700"/>
                </a:lnTo>
                <a:close/>
              </a:path>
              <a:path w="4745355" h="3131185">
                <a:moveTo>
                  <a:pt x="4699000" y="12700"/>
                </a:moveTo>
                <a:lnTo>
                  <a:pt x="4673600" y="12700"/>
                </a:lnTo>
                <a:lnTo>
                  <a:pt x="4686300" y="25400"/>
                </a:lnTo>
                <a:lnTo>
                  <a:pt x="4699000" y="25400"/>
                </a:lnTo>
                <a:lnTo>
                  <a:pt x="4699000" y="127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05" y="369773"/>
            <a:ext cx="526034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280" dirty="0">
                <a:solidFill>
                  <a:srgbClr val="000000"/>
                </a:solidFill>
              </a:rPr>
              <a:t>Binary </a:t>
            </a:r>
            <a:r>
              <a:rPr sz="4300" spc="-325" dirty="0">
                <a:solidFill>
                  <a:srgbClr val="000000"/>
                </a:solidFill>
              </a:rPr>
              <a:t>Search </a:t>
            </a:r>
            <a:r>
              <a:rPr sz="4300" spc="-615" dirty="0">
                <a:solidFill>
                  <a:srgbClr val="000000"/>
                </a:solidFill>
              </a:rPr>
              <a:t>C</a:t>
            </a:r>
            <a:r>
              <a:rPr sz="4300" spc="-380" dirty="0">
                <a:solidFill>
                  <a:srgbClr val="000000"/>
                </a:solidFill>
              </a:rPr>
              <a:t> </a:t>
            </a:r>
            <a:r>
              <a:rPr sz="4300" spc="-265" dirty="0">
                <a:solidFill>
                  <a:srgbClr val="000000"/>
                </a:solidFill>
              </a:rPr>
              <a:t>code</a:t>
            </a:r>
            <a:endParaRPr sz="43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54939" y="1265682"/>
            <a:ext cx="4109085" cy="4854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13</a:t>
            </a:r>
            <a:endParaRPr sz="1200">
              <a:latin typeface="Trebuchet MS" panose="020B0603020202020204"/>
              <a:cs typeface="Trebuchet MS" panose="020B0603020202020204"/>
            </a:endParaRPr>
          </a:p>
          <a:p>
            <a:pPr marL="12700" marR="2473325">
              <a:lnSpc>
                <a:spcPct val="174000"/>
              </a:lnSpc>
              <a:spcBef>
                <a:spcPts val="165"/>
              </a:spcBef>
            </a:pPr>
            <a:r>
              <a:rPr sz="1600" spc="-35" dirty="0">
                <a:latin typeface="Georgia" panose="02040502050405020303"/>
                <a:cs typeface="Georgia" panose="02040502050405020303"/>
              </a:rPr>
              <a:t>#include</a:t>
            </a:r>
            <a:r>
              <a:rPr sz="1600" spc="-80" dirty="0">
                <a:latin typeface="Georgia" panose="02040502050405020303"/>
                <a:cs typeface="Georgia" panose="02040502050405020303"/>
              </a:rPr>
              <a:t> </a:t>
            </a:r>
            <a:r>
              <a:rPr sz="1600" spc="-65" dirty="0">
                <a:latin typeface="Georgia" panose="02040502050405020303"/>
                <a:cs typeface="Georgia" panose="02040502050405020303"/>
              </a:rPr>
              <a:t>&lt;stdio.h&gt;  </a:t>
            </a:r>
            <a:r>
              <a:rPr sz="1600" spc="-35" dirty="0">
                <a:latin typeface="Georgia" panose="02040502050405020303"/>
                <a:cs typeface="Georgia" panose="02040502050405020303"/>
              </a:rPr>
              <a:t>int</a:t>
            </a:r>
            <a:r>
              <a:rPr sz="1600" spc="-60" dirty="0">
                <a:latin typeface="Georgia" panose="02040502050405020303"/>
                <a:cs typeface="Georgia" panose="02040502050405020303"/>
              </a:rPr>
              <a:t> </a:t>
            </a:r>
            <a:r>
              <a:rPr sz="1600" spc="-30" dirty="0">
                <a:latin typeface="Georgia" panose="02040502050405020303"/>
                <a:cs typeface="Georgia" panose="02040502050405020303"/>
              </a:rPr>
              <a:t>main()</a:t>
            </a:r>
            <a:endParaRPr sz="1600">
              <a:latin typeface="Georgia" panose="02040502050405020303"/>
              <a:cs typeface="Georgia" panose="02040502050405020303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600" spc="-75" dirty="0">
                <a:latin typeface="Georgia" panose="02040502050405020303"/>
                <a:cs typeface="Georgia" panose="02040502050405020303"/>
              </a:rPr>
              <a:t>{</a:t>
            </a:r>
            <a:endParaRPr sz="1600">
              <a:latin typeface="Georgia" panose="02040502050405020303"/>
              <a:cs typeface="Georgia" panose="02040502050405020303"/>
            </a:endParaRPr>
          </a:p>
          <a:p>
            <a:pPr marL="55245" marR="765175">
              <a:lnSpc>
                <a:spcPct val="120000"/>
              </a:lnSpc>
            </a:pPr>
            <a:r>
              <a:rPr sz="1600" spc="-35" dirty="0">
                <a:latin typeface="Georgia" panose="02040502050405020303"/>
                <a:cs typeface="Georgia" panose="02040502050405020303"/>
              </a:rPr>
              <a:t>int </a:t>
            </a:r>
            <a:r>
              <a:rPr sz="1600" spc="-85" dirty="0">
                <a:latin typeface="Georgia" panose="02040502050405020303"/>
                <a:cs typeface="Georgia" panose="02040502050405020303"/>
              </a:rPr>
              <a:t>n, </a:t>
            </a:r>
            <a:r>
              <a:rPr sz="1600" spc="-50" dirty="0">
                <a:latin typeface="Georgia" panose="02040502050405020303"/>
                <a:cs typeface="Georgia" panose="02040502050405020303"/>
              </a:rPr>
              <a:t>a[30], item, </a:t>
            </a:r>
            <a:r>
              <a:rPr sz="1600" spc="-65" dirty="0">
                <a:latin typeface="Georgia" panose="02040502050405020303"/>
                <a:cs typeface="Georgia" panose="02040502050405020303"/>
              </a:rPr>
              <a:t>i, </a:t>
            </a:r>
            <a:r>
              <a:rPr sz="1600" spc="-80" dirty="0">
                <a:latin typeface="Georgia" panose="02040502050405020303"/>
                <a:cs typeface="Georgia" panose="02040502050405020303"/>
              </a:rPr>
              <a:t>j, </a:t>
            </a:r>
            <a:r>
              <a:rPr sz="1600" spc="-65" dirty="0">
                <a:latin typeface="Georgia" panose="02040502050405020303"/>
                <a:cs typeface="Georgia" panose="02040502050405020303"/>
              </a:rPr>
              <a:t>mid, </a:t>
            </a:r>
            <a:r>
              <a:rPr sz="1600" spc="-45" dirty="0">
                <a:latin typeface="Georgia" panose="02040502050405020303"/>
                <a:cs typeface="Georgia" panose="02040502050405020303"/>
              </a:rPr>
              <a:t>top, </a:t>
            </a:r>
            <a:r>
              <a:rPr sz="1600" spc="-40" dirty="0">
                <a:latin typeface="Georgia" panose="02040502050405020303"/>
                <a:cs typeface="Georgia" panose="02040502050405020303"/>
              </a:rPr>
              <a:t>bottom;  </a:t>
            </a:r>
            <a:r>
              <a:rPr sz="1600" spc="-35" dirty="0">
                <a:latin typeface="Georgia" panose="02040502050405020303"/>
                <a:cs typeface="Georgia" panose="02040502050405020303"/>
              </a:rPr>
              <a:t>printf("Enter </a:t>
            </a:r>
            <a:r>
              <a:rPr sz="1600" spc="-45" dirty="0">
                <a:latin typeface="Georgia" panose="02040502050405020303"/>
                <a:cs typeface="Georgia" panose="02040502050405020303"/>
              </a:rPr>
              <a:t># </a:t>
            </a:r>
            <a:r>
              <a:rPr sz="1600" spc="-30" dirty="0">
                <a:latin typeface="Georgia" panose="02040502050405020303"/>
                <a:cs typeface="Georgia" panose="02040502050405020303"/>
              </a:rPr>
              <a:t>of </a:t>
            </a:r>
            <a:r>
              <a:rPr sz="1600" spc="-20" dirty="0">
                <a:latin typeface="Georgia" panose="02040502050405020303"/>
                <a:cs typeface="Georgia" panose="02040502050405020303"/>
              </a:rPr>
              <a:t>elements </a:t>
            </a:r>
            <a:r>
              <a:rPr sz="1600" spc="-50" dirty="0">
                <a:latin typeface="Georgia" panose="02040502050405020303"/>
                <a:cs typeface="Georgia" panose="02040502050405020303"/>
              </a:rPr>
              <a:t>:\n");  </a:t>
            </a:r>
            <a:r>
              <a:rPr sz="1600" spc="-25" dirty="0">
                <a:latin typeface="Georgia" panose="02040502050405020303"/>
                <a:cs typeface="Georgia" panose="02040502050405020303"/>
              </a:rPr>
              <a:t>scanf("%d", </a:t>
            </a:r>
            <a:r>
              <a:rPr sz="1600" spc="-45" dirty="0">
                <a:latin typeface="Georgia" panose="02040502050405020303"/>
                <a:cs typeface="Georgia" panose="02040502050405020303"/>
              </a:rPr>
              <a:t>&amp;n);</a:t>
            </a:r>
            <a:endParaRPr sz="1600">
              <a:latin typeface="Georgia" panose="02040502050405020303"/>
              <a:cs typeface="Georgia" panose="02040502050405020303"/>
            </a:endParaRPr>
          </a:p>
          <a:p>
            <a:pPr marL="55245">
              <a:lnSpc>
                <a:spcPct val="100000"/>
              </a:lnSpc>
              <a:spcBef>
                <a:spcPts val="385"/>
              </a:spcBef>
            </a:pPr>
            <a:r>
              <a:rPr sz="1600" spc="-35" dirty="0">
                <a:latin typeface="Georgia" panose="02040502050405020303"/>
                <a:cs typeface="Georgia" panose="02040502050405020303"/>
              </a:rPr>
              <a:t>printf("Enter </a:t>
            </a:r>
            <a:r>
              <a:rPr sz="1600" spc="-20" dirty="0">
                <a:latin typeface="Georgia" panose="02040502050405020303"/>
                <a:cs typeface="Georgia" panose="02040502050405020303"/>
              </a:rPr>
              <a:t>elements </a:t>
            </a:r>
            <a:r>
              <a:rPr sz="1600" spc="-40" dirty="0">
                <a:latin typeface="Georgia" panose="02040502050405020303"/>
                <a:cs typeface="Georgia" panose="02040502050405020303"/>
              </a:rPr>
              <a:t>in </a:t>
            </a:r>
            <a:r>
              <a:rPr sz="1600" spc="-35" dirty="0">
                <a:latin typeface="Georgia" panose="02040502050405020303"/>
                <a:cs typeface="Georgia" panose="02040502050405020303"/>
              </a:rPr>
              <a:t>ascending</a:t>
            </a:r>
            <a:r>
              <a:rPr sz="1600" spc="-30" dirty="0">
                <a:latin typeface="Georgia" panose="02040502050405020303"/>
                <a:cs typeface="Georgia" panose="02040502050405020303"/>
              </a:rPr>
              <a:t> order\n");</a:t>
            </a:r>
            <a:endParaRPr sz="1600">
              <a:latin typeface="Georgia" panose="02040502050405020303"/>
              <a:cs typeface="Georgia" panose="02040502050405020303"/>
            </a:endParaRPr>
          </a:p>
          <a:p>
            <a:pPr marL="55245">
              <a:lnSpc>
                <a:spcPct val="100000"/>
              </a:lnSpc>
              <a:spcBef>
                <a:spcPts val="385"/>
              </a:spcBef>
            </a:pPr>
            <a:r>
              <a:rPr sz="1600" spc="-25" dirty="0">
                <a:latin typeface="Georgia" panose="02040502050405020303"/>
                <a:cs typeface="Georgia" panose="02040502050405020303"/>
              </a:rPr>
              <a:t>for </a:t>
            </a:r>
            <a:r>
              <a:rPr sz="1600" spc="-10" dirty="0">
                <a:latin typeface="Georgia" panose="02040502050405020303"/>
                <a:cs typeface="Georgia" panose="02040502050405020303"/>
              </a:rPr>
              <a:t>(i </a:t>
            </a:r>
            <a:r>
              <a:rPr sz="1600" spc="-145" dirty="0">
                <a:latin typeface="Georgia" panose="02040502050405020303"/>
                <a:cs typeface="Georgia" panose="02040502050405020303"/>
              </a:rPr>
              <a:t>= </a:t>
            </a:r>
            <a:r>
              <a:rPr sz="1600" spc="-90" dirty="0">
                <a:latin typeface="Georgia" panose="02040502050405020303"/>
                <a:cs typeface="Georgia" panose="02040502050405020303"/>
              </a:rPr>
              <a:t>0; </a:t>
            </a:r>
            <a:r>
              <a:rPr sz="1600" spc="-25" dirty="0">
                <a:latin typeface="Georgia" panose="02040502050405020303"/>
                <a:cs typeface="Georgia" panose="02040502050405020303"/>
              </a:rPr>
              <a:t>i </a:t>
            </a:r>
            <a:r>
              <a:rPr sz="1600" spc="-145" dirty="0">
                <a:latin typeface="Georgia" panose="02040502050405020303"/>
                <a:cs typeface="Georgia" panose="02040502050405020303"/>
              </a:rPr>
              <a:t>&lt; </a:t>
            </a:r>
            <a:r>
              <a:rPr sz="1600" spc="-70" dirty="0">
                <a:latin typeface="Georgia" panose="02040502050405020303"/>
                <a:cs typeface="Georgia" panose="02040502050405020303"/>
              </a:rPr>
              <a:t>n;</a:t>
            </a:r>
            <a:r>
              <a:rPr sz="1600" spc="140" dirty="0">
                <a:latin typeface="Georgia" panose="02040502050405020303"/>
                <a:cs typeface="Georgia" panose="02040502050405020303"/>
              </a:rPr>
              <a:t> </a:t>
            </a:r>
            <a:r>
              <a:rPr sz="1600" spc="-80" dirty="0">
                <a:latin typeface="Georgia" panose="02040502050405020303"/>
                <a:cs typeface="Georgia" panose="02040502050405020303"/>
              </a:rPr>
              <a:t>i++)</a:t>
            </a:r>
            <a:endParaRPr sz="1600">
              <a:latin typeface="Georgia" panose="02040502050405020303"/>
              <a:cs typeface="Georgia" panose="02040502050405020303"/>
            </a:endParaRPr>
          </a:p>
          <a:p>
            <a:pPr marL="55245">
              <a:lnSpc>
                <a:spcPct val="100000"/>
              </a:lnSpc>
              <a:spcBef>
                <a:spcPts val="385"/>
              </a:spcBef>
            </a:pPr>
            <a:r>
              <a:rPr sz="1600" spc="-75" dirty="0">
                <a:latin typeface="Georgia" panose="02040502050405020303"/>
                <a:cs typeface="Georgia" panose="02040502050405020303"/>
              </a:rPr>
              <a:t>{</a:t>
            </a:r>
            <a:endParaRPr sz="1600">
              <a:latin typeface="Georgia" panose="02040502050405020303"/>
              <a:cs typeface="Georgia" panose="02040502050405020303"/>
            </a:endParaRPr>
          </a:p>
          <a:p>
            <a:pPr marL="99060">
              <a:lnSpc>
                <a:spcPct val="100000"/>
              </a:lnSpc>
              <a:spcBef>
                <a:spcPts val="385"/>
              </a:spcBef>
            </a:pPr>
            <a:r>
              <a:rPr sz="1600" spc="-25" dirty="0">
                <a:latin typeface="Georgia" panose="02040502050405020303"/>
                <a:cs typeface="Georgia" panose="02040502050405020303"/>
              </a:rPr>
              <a:t>scanf("%d",</a:t>
            </a:r>
            <a:r>
              <a:rPr sz="1600" spc="-55" dirty="0">
                <a:latin typeface="Georgia" panose="02040502050405020303"/>
                <a:cs typeface="Georgia" panose="02040502050405020303"/>
              </a:rPr>
              <a:t> </a:t>
            </a:r>
            <a:r>
              <a:rPr sz="1600" spc="-40" dirty="0">
                <a:latin typeface="Georgia" panose="02040502050405020303"/>
                <a:cs typeface="Georgia" panose="02040502050405020303"/>
              </a:rPr>
              <a:t>&amp;a[i]);</a:t>
            </a:r>
            <a:endParaRPr sz="1600">
              <a:latin typeface="Georgia" panose="02040502050405020303"/>
              <a:cs typeface="Georgia" panose="02040502050405020303"/>
            </a:endParaRPr>
          </a:p>
          <a:p>
            <a:pPr marL="55245">
              <a:lnSpc>
                <a:spcPct val="100000"/>
              </a:lnSpc>
              <a:spcBef>
                <a:spcPts val="385"/>
              </a:spcBef>
            </a:pPr>
            <a:r>
              <a:rPr sz="1600" spc="-75" dirty="0">
                <a:latin typeface="Georgia" panose="02040502050405020303"/>
                <a:cs typeface="Georgia" panose="02040502050405020303"/>
              </a:rPr>
              <a:t>}</a:t>
            </a:r>
            <a:endParaRPr sz="1600">
              <a:latin typeface="Georgia" panose="02040502050405020303"/>
              <a:cs typeface="Georgia" panose="02040502050405020303"/>
            </a:endParaRPr>
          </a:p>
          <a:p>
            <a:pPr marL="55245">
              <a:lnSpc>
                <a:spcPct val="100000"/>
              </a:lnSpc>
              <a:spcBef>
                <a:spcPts val="385"/>
              </a:spcBef>
            </a:pPr>
            <a:r>
              <a:rPr sz="1600" spc="-30" dirty="0">
                <a:latin typeface="Georgia" panose="02040502050405020303"/>
                <a:cs typeface="Georgia" panose="02040502050405020303"/>
              </a:rPr>
              <a:t>printf("\nEnter </a:t>
            </a:r>
            <a:r>
              <a:rPr sz="1600" spc="-25" dirty="0">
                <a:latin typeface="Georgia" panose="02040502050405020303"/>
                <a:cs typeface="Georgia" panose="02040502050405020303"/>
              </a:rPr>
              <a:t>the </a:t>
            </a:r>
            <a:r>
              <a:rPr sz="1600" spc="-35" dirty="0">
                <a:latin typeface="Georgia" panose="02040502050405020303"/>
                <a:cs typeface="Georgia" panose="02040502050405020303"/>
              </a:rPr>
              <a:t>item </a:t>
            </a:r>
            <a:r>
              <a:rPr sz="1600" spc="-25" dirty="0">
                <a:latin typeface="Georgia" panose="02040502050405020303"/>
                <a:cs typeface="Georgia" panose="02040502050405020303"/>
              </a:rPr>
              <a:t>to</a:t>
            </a:r>
            <a:r>
              <a:rPr sz="1600" spc="295" dirty="0">
                <a:latin typeface="Georgia" panose="02040502050405020303"/>
                <a:cs typeface="Georgia" panose="02040502050405020303"/>
              </a:rPr>
              <a:t> </a:t>
            </a:r>
            <a:r>
              <a:rPr sz="1600" spc="-30" dirty="0">
                <a:latin typeface="Georgia" panose="02040502050405020303"/>
                <a:cs typeface="Georgia" panose="02040502050405020303"/>
              </a:rPr>
              <a:t>search\n");</a:t>
            </a:r>
            <a:endParaRPr sz="1600">
              <a:latin typeface="Georgia" panose="02040502050405020303"/>
              <a:cs typeface="Georgia" panose="02040502050405020303"/>
            </a:endParaRPr>
          </a:p>
          <a:p>
            <a:pPr marL="55245">
              <a:lnSpc>
                <a:spcPct val="100000"/>
              </a:lnSpc>
              <a:spcBef>
                <a:spcPts val="385"/>
              </a:spcBef>
            </a:pPr>
            <a:r>
              <a:rPr sz="1600" spc="-25" dirty="0">
                <a:latin typeface="Georgia" panose="02040502050405020303"/>
                <a:cs typeface="Georgia" panose="02040502050405020303"/>
              </a:rPr>
              <a:t>scanf("%d", </a:t>
            </a:r>
            <a:r>
              <a:rPr sz="1600" spc="-35" dirty="0">
                <a:latin typeface="Georgia" panose="02040502050405020303"/>
                <a:cs typeface="Georgia" panose="02040502050405020303"/>
              </a:rPr>
              <a:t>&amp;item);</a:t>
            </a:r>
            <a:endParaRPr sz="1600">
              <a:latin typeface="Georgia" panose="02040502050405020303"/>
              <a:cs typeface="Georgia" panose="02040502050405020303"/>
            </a:endParaRPr>
          </a:p>
          <a:p>
            <a:pPr marL="12700" marR="3045460" indent="42545">
              <a:lnSpc>
                <a:spcPct val="120000"/>
              </a:lnSpc>
            </a:pPr>
            <a:r>
              <a:rPr sz="1600" spc="-30" dirty="0">
                <a:latin typeface="Georgia" panose="02040502050405020303"/>
                <a:cs typeface="Georgia" panose="02040502050405020303"/>
              </a:rPr>
              <a:t>bottom </a:t>
            </a:r>
            <a:r>
              <a:rPr sz="1600" spc="-150" dirty="0">
                <a:latin typeface="Georgia" panose="02040502050405020303"/>
                <a:cs typeface="Georgia" panose="02040502050405020303"/>
              </a:rPr>
              <a:t>= </a:t>
            </a:r>
            <a:r>
              <a:rPr sz="1600" spc="-90" dirty="0">
                <a:latin typeface="Georgia" panose="02040502050405020303"/>
                <a:cs typeface="Georgia" panose="02040502050405020303"/>
              </a:rPr>
              <a:t>0;  </a:t>
            </a:r>
            <a:r>
              <a:rPr sz="1600" spc="-25" dirty="0">
                <a:latin typeface="Georgia" panose="02040502050405020303"/>
                <a:cs typeface="Georgia" panose="02040502050405020303"/>
              </a:rPr>
              <a:t>top </a:t>
            </a:r>
            <a:r>
              <a:rPr sz="1600" spc="-150" dirty="0">
                <a:latin typeface="Georgia" panose="02040502050405020303"/>
                <a:cs typeface="Georgia" panose="02040502050405020303"/>
              </a:rPr>
              <a:t>= </a:t>
            </a:r>
            <a:r>
              <a:rPr sz="1600" spc="-55" dirty="0">
                <a:latin typeface="Georgia" panose="02040502050405020303"/>
                <a:cs typeface="Georgia" panose="02040502050405020303"/>
              </a:rPr>
              <a:t>n </a:t>
            </a:r>
            <a:r>
              <a:rPr sz="1600" spc="-70" dirty="0">
                <a:latin typeface="Georgia" panose="02040502050405020303"/>
                <a:cs typeface="Georgia" panose="02040502050405020303"/>
              </a:rPr>
              <a:t>-</a:t>
            </a:r>
            <a:r>
              <a:rPr sz="1600" spc="-215" dirty="0">
                <a:latin typeface="Georgia" panose="02040502050405020303"/>
                <a:cs typeface="Georgia" panose="02040502050405020303"/>
              </a:rPr>
              <a:t> </a:t>
            </a:r>
            <a:r>
              <a:rPr sz="1600" spc="55" dirty="0">
                <a:latin typeface="Georgia" panose="02040502050405020303"/>
                <a:cs typeface="Georgia" panose="02040502050405020303"/>
              </a:rPr>
              <a:t>1;</a:t>
            </a:r>
            <a:endParaRPr sz="16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28115">
              <a:lnSpc>
                <a:spcPct val="120000"/>
              </a:lnSpc>
              <a:spcBef>
                <a:spcPts val="100"/>
              </a:spcBef>
            </a:pPr>
            <a:r>
              <a:rPr spc="-30" dirty="0"/>
              <a:t>//continuation of </a:t>
            </a:r>
            <a:r>
              <a:rPr spc="-35" dirty="0"/>
              <a:t>program  </a:t>
            </a:r>
            <a:r>
              <a:rPr spc="-25" dirty="0"/>
              <a:t>do</a:t>
            </a:r>
            <a:endParaRPr spc="-25" dirty="0"/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pc="-70" dirty="0"/>
              <a:t>{</a:t>
            </a:r>
            <a:endParaRPr spc="-70" dirty="0"/>
          </a:p>
          <a:p>
            <a:pPr marL="99060" marR="1482090">
              <a:lnSpc>
                <a:spcPct val="120000"/>
              </a:lnSpc>
            </a:pPr>
            <a:r>
              <a:rPr spc="-50" dirty="0"/>
              <a:t>mid </a:t>
            </a:r>
            <a:r>
              <a:rPr spc="-150" dirty="0"/>
              <a:t>= </a:t>
            </a:r>
            <a:r>
              <a:rPr spc="-25" dirty="0"/>
              <a:t>(bottom </a:t>
            </a:r>
            <a:r>
              <a:rPr spc="-150" dirty="0"/>
              <a:t>+ </a:t>
            </a:r>
            <a:r>
              <a:rPr spc="-15" dirty="0"/>
              <a:t>top) </a:t>
            </a:r>
            <a:r>
              <a:rPr spc="30" dirty="0"/>
              <a:t>/ </a:t>
            </a:r>
            <a:r>
              <a:rPr spc="-45" dirty="0"/>
              <a:t>2;  </a:t>
            </a:r>
            <a:r>
              <a:rPr spc="-35" dirty="0"/>
              <a:t>if </a:t>
            </a:r>
            <a:r>
              <a:rPr spc="-25" dirty="0"/>
              <a:t>(item </a:t>
            </a:r>
            <a:r>
              <a:rPr spc="-150" dirty="0"/>
              <a:t>&lt;</a:t>
            </a:r>
            <a:r>
              <a:rPr spc="-45" dirty="0"/>
              <a:t> </a:t>
            </a:r>
            <a:r>
              <a:rPr spc="-35" dirty="0"/>
              <a:t>a[mid])</a:t>
            </a:r>
            <a:endParaRPr spc="-35" dirty="0"/>
          </a:p>
          <a:p>
            <a:pPr marL="143510">
              <a:lnSpc>
                <a:spcPct val="100000"/>
              </a:lnSpc>
              <a:spcBef>
                <a:spcPts val="385"/>
              </a:spcBef>
            </a:pPr>
            <a:r>
              <a:rPr spc="-25" dirty="0"/>
              <a:t>top </a:t>
            </a:r>
            <a:r>
              <a:rPr spc="-150" dirty="0"/>
              <a:t>= </a:t>
            </a:r>
            <a:r>
              <a:rPr spc="-50" dirty="0"/>
              <a:t>mid </a:t>
            </a:r>
            <a:r>
              <a:rPr spc="-70" dirty="0"/>
              <a:t>-</a:t>
            </a:r>
            <a:r>
              <a:rPr spc="-140" dirty="0"/>
              <a:t> </a:t>
            </a:r>
            <a:r>
              <a:rPr spc="55" dirty="0"/>
              <a:t>1;</a:t>
            </a:r>
            <a:endParaRPr spc="55" dirty="0"/>
          </a:p>
          <a:p>
            <a:pPr marL="143510" marR="1778635" indent="-44450">
              <a:lnSpc>
                <a:spcPct val="120000"/>
              </a:lnSpc>
            </a:pPr>
            <a:r>
              <a:rPr spc="-5" dirty="0"/>
              <a:t>else </a:t>
            </a:r>
            <a:r>
              <a:rPr spc="-35" dirty="0"/>
              <a:t>if </a:t>
            </a:r>
            <a:r>
              <a:rPr spc="-25" dirty="0"/>
              <a:t>(item </a:t>
            </a:r>
            <a:r>
              <a:rPr spc="-150" dirty="0"/>
              <a:t>&gt; </a:t>
            </a:r>
            <a:r>
              <a:rPr spc="-35" dirty="0"/>
              <a:t>a[mid])  </a:t>
            </a:r>
            <a:r>
              <a:rPr spc="-30" dirty="0"/>
              <a:t>bottom </a:t>
            </a:r>
            <a:r>
              <a:rPr spc="-150" dirty="0"/>
              <a:t>= </a:t>
            </a:r>
            <a:r>
              <a:rPr spc="-50" dirty="0"/>
              <a:t>mid </a:t>
            </a:r>
            <a:r>
              <a:rPr spc="-150" dirty="0"/>
              <a:t>+ </a:t>
            </a:r>
            <a:r>
              <a:rPr spc="55" dirty="0"/>
              <a:t>1;</a:t>
            </a:r>
            <a:endParaRPr spc="55" dirty="0"/>
          </a:p>
          <a:p>
            <a:pPr marL="55245" marR="5080">
              <a:lnSpc>
                <a:spcPct val="120000"/>
              </a:lnSpc>
            </a:pPr>
            <a:r>
              <a:rPr spc="-75" dirty="0"/>
              <a:t>} </a:t>
            </a:r>
            <a:r>
              <a:rPr spc="-15" dirty="0"/>
              <a:t>while </a:t>
            </a:r>
            <a:r>
              <a:rPr spc="-25" dirty="0"/>
              <a:t>(item </a:t>
            </a:r>
            <a:r>
              <a:rPr spc="-110" dirty="0"/>
              <a:t>!= </a:t>
            </a:r>
            <a:r>
              <a:rPr spc="-45" dirty="0"/>
              <a:t>a[mid] &amp;&amp; </a:t>
            </a:r>
            <a:r>
              <a:rPr spc="-30" dirty="0"/>
              <a:t>bottom </a:t>
            </a:r>
            <a:r>
              <a:rPr spc="-150" dirty="0"/>
              <a:t>&lt;= </a:t>
            </a:r>
            <a:r>
              <a:rPr spc="-30" dirty="0"/>
              <a:t>top);  </a:t>
            </a:r>
            <a:r>
              <a:rPr spc="-35" dirty="0"/>
              <a:t>if </a:t>
            </a:r>
            <a:r>
              <a:rPr spc="-25" dirty="0"/>
              <a:t>(item </a:t>
            </a:r>
            <a:r>
              <a:rPr spc="-150" dirty="0"/>
              <a:t>==</a:t>
            </a:r>
            <a:r>
              <a:rPr spc="-30" dirty="0"/>
              <a:t> </a:t>
            </a:r>
            <a:r>
              <a:rPr spc="-35" dirty="0"/>
              <a:t>a[mid])</a:t>
            </a:r>
            <a:endParaRPr spc="-35" dirty="0"/>
          </a:p>
          <a:p>
            <a:pPr marL="12700" marR="350520" indent="86360">
              <a:lnSpc>
                <a:spcPct val="120000"/>
              </a:lnSpc>
            </a:pPr>
            <a:r>
              <a:rPr spc="-30" dirty="0"/>
              <a:t>printf("Binary </a:t>
            </a:r>
            <a:r>
              <a:rPr spc="-25" dirty="0"/>
              <a:t>search </a:t>
            </a:r>
            <a:r>
              <a:rPr spc="-35" dirty="0"/>
              <a:t>successful!!\n");  </a:t>
            </a:r>
            <a:r>
              <a:rPr spc="-5" dirty="0"/>
              <a:t>else</a:t>
            </a:r>
            <a:endParaRPr spc="-5" dirty="0"/>
          </a:p>
          <a:p>
            <a:pPr marL="99060">
              <a:lnSpc>
                <a:spcPct val="100000"/>
              </a:lnSpc>
              <a:spcBef>
                <a:spcPts val="385"/>
              </a:spcBef>
            </a:pPr>
            <a:r>
              <a:rPr spc="-25" dirty="0"/>
              <a:t>printf("\n </a:t>
            </a:r>
            <a:r>
              <a:rPr spc="-40" dirty="0"/>
              <a:t>Search</a:t>
            </a:r>
            <a:r>
              <a:rPr spc="-25" dirty="0"/>
              <a:t> </a:t>
            </a:r>
            <a:r>
              <a:rPr spc="-35" dirty="0"/>
              <a:t>failed);</a:t>
            </a:r>
            <a:endParaRPr spc="-35" dirty="0"/>
          </a:p>
          <a:p>
            <a:pPr marL="55245">
              <a:lnSpc>
                <a:spcPct val="100000"/>
              </a:lnSpc>
              <a:spcBef>
                <a:spcPts val="390"/>
              </a:spcBef>
            </a:pPr>
            <a:r>
              <a:rPr spc="-20" dirty="0"/>
              <a:t>return</a:t>
            </a:r>
            <a:r>
              <a:rPr spc="-40" dirty="0"/>
              <a:t> </a:t>
            </a:r>
            <a:r>
              <a:rPr spc="-90" dirty="0"/>
              <a:t>0;</a:t>
            </a:r>
            <a:endParaRPr spc="-90" dirty="0"/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pc="-75" dirty="0"/>
              <a:t>}</a:t>
            </a:r>
            <a:endParaRPr spc="-75" dirty="0"/>
          </a:p>
        </p:txBody>
      </p:sp>
      <p:sp>
        <p:nvSpPr>
          <p:cNvPr id="9" name="object 9"/>
          <p:cNvSpPr/>
          <p:nvPr/>
        </p:nvSpPr>
        <p:spPr>
          <a:xfrm>
            <a:off x="2241550" y="1528191"/>
            <a:ext cx="4516120" cy="4936490"/>
          </a:xfrm>
          <a:custGeom>
            <a:avLst/>
            <a:gdLst/>
            <a:ahLst/>
            <a:cxnLst/>
            <a:rect l="l" t="t" r="r" b="b"/>
            <a:pathLst>
              <a:path w="4516120" h="4936490">
                <a:moveTo>
                  <a:pt x="12700" y="4700968"/>
                </a:moveTo>
                <a:lnTo>
                  <a:pt x="0" y="4700968"/>
                </a:lnTo>
                <a:lnTo>
                  <a:pt x="0" y="4933086"/>
                </a:lnTo>
                <a:lnTo>
                  <a:pt x="2793" y="4935931"/>
                </a:lnTo>
                <a:lnTo>
                  <a:pt x="2219705" y="4935931"/>
                </a:lnTo>
                <a:lnTo>
                  <a:pt x="2222500" y="4933086"/>
                </a:lnTo>
                <a:lnTo>
                  <a:pt x="2222500" y="4929581"/>
                </a:lnTo>
                <a:lnTo>
                  <a:pt x="12700" y="4929581"/>
                </a:lnTo>
                <a:lnTo>
                  <a:pt x="6350" y="4923231"/>
                </a:lnTo>
                <a:lnTo>
                  <a:pt x="12700" y="4923231"/>
                </a:lnTo>
                <a:lnTo>
                  <a:pt x="12700" y="4700968"/>
                </a:lnTo>
                <a:close/>
              </a:path>
              <a:path w="4516120" h="4936490">
                <a:moveTo>
                  <a:pt x="12700" y="4923231"/>
                </a:moveTo>
                <a:lnTo>
                  <a:pt x="6350" y="4923231"/>
                </a:lnTo>
                <a:lnTo>
                  <a:pt x="12700" y="4929581"/>
                </a:lnTo>
                <a:lnTo>
                  <a:pt x="12700" y="4923231"/>
                </a:lnTo>
                <a:close/>
              </a:path>
              <a:path w="4516120" h="4936490">
                <a:moveTo>
                  <a:pt x="2209800" y="4923231"/>
                </a:moveTo>
                <a:lnTo>
                  <a:pt x="12700" y="4923231"/>
                </a:lnTo>
                <a:lnTo>
                  <a:pt x="12700" y="4929581"/>
                </a:lnTo>
                <a:lnTo>
                  <a:pt x="2209800" y="4929581"/>
                </a:lnTo>
                <a:lnTo>
                  <a:pt x="2209800" y="4923231"/>
                </a:lnTo>
                <a:close/>
              </a:path>
              <a:path w="4516120" h="4936490">
                <a:moveTo>
                  <a:pt x="4467606" y="0"/>
                </a:moveTo>
                <a:lnTo>
                  <a:pt x="2212594" y="0"/>
                </a:lnTo>
                <a:lnTo>
                  <a:pt x="2209800" y="2921"/>
                </a:lnTo>
                <a:lnTo>
                  <a:pt x="2209800" y="4929581"/>
                </a:lnTo>
                <a:lnTo>
                  <a:pt x="2216150" y="4923231"/>
                </a:lnTo>
                <a:lnTo>
                  <a:pt x="2222500" y="4923231"/>
                </a:lnTo>
                <a:lnTo>
                  <a:pt x="2222500" y="12700"/>
                </a:lnTo>
                <a:lnTo>
                  <a:pt x="2216150" y="12700"/>
                </a:lnTo>
                <a:lnTo>
                  <a:pt x="2222500" y="6350"/>
                </a:lnTo>
                <a:lnTo>
                  <a:pt x="4470400" y="6350"/>
                </a:lnTo>
                <a:lnTo>
                  <a:pt x="4470400" y="2921"/>
                </a:lnTo>
                <a:lnTo>
                  <a:pt x="4467606" y="0"/>
                </a:lnTo>
                <a:close/>
              </a:path>
              <a:path w="4516120" h="4936490">
                <a:moveTo>
                  <a:pt x="2222500" y="4923231"/>
                </a:moveTo>
                <a:lnTo>
                  <a:pt x="2216150" y="4923231"/>
                </a:lnTo>
                <a:lnTo>
                  <a:pt x="2209800" y="4929581"/>
                </a:lnTo>
                <a:lnTo>
                  <a:pt x="2222500" y="4929581"/>
                </a:lnTo>
                <a:lnTo>
                  <a:pt x="2222500" y="4923231"/>
                </a:lnTo>
                <a:close/>
              </a:path>
              <a:path w="4516120" h="4936490">
                <a:moveTo>
                  <a:pt x="4419473" y="138937"/>
                </a:moveTo>
                <a:lnTo>
                  <a:pt x="4413377" y="142494"/>
                </a:lnTo>
                <a:lnTo>
                  <a:pt x="4412360" y="146431"/>
                </a:lnTo>
                <a:lnTo>
                  <a:pt x="4464050" y="235076"/>
                </a:lnTo>
                <a:lnTo>
                  <a:pt x="4471381" y="222504"/>
                </a:lnTo>
                <a:lnTo>
                  <a:pt x="4457700" y="222504"/>
                </a:lnTo>
                <a:lnTo>
                  <a:pt x="4457700" y="198954"/>
                </a:lnTo>
                <a:lnTo>
                  <a:pt x="4425060" y="143001"/>
                </a:lnTo>
                <a:lnTo>
                  <a:pt x="4423283" y="140081"/>
                </a:lnTo>
                <a:lnTo>
                  <a:pt x="4419473" y="138937"/>
                </a:lnTo>
                <a:close/>
              </a:path>
              <a:path w="4516120" h="4936490">
                <a:moveTo>
                  <a:pt x="4457700" y="198954"/>
                </a:moveTo>
                <a:lnTo>
                  <a:pt x="4457700" y="222504"/>
                </a:lnTo>
                <a:lnTo>
                  <a:pt x="4470400" y="222504"/>
                </a:lnTo>
                <a:lnTo>
                  <a:pt x="4470400" y="219201"/>
                </a:lnTo>
                <a:lnTo>
                  <a:pt x="4458589" y="219201"/>
                </a:lnTo>
                <a:lnTo>
                  <a:pt x="4464050" y="209840"/>
                </a:lnTo>
                <a:lnTo>
                  <a:pt x="4457700" y="198954"/>
                </a:lnTo>
                <a:close/>
              </a:path>
              <a:path w="4516120" h="4936490">
                <a:moveTo>
                  <a:pt x="4508627" y="138937"/>
                </a:moveTo>
                <a:lnTo>
                  <a:pt x="4504817" y="140081"/>
                </a:lnTo>
                <a:lnTo>
                  <a:pt x="4503039" y="143001"/>
                </a:lnTo>
                <a:lnTo>
                  <a:pt x="4470400" y="198954"/>
                </a:lnTo>
                <a:lnTo>
                  <a:pt x="4470400" y="222504"/>
                </a:lnTo>
                <a:lnTo>
                  <a:pt x="4471381" y="222504"/>
                </a:lnTo>
                <a:lnTo>
                  <a:pt x="4515739" y="146431"/>
                </a:lnTo>
                <a:lnTo>
                  <a:pt x="4514723" y="142494"/>
                </a:lnTo>
                <a:lnTo>
                  <a:pt x="4508627" y="138937"/>
                </a:lnTo>
                <a:close/>
              </a:path>
              <a:path w="4516120" h="4936490">
                <a:moveTo>
                  <a:pt x="4464050" y="209840"/>
                </a:moveTo>
                <a:lnTo>
                  <a:pt x="4458589" y="219201"/>
                </a:lnTo>
                <a:lnTo>
                  <a:pt x="4469510" y="219201"/>
                </a:lnTo>
                <a:lnTo>
                  <a:pt x="4464050" y="209840"/>
                </a:lnTo>
                <a:close/>
              </a:path>
              <a:path w="4516120" h="4936490">
                <a:moveTo>
                  <a:pt x="4470400" y="198954"/>
                </a:moveTo>
                <a:lnTo>
                  <a:pt x="4464050" y="209840"/>
                </a:lnTo>
                <a:lnTo>
                  <a:pt x="4469510" y="219201"/>
                </a:lnTo>
                <a:lnTo>
                  <a:pt x="4470400" y="219201"/>
                </a:lnTo>
                <a:lnTo>
                  <a:pt x="4470400" y="198954"/>
                </a:lnTo>
                <a:close/>
              </a:path>
              <a:path w="4516120" h="4936490">
                <a:moveTo>
                  <a:pt x="4457700" y="6350"/>
                </a:moveTo>
                <a:lnTo>
                  <a:pt x="4457700" y="198954"/>
                </a:lnTo>
                <a:lnTo>
                  <a:pt x="4464050" y="209840"/>
                </a:lnTo>
                <a:lnTo>
                  <a:pt x="4470400" y="198954"/>
                </a:lnTo>
                <a:lnTo>
                  <a:pt x="4470400" y="12700"/>
                </a:lnTo>
                <a:lnTo>
                  <a:pt x="4464050" y="12700"/>
                </a:lnTo>
                <a:lnTo>
                  <a:pt x="4457700" y="6350"/>
                </a:lnTo>
                <a:close/>
              </a:path>
              <a:path w="4516120" h="4936490">
                <a:moveTo>
                  <a:pt x="2222500" y="6350"/>
                </a:moveTo>
                <a:lnTo>
                  <a:pt x="2216150" y="12700"/>
                </a:lnTo>
                <a:lnTo>
                  <a:pt x="2222500" y="12700"/>
                </a:lnTo>
                <a:lnTo>
                  <a:pt x="2222500" y="6350"/>
                </a:lnTo>
                <a:close/>
              </a:path>
              <a:path w="4516120" h="4936490">
                <a:moveTo>
                  <a:pt x="4457700" y="6350"/>
                </a:moveTo>
                <a:lnTo>
                  <a:pt x="2222500" y="6350"/>
                </a:lnTo>
                <a:lnTo>
                  <a:pt x="2222500" y="12700"/>
                </a:lnTo>
                <a:lnTo>
                  <a:pt x="4457700" y="12700"/>
                </a:lnTo>
                <a:lnTo>
                  <a:pt x="4457700" y="6350"/>
                </a:lnTo>
                <a:close/>
              </a:path>
              <a:path w="4516120" h="4936490">
                <a:moveTo>
                  <a:pt x="4470400" y="6350"/>
                </a:moveTo>
                <a:lnTo>
                  <a:pt x="4457700" y="6350"/>
                </a:lnTo>
                <a:lnTo>
                  <a:pt x="4464050" y="12700"/>
                </a:lnTo>
                <a:lnTo>
                  <a:pt x="4470400" y="12700"/>
                </a:lnTo>
                <a:lnTo>
                  <a:pt x="4470400" y="635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05" y="369773"/>
            <a:ext cx="783399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280" dirty="0">
                <a:solidFill>
                  <a:srgbClr val="000000"/>
                </a:solidFill>
              </a:rPr>
              <a:t>Binary </a:t>
            </a:r>
            <a:r>
              <a:rPr sz="4300" spc="-325" dirty="0">
                <a:solidFill>
                  <a:srgbClr val="000000"/>
                </a:solidFill>
              </a:rPr>
              <a:t>Search </a:t>
            </a:r>
            <a:r>
              <a:rPr sz="4300" spc="-300" dirty="0">
                <a:solidFill>
                  <a:srgbClr val="000000"/>
                </a:solidFill>
              </a:rPr>
              <a:t>Recursive </a:t>
            </a:r>
            <a:r>
              <a:rPr sz="4300" spc="-615" dirty="0">
                <a:solidFill>
                  <a:srgbClr val="000000"/>
                </a:solidFill>
              </a:rPr>
              <a:t>C</a:t>
            </a:r>
            <a:r>
              <a:rPr sz="4300" spc="-190" dirty="0">
                <a:solidFill>
                  <a:srgbClr val="000000"/>
                </a:solidFill>
              </a:rPr>
              <a:t> </a:t>
            </a:r>
            <a:r>
              <a:rPr sz="4300" spc="-254" dirty="0">
                <a:solidFill>
                  <a:srgbClr val="000000"/>
                </a:solidFill>
              </a:rPr>
              <a:t>code</a:t>
            </a:r>
            <a:endParaRPr sz="43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33604" y="1195886"/>
            <a:ext cx="4902835" cy="502793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65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14</a:t>
            </a:r>
            <a:endParaRPr sz="12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400" spc="25" dirty="0">
                <a:latin typeface="Georgia" panose="02040502050405020303"/>
                <a:cs typeface="Georgia" panose="02040502050405020303"/>
              </a:rPr>
              <a:t>// </a:t>
            </a:r>
            <a:r>
              <a:rPr sz="1400" spc="-65" dirty="0">
                <a:latin typeface="Georgia" panose="02040502050405020303"/>
                <a:cs typeface="Georgia" panose="02040502050405020303"/>
              </a:rPr>
              <a:t>A </a:t>
            </a:r>
            <a:r>
              <a:rPr sz="1400" spc="-15" dirty="0">
                <a:latin typeface="Georgia" panose="02040502050405020303"/>
                <a:cs typeface="Georgia" panose="02040502050405020303"/>
              </a:rPr>
              <a:t>recursive </a:t>
            </a:r>
            <a:r>
              <a:rPr sz="1400" spc="-20" dirty="0">
                <a:latin typeface="Georgia" panose="02040502050405020303"/>
                <a:cs typeface="Georgia" panose="02040502050405020303"/>
              </a:rPr>
              <a:t>binary search </a:t>
            </a:r>
            <a:r>
              <a:rPr sz="1400" spc="-35" dirty="0">
                <a:latin typeface="Georgia" panose="02040502050405020303"/>
                <a:cs typeface="Georgia" panose="02040502050405020303"/>
              </a:rPr>
              <a:t>function. </a:t>
            </a:r>
            <a:r>
              <a:rPr sz="1400" spc="-50" dirty="0">
                <a:latin typeface="Georgia" panose="02040502050405020303"/>
                <a:cs typeface="Georgia" panose="02040502050405020303"/>
              </a:rPr>
              <a:t>It </a:t>
            </a:r>
            <a:r>
              <a:rPr sz="1400" spc="-15" dirty="0">
                <a:latin typeface="Georgia" panose="02040502050405020303"/>
                <a:cs typeface="Georgia" panose="02040502050405020303"/>
              </a:rPr>
              <a:t>returns </a:t>
            </a:r>
            <a:r>
              <a:rPr sz="1400" spc="-25" dirty="0">
                <a:latin typeface="Georgia" panose="02040502050405020303"/>
                <a:cs typeface="Georgia" panose="02040502050405020303"/>
              </a:rPr>
              <a:t>location of </a:t>
            </a:r>
            <a:r>
              <a:rPr sz="1400" spc="-30" dirty="0">
                <a:latin typeface="Georgia" panose="02040502050405020303"/>
                <a:cs typeface="Georgia" panose="02040502050405020303"/>
              </a:rPr>
              <a:t>x</a:t>
            </a:r>
            <a:r>
              <a:rPr sz="1400" spc="-135" dirty="0">
                <a:latin typeface="Georgia" panose="02040502050405020303"/>
                <a:cs typeface="Georgia" panose="02040502050405020303"/>
              </a:rPr>
              <a:t> </a:t>
            </a:r>
            <a:r>
              <a:rPr sz="1400" spc="-30" dirty="0">
                <a:latin typeface="Georgia" panose="02040502050405020303"/>
                <a:cs typeface="Georgia" panose="02040502050405020303"/>
              </a:rPr>
              <a:t>in</a:t>
            </a:r>
            <a:endParaRPr sz="1400">
              <a:latin typeface="Georgia" panose="02040502050405020303"/>
              <a:cs typeface="Georgia" panose="02040502050405020303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400" spc="25" dirty="0">
                <a:latin typeface="Georgia" panose="02040502050405020303"/>
                <a:cs typeface="Georgia" panose="02040502050405020303"/>
              </a:rPr>
              <a:t>// </a:t>
            </a:r>
            <a:r>
              <a:rPr sz="1400" spc="-25" dirty="0">
                <a:latin typeface="Georgia" panose="02040502050405020303"/>
                <a:cs typeface="Georgia" panose="02040502050405020303"/>
              </a:rPr>
              <a:t>given </a:t>
            </a:r>
            <a:r>
              <a:rPr sz="1400" spc="-20" dirty="0">
                <a:latin typeface="Georgia" panose="02040502050405020303"/>
                <a:cs typeface="Georgia" panose="02040502050405020303"/>
              </a:rPr>
              <a:t>array </a:t>
            </a:r>
            <a:r>
              <a:rPr sz="1400" spc="-35" dirty="0">
                <a:latin typeface="Georgia" panose="02040502050405020303"/>
                <a:cs typeface="Georgia" panose="02040502050405020303"/>
              </a:rPr>
              <a:t>arr[l..r] </a:t>
            </a:r>
            <a:r>
              <a:rPr sz="1400" spc="-10" dirty="0">
                <a:latin typeface="Georgia" panose="02040502050405020303"/>
                <a:cs typeface="Georgia" panose="02040502050405020303"/>
              </a:rPr>
              <a:t>is </a:t>
            </a:r>
            <a:r>
              <a:rPr sz="1400" spc="-25" dirty="0">
                <a:latin typeface="Georgia" panose="02040502050405020303"/>
                <a:cs typeface="Georgia" panose="02040502050405020303"/>
              </a:rPr>
              <a:t>present, </a:t>
            </a:r>
            <a:r>
              <a:rPr sz="1400" spc="-5" dirty="0">
                <a:latin typeface="Georgia" panose="02040502050405020303"/>
                <a:cs typeface="Georgia" panose="02040502050405020303"/>
              </a:rPr>
              <a:t>otherwise</a:t>
            </a:r>
            <a:r>
              <a:rPr sz="1400" spc="-185" dirty="0">
                <a:latin typeface="Georgia" panose="02040502050405020303"/>
                <a:cs typeface="Georgia" panose="02040502050405020303"/>
              </a:rPr>
              <a:t> </a:t>
            </a:r>
            <a:r>
              <a:rPr sz="1400" spc="60" dirty="0">
                <a:latin typeface="Georgia" panose="02040502050405020303"/>
                <a:cs typeface="Georgia" panose="02040502050405020303"/>
              </a:rPr>
              <a:t>-1</a:t>
            </a:r>
            <a:endParaRPr sz="1400">
              <a:latin typeface="Georgia" panose="02040502050405020303"/>
              <a:cs typeface="Georgia" panose="02040502050405020303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spc="-30" dirty="0">
                <a:latin typeface="Georgia" panose="02040502050405020303"/>
                <a:cs typeface="Georgia" panose="02040502050405020303"/>
              </a:rPr>
              <a:t>int </a:t>
            </a:r>
            <a:r>
              <a:rPr sz="1400" spc="-25" dirty="0">
                <a:latin typeface="Georgia" panose="02040502050405020303"/>
                <a:cs typeface="Georgia" panose="02040502050405020303"/>
              </a:rPr>
              <a:t>binarySearch(int </a:t>
            </a:r>
            <a:r>
              <a:rPr sz="1400" spc="-35" dirty="0">
                <a:latin typeface="Georgia" panose="02040502050405020303"/>
                <a:cs typeface="Georgia" panose="02040502050405020303"/>
              </a:rPr>
              <a:t>arr[], </a:t>
            </a:r>
            <a:r>
              <a:rPr sz="1400" spc="-30" dirty="0">
                <a:latin typeface="Georgia" panose="02040502050405020303"/>
                <a:cs typeface="Georgia" panose="02040502050405020303"/>
              </a:rPr>
              <a:t>int </a:t>
            </a:r>
            <a:r>
              <a:rPr sz="1400" spc="-55" dirty="0">
                <a:latin typeface="Georgia" panose="02040502050405020303"/>
                <a:cs typeface="Georgia" panose="02040502050405020303"/>
              </a:rPr>
              <a:t>l, </a:t>
            </a:r>
            <a:r>
              <a:rPr sz="1400" spc="-30" dirty="0">
                <a:latin typeface="Georgia" panose="02040502050405020303"/>
                <a:cs typeface="Georgia" panose="02040502050405020303"/>
              </a:rPr>
              <a:t>int </a:t>
            </a:r>
            <a:r>
              <a:rPr sz="1400" spc="-114" dirty="0">
                <a:latin typeface="Georgia" panose="02040502050405020303"/>
                <a:cs typeface="Georgia" panose="02040502050405020303"/>
              </a:rPr>
              <a:t>r, </a:t>
            </a:r>
            <a:r>
              <a:rPr sz="1400" spc="-30" dirty="0">
                <a:latin typeface="Georgia" panose="02040502050405020303"/>
                <a:cs typeface="Georgia" panose="02040502050405020303"/>
              </a:rPr>
              <a:t>int</a:t>
            </a:r>
            <a:r>
              <a:rPr sz="1400" spc="-185" dirty="0">
                <a:latin typeface="Georgia" panose="02040502050405020303"/>
                <a:cs typeface="Georgia" panose="02040502050405020303"/>
              </a:rPr>
              <a:t> </a:t>
            </a:r>
            <a:r>
              <a:rPr sz="1400" spc="-5" dirty="0">
                <a:latin typeface="Georgia" panose="02040502050405020303"/>
                <a:cs typeface="Georgia" panose="02040502050405020303"/>
              </a:rPr>
              <a:t>x)</a:t>
            </a:r>
            <a:endParaRPr sz="1400">
              <a:latin typeface="Georgia" panose="02040502050405020303"/>
              <a:cs typeface="Georgia" panose="02040502050405020303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spc="-60" dirty="0">
                <a:latin typeface="Georgia" panose="02040502050405020303"/>
                <a:cs typeface="Georgia" panose="02040502050405020303"/>
              </a:rPr>
              <a:t>{</a:t>
            </a:r>
            <a:endParaRPr sz="1400">
              <a:latin typeface="Georgia" panose="02040502050405020303"/>
              <a:cs typeface="Georgia" panose="02040502050405020303"/>
            </a:endParaRPr>
          </a:p>
          <a:p>
            <a:pPr marL="129540">
              <a:lnSpc>
                <a:spcPct val="100000"/>
              </a:lnSpc>
              <a:spcBef>
                <a:spcPts val="335"/>
              </a:spcBef>
            </a:pPr>
            <a:r>
              <a:rPr sz="1400" spc="-25" dirty="0">
                <a:latin typeface="Georgia" panose="02040502050405020303"/>
                <a:cs typeface="Georgia" panose="02040502050405020303"/>
              </a:rPr>
              <a:t>if </a:t>
            </a:r>
            <a:r>
              <a:rPr sz="1400" spc="5" dirty="0">
                <a:latin typeface="Georgia" panose="02040502050405020303"/>
                <a:cs typeface="Georgia" panose="02040502050405020303"/>
              </a:rPr>
              <a:t>(r </a:t>
            </a:r>
            <a:r>
              <a:rPr sz="1400" spc="-125" dirty="0">
                <a:latin typeface="Georgia" panose="02040502050405020303"/>
                <a:cs typeface="Georgia" panose="02040502050405020303"/>
              </a:rPr>
              <a:t>&gt;=</a:t>
            </a:r>
            <a:r>
              <a:rPr sz="1400" spc="-90" dirty="0">
                <a:latin typeface="Georgia" panose="02040502050405020303"/>
                <a:cs typeface="Georgia" panose="02040502050405020303"/>
              </a:rPr>
              <a:t> </a:t>
            </a:r>
            <a:r>
              <a:rPr sz="1400" spc="-5" dirty="0">
                <a:latin typeface="Georgia" panose="02040502050405020303"/>
                <a:cs typeface="Georgia" panose="02040502050405020303"/>
              </a:rPr>
              <a:t>l)</a:t>
            </a:r>
            <a:endParaRPr sz="1400">
              <a:latin typeface="Georgia" panose="02040502050405020303"/>
              <a:cs typeface="Georgia" panose="02040502050405020303"/>
            </a:endParaRPr>
          </a:p>
          <a:p>
            <a:pPr marL="129540">
              <a:lnSpc>
                <a:spcPct val="100000"/>
              </a:lnSpc>
              <a:spcBef>
                <a:spcPts val="335"/>
              </a:spcBef>
            </a:pPr>
            <a:r>
              <a:rPr sz="1400" spc="-60" dirty="0">
                <a:latin typeface="Georgia" panose="02040502050405020303"/>
                <a:cs typeface="Georgia" panose="02040502050405020303"/>
              </a:rPr>
              <a:t>{</a:t>
            </a:r>
            <a:endParaRPr sz="1400">
              <a:latin typeface="Georgia" panose="02040502050405020303"/>
              <a:cs typeface="Georgia" panose="02040502050405020303"/>
            </a:endParaRPr>
          </a:p>
          <a:p>
            <a:pPr marL="327660">
              <a:lnSpc>
                <a:spcPct val="100000"/>
              </a:lnSpc>
              <a:spcBef>
                <a:spcPts val="340"/>
              </a:spcBef>
            </a:pPr>
            <a:r>
              <a:rPr sz="1400" spc="-30" dirty="0">
                <a:latin typeface="Georgia" panose="02040502050405020303"/>
                <a:cs typeface="Georgia" panose="02040502050405020303"/>
              </a:rPr>
              <a:t>int </a:t>
            </a:r>
            <a:r>
              <a:rPr sz="1400" spc="-40" dirty="0">
                <a:latin typeface="Georgia" panose="02040502050405020303"/>
                <a:cs typeface="Georgia" panose="02040502050405020303"/>
              </a:rPr>
              <a:t>mid </a:t>
            </a:r>
            <a:r>
              <a:rPr sz="1400" spc="-125" dirty="0">
                <a:latin typeface="Georgia" panose="02040502050405020303"/>
                <a:cs typeface="Georgia" panose="02040502050405020303"/>
              </a:rPr>
              <a:t>= </a:t>
            </a:r>
            <a:r>
              <a:rPr sz="1400" spc="-20" dirty="0">
                <a:latin typeface="Georgia" panose="02040502050405020303"/>
                <a:cs typeface="Georgia" panose="02040502050405020303"/>
              </a:rPr>
              <a:t>l </a:t>
            </a:r>
            <a:r>
              <a:rPr sz="1400" spc="-125" dirty="0">
                <a:latin typeface="Georgia" panose="02040502050405020303"/>
                <a:cs typeface="Georgia" panose="02040502050405020303"/>
              </a:rPr>
              <a:t>+ </a:t>
            </a:r>
            <a:r>
              <a:rPr sz="1400" spc="5" dirty="0">
                <a:latin typeface="Georgia" panose="02040502050405020303"/>
                <a:cs typeface="Georgia" panose="02040502050405020303"/>
              </a:rPr>
              <a:t>(r </a:t>
            </a:r>
            <a:r>
              <a:rPr sz="1400" spc="-60" dirty="0">
                <a:latin typeface="Georgia" panose="02040502050405020303"/>
                <a:cs typeface="Georgia" panose="02040502050405020303"/>
              </a:rPr>
              <a:t>-</a:t>
            </a:r>
            <a:r>
              <a:rPr sz="1400" spc="105" dirty="0">
                <a:latin typeface="Georgia" panose="02040502050405020303"/>
                <a:cs typeface="Georgia" panose="02040502050405020303"/>
              </a:rPr>
              <a:t> </a:t>
            </a:r>
            <a:r>
              <a:rPr sz="1400" spc="-15" dirty="0">
                <a:latin typeface="Georgia" panose="02040502050405020303"/>
                <a:cs typeface="Georgia" panose="02040502050405020303"/>
              </a:rPr>
              <a:t>l)/2;</a:t>
            </a:r>
            <a:endParaRPr sz="1400">
              <a:latin typeface="Georgia" panose="02040502050405020303"/>
              <a:cs typeface="Georgia" panose="02040502050405020303"/>
            </a:endParaRPr>
          </a:p>
          <a:p>
            <a:pPr marL="327660" marR="1054735">
              <a:lnSpc>
                <a:spcPct val="109000"/>
              </a:lnSpc>
              <a:spcBef>
                <a:spcPts val="625"/>
              </a:spcBef>
            </a:pPr>
            <a:r>
              <a:rPr sz="1400" spc="25" dirty="0">
                <a:latin typeface="Georgia" panose="02040502050405020303"/>
                <a:cs typeface="Georgia" panose="02040502050405020303"/>
              </a:rPr>
              <a:t>// </a:t>
            </a:r>
            <a:r>
              <a:rPr sz="1400" spc="-65" dirty="0">
                <a:latin typeface="Georgia" panose="02040502050405020303"/>
                <a:cs typeface="Georgia" panose="02040502050405020303"/>
              </a:rPr>
              <a:t>If </a:t>
            </a:r>
            <a:r>
              <a:rPr sz="1400" spc="-15" dirty="0">
                <a:latin typeface="Georgia" panose="02040502050405020303"/>
                <a:cs typeface="Georgia" panose="02040502050405020303"/>
              </a:rPr>
              <a:t>the </a:t>
            </a:r>
            <a:r>
              <a:rPr sz="1400" spc="-20" dirty="0">
                <a:latin typeface="Georgia" panose="02040502050405020303"/>
                <a:cs typeface="Georgia" panose="02040502050405020303"/>
              </a:rPr>
              <a:t>element </a:t>
            </a:r>
            <a:r>
              <a:rPr sz="1400" spc="-10" dirty="0">
                <a:latin typeface="Georgia" panose="02040502050405020303"/>
                <a:cs typeface="Georgia" panose="02040502050405020303"/>
              </a:rPr>
              <a:t>is </a:t>
            </a:r>
            <a:r>
              <a:rPr sz="1400" spc="-15" dirty="0">
                <a:latin typeface="Georgia" panose="02040502050405020303"/>
                <a:cs typeface="Georgia" panose="02040502050405020303"/>
              </a:rPr>
              <a:t>present </a:t>
            </a:r>
            <a:r>
              <a:rPr sz="1400" spc="-20" dirty="0">
                <a:latin typeface="Georgia" panose="02040502050405020303"/>
                <a:cs typeface="Georgia" panose="02040502050405020303"/>
              </a:rPr>
              <a:t>at </a:t>
            </a:r>
            <a:r>
              <a:rPr sz="1400" spc="-15" dirty="0">
                <a:latin typeface="Georgia" panose="02040502050405020303"/>
                <a:cs typeface="Georgia" panose="02040502050405020303"/>
              </a:rPr>
              <a:t>the </a:t>
            </a:r>
            <a:r>
              <a:rPr sz="1400" spc="-25" dirty="0">
                <a:latin typeface="Georgia" panose="02040502050405020303"/>
                <a:cs typeface="Georgia" panose="02040502050405020303"/>
              </a:rPr>
              <a:t>middle</a:t>
            </a:r>
            <a:r>
              <a:rPr sz="1400" spc="-165" dirty="0">
                <a:latin typeface="Georgia" panose="02040502050405020303"/>
                <a:cs typeface="Georgia" panose="02040502050405020303"/>
              </a:rPr>
              <a:t> </a:t>
            </a:r>
            <a:r>
              <a:rPr sz="1400" spc="-15" dirty="0">
                <a:latin typeface="Georgia" panose="02040502050405020303"/>
                <a:cs typeface="Georgia" panose="02040502050405020303"/>
              </a:rPr>
              <a:t>itself  </a:t>
            </a:r>
            <a:r>
              <a:rPr sz="1400" spc="-25" dirty="0">
                <a:latin typeface="Georgia" panose="02040502050405020303"/>
                <a:cs typeface="Georgia" panose="02040502050405020303"/>
              </a:rPr>
              <a:t>if (arr[mid] </a:t>
            </a:r>
            <a:r>
              <a:rPr sz="1400" spc="-125" dirty="0">
                <a:latin typeface="Georgia" panose="02040502050405020303"/>
                <a:cs typeface="Georgia" panose="02040502050405020303"/>
              </a:rPr>
              <a:t>== </a:t>
            </a:r>
            <a:r>
              <a:rPr sz="1400" spc="-10" dirty="0">
                <a:latin typeface="Georgia" panose="02040502050405020303"/>
                <a:cs typeface="Georgia" panose="02040502050405020303"/>
              </a:rPr>
              <a:t>x) </a:t>
            </a:r>
            <a:r>
              <a:rPr sz="1400" spc="-20" dirty="0">
                <a:latin typeface="Georgia" panose="02040502050405020303"/>
                <a:cs typeface="Georgia" panose="02040502050405020303"/>
              </a:rPr>
              <a:t>return</a:t>
            </a:r>
            <a:r>
              <a:rPr sz="1400" spc="-225" dirty="0">
                <a:latin typeface="Georgia" panose="02040502050405020303"/>
                <a:cs typeface="Georgia" panose="02040502050405020303"/>
              </a:rPr>
              <a:t> </a:t>
            </a:r>
            <a:r>
              <a:rPr sz="1400" spc="-45" dirty="0">
                <a:latin typeface="Georgia" panose="02040502050405020303"/>
                <a:cs typeface="Georgia" panose="02040502050405020303"/>
              </a:rPr>
              <a:t>mid;</a:t>
            </a:r>
            <a:endParaRPr sz="1400">
              <a:latin typeface="Georgia" panose="02040502050405020303"/>
              <a:cs typeface="Georgia" panose="02040502050405020303"/>
            </a:endParaRPr>
          </a:p>
          <a:p>
            <a:pPr marL="327660">
              <a:lnSpc>
                <a:spcPct val="100000"/>
              </a:lnSpc>
              <a:spcBef>
                <a:spcPts val="780"/>
              </a:spcBef>
            </a:pPr>
            <a:r>
              <a:rPr sz="1400" spc="25" dirty="0">
                <a:latin typeface="Georgia" panose="02040502050405020303"/>
                <a:cs typeface="Georgia" panose="02040502050405020303"/>
              </a:rPr>
              <a:t>// </a:t>
            </a:r>
            <a:r>
              <a:rPr sz="1400" spc="-65" dirty="0">
                <a:latin typeface="Georgia" panose="02040502050405020303"/>
                <a:cs typeface="Georgia" panose="02040502050405020303"/>
              </a:rPr>
              <a:t>If </a:t>
            </a:r>
            <a:r>
              <a:rPr sz="1400" spc="-20" dirty="0">
                <a:latin typeface="Georgia" panose="02040502050405020303"/>
                <a:cs typeface="Georgia" panose="02040502050405020303"/>
              </a:rPr>
              <a:t>element </a:t>
            </a:r>
            <a:r>
              <a:rPr sz="1400" spc="-10" dirty="0">
                <a:latin typeface="Georgia" panose="02040502050405020303"/>
                <a:cs typeface="Georgia" panose="02040502050405020303"/>
              </a:rPr>
              <a:t>is </a:t>
            </a:r>
            <a:r>
              <a:rPr sz="1400" spc="-20" dirty="0">
                <a:latin typeface="Georgia" panose="02040502050405020303"/>
                <a:cs typeface="Georgia" panose="02040502050405020303"/>
              </a:rPr>
              <a:t>smaller </a:t>
            </a:r>
            <a:r>
              <a:rPr sz="1400" spc="-30" dirty="0">
                <a:latin typeface="Georgia" panose="02040502050405020303"/>
                <a:cs typeface="Georgia" panose="02040502050405020303"/>
              </a:rPr>
              <a:t>than </a:t>
            </a:r>
            <a:r>
              <a:rPr sz="1400" spc="-50" dirty="0">
                <a:latin typeface="Georgia" panose="02040502050405020303"/>
                <a:cs typeface="Georgia" panose="02040502050405020303"/>
              </a:rPr>
              <a:t>mid, </a:t>
            </a:r>
            <a:r>
              <a:rPr sz="1400" spc="-25" dirty="0">
                <a:latin typeface="Georgia" panose="02040502050405020303"/>
                <a:cs typeface="Georgia" panose="02040502050405020303"/>
              </a:rPr>
              <a:t>then </a:t>
            </a:r>
            <a:r>
              <a:rPr sz="1400" spc="-15" dirty="0">
                <a:latin typeface="Georgia" panose="02040502050405020303"/>
                <a:cs typeface="Georgia" panose="02040502050405020303"/>
              </a:rPr>
              <a:t>it </a:t>
            </a:r>
            <a:r>
              <a:rPr sz="1400" spc="-30" dirty="0">
                <a:latin typeface="Georgia" panose="02040502050405020303"/>
                <a:cs typeface="Georgia" panose="02040502050405020303"/>
              </a:rPr>
              <a:t>can </a:t>
            </a:r>
            <a:r>
              <a:rPr sz="1400" spc="-25" dirty="0">
                <a:latin typeface="Georgia" panose="02040502050405020303"/>
                <a:cs typeface="Georgia" panose="02040502050405020303"/>
              </a:rPr>
              <a:t>only </a:t>
            </a:r>
            <a:r>
              <a:rPr sz="1400" spc="-10" dirty="0">
                <a:latin typeface="Georgia" panose="02040502050405020303"/>
                <a:cs typeface="Georgia" panose="02040502050405020303"/>
              </a:rPr>
              <a:t>be</a:t>
            </a:r>
            <a:r>
              <a:rPr sz="1400" spc="-130" dirty="0">
                <a:latin typeface="Georgia" panose="02040502050405020303"/>
                <a:cs typeface="Georgia" panose="02040502050405020303"/>
              </a:rPr>
              <a:t> </a:t>
            </a:r>
            <a:r>
              <a:rPr sz="1400" spc="-15" dirty="0">
                <a:latin typeface="Georgia" panose="02040502050405020303"/>
                <a:cs typeface="Georgia" panose="02040502050405020303"/>
              </a:rPr>
              <a:t>present</a:t>
            </a:r>
            <a:endParaRPr sz="1400">
              <a:latin typeface="Georgia" panose="02040502050405020303"/>
              <a:cs typeface="Georgia" panose="02040502050405020303"/>
            </a:endParaRPr>
          </a:p>
          <a:p>
            <a:pPr marL="327660">
              <a:lnSpc>
                <a:spcPct val="100000"/>
              </a:lnSpc>
              <a:spcBef>
                <a:spcPts val="155"/>
              </a:spcBef>
            </a:pPr>
            <a:r>
              <a:rPr sz="1400" spc="25" dirty="0">
                <a:latin typeface="Georgia" panose="02040502050405020303"/>
                <a:cs typeface="Georgia" panose="02040502050405020303"/>
              </a:rPr>
              <a:t>// </a:t>
            </a:r>
            <a:r>
              <a:rPr sz="1400" spc="-30" dirty="0">
                <a:latin typeface="Georgia" panose="02040502050405020303"/>
                <a:cs typeface="Georgia" panose="02040502050405020303"/>
              </a:rPr>
              <a:t>in </a:t>
            </a:r>
            <a:r>
              <a:rPr sz="1400" spc="-20" dirty="0">
                <a:latin typeface="Georgia" panose="02040502050405020303"/>
                <a:cs typeface="Georgia" panose="02040502050405020303"/>
              </a:rPr>
              <a:t>left</a:t>
            </a:r>
            <a:r>
              <a:rPr sz="1400" spc="-85" dirty="0">
                <a:latin typeface="Georgia" panose="02040502050405020303"/>
                <a:cs typeface="Georgia" panose="02040502050405020303"/>
              </a:rPr>
              <a:t> </a:t>
            </a:r>
            <a:r>
              <a:rPr sz="1400" spc="-20" dirty="0">
                <a:latin typeface="Georgia" panose="02040502050405020303"/>
                <a:cs typeface="Georgia" panose="02040502050405020303"/>
              </a:rPr>
              <a:t>subarray</a:t>
            </a:r>
            <a:endParaRPr sz="1400">
              <a:latin typeface="Georgia" panose="02040502050405020303"/>
              <a:cs typeface="Georgia" panose="02040502050405020303"/>
            </a:endParaRPr>
          </a:p>
          <a:p>
            <a:pPr marL="327660">
              <a:lnSpc>
                <a:spcPct val="100000"/>
              </a:lnSpc>
              <a:spcBef>
                <a:spcPts val="335"/>
              </a:spcBef>
            </a:pPr>
            <a:r>
              <a:rPr sz="1400" spc="-25" dirty="0">
                <a:latin typeface="Georgia" panose="02040502050405020303"/>
                <a:cs typeface="Georgia" panose="02040502050405020303"/>
              </a:rPr>
              <a:t>if (arr[mid] </a:t>
            </a:r>
            <a:r>
              <a:rPr sz="1400" spc="-125" dirty="0">
                <a:latin typeface="Georgia" panose="02040502050405020303"/>
                <a:cs typeface="Georgia" panose="02040502050405020303"/>
              </a:rPr>
              <a:t>&gt; </a:t>
            </a:r>
            <a:r>
              <a:rPr sz="1400" spc="-10" dirty="0">
                <a:latin typeface="Georgia" panose="02040502050405020303"/>
                <a:cs typeface="Georgia" panose="02040502050405020303"/>
              </a:rPr>
              <a:t>x) </a:t>
            </a:r>
            <a:r>
              <a:rPr sz="1400" spc="-20" dirty="0">
                <a:latin typeface="Georgia" panose="02040502050405020303"/>
                <a:cs typeface="Georgia" panose="02040502050405020303"/>
              </a:rPr>
              <a:t>return </a:t>
            </a:r>
            <a:r>
              <a:rPr sz="1400" spc="-30" dirty="0">
                <a:latin typeface="Georgia" panose="02040502050405020303"/>
                <a:cs typeface="Georgia" panose="02040502050405020303"/>
              </a:rPr>
              <a:t>binarySearch(arr, </a:t>
            </a:r>
            <a:r>
              <a:rPr sz="1400" spc="-55" dirty="0">
                <a:latin typeface="Georgia" panose="02040502050405020303"/>
                <a:cs typeface="Georgia" panose="02040502050405020303"/>
              </a:rPr>
              <a:t>l, </a:t>
            </a:r>
            <a:r>
              <a:rPr sz="1400" spc="-15" dirty="0">
                <a:latin typeface="Georgia" panose="02040502050405020303"/>
                <a:cs typeface="Georgia" panose="02040502050405020303"/>
              </a:rPr>
              <a:t>mid-1,</a:t>
            </a:r>
            <a:r>
              <a:rPr sz="1400" spc="-250" dirty="0">
                <a:latin typeface="Georgia" panose="02040502050405020303"/>
                <a:cs typeface="Georgia" panose="02040502050405020303"/>
              </a:rPr>
              <a:t> </a:t>
            </a:r>
            <a:r>
              <a:rPr sz="1400" spc="-30" dirty="0">
                <a:latin typeface="Georgia" panose="02040502050405020303"/>
                <a:cs typeface="Georgia" panose="02040502050405020303"/>
              </a:rPr>
              <a:t>x);</a:t>
            </a:r>
            <a:endParaRPr sz="1400">
              <a:latin typeface="Georgia" panose="02040502050405020303"/>
              <a:cs typeface="Georgia" panose="02040502050405020303"/>
            </a:endParaRPr>
          </a:p>
          <a:p>
            <a:pPr marL="327660">
              <a:lnSpc>
                <a:spcPct val="100000"/>
              </a:lnSpc>
              <a:spcBef>
                <a:spcPts val="780"/>
              </a:spcBef>
            </a:pPr>
            <a:r>
              <a:rPr sz="1400" spc="25" dirty="0">
                <a:latin typeface="Georgia" panose="02040502050405020303"/>
                <a:cs typeface="Georgia" panose="02040502050405020303"/>
              </a:rPr>
              <a:t>// </a:t>
            </a:r>
            <a:r>
              <a:rPr sz="1400" spc="-35" dirty="0">
                <a:latin typeface="Georgia" panose="02040502050405020303"/>
                <a:cs typeface="Georgia" panose="02040502050405020303"/>
              </a:rPr>
              <a:t>Else </a:t>
            </a:r>
            <a:r>
              <a:rPr sz="1400" spc="-15" dirty="0">
                <a:latin typeface="Georgia" panose="02040502050405020303"/>
                <a:cs typeface="Georgia" panose="02040502050405020303"/>
              </a:rPr>
              <a:t>the </a:t>
            </a:r>
            <a:r>
              <a:rPr sz="1400" spc="-20" dirty="0">
                <a:latin typeface="Georgia" panose="02040502050405020303"/>
                <a:cs typeface="Georgia" panose="02040502050405020303"/>
              </a:rPr>
              <a:t>element </a:t>
            </a:r>
            <a:r>
              <a:rPr sz="1400" spc="-30" dirty="0">
                <a:latin typeface="Georgia" panose="02040502050405020303"/>
                <a:cs typeface="Georgia" panose="02040502050405020303"/>
              </a:rPr>
              <a:t>can </a:t>
            </a:r>
            <a:r>
              <a:rPr sz="1400" spc="-25" dirty="0">
                <a:latin typeface="Georgia" panose="02040502050405020303"/>
                <a:cs typeface="Georgia" panose="02040502050405020303"/>
              </a:rPr>
              <a:t>only </a:t>
            </a:r>
            <a:r>
              <a:rPr sz="1400" spc="-10" dirty="0">
                <a:latin typeface="Georgia" panose="02040502050405020303"/>
                <a:cs typeface="Georgia" panose="02040502050405020303"/>
              </a:rPr>
              <a:t>be </a:t>
            </a:r>
            <a:r>
              <a:rPr sz="1400" spc="-15" dirty="0">
                <a:latin typeface="Georgia" panose="02040502050405020303"/>
                <a:cs typeface="Georgia" panose="02040502050405020303"/>
              </a:rPr>
              <a:t>present </a:t>
            </a:r>
            <a:r>
              <a:rPr sz="1400" spc="-30" dirty="0">
                <a:latin typeface="Georgia" panose="02040502050405020303"/>
                <a:cs typeface="Georgia" panose="02040502050405020303"/>
              </a:rPr>
              <a:t>in </a:t>
            </a:r>
            <a:r>
              <a:rPr sz="1400" spc="-20" dirty="0">
                <a:latin typeface="Georgia" panose="02040502050405020303"/>
                <a:cs typeface="Georgia" panose="02040502050405020303"/>
              </a:rPr>
              <a:t>right</a:t>
            </a:r>
            <a:r>
              <a:rPr sz="1400" spc="-155" dirty="0">
                <a:latin typeface="Georgia" panose="02040502050405020303"/>
                <a:cs typeface="Georgia" panose="02040502050405020303"/>
              </a:rPr>
              <a:t> </a:t>
            </a:r>
            <a:r>
              <a:rPr sz="1400" spc="-20" dirty="0">
                <a:latin typeface="Georgia" panose="02040502050405020303"/>
                <a:cs typeface="Georgia" panose="02040502050405020303"/>
              </a:rPr>
              <a:t>subarray</a:t>
            </a:r>
            <a:endParaRPr sz="1400">
              <a:latin typeface="Georgia" panose="02040502050405020303"/>
              <a:cs typeface="Georgia" panose="02040502050405020303"/>
            </a:endParaRPr>
          </a:p>
          <a:p>
            <a:pPr marL="327660">
              <a:lnSpc>
                <a:spcPct val="100000"/>
              </a:lnSpc>
              <a:spcBef>
                <a:spcPts val="160"/>
              </a:spcBef>
            </a:pPr>
            <a:r>
              <a:rPr sz="1400" spc="-20" dirty="0">
                <a:latin typeface="Georgia" panose="02040502050405020303"/>
                <a:cs typeface="Georgia" panose="02040502050405020303"/>
              </a:rPr>
              <a:t>return </a:t>
            </a:r>
            <a:r>
              <a:rPr sz="1400" spc="-35" dirty="0">
                <a:latin typeface="Georgia" panose="02040502050405020303"/>
                <a:cs typeface="Georgia" panose="02040502050405020303"/>
              </a:rPr>
              <a:t>binarySearch(arr, </a:t>
            </a:r>
            <a:r>
              <a:rPr sz="1400" spc="-25" dirty="0">
                <a:latin typeface="Georgia" panose="02040502050405020303"/>
                <a:cs typeface="Georgia" panose="02040502050405020303"/>
              </a:rPr>
              <a:t>mid+1, </a:t>
            </a:r>
            <a:r>
              <a:rPr sz="1400" spc="-114" dirty="0">
                <a:latin typeface="Georgia" panose="02040502050405020303"/>
                <a:cs typeface="Georgia" panose="02040502050405020303"/>
              </a:rPr>
              <a:t>r,</a:t>
            </a:r>
            <a:r>
              <a:rPr sz="1400" spc="-90" dirty="0">
                <a:latin typeface="Georgia" panose="02040502050405020303"/>
                <a:cs typeface="Georgia" panose="02040502050405020303"/>
              </a:rPr>
              <a:t> </a:t>
            </a:r>
            <a:r>
              <a:rPr sz="1400" spc="-30" dirty="0">
                <a:latin typeface="Georgia" panose="02040502050405020303"/>
                <a:cs typeface="Georgia" panose="02040502050405020303"/>
              </a:rPr>
              <a:t>x);</a:t>
            </a:r>
            <a:endParaRPr sz="1400">
              <a:latin typeface="Georgia" panose="02040502050405020303"/>
              <a:cs typeface="Georgia" panose="02040502050405020303"/>
            </a:endParaRPr>
          </a:p>
          <a:p>
            <a:pPr marL="129540">
              <a:lnSpc>
                <a:spcPct val="100000"/>
              </a:lnSpc>
              <a:spcBef>
                <a:spcPts val="335"/>
              </a:spcBef>
            </a:pPr>
            <a:r>
              <a:rPr sz="1400" spc="-60" dirty="0">
                <a:latin typeface="Georgia" panose="02040502050405020303"/>
                <a:cs typeface="Georgia" panose="02040502050405020303"/>
              </a:rPr>
              <a:t>}</a:t>
            </a:r>
            <a:endParaRPr sz="1400">
              <a:latin typeface="Georgia" panose="02040502050405020303"/>
              <a:cs typeface="Georgia" panose="02040502050405020303"/>
            </a:endParaRPr>
          </a:p>
          <a:p>
            <a:pPr marL="129540" marR="635635">
              <a:lnSpc>
                <a:spcPct val="120000"/>
              </a:lnSpc>
            </a:pPr>
            <a:r>
              <a:rPr sz="1400" spc="25" dirty="0">
                <a:latin typeface="Georgia" panose="02040502050405020303"/>
                <a:cs typeface="Georgia" panose="02040502050405020303"/>
              </a:rPr>
              <a:t>// </a:t>
            </a:r>
            <a:r>
              <a:rPr sz="1400" spc="-75" dirty="0">
                <a:latin typeface="Georgia" panose="02040502050405020303"/>
                <a:cs typeface="Georgia" panose="02040502050405020303"/>
              </a:rPr>
              <a:t>We </a:t>
            </a:r>
            <a:r>
              <a:rPr sz="1400" spc="-20" dirty="0">
                <a:latin typeface="Georgia" panose="02040502050405020303"/>
                <a:cs typeface="Georgia" panose="02040502050405020303"/>
              </a:rPr>
              <a:t>reach </a:t>
            </a:r>
            <a:r>
              <a:rPr sz="1400" spc="-15" dirty="0">
                <a:latin typeface="Georgia" panose="02040502050405020303"/>
                <a:cs typeface="Georgia" panose="02040502050405020303"/>
              </a:rPr>
              <a:t>here </a:t>
            </a:r>
            <a:r>
              <a:rPr sz="1400" spc="-10" dirty="0">
                <a:latin typeface="Georgia" panose="02040502050405020303"/>
                <a:cs typeface="Georgia" panose="02040502050405020303"/>
              </a:rPr>
              <a:t>when </a:t>
            </a:r>
            <a:r>
              <a:rPr sz="1400" spc="-20" dirty="0">
                <a:latin typeface="Georgia" panose="02040502050405020303"/>
                <a:cs typeface="Georgia" panose="02040502050405020303"/>
              </a:rPr>
              <a:t>element </a:t>
            </a:r>
            <a:r>
              <a:rPr sz="1400" spc="-10" dirty="0">
                <a:latin typeface="Georgia" panose="02040502050405020303"/>
                <a:cs typeface="Georgia" panose="02040502050405020303"/>
              </a:rPr>
              <a:t>is </a:t>
            </a:r>
            <a:r>
              <a:rPr sz="1400" spc="-30" dirty="0">
                <a:latin typeface="Georgia" panose="02040502050405020303"/>
                <a:cs typeface="Georgia" panose="02040502050405020303"/>
              </a:rPr>
              <a:t>not </a:t>
            </a:r>
            <a:r>
              <a:rPr sz="1400" spc="-15" dirty="0">
                <a:latin typeface="Georgia" panose="02040502050405020303"/>
                <a:cs typeface="Georgia" panose="02040502050405020303"/>
              </a:rPr>
              <a:t>present </a:t>
            </a:r>
            <a:r>
              <a:rPr sz="1400" spc="-30" dirty="0">
                <a:latin typeface="Georgia" panose="02040502050405020303"/>
                <a:cs typeface="Georgia" panose="02040502050405020303"/>
              </a:rPr>
              <a:t>in </a:t>
            </a:r>
            <a:r>
              <a:rPr sz="1400" spc="-20" dirty="0">
                <a:latin typeface="Georgia" panose="02040502050405020303"/>
                <a:cs typeface="Georgia" panose="02040502050405020303"/>
              </a:rPr>
              <a:t>array  return</a:t>
            </a:r>
            <a:r>
              <a:rPr sz="1400" spc="-30" dirty="0">
                <a:latin typeface="Georgia" panose="02040502050405020303"/>
                <a:cs typeface="Georgia" panose="02040502050405020303"/>
              </a:rPr>
              <a:t> </a:t>
            </a:r>
            <a:r>
              <a:rPr sz="1400" spc="15" dirty="0">
                <a:latin typeface="Georgia" panose="02040502050405020303"/>
                <a:cs typeface="Georgia" panose="02040502050405020303"/>
              </a:rPr>
              <a:t>-1;</a:t>
            </a:r>
            <a:endParaRPr sz="1400">
              <a:latin typeface="Georgia" panose="02040502050405020303"/>
              <a:cs typeface="Georgia" panose="02040502050405020303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spc="-60" dirty="0">
                <a:latin typeface="Georgia" panose="02040502050405020303"/>
                <a:cs typeface="Georgia" panose="02040502050405020303"/>
              </a:rPr>
              <a:t>}</a:t>
            </a:r>
            <a:endParaRPr sz="14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7428" y="2443708"/>
            <a:ext cx="3490595" cy="33547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42085">
              <a:lnSpc>
                <a:spcPct val="120000"/>
              </a:lnSpc>
              <a:spcBef>
                <a:spcPts val="100"/>
              </a:spcBef>
            </a:pPr>
            <a:r>
              <a:rPr sz="1400" spc="-20" dirty="0">
                <a:latin typeface="Georgia" panose="02040502050405020303"/>
                <a:cs typeface="Georgia" panose="02040502050405020303"/>
              </a:rPr>
              <a:t>//continuation </a:t>
            </a:r>
            <a:r>
              <a:rPr sz="1400" spc="-25" dirty="0">
                <a:latin typeface="Georgia" panose="02040502050405020303"/>
                <a:cs typeface="Georgia" panose="02040502050405020303"/>
              </a:rPr>
              <a:t>of</a:t>
            </a:r>
            <a:r>
              <a:rPr sz="1400" spc="-120" dirty="0">
                <a:latin typeface="Georgia" panose="02040502050405020303"/>
                <a:cs typeface="Georgia" panose="02040502050405020303"/>
              </a:rPr>
              <a:t> </a:t>
            </a:r>
            <a:r>
              <a:rPr sz="1400" spc="-30" dirty="0">
                <a:latin typeface="Georgia" panose="02040502050405020303"/>
                <a:cs typeface="Georgia" panose="02040502050405020303"/>
              </a:rPr>
              <a:t>program  int</a:t>
            </a:r>
            <a:r>
              <a:rPr sz="1400" spc="-40" dirty="0">
                <a:latin typeface="Georgia" panose="02040502050405020303"/>
                <a:cs typeface="Georgia" panose="02040502050405020303"/>
              </a:rPr>
              <a:t> </a:t>
            </a:r>
            <a:r>
              <a:rPr sz="1400" spc="-25" dirty="0">
                <a:latin typeface="Georgia" panose="02040502050405020303"/>
                <a:cs typeface="Georgia" panose="02040502050405020303"/>
              </a:rPr>
              <a:t>main(void)</a:t>
            </a:r>
            <a:endParaRPr sz="1400">
              <a:latin typeface="Georgia" panose="02040502050405020303"/>
              <a:cs typeface="Georgia" panose="02040502050405020303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spc="-60" dirty="0">
                <a:latin typeface="Georgia" panose="02040502050405020303"/>
                <a:cs typeface="Georgia" panose="02040502050405020303"/>
              </a:rPr>
              <a:t>{</a:t>
            </a:r>
            <a:endParaRPr sz="1400">
              <a:latin typeface="Georgia" panose="02040502050405020303"/>
              <a:cs typeface="Georgia" panose="02040502050405020303"/>
            </a:endParaRPr>
          </a:p>
          <a:p>
            <a:pPr marL="129540">
              <a:lnSpc>
                <a:spcPct val="100000"/>
              </a:lnSpc>
              <a:spcBef>
                <a:spcPts val="335"/>
              </a:spcBef>
            </a:pPr>
            <a:r>
              <a:rPr sz="1400" spc="-30" dirty="0">
                <a:latin typeface="Georgia" panose="02040502050405020303"/>
                <a:cs typeface="Georgia" panose="02040502050405020303"/>
              </a:rPr>
              <a:t>int </a:t>
            </a:r>
            <a:r>
              <a:rPr sz="1400" spc="-20" dirty="0">
                <a:latin typeface="Georgia" panose="02040502050405020303"/>
                <a:cs typeface="Georgia" panose="02040502050405020303"/>
              </a:rPr>
              <a:t>arr[] </a:t>
            </a:r>
            <a:r>
              <a:rPr sz="1400" spc="-125" dirty="0">
                <a:latin typeface="Georgia" panose="02040502050405020303"/>
                <a:cs typeface="Georgia" panose="02040502050405020303"/>
              </a:rPr>
              <a:t>= </a:t>
            </a:r>
            <a:r>
              <a:rPr sz="1400" spc="-55" dirty="0">
                <a:latin typeface="Georgia" panose="02040502050405020303"/>
                <a:cs typeface="Georgia" panose="02040502050405020303"/>
              </a:rPr>
              <a:t>{2, </a:t>
            </a:r>
            <a:r>
              <a:rPr sz="1400" spc="-45" dirty="0">
                <a:latin typeface="Georgia" panose="02040502050405020303"/>
                <a:cs typeface="Georgia" panose="02040502050405020303"/>
              </a:rPr>
              <a:t>3, </a:t>
            </a:r>
            <a:r>
              <a:rPr sz="1400" spc="-55" dirty="0">
                <a:latin typeface="Georgia" panose="02040502050405020303"/>
                <a:cs typeface="Georgia" panose="02040502050405020303"/>
              </a:rPr>
              <a:t>4, </a:t>
            </a:r>
            <a:r>
              <a:rPr sz="1400" dirty="0">
                <a:latin typeface="Georgia" panose="02040502050405020303"/>
                <a:cs typeface="Georgia" panose="02040502050405020303"/>
              </a:rPr>
              <a:t>10,</a:t>
            </a:r>
            <a:r>
              <a:rPr sz="1400" spc="-130" dirty="0">
                <a:latin typeface="Georgia" panose="02040502050405020303"/>
                <a:cs typeface="Georgia" panose="02040502050405020303"/>
              </a:rPr>
              <a:t> </a:t>
            </a:r>
            <a:r>
              <a:rPr sz="1400" spc="-60" dirty="0">
                <a:latin typeface="Georgia" panose="02040502050405020303"/>
                <a:cs typeface="Georgia" panose="02040502050405020303"/>
              </a:rPr>
              <a:t>40};</a:t>
            </a:r>
            <a:endParaRPr sz="1400">
              <a:latin typeface="Georgia" panose="02040502050405020303"/>
              <a:cs typeface="Georgia" panose="02040502050405020303"/>
            </a:endParaRPr>
          </a:p>
          <a:p>
            <a:pPr marL="129540">
              <a:lnSpc>
                <a:spcPct val="100000"/>
              </a:lnSpc>
              <a:spcBef>
                <a:spcPts val="335"/>
              </a:spcBef>
            </a:pPr>
            <a:r>
              <a:rPr sz="1400" spc="-30" dirty="0">
                <a:latin typeface="Georgia" panose="02040502050405020303"/>
                <a:cs typeface="Georgia" panose="02040502050405020303"/>
              </a:rPr>
              <a:t>int </a:t>
            </a:r>
            <a:r>
              <a:rPr sz="1400" spc="-45" dirty="0">
                <a:latin typeface="Georgia" panose="02040502050405020303"/>
                <a:cs typeface="Georgia" panose="02040502050405020303"/>
              </a:rPr>
              <a:t>n </a:t>
            </a:r>
            <a:r>
              <a:rPr sz="1400" spc="-125" dirty="0">
                <a:latin typeface="Georgia" panose="02040502050405020303"/>
                <a:cs typeface="Georgia" panose="02040502050405020303"/>
              </a:rPr>
              <a:t>= </a:t>
            </a:r>
            <a:r>
              <a:rPr sz="1400" spc="-5" dirty="0">
                <a:latin typeface="Georgia" panose="02040502050405020303"/>
                <a:cs typeface="Georgia" panose="02040502050405020303"/>
              </a:rPr>
              <a:t>sizeof(arr)/</a:t>
            </a:r>
            <a:r>
              <a:rPr sz="1400" spc="-125" dirty="0">
                <a:latin typeface="Georgia" panose="02040502050405020303"/>
                <a:cs typeface="Georgia" panose="02040502050405020303"/>
              </a:rPr>
              <a:t> </a:t>
            </a:r>
            <a:r>
              <a:rPr sz="1400" spc="-20" dirty="0">
                <a:latin typeface="Georgia" panose="02040502050405020303"/>
                <a:cs typeface="Georgia" panose="02040502050405020303"/>
              </a:rPr>
              <a:t>sizeof(arr[0]);</a:t>
            </a:r>
            <a:endParaRPr sz="1400">
              <a:latin typeface="Georgia" panose="02040502050405020303"/>
              <a:cs typeface="Georgia" panose="02040502050405020303"/>
            </a:endParaRPr>
          </a:p>
          <a:p>
            <a:pPr marL="129540">
              <a:lnSpc>
                <a:spcPct val="100000"/>
              </a:lnSpc>
              <a:spcBef>
                <a:spcPts val="340"/>
              </a:spcBef>
            </a:pPr>
            <a:r>
              <a:rPr sz="1400" spc="-25" dirty="0">
                <a:latin typeface="Georgia" panose="02040502050405020303"/>
                <a:cs typeface="Georgia" panose="02040502050405020303"/>
              </a:rPr>
              <a:t>int </a:t>
            </a:r>
            <a:r>
              <a:rPr sz="1400" spc="-30" dirty="0">
                <a:latin typeface="Georgia" panose="02040502050405020303"/>
                <a:cs typeface="Georgia" panose="02040502050405020303"/>
              </a:rPr>
              <a:t>x </a:t>
            </a:r>
            <a:r>
              <a:rPr sz="1400" spc="-125" dirty="0">
                <a:latin typeface="Georgia" panose="02040502050405020303"/>
                <a:cs typeface="Georgia" panose="02040502050405020303"/>
              </a:rPr>
              <a:t>=</a:t>
            </a:r>
            <a:r>
              <a:rPr sz="1400" spc="-35" dirty="0">
                <a:latin typeface="Georgia" panose="02040502050405020303"/>
                <a:cs typeface="Georgia" panose="02040502050405020303"/>
              </a:rPr>
              <a:t> </a:t>
            </a:r>
            <a:r>
              <a:rPr sz="1400" spc="10" dirty="0">
                <a:latin typeface="Georgia" panose="02040502050405020303"/>
                <a:cs typeface="Georgia" panose="02040502050405020303"/>
              </a:rPr>
              <a:t>10;</a:t>
            </a:r>
            <a:endParaRPr sz="1400">
              <a:latin typeface="Georgia" panose="02040502050405020303"/>
              <a:cs typeface="Georgia" panose="02040502050405020303"/>
            </a:endParaRPr>
          </a:p>
          <a:p>
            <a:pPr marL="129540" marR="407670">
              <a:lnSpc>
                <a:spcPct val="120000"/>
              </a:lnSpc>
            </a:pPr>
            <a:r>
              <a:rPr sz="1400" spc="-30" dirty="0">
                <a:latin typeface="Georgia" panose="02040502050405020303"/>
                <a:cs typeface="Georgia" panose="02040502050405020303"/>
              </a:rPr>
              <a:t>int </a:t>
            </a:r>
            <a:r>
              <a:rPr sz="1400" spc="-15" dirty="0">
                <a:latin typeface="Georgia" panose="02040502050405020303"/>
                <a:cs typeface="Georgia" panose="02040502050405020303"/>
              </a:rPr>
              <a:t>result </a:t>
            </a:r>
            <a:r>
              <a:rPr sz="1400" spc="-125" dirty="0">
                <a:latin typeface="Georgia" panose="02040502050405020303"/>
                <a:cs typeface="Georgia" panose="02040502050405020303"/>
              </a:rPr>
              <a:t>= </a:t>
            </a:r>
            <a:r>
              <a:rPr sz="1400" spc="-30" dirty="0">
                <a:latin typeface="Georgia" panose="02040502050405020303"/>
                <a:cs typeface="Georgia" panose="02040502050405020303"/>
              </a:rPr>
              <a:t>binarySearch(arr, </a:t>
            </a:r>
            <a:r>
              <a:rPr sz="1400" spc="-90" dirty="0">
                <a:latin typeface="Georgia" panose="02040502050405020303"/>
                <a:cs typeface="Georgia" panose="02040502050405020303"/>
              </a:rPr>
              <a:t>0, </a:t>
            </a:r>
            <a:r>
              <a:rPr sz="1400" spc="-5" dirty="0">
                <a:latin typeface="Georgia" panose="02040502050405020303"/>
                <a:cs typeface="Georgia" panose="02040502050405020303"/>
              </a:rPr>
              <a:t>n-1, </a:t>
            </a:r>
            <a:r>
              <a:rPr sz="1400" spc="-30" dirty="0">
                <a:latin typeface="Georgia" panose="02040502050405020303"/>
                <a:cs typeface="Georgia" panose="02040502050405020303"/>
              </a:rPr>
              <a:t>x);  </a:t>
            </a:r>
            <a:r>
              <a:rPr sz="1400" spc="-25" dirty="0">
                <a:latin typeface="Georgia" panose="02040502050405020303"/>
                <a:cs typeface="Georgia" panose="02040502050405020303"/>
              </a:rPr>
              <a:t>if </a:t>
            </a:r>
            <a:r>
              <a:rPr sz="1400" spc="-10" dirty="0">
                <a:latin typeface="Georgia" panose="02040502050405020303"/>
                <a:cs typeface="Georgia" panose="02040502050405020303"/>
              </a:rPr>
              <a:t>(result </a:t>
            </a:r>
            <a:r>
              <a:rPr sz="1400" spc="-125" dirty="0">
                <a:latin typeface="Georgia" panose="02040502050405020303"/>
                <a:cs typeface="Georgia" panose="02040502050405020303"/>
              </a:rPr>
              <a:t>==</a:t>
            </a:r>
            <a:r>
              <a:rPr sz="1400" spc="-75" dirty="0">
                <a:latin typeface="Georgia" panose="02040502050405020303"/>
                <a:cs typeface="Georgia" panose="02040502050405020303"/>
              </a:rPr>
              <a:t> </a:t>
            </a:r>
            <a:r>
              <a:rPr sz="1400" spc="40" dirty="0">
                <a:latin typeface="Georgia" panose="02040502050405020303"/>
                <a:cs typeface="Georgia" panose="02040502050405020303"/>
              </a:rPr>
              <a:t>-1)</a:t>
            </a:r>
            <a:endParaRPr sz="1400">
              <a:latin typeface="Georgia" panose="02040502050405020303"/>
              <a:cs typeface="Georgia" panose="02040502050405020303"/>
            </a:endParaRPr>
          </a:p>
          <a:p>
            <a:pPr marL="129540" marR="99060" indent="198120">
              <a:lnSpc>
                <a:spcPct val="120000"/>
              </a:lnSpc>
            </a:pPr>
            <a:r>
              <a:rPr sz="1400" spc="-30" dirty="0">
                <a:latin typeface="Georgia" panose="02040502050405020303"/>
                <a:cs typeface="Georgia" panose="02040502050405020303"/>
              </a:rPr>
              <a:t>printf("Element </a:t>
            </a:r>
            <a:r>
              <a:rPr sz="1400" spc="-10" dirty="0">
                <a:latin typeface="Georgia" panose="02040502050405020303"/>
                <a:cs typeface="Georgia" panose="02040502050405020303"/>
              </a:rPr>
              <a:t>is </a:t>
            </a:r>
            <a:r>
              <a:rPr sz="1400" spc="-30" dirty="0">
                <a:latin typeface="Georgia" panose="02040502050405020303"/>
                <a:cs typeface="Georgia" panose="02040502050405020303"/>
              </a:rPr>
              <a:t>not </a:t>
            </a:r>
            <a:r>
              <a:rPr sz="1400" spc="-15" dirty="0">
                <a:latin typeface="Georgia" panose="02040502050405020303"/>
                <a:cs typeface="Georgia" panose="02040502050405020303"/>
              </a:rPr>
              <a:t>present </a:t>
            </a:r>
            <a:r>
              <a:rPr sz="1400" spc="-30" dirty="0">
                <a:latin typeface="Georgia" panose="02040502050405020303"/>
                <a:cs typeface="Georgia" panose="02040502050405020303"/>
              </a:rPr>
              <a:t>in </a:t>
            </a:r>
            <a:r>
              <a:rPr sz="1400" spc="-15" dirty="0">
                <a:latin typeface="Georgia" panose="02040502050405020303"/>
                <a:cs typeface="Georgia" panose="02040502050405020303"/>
              </a:rPr>
              <a:t>array")  </a:t>
            </a:r>
            <a:r>
              <a:rPr sz="1400" spc="-5" dirty="0">
                <a:latin typeface="Georgia" panose="02040502050405020303"/>
                <a:cs typeface="Georgia" panose="02040502050405020303"/>
              </a:rPr>
              <a:t>else</a:t>
            </a:r>
            <a:endParaRPr sz="1400">
              <a:latin typeface="Georgia" panose="02040502050405020303"/>
              <a:cs typeface="Georgia" panose="02040502050405020303"/>
            </a:endParaRPr>
          </a:p>
          <a:p>
            <a:pPr marL="367665">
              <a:lnSpc>
                <a:spcPct val="100000"/>
              </a:lnSpc>
              <a:spcBef>
                <a:spcPts val="535"/>
              </a:spcBef>
            </a:pPr>
            <a:r>
              <a:rPr sz="1200" spc="-25" dirty="0">
                <a:latin typeface="Georgia" panose="02040502050405020303"/>
                <a:cs typeface="Georgia" panose="02040502050405020303"/>
              </a:rPr>
              <a:t>printf("Element </a:t>
            </a:r>
            <a:r>
              <a:rPr sz="1200" spc="-15" dirty="0">
                <a:latin typeface="Georgia" panose="02040502050405020303"/>
                <a:cs typeface="Georgia" panose="02040502050405020303"/>
              </a:rPr>
              <a:t>is present at </a:t>
            </a:r>
            <a:r>
              <a:rPr sz="1200" spc="-25" dirty="0">
                <a:latin typeface="Georgia" panose="02040502050405020303"/>
                <a:cs typeface="Georgia" panose="02040502050405020303"/>
              </a:rPr>
              <a:t>index </a:t>
            </a:r>
            <a:r>
              <a:rPr sz="1200" spc="-15" dirty="0">
                <a:latin typeface="Georgia" panose="02040502050405020303"/>
                <a:cs typeface="Georgia" panose="02040502050405020303"/>
              </a:rPr>
              <a:t>%d",</a:t>
            </a:r>
            <a:r>
              <a:rPr sz="1200" spc="-85" dirty="0">
                <a:latin typeface="Georgia" panose="02040502050405020303"/>
                <a:cs typeface="Georgia" panose="02040502050405020303"/>
              </a:rPr>
              <a:t> </a:t>
            </a:r>
            <a:r>
              <a:rPr sz="1200" spc="-20" dirty="0">
                <a:latin typeface="Georgia" panose="02040502050405020303"/>
                <a:cs typeface="Georgia" panose="02040502050405020303"/>
              </a:rPr>
              <a:t>result);</a:t>
            </a:r>
            <a:endParaRPr sz="1200">
              <a:latin typeface="Georgia" panose="02040502050405020303"/>
              <a:cs typeface="Georgia" panose="02040502050405020303"/>
            </a:endParaRPr>
          </a:p>
          <a:p>
            <a:pPr marL="129540">
              <a:lnSpc>
                <a:spcPct val="100000"/>
              </a:lnSpc>
              <a:spcBef>
                <a:spcPts val="380"/>
              </a:spcBef>
            </a:pPr>
            <a:r>
              <a:rPr sz="1400" spc="-20" dirty="0">
                <a:latin typeface="Georgia" panose="02040502050405020303"/>
                <a:cs typeface="Georgia" panose="02040502050405020303"/>
              </a:rPr>
              <a:t>return</a:t>
            </a:r>
            <a:r>
              <a:rPr sz="1400" spc="-40" dirty="0">
                <a:latin typeface="Georgia" panose="02040502050405020303"/>
                <a:cs typeface="Georgia" panose="02040502050405020303"/>
              </a:rPr>
              <a:t> </a:t>
            </a:r>
            <a:r>
              <a:rPr sz="1400" spc="-75" dirty="0">
                <a:latin typeface="Georgia" panose="02040502050405020303"/>
                <a:cs typeface="Georgia" panose="02040502050405020303"/>
              </a:rPr>
              <a:t>0;</a:t>
            </a:r>
            <a:endParaRPr sz="1400">
              <a:latin typeface="Georgia" panose="02040502050405020303"/>
              <a:cs typeface="Georgia" panose="02040502050405020303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spc="-60" dirty="0">
                <a:latin typeface="Georgia" panose="02040502050405020303"/>
                <a:cs typeface="Georgia" panose="02040502050405020303"/>
              </a:rPr>
              <a:t>}</a:t>
            </a:r>
            <a:endParaRPr sz="14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77541" y="2203450"/>
            <a:ext cx="4498975" cy="4222115"/>
          </a:xfrm>
          <a:custGeom>
            <a:avLst/>
            <a:gdLst/>
            <a:ahLst/>
            <a:cxnLst/>
            <a:rect l="l" t="t" r="r" b="b"/>
            <a:pathLst>
              <a:path w="4498975" h="4222115">
                <a:moveTo>
                  <a:pt x="12700" y="4093413"/>
                </a:moveTo>
                <a:lnTo>
                  <a:pt x="0" y="4093413"/>
                </a:lnTo>
                <a:lnTo>
                  <a:pt x="0" y="4219194"/>
                </a:lnTo>
                <a:lnTo>
                  <a:pt x="2793" y="4222038"/>
                </a:lnTo>
                <a:lnTo>
                  <a:pt x="2473960" y="4222038"/>
                </a:lnTo>
                <a:lnTo>
                  <a:pt x="2476754" y="4219194"/>
                </a:lnTo>
                <a:lnTo>
                  <a:pt x="2476754" y="4215688"/>
                </a:lnTo>
                <a:lnTo>
                  <a:pt x="12700" y="4215688"/>
                </a:lnTo>
                <a:lnTo>
                  <a:pt x="6350" y="4209338"/>
                </a:lnTo>
                <a:lnTo>
                  <a:pt x="12700" y="4209338"/>
                </a:lnTo>
                <a:lnTo>
                  <a:pt x="12700" y="4093413"/>
                </a:lnTo>
                <a:close/>
              </a:path>
              <a:path w="4498975" h="4222115">
                <a:moveTo>
                  <a:pt x="12700" y="4209338"/>
                </a:moveTo>
                <a:lnTo>
                  <a:pt x="6350" y="4209338"/>
                </a:lnTo>
                <a:lnTo>
                  <a:pt x="12700" y="4215688"/>
                </a:lnTo>
                <a:lnTo>
                  <a:pt x="12700" y="4209338"/>
                </a:lnTo>
                <a:close/>
              </a:path>
              <a:path w="4498975" h="4222115">
                <a:moveTo>
                  <a:pt x="2464054" y="4209338"/>
                </a:moveTo>
                <a:lnTo>
                  <a:pt x="12700" y="4209338"/>
                </a:lnTo>
                <a:lnTo>
                  <a:pt x="12700" y="4215688"/>
                </a:lnTo>
                <a:lnTo>
                  <a:pt x="2464054" y="4215688"/>
                </a:lnTo>
                <a:lnTo>
                  <a:pt x="2464054" y="4209338"/>
                </a:lnTo>
                <a:close/>
              </a:path>
              <a:path w="4498975" h="4222115">
                <a:moveTo>
                  <a:pt x="4450714" y="0"/>
                </a:moveTo>
                <a:lnTo>
                  <a:pt x="2466847" y="0"/>
                </a:lnTo>
                <a:lnTo>
                  <a:pt x="2464054" y="2794"/>
                </a:lnTo>
                <a:lnTo>
                  <a:pt x="2464054" y="4215688"/>
                </a:lnTo>
                <a:lnTo>
                  <a:pt x="2470404" y="4209338"/>
                </a:lnTo>
                <a:lnTo>
                  <a:pt x="2476754" y="4209338"/>
                </a:lnTo>
                <a:lnTo>
                  <a:pt x="2476754" y="12700"/>
                </a:lnTo>
                <a:lnTo>
                  <a:pt x="2470404" y="12700"/>
                </a:lnTo>
                <a:lnTo>
                  <a:pt x="2476754" y="6350"/>
                </a:lnTo>
                <a:lnTo>
                  <a:pt x="4453508" y="6350"/>
                </a:lnTo>
                <a:lnTo>
                  <a:pt x="4453508" y="2794"/>
                </a:lnTo>
                <a:lnTo>
                  <a:pt x="4450714" y="0"/>
                </a:lnTo>
                <a:close/>
              </a:path>
              <a:path w="4498975" h="4222115">
                <a:moveTo>
                  <a:pt x="2476754" y="4209338"/>
                </a:moveTo>
                <a:lnTo>
                  <a:pt x="2470404" y="4209338"/>
                </a:lnTo>
                <a:lnTo>
                  <a:pt x="2464054" y="4215688"/>
                </a:lnTo>
                <a:lnTo>
                  <a:pt x="2476754" y="4215688"/>
                </a:lnTo>
                <a:lnTo>
                  <a:pt x="2476754" y="4209338"/>
                </a:lnTo>
                <a:close/>
              </a:path>
              <a:path w="4498975" h="4222115">
                <a:moveTo>
                  <a:pt x="4402582" y="138937"/>
                </a:moveTo>
                <a:lnTo>
                  <a:pt x="4396485" y="142494"/>
                </a:lnTo>
                <a:lnTo>
                  <a:pt x="4395469" y="146303"/>
                </a:lnTo>
                <a:lnTo>
                  <a:pt x="4447158" y="234950"/>
                </a:lnTo>
                <a:lnTo>
                  <a:pt x="4454490" y="222376"/>
                </a:lnTo>
                <a:lnTo>
                  <a:pt x="4440808" y="222376"/>
                </a:lnTo>
                <a:lnTo>
                  <a:pt x="4440808" y="198954"/>
                </a:lnTo>
                <a:lnTo>
                  <a:pt x="4406391" y="139953"/>
                </a:lnTo>
                <a:lnTo>
                  <a:pt x="4402582" y="138937"/>
                </a:lnTo>
                <a:close/>
              </a:path>
              <a:path w="4498975" h="4222115">
                <a:moveTo>
                  <a:pt x="4440808" y="198954"/>
                </a:moveTo>
                <a:lnTo>
                  <a:pt x="4440808" y="222376"/>
                </a:lnTo>
                <a:lnTo>
                  <a:pt x="4453508" y="222376"/>
                </a:lnTo>
                <a:lnTo>
                  <a:pt x="4453508" y="219201"/>
                </a:lnTo>
                <a:lnTo>
                  <a:pt x="4441698" y="219201"/>
                </a:lnTo>
                <a:lnTo>
                  <a:pt x="4447158" y="209840"/>
                </a:lnTo>
                <a:lnTo>
                  <a:pt x="4440808" y="198954"/>
                </a:lnTo>
                <a:close/>
              </a:path>
              <a:path w="4498975" h="4222115">
                <a:moveTo>
                  <a:pt x="4491735" y="138937"/>
                </a:moveTo>
                <a:lnTo>
                  <a:pt x="4487926" y="139953"/>
                </a:lnTo>
                <a:lnTo>
                  <a:pt x="4453508" y="198954"/>
                </a:lnTo>
                <a:lnTo>
                  <a:pt x="4453508" y="222376"/>
                </a:lnTo>
                <a:lnTo>
                  <a:pt x="4454490" y="222376"/>
                </a:lnTo>
                <a:lnTo>
                  <a:pt x="4498848" y="146303"/>
                </a:lnTo>
                <a:lnTo>
                  <a:pt x="4497832" y="142494"/>
                </a:lnTo>
                <a:lnTo>
                  <a:pt x="4491735" y="138937"/>
                </a:lnTo>
                <a:close/>
              </a:path>
              <a:path w="4498975" h="4222115">
                <a:moveTo>
                  <a:pt x="4447158" y="209840"/>
                </a:moveTo>
                <a:lnTo>
                  <a:pt x="4441698" y="219201"/>
                </a:lnTo>
                <a:lnTo>
                  <a:pt x="4452619" y="219201"/>
                </a:lnTo>
                <a:lnTo>
                  <a:pt x="4447158" y="209840"/>
                </a:lnTo>
                <a:close/>
              </a:path>
              <a:path w="4498975" h="4222115">
                <a:moveTo>
                  <a:pt x="4453508" y="198954"/>
                </a:moveTo>
                <a:lnTo>
                  <a:pt x="4447158" y="209840"/>
                </a:lnTo>
                <a:lnTo>
                  <a:pt x="4452619" y="219201"/>
                </a:lnTo>
                <a:lnTo>
                  <a:pt x="4453508" y="219201"/>
                </a:lnTo>
                <a:lnTo>
                  <a:pt x="4453508" y="198954"/>
                </a:lnTo>
                <a:close/>
              </a:path>
              <a:path w="4498975" h="4222115">
                <a:moveTo>
                  <a:pt x="4440808" y="6350"/>
                </a:moveTo>
                <a:lnTo>
                  <a:pt x="4440808" y="198954"/>
                </a:lnTo>
                <a:lnTo>
                  <a:pt x="4447158" y="209840"/>
                </a:lnTo>
                <a:lnTo>
                  <a:pt x="4453508" y="198954"/>
                </a:lnTo>
                <a:lnTo>
                  <a:pt x="4453508" y="12700"/>
                </a:lnTo>
                <a:lnTo>
                  <a:pt x="4447158" y="12700"/>
                </a:lnTo>
                <a:lnTo>
                  <a:pt x="4440808" y="6350"/>
                </a:lnTo>
                <a:close/>
              </a:path>
              <a:path w="4498975" h="4222115">
                <a:moveTo>
                  <a:pt x="2476754" y="6350"/>
                </a:moveTo>
                <a:lnTo>
                  <a:pt x="2470404" y="12700"/>
                </a:lnTo>
                <a:lnTo>
                  <a:pt x="2476754" y="12700"/>
                </a:lnTo>
                <a:lnTo>
                  <a:pt x="2476754" y="6350"/>
                </a:lnTo>
                <a:close/>
              </a:path>
              <a:path w="4498975" h="4222115">
                <a:moveTo>
                  <a:pt x="4440808" y="6350"/>
                </a:moveTo>
                <a:lnTo>
                  <a:pt x="2476754" y="6350"/>
                </a:lnTo>
                <a:lnTo>
                  <a:pt x="2476754" y="12700"/>
                </a:lnTo>
                <a:lnTo>
                  <a:pt x="4440808" y="12700"/>
                </a:lnTo>
                <a:lnTo>
                  <a:pt x="4440808" y="6350"/>
                </a:lnTo>
                <a:close/>
              </a:path>
              <a:path w="4498975" h="4222115">
                <a:moveTo>
                  <a:pt x="4453508" y="6350"/>
                </a:moveTo>
                <a:lnTo>
                  <a:pt x="4440808" y="6350"/>
                </a:lnTo>
                <a:lnTo>
                  <a:pt x="4447158" y="12700"/>
                </a:lnTo>
                <a:lnTo>
                  <a:pt x="4453508" y="12700"/>
                </a:lnTo>
                <a:lnTo>
                  <a:pt x="4453508" y="635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50" y="0"/>
                </a:moveTo>
                <a:lnTo>
                  <a:pt x="0" y="0"/>
                </a:lnTo>
                <a:lnTo>
                  <a:pt x="0" y="228600"/>
                </a:lnTo>
                <a:lnTo>
                  <a:pt x="8553450" y="228600"/>
                </a:lnTo>
                <a:lnTo>
                  <a:pt x="855345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6405" y="369773"/>
            <a:ext cx="516953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280" dirty="0">
                <a:solidFill>
                  <a:srgbClr val="000000"/>
                </a:solidFill>
              </a:rPr>
              <a:t>Binary </a:t>
            </a:r>
            <a:r>
              <a:rPr sz="4300" spc="-325" dirty="0">
                <a:solidFill>
                  <a:srgbClr val="000000"/>
                </a:solidFill>
              </a:rPr>
              <a:t>Search</a:t>
            </a:r>
            <a:r>
              <a:rPr sz="4300" spc="-65" dirty="0">
                <a:solidFill>
                  <a:srgbClr val="000000"/>
                </a:solidFill>
              </a:rPr>
              <a:t> </a:t>
            </a:r>
            <a:r>
              <a:rPr sz="4300" spc="-360" dirty="0">
                <a:solidFill>
                  <a:srgbClr val="000000"/>
                </a:solidFill>
              </a:rPr>
              <a:t>cont…</a:t>
            </a:r>
            <a:endParaRPr sz="4300"/>
          </a:p>
        </p:txBody>
      </p:sp>
      <p:sp>
        <p:nvSpPr>
          <p:cNvPr id="4" name="object 4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430"/>
              </a:lnSpc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15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79717" y="1965960"/>
          <a:ext cx="7334250" cy="1125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6085"/>
                <a:gridCol w="1696085"/>
                <a:gridCol w="1820545"/>
                <a:gridCol w="2101850"/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6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Case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4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Best</a:t>
                      </a:r>
                      <a:r>
                        <a:rPr sz="1800" b="1" spc="-10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800" b="1" spc="-6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Case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5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Worst</a:t>
                      </a:r>
                      <a:r>
                        <a:rPr sz="1800" b="1" spc="-12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800" b="1" spc="-6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Case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6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Average</a:t>
                      </a:r>
                      <a:r>
                        <a:rPr sz="1800" b="1" spc="-10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800" b="1" spc="-6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Case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35" dirty="0">
                          <a:latin typeface="Arial" panose="020B0604020202020204"/>
                          <a:cs typeface="Arial" panose="020B0604020202020204"/>
                        </a:rPr>
                        <a:t>Item </a:t>
                      </a:r>
                      <a:r>
                        <a:rPr sz="1800" spc="-160" dirty="0">
                          <a:latin typeface="Arial" panose="020B0604020202020204"/>
                          <a:cs typeface="Arial" panose="020B0604020202020204"/>
                        </a:rPr>
                        <a:t>is</a:t>
                      </a:r>
                      <a:r>
                        <a:rPr sz="1800" spc="10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105" dirty="0">
                          <a:latin typeface="Arial" panose="020B0604020202020204"/>
                          <a:cs typeface="Arial" panose="020B0604020202020204"/>
                        </a:rPr>
                        <a:t>present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R="60134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lo</a:t>
                      </a:r>
                      <a:r>
                        <a:rPr sz="1800" spc="5" dirty="0">
                          <a:latin typeface="Arial" panose="020B0604020202020204"/>
                          <a:cs typeface="Arial" panose="020B0604020202020204"/>
                        </a:rPr>
                        <a:t>g</a:t>
                      </a:r>
                      <a:r>
                        <a:rPr sz="1800" spc="-7" baseline="-21000" dirty="0">
                          <a:latin typeface="Arial" panose="020B0604020202020204"/>
                          <a:cs typeface="Arial" panose="020B0604020202020204"/>
                        </a:rPr>
                        <a:t>2</a:t>
                      </a: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(n)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630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0" dirty="0">
                          <a:latin typeface="Arial" panose="020B0604020202020204"/>
                          <a:cs typeface="Arial" panose="020B0604020202020204"/>
                        </a:rPr>
                        <a:t>log</a:t>
                      </a:r>
                      <a:r>
                        <a:rPr sz="1800" spc="-30" baseline="-21000" dirty="0">
                          <a:latin typeface="Arial" panose="020B0604020202020204"/>
                          <a:cs typeface="Arial" panose="020B0604020202020204"/>
                        </a:rPr>
                        <a:t>2</a:t>
                      </a:r>
                      <a:r>
                        <a:rPr sz="1800" spc="-20" dirty="0">
                          <a:latin typeface="Arial" panose="020B0604020202020204"/>
                          <a:cs typeface="Arial" panose="020B0604020202020204"/>
                        </a:rPr>
                        <a:t>(n/2)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35" dirty="0">
                          <a:latin typeface="Arial" panose="020B0604020202020204"/>
                          <a:cs typeface="Arial" panose="020B0604020202020204"/>
                        </a:rPr>
                        <a:t>Item </a:t>
                      </a:r>
                      <a:r>
                        <a:rPr sz="1800" spc="-110" dirty="0">
                          <a:latin typeface="Arial" panose="020B0604020202020204"/>
                          <a:cs typeface="Arial" panose="020B0604020202020204"/>
                        </a:rPr>
                        <a:t>not</a:t>
                      </a:r>
                      <a:r>
                        <a:rPr sz="1800" spc="10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110" dirty="0">
                          <a:latin typeface="Arial" panose="020B0604020202020204"/>
                          <a:cs typeface="Arial" panose="020B0604020202020204"/>
                        </a:rPr>
                        <a:t>present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5473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85" dirty="0">
                          <a:latin typeface="Arial" panose="020B0604020202020204"/>
                          <a:cs typeface="Arial" panose="020B0604020202020204"/>
                        </a:rPr>
                        <a:t>log</a:t>
                      </a:r>
                      <a:r>
                        <a:rPr sz="1800" spc="-127" baseline="-21000" dirty="0">
                          <a:latin typeface="Arial" panose="020B0604020202020204"/>
                          <a:cs typeface="Arial" panose="020B0604020202020204"/>
                        </a:rPr>
                        <a:t>2</a:t>
                      </a:r>
                      <a:r>
                        <a:rPr sz="1800" spc="-85" dirty="0">
                          <a:latin typeface="Arial" panose="020B0604020202020204"/>
                          <a:cs typeface="Arial" panose="020B0604020202020204"/>
                        </a:rPr>
                        <a:t>(n)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R="60134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lo</a:t>
                      </a:r>
                      <a:r>
                        <a:rPr sz="1800" spc="5" dirty="0">
                          <a:latin typeface="Arial" panose="020B0604020202020204"/>
                          <a:cs typeface="Arial" panose="020B0604020202020204"/>
                        </a:rPr>
                        <a:t>g</a:t>
                      </a:r>
                      <a:r>
                        <a:rPr sz="1800" spc="-7" baseline="-21000" dirty="0">
                          <a:latin typeface="Arial" panose="020B0604020202020204"/>
                          <a:cs typeface="Arial" panose="020B0604020202020204"/>
                        </a:rPr>
                        <a:t>2</a:t>
                      </a: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(n)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85" dirty="0">
                          <a:latin typeface="Arial" panose="020B0604020202020204"/>
                          <a:cs typeface="Arial" panose="020B0604020202020204"/>
                        </a:rPr>
                        <a:t>log</a:t>
                      </a:r>
                      <a:r>
                        <a:rPr sz="1800" spc="-127" baseline="-21000" dirty="0">
                          <a:latin typeface="Arial" panose="020B0604020202020204"/>
                          <a:cs typeface="Arial" panose="020B0604020202020204"/>
                        </a:rPr>
                        <a:t>2</a:t>
                      </a:r>
                      <a:r>
                        <a:rPr sz="1800" spc="-85" dirty="0">
                          <a:latin typeface="Arial" panose="020B0604020202020204"/>
                          <a:cs typeface="Arial" panose="020B0604020202020204"/>
                        </a:rPr>
                        <a:t>(n)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52400" y="1547101"/>
            <a:ext cx="1660525" cy="36957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336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5"/>
              </a:spcBef>
            </a:pPr>
            <a:r>
              <a:rPr sz="1800" i="1" spc="-2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Time</a:t>
            </a:r>
            <a:r>
              <a:rPr sz="1800" i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-1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Complexity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4165" y="3148952"/>
            <a:ext cx="2132330" cy="369570"/>
          </a:xfrm>
          <a:custGeom>
            <a:avLst/>
            <a:gdLst/>
            <a:ahLst/>
            <a:cxnLst/>
            <a:rect l="l" t="t" r="r" b="b"/>
            <a:pathLst>
              <a:path w="2132330" h="369570">
                <a:moveTo>
                  <a:pt x="2131822" y="0"/>
                </a:moveTo>
                <a:lnTo>
                  <a:pt x="0" y="0"/>
                </a:lnTo>
                <a:lnTo>
                  <a:pt x="0" y="369328"/>
                </a:lnTo>
                <a:lnTo>
                  <a:pt x="2131822" y="369328"/>
                </a:lnTo>
                <a:lnTo>
                  <a:pt x="2131822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54165" y="3148952"/>
            <a:ext cx="2132330" cy="36957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0"/>
              </a:spcBef>
            </a:pPr>
            <a:r>
              <a:rPr sz="1800" i="1" spc="-1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Class</a:t>
            </a:r>
            <a:r>
              <a:rPr sz="1800" i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Work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4939" y="3464497"/>
            <a:ext cx="8835390" cy="298894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535"/>
              </a:spcBef>
            </a:pPr>
            <a:r>
              <a:rPr sz="1800" spc="-45" dirty="0">
                <a:latin typeface="Georgia" panose="02040502050405020303"/>
                <a:cs typeface="Georgia" panose="02040502050405020303"/>
              </a:rPr>
              <a:t>Its</a:t>
            </a:r>
            <a:r>
              <a:rPr sz="1800" spc="110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been</a:t>
            </a:r>
            <a:r>
              <a:rPr sz="1800" spc="120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a</a:t>
            </a:r>
            <a:r>
              <a:rPr sz="1800" spc="140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dirty="0">
                <a:latin typeface="Georgia" panose="02040502050405020303"/>
                <a:cs typeface="Georgia" panose="02040502050405020303"/>
              </a:rPr>
              <a:t>few</a:t>
            </a:r>
            <a:r>
              <a:rPr sz="1800" spc="135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days</a:t>
            </a:r>
            <a:r>
              <a:rPr sz="1800" spc="130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since</a:t>
            </a:r>
            <a:r>
              <a:rPr sz="1800" spc="120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spc="-135" dirty="0">
                <a:latin typeface="Georgia" panose="02040502050405020303"/>
                <a:cs typeface="Georgia" panose="02040502050405020303"/>
              </a:rPr>
              <a:t>John</a:t>
            </a:r>
            <a:r>
              <a:rPr sz="1800" spc="110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spc="-15" dirty="0">
                <a:latin typeface="Georgia" panose="02040502050405020303"/>
                <a:cs typeface="Georgia" panose="02040502050405020303"/>
              </a:rPr>
              <a:t>is</a:t>
            </a:r>
            <a:r>
              <a:rPr sz="1800" spc="125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acting</a:t>
            </a:r>
            <a:r>
              <a:rPr sz="1800" spc="120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spc="-10" dirty="0">
                <a:latin typeface="Georgia" panose="02040502050405020303"/>
                <a:cs typeface="Georgia" panose="02040502050405020303"/>
              </a:rPr>
              <a:t>weird</a:t>
            </a:r>
            <a:r>
              <a:rPr sz="1800" spc="130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and</a:t>
            </a:r>
            <a:r>
              <a:rPr sz="1800" spc="125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finally</a:t>
            </a:r>
            <a:r>
              <a:rPr sz="1800" spc="120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spc="-15" dirty="0">
                <a:latin typeface="Georgia" panose="02040502050405020303"/>
                <a:cs typeface="Georgia" panose="02040502050405020303"/>
              </a:rPr>
              <a:t>you(best</a:t>
            </a:r>
            <a:r>
              <a:rPr sz="1800" spc="140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friend)</a:t>
            </a:r>
            <a:r>
              <a:rPr sz="1800" spc="110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came</a:t>
            </a:r>
            <a:r>
              <a:rPr sz="1800" spc="114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to</a:t>
            </a:r>
            <a:r>
              <a:rPr sz="1800" spc="125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spc="-10" dirty="0">
                <a:latin typeface="Georgia" panose="02040502050405020303"/>
                <a:cs typeface="Georgia" panose="02040502050405020303"/>
              </a:rPr>
              <a:t>know</a:t>
            </a:r>
            <a:endParaRPr sz="1800">
              <a:latin typeface="Georgia" panose="02040502050405020303"/>
              <a:cs typeface="Georgia" panose="02040502050405020303"/>
            </a:endParaRPr>
          </a:p>
          <a:p>
            <a:pPr marL="12700" algn="just">
              <a:lnSpc>
                <a:spcPct val="100000"/>
              </a:lnSpc>
              <a:spcBef>
                <a:spcPts val="430"/>
              </a:spcBef>
            </a:pPr>
            <a:r>
              <a:rPr sz="1800" spc="-30" dirty="0">
                <a:latin typeface="Georgia" panose="02040502050405020303"/>
                <a:cs typeface="Georgia" panose="02040502050405020303"/>
              </a:rPr>
              <a:t>that </a:t>
            </a:r>
            <a:r>
              <a:rPr sz="1800" spc="-15" dirty="0">
                <a:latin typeface="Georgia" panose="02040502050405020303"/>
                <a:cs typeface="Georgia" panose="02040502050405020303"/>
              </a:rPr>
              <a:t>its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because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his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proposal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has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been</a:t>
            </a:r>
            <a:r>
              <a:rPr sz="1800" spc="-145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rejected.</a:t>
            </a:r>
            <a:endParaRPr sz="1800">
              <a:latin typeface="Georgia" panose="02040502050405020303"/>
              <a:cs typeface="Georgia" panose="02040502050405020303"/>
            </a:endParaRPr>
          </a:p>
          <a:p>
            <a:pPr marL="12700" marR="5080" algn="just">
              <a:lnSpc>
                <a:spcPct val="120000"/>
              </a:lnSpc>
            </a:pPr>
            <a:r>
              <a:rPr sz="1800" spc="-114" dirty="0">
                <a:latin typeface="Georgia" panose="02040502050405020303"/>
                <a:cs typeface="Georgia" panose="02040502050405020303"/>
              </a:rPr>
              <a:t>He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is trying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hard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to solve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this problem but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because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of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the rejection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thing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he can't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really  </a:t>
            </a:r>
            <a:r>
              <a:rPr sz="1800" spc="-50" dirty="0">
                <a:latin typeface="Georgia" panose="02040502050405020303"/>
                <a:cs typeface="Georgia" panose="02040502050405020303"/>
              </a:rPr>
              <a:t>focus. </a:t>
            </a:r>
            <a:r>
              <a:rPr sz="1800" spc="-85" dirty="0">
                <a:latin typeface="Georgia" panose="02040502050405020303"/>
                <a:cs typeface="Georgia" panose="02040502050405020303"/>
              </a:rPr>
              <a:t>Can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you help </a:t>
            </a:r>
            <a:r>
              <a:rPr sz="1800" spc="-75" dirty="0">
                <a:latin typeface="Georgia" panose="02040502050405020303"/>
                <a:cs typeface="Georgia" panose="02040502050405020303"/>
              </a:rPr>
              <a:t>him?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The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question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is: </a:t>
            </a:r>
            <a:r>
              <a:rPr sz="1800" spc="-70" dirty="0">
                <a:latin typeface="Georgia" panose="02040502050405020303"/>
                <a:cs typeface="Georgia" panose="02040502050405020303"/>
              </a:rPr>
              <a:t>Given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a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number </a:t>
            </a:r>
            <a:r>
              <a:rPr sz="1800" spc="-60" dirty="0">
                <a:latin typeface="Georgia" panose="02040502050405020303"/>
                <a:cs typeface="Georgia" panose="02040502050405020303"/>
              </a:rPr>
              <a:t>n </a:t>
            </a:r>
            <a:r>
              <a:rPr sz="1800" spc="-120" dirty="0">
                <a:latin typeface="Georgia" panose="02040502050405020303"/>
                <a:cs typeface="Georgia" panose="02040502050405020303"/>
              </a:rPr>
              <a:t>,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find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if </a:t>
            </a:r>
            <a:r>
              <a:rPr sz="1800" spc="-60" dirty="0">
                <a:latin typeface="Georgia" panose="02040502050405020303"/>
                <a:cs typeface="Georgia" panose="02040502050405020303"/>
              </a:rPr>
              <a:t>n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can </a:t>
            </a:r>
            <a:r>
              <a:rPr sz="1800" spc="-10" dirty="0">
                <a:latin typeface="Georgia" panose="02040502050405020303"/>
                <a:cs typeface="Georgia" panose="02040502050405020303"/>
              </a:rPr>
              <a:t>be </a:t>
            </a:r>
            <a:r>
              <a:rPr sz="1800" spc="-15" dirty="0">
                <a:latin typeface="Georgia" panose="02040502050405020303"/>
                <a:cs typeface="Georgia" panose="02040502050405020303"/>
              </a:rPr>
              <a:t>represented 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as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the </a:t>
            </a:r>
            <a:r>
              <a:rPr sz="1800" spc="-50" dirty="0">
                <a:latin typeface="Georgia" panose="02040502050405020303"/>
                <a:cs typeface="Georgia" panose="02040502050405020303"/>
              </a:rPr>
              <a:t>sum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of </a:t>
            </a:r>
            <a:r>
              <a:rPr sz="1800" spc="-10" dirty="0">
                <a:latin typeface="Georgia" panose="02040502050405020303"/>
                <a:cs typeface="Georgia" panose="02040502050405020303"/>
              </a:rPr>
              <a:t>2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desperate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numbers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(not necessarily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different) </a:t>
            </a:r>
            <a:r>
              <a:rPr sz="1800" spc="-120" dirty="0">
                <a:latin typeface="Georgia" panose="02040502050405020303"/>
                <a:cs typeface="Georgia" panose="02040502050405020303"/>
              </a:rPr>
              <a:t>, </a:t>
            </a:r>
            <a:r>
              <a:rPr sz="1800" spc="-5" dirty="0">
                <a:latin typeface="Georgia" panose="02040502050405020303"/>
                <a:cs typeface="Georgia" panose="02040502050405020303"/>
              </a:rPr>
              <a:t>where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desperate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numbers 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are those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which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can </a:t>
            </a:r>
            <a:r>
              <a:rPr sz="1800" spc="-10" dirty="0">
                <a:latin typeface="Georgia" panose="02040502050405020303"/>
                <a:cs typeface="Georgia" panose="02040502050405020303"/>
              </a:rPr>
              <a:t>be written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in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the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form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of </a:t>
            </a:r>
            <a:r>
              <a:rPr sz="1800" spc="-10" dirty="0">
                <a:latin typeface="Georgia" panose="02040502050405020303"/>
                <a:cs typeface="Georgia" panose="02040502050405020303"/>
              </a:rPr>
              <a:t>(a*(a+1))/2 </a:t>
            </a:r>
            <a:r>
              <a:rPr sz="1800" spc="-5" dirty="0">
                <a:latin typeface="Georgia" panose="02040502050405020303"/>
                <a:cs typeface="Georgia" panose="02040502050405020303"/>
              </a:rPr>
              <a:t>where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a </a:t>
            </a:r>
            <a:r>
              <a:rPr sz="1800" spc="-165" dirty="0">
                <a:latin typeface="Georgia" panose="02040502050405020303"/>
                <a:cs typeface="Georgia" panose="02040502050405020303"/>
              </a:rPr>
              <a:t>&gt; </a:t>
            </a:r>
            <a:r>
              <a:rPr sz="1800" spc="-110" dirty="0">
                <a:latin typeface="Georgia" panose="02040502050405020303"/>
                <a:cs typeface="Georgia" panose="02040502050405020303"/>
              </a:rPr>
              <a:t>0</a:t>
            </a:r>
            <a:r>
              <a:rPr sz="1800" spc="-75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spc="-120" dirty="0">
                <a:latin typeface="Georgia" panose="02040502050405020303"/>
                <a:cs typeface="Georgia" panose="02040502050405020303"/>
              </a:rPr>
              <a:t>.</a:t>
            </a:r>
            <a:endParaRPr sz="1800">
              <a:latin typeface="Georgia" panose="02040502050405020303"/>
              <a:cs typeface="Georgia" panose="02040502050405020303"/>
            </a:endParaRPr>
          </a:p>
          <a:p>
            <a:pPr marL="12700" algn="just">
              <a:lnSpc>
                <a:spcPct val="100000"/>
              </a:lnSpc>
              <a:spcBef>
                <a:spcPts val="430"/>
              </a:spcBef>
            </a:pPr>
            <a:r>
              <a:rPr sz="1800" b="1" spc="-130" dirty="0">
                <a:latin typeface="Georgia" panose="02040502050405020303"/>
                <a:cs typeface="Georgia" panose="02040502050405020303"/>
              </a:rPr>
              <a:t>Input </a:t>
            </a:r>
            <a:r>
              <a:rPr sz="1800" spc="-90" dirty="0">
                <a:latin typeface="Georgia" panose="02040502050405020303"/>
                <a:cs typeface="Georgia" panose="02040502050405020303"/>
              </a:rPr>
              <a:t>: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The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first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input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line contains </a:t>
            </a:r>
            <a:r>
              <a:rPr sz="1800" spc="-50" dirty="0">
                <a:latin typeface="Georgia" panose="02040502050405020303"/>
                <a:cs typeface="Georgia" panose="02040502050405020303"/>
              </a:rPr>
              <a:t>an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integer </a:t>
            </a:r>
            <a:r>
              <a:rPr sz="1800" spc="-60" dirty="0">
                <a:latin typeface="Georgia" panose="02040502050405020303"/>
                <a:cs typeface="Georgia" panose="02040502050405020303"/>
              </a:rPr>
              <a:t>n </a:t>
            </a:r>
            <a:r>
              <a:rPr sz="1800" spc="114" dirty="0">
                <a:latin typeface="Georgia" panose="02040502050405020303"/>
                <a:cs typeface="Georgia" panose="02040502050405020303"/>
              </a:rPr>
              <a:t>(1 </a:t>
            </a:r>
            <a:r>
              <a:rPr sz="1800" spc="-165" dirty="0">
                <a:latin typeface="Georgia" panose="02040502050405020303"/>
                <a:cs typeface="Georgia" panose="02040502050405020303"/>
              </a:rPr>
              <a:t>≤ </a:t>
            </a:r>
            <a:r>
              <a:rPr sz="1800" spc="-60" dirty="0">
                <a:latin typeface="Georgia" panose="02040502050405020303"/>
                <a:cs typeface="Georgia" panose="02040502050405020303"/>
              </a:rPr>
              <a:t>n</a:t>
            </a:r>
            <a:r>
              <a:rPr sz="1800" spc="-285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spc="-165" dirty="0">
                <a:latin typeface="Georgia" panose="02040502050405020303"/>
                <a:cs typeface="Georgia" panose="02040502050405020303"/>
              </a:rPr>
              <a:t>≤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10^9).</a:t>
            </a:r>
            <a:endParaRPr sz="1800">
              <a:latin typeface="Georgia" panose="02040502050405020303"/>
              <a:cs typeface="Georgia" panose="02040502050405020303"/>
            </a:endParaRPr>
          </a:p>
          <a:p>
            <a:pPr marL="12700" marR="8255" algn="just">
              <a:lnSpc>
                <a:spcPct val="120000"/>
              </a:lnSpc>
            </a:pPr>
            <a:r>
              <a:rPr sz="1800" b="1" spc="-125" dirty="0">
                <a:latin typeface="Georgia" panose="02040502050405020303"/>
                <a:cs typeface="Georgia" panose="02040502050405020303"/>
              </a:rPr>
              <a:t>Output </a:t>
            </a:r>
            <a:r>
              <a:rPr sz="1800" spc="-90" dirty="0">
                <a:latin typeface="Georgia" panose="02040502050405020303"/>
                <a:cs typeface="Georgia" panose="02040502050405020303"/>
              </a:rPr>
              <a:t>: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Print </a:t>
            </a:r>
            <a:r>
              <a:rPr sz="1800" spc="-90" dirty="0">
                <a:latin typeface="Georgia" panose="02040502050405020303"/>
                <a:cs typeface="Georgia" panose="02040502050405020303"/>
              </a:rPr>
              <a:t>"YES",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if </a:t>
            </a:r>
            <a:r>
              <a:rPr sz="1800" spc="-60" dirty="0">
                <a:latin typeface="Georgia" panose="02040502050405020303"/>
                <a:cs typeface="Georgia" panose="02040502050405020303"/>
              </a:rPr>
              <a:t>n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can </a:t>
            </a:r>
            <a:r>
              <a:rPr sz="1800" spc="-10" dirty="0">
                <a:latin typeface="Georgia" panose="02040502050405020303"/>
                <a:cs typeface="Georgia" panose="02040502050405020303"/>
              </a:rPr>
              <a:t>be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represented as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a </a:t>
            </a:r>
            <a:r>
              <a:rPr sz="1800" spc="-50" dirty="0">
                <a:latin typeface="Georgia" panose="02040502050405020303"/>
                <a:cs typeface="Georgia" panose="02040502050405020303"/>
              </a:rPr>
              <a:t>sum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of </a:t>
            </a:r>
            <a:r>
              <a:rPr sz="1800" dirty="0">
                <a:latin typeface="Georgia" panose="02040502050405020303"/>
                <a:cs typeface="Georgia" panose="02040502050405020303"/>
              </a:rPr>
              <a:t>two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desperate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numbers,  </a:t>
            </a:r>
            <a:r>
              <a:rPr sz="1800" spc="-5" dirty="0">
                <a:latin typeface="Georgia" panose="02040502050405020303"/>
                <a:cs typeface="Georgia" panose="02040502050405020303"/>
              </a:rPr>
              <a:t>otherwise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print</a:t>
            </a:r>
            <a:r>
              <a:rPr sz="1800" spc="-90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spc="-110" dirty="0">
                <a:latin typeface="Georgia" panose="02040502050405020303"/>
                <a:cs typeface="Georgia" panose="02040502050405020303"/>
              </a:rPr>
              <a:t>"NO".</a:t>
            </a:r>
            <a:endParaRPr sz="18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828800" y="3191510"/>
            <a:ext cx="421767" cy="30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05" y="369773"/>
            <a:ext cx="207454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355" dirty="0">
                <a:solidFill>
                  <a:srgbClr val="000000"/>
                </a:solidFill>
              </a:rPr>
              <a:t>Hashing</a:t>
            </a:r>
            <a:endParaRPr sz="43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31140" y="1545843"/>
            <a:ext cx="8682990" cy="40532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sz="1800" b="1" spc="-150" dirty="0">
                <a:latin typeface="Georgia" panose="02040502050405020303"/>
                <a:cs typeface="Georgia" panose="02040502050405020303"/>
              </a:rPr>
              <a:t>Hashing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is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a concept that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is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used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to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search </a:t>
            </a:r>
            <a:r>
              <a:rPr sz="1800" spc="-50" dirty="0">
                <a:latin typeface="Georgia" panose="02040502050405020303"/>
                <a:cs typeface="Georgia" panose="02040502050405020303"/>
              </a:rPr>
              <a:t>an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item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in </a:t>
            </a:r>
            <a:r>
              <a:rPr sz="1800" b="1" spc="-45" dirty="0">
                <a:latin typeface="Georgia" panose="02040502050405020303"/>
                <a:cs typeface="Georgia" panose="02040502050405020303"/>
              </a:rPr>
              <a:t>O(1) </a:t>
            </a:r>
            <a:r>
              <a:rPr sz="1800" spc="-50" dirty="0">
                <a:latin typeface="Georgia" panose="02040502050405020303"/>
                <a:cs typeface="Georgia" panose="02040502050405020303"/>
              </a:rPr>
              <a:t>time. </a:t>
            </a:r>
            <a:r>
              <a:rPr sz="1800" spc="-65" dirty="0">
                <a:latin typeface="Georgia" panose="02040502050405020303"/>
                <a:cs typeface="Georgia" panose="02040502050405020303"/>
              </a:rPr>
              <a:t>It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is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a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completely 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different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approach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from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the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comparison-based methods </a:t>
            </a:r>
            <a:r>
              <a:rPr sz="1800" spc="-15" dirty="0">
                <a:latin typeface="Georgia" panose="02040502050405020303"/>
                <a:cs typeface="Georgia" panose="02040502050405020303"/>
              </a:rPr>
              <a:t>(binary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search,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linear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search). 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Rather than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navigating through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a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list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data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structure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comparing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the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search </a:t>
            </a:r>
            <a:r>
              <a:rPr sz="1800" spc="-15" dirty="0">
                <a:latin typeface="Georgia" panose="02040502050405020303"/>
                <a:cs typeface="Georgia" panose="02040502050405020303"/>
              </a:rPr>
              <a:t>key </a:t>
            </a:r>
            <a:r>
              <a:rPr sz="1800" spc="-10" dirty="0">
                <a:latin typeface="Georgia" panose="02040502050405020303"/>
                <a:cs typeface="Georgia" panose="02040502050405020303"/>
              </a:rPr>
              <a:t>with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the 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elements,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hashing </a:t>
            </a:r>
            <a:r>
              <a:rPr sz="1800" spc="-10" dirty="0">
                <a:latin typeface="Georgia" panose="02040502050405020303"/>
                <a:cs typeface="Georgia" panose="02040502050405020303"/>
              </a:rPr>
              <a:t>tries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to reference </a:t>
            </a:r>
            <a:r>
              <a:rPr sz="1800" spc="-50" dirty="0">
                <a:latin typeface="Georgia" panose="02040502050405020303"/>
                <a:cs typeface="Georgia" panose="02040502050405020303"/>
              </a:rPr>
              <a:t>an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element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in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a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table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directly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based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on </a:t>
            </a:r>
            <a:r>
              <a:rPr sz="1800" spc="-15" dirty="0">
                <a:latin typeface="Georgia" panose="02040502050405020303"/>
                <a:cs typeface="Georgia" panose="02040502050405020303"/>
              </a:rPr>
              <a:t>its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search  </a:t>
            </a:r>
            <a:r>
              <a:rPr sz="1800" spc="-15" dirty="0">
                <a:latin typeface="Georgia" panose="02040502050405020303"/>
                <a:cs typeface="Georgia" panose="02040502050405020303"/>
              </a:rPr>
              <a:t>key</a:t>
            </a:r>
            <a:r>
              <a:rPr sz="1800" spc="-55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spc="-70" dirty="0">
                <a:latin typeface="Georgia" panose="02040502050405020303"/>
                <a:cs typeface="Georgia" panose="02040502050405020303"/>
              </a:rPr>
              <a:t>k.</a:t>
            </a:r>
            <a:endParaRPr sz="1800">
              <a:latin typeface="Georgia" panose="02040502050405020303"/>
              <a:cs typeface="Georgia" panose="02040502050405020303"/>
            </a:endParaRPr>
          </a:p>
          <a:p>
            <a:pPr marL="12700" marR="5080" algn="just">
              <a:lnSpc>
                <a:spcPct val="120000"/>
              </a:lnSpc>
              <a:spcBef>
                <a:spcPts val="605"/>
              </a:spcBef>
            </a:pPr>
            <a:r>
              <a:rPr sz="1800" spc="-85" dirty="0">
                <a:latin typeface="Georgia" panose="02040502050405020303"/>
                <a:cs typeface="Georgia" panose="02040502050405020303"/>
              </a:rPr>
              <a:t>A </a:t>
            </a:r>
            <a:r>
              <a:rPr sz="1800" b="1" spc="-125" dirty="0">
                <a:latin typeface="Georgia" panose="02040502050405020303"/>
                <a:cs typeface="Georgia" panose="02040502050405020303"/>
              </a:rPr>
              <a:t>hash </a:t>
            </a:r>
            <a:r>
              <a:rPr sz="1800" b="1" spc="-85" dirty="0">
                <a:latin typeface="Georgia" panose="02040502050405020303"/>
                <a:cs typeface="Georgia" panose="02040502050405020303"/>
              </a:rPr>
              <a:t>table </a:t>
            </a:r>
            <a:r>
              <a:rPr sz="1800" spc="-15" dirty="0">
                <a:latin typeface="Georgia" panose="02040502050405020303"/>
                <a:cs typeface="Georgia" panose="02040502050405020303"/>
              </a:rPr>
              <a:t>is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a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collection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of items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which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are </a:t>
            </a:r>
            <a:r>
              <a:rPr sz="1800" spc="-15" dirty="0">
                <a:latin typeface="Georgia" panose="02040502050405020303"/>
                <a:cs typeface="Georgia" panose="02040502050405020303"/>
              </a:rPr>
              <a:t>stored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in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such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a </a:t>
            </a:r>
            <a:r>
              <a:rPr sz="1800" spc="-10" dirty="0">
                <a:latin typeface="Georgia" panose="02040502050405020303"/>
                <a:cs typeface="Georgia" panose="02040502050405020303"/>
              </a:rPr>
              <a:t>way </a:t>
            </a:r>
            <a:r>
              <a:rPr sz="1800" spc="-15" dirty="0">
                <a:latin typeface="Georgia" panose="02040502050405020303"/>
                <a:cs typeface="Georgia" panose="02040502050405020303"/>
              </a:rPr>
              <a:t>as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to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make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it </a:t>
            </a:r>
            <a:r>
              <a:rPr sz="1800" spc="-10" dirty="0">
                <a:latin typeface="Georgia" panose="02040502050405020303"/>
                <a:cs typeface="Georgia" panose="02040502050405020303"/>
              </a:rPr>
              <a:t>easy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to 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find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them </a:t>
            </a:r>
            <a:r>
              <a:rPr sz="1800" spc="-65" dirty="0">
                <a:latin typeface="Georgia" panose="02040502050405020303"/>
                <a:cs typeface="Georgia" panose="02040502050405020303"/>
              </a:rPr>
              <a:t>later. </a:t>
            </a:r>
            <a:r>
              <a:rPr sz="1800" spc="-70" dirty="0">
                <a:latin typeface="Georgia" panose="02040502050405020303"/>
                <a:cs typeface="Georgia" panose="02040502050405020303"/>
              </a:rPr>
              <a:t>Each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position of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the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hash table,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often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called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a </a:t>
            </a:r>
            <a:r>
              <a:rPr sz="1800" b="1" spc="-95" dirty="0">
                <a:latin typeface="Georgia" panose="02040502050405020303"/>
                <a:cs typeface="Georgia" panose="02040502050405020303"/>
              </a:rPr>
              <a:t>slot</a:t>
            </a:r>
            <a:r>
              <a:rPr sz="1800" spc="-95" dirty="0">
                <a:latin typeface="Georgia" panose="02040502050405020303"/>
                <a:cs typeface="Georgia" panose="02040502050405020303"/>
              </a:rPr>
              <a:t>,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can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hold </a:t>
            </a:r>
            <a:r>
              <a:rPr sz="1800" spc="-50" dirty="0">
                <a:latin typeface="Georgia" panose="02040502050405020303"/>
                <a:cs typeface="Georgia" panose="02040502050405020303"/>
              </a:rPr>
              <a:t>an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item </a:t>
            </a:r>
            <a:r>
              <a:rPr sz="1800" spc="-50" dirty="0">
                <a:latin typeface="Georgia" panose="02040502050405020303"/>
                <a:cs typeface="Georgia" panose="02040502050405020303"/>
              </a:rPr>
              <a:t>and 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is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named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by </a:t>
            </a:r>
            <a:r>
              <a:rPr sz="1800" spc="-50" dirty="0">
                <a:latin typeface="Georgia" panose="02040502050405020303"/>
                <a:cs typeface="Georgia" panose="02040502050405020303"/>
              </a:rPr>
              <a:t>an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integer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value starting at </a:t>
            </a:r>
            <a:r>
              <a:rPr sz="1800" spc="-114" dirty="0">
                <a:latin typeface="Georgia" panose="02040502050405020303"/>
                <a:cs typeface="Georgia" panose="02040502050405020303"/>
              </a:rPr>
              <a:t>0. </a:t>
            </a:r>
            <a:r>
              <a:rPr sz="1800" spc="-65" dirty="0">
                <a:latin typeface="Georgia" panose="02040502050405020303"/>
                <a:cs typeface="Georgia" panose="02040502050405020303"/>
              </a:rPr>
              <a:t>For </a:t>
            </a:r>
            <a:r>
              <a:rPr sz="1800" spc="-50" dirty="0">
                <a:latin typeface="Georgia" panose="02040502050405020303"/>
                <a:cs typeface="Georgia" panose="02040502050405020303"/>
              </a:rPr>
              <a:t>example, </a:t>
            </a:r>
            <a:r>
              <a:rPr sz="1800" spc="20" dirty="0">
                <a:latin typeface="Georgia" panose="02040502050405020303"/>
                <a:cs typeface="Georgia" panose="02040502050405020303"/>
              </a:rPr>
              <a:t>we </a:t>
            </a:r>
            <a:r>
              <a:rPr sz="1800" spc="-10" dirty="0">
                <a:latin typeface="Georgia" panose="02040502050405020303"/>
                <a:cs typeface="Georgia" panose="02040502050405020303"/>
              </a:rPr>
              <a:t>will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have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a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slot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named </a:t>
            </a:r>
            <a:r>
              <a:rPr sz="1800" spc="-110" dirty="0">
                <a:latin typeface="Georgia" panose="02040502050405020303"/>
                <a:cs typeface="Georgia" panose="02040502050405020303"/>
              </a:rPr>
              <a:t>0,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a 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slot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named </a:t>
            </a:r>
            <a:r>
              <a:rPr sz="1800" spc="50" dirty="0">
                <a:latin typeface="Georgia" panose="02040502050405020303"/>
                <a:cs typeface="Georgia" panose="02040502050405020303"/>
              </a:rPr>
              <a:t>1,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a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slot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named </a:t>
            </a:r>
            <a:r>
              <a:rPr sz="1800" spc="-65" dirty="0">
                <a:latin typeface="Georgia" panose="02040502050405020303"/>
                <a:cs typeface="Georgia" panose="02040502050405020303"/>
              </a:rPr>
              <a:t>2,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and </a:t>
            </a:r>
            <a:r>
              <a:rPr sz="1800" spc="-15" dirty="0">
                <a:latin typeface="Georgia" panose="02040502050405020303"/>
                <a:cs typeface="Georgia" panose="02040502050405020303"/>
              </a:rPr>
              <a:t>so </a:t>
            </a:r>
            <a:r>
              <a:rPr sz="1800" spc="-65" dirty="0">
                <a:latin typeface="Georgia" panose="02040502050405020303"/>
                <a:cs typeface="Georgia" panose="02040502050405020303"/>
              </a:rPr>
              <a:t>on. Initially,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the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hash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table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contains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no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items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so  </a:t>
            </a:r>
            <a:r>
              <a:rPr sz="1800" dirty="0">
                <a:latin typeface="Georgia" panose="02040502050405020303"/>
                <a:cs typeface="Georgia" panose="02040502050405020303"/>
              </a:rPr>
              <a:t>every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slot is </a:t>
            </a:r>
            <a:r>
              <a:rPr sz="1800" spc="-65" dirty="0">
                <a:latin typeface="Georgia" panose="02040502050405020303"/>
                <a:cs typeface="Georgia" panose="02040502050405020303"/>
              </a:rPr>
              <a:t>empty. </a:t>
            </a:r>
            <a:r>
              <a:rPr sz="1800" spc="-105" dirty="0">
                <a:latin typeface="Georgia" panose="02040502050405020303"/>
                <a:cs typeface="Georgia" panose="02040502050405020303"/>
              </a:rPr>
              <a:t>We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can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implement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a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hash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table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by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using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a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list </a:t>
            </a:r>
            <a:r>
              <a:rPr sz="1800" spc="-10" dirty="0">
                <a:latin typeface="Georgia" panose="02040502050405020303"/>
                <a:cs typeface="Georgia" panose="02040502050405020303"/>
              </a:rPr>
              <a:t>with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each element 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initialized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to </a:t>
            </a:r>
            <a:r>
              <a:rPr sz="1800" b="1" spc="-155" dirty="0">
                <a:latin typeface="Georgia" panose="02040502050405020303"/>
                <a:cs typeface="Georgia" panose="02040502050405020303"/>
              </a:rPr>
              <a:t>None</a:t>
            </a:r>
            <a:r>
              <a:rPr sz="1800" spc="-155" dirty="0">
                <a:latin typeface="Georgia" panose="02040502050405020303"/>
                <a:cs typeface="Georgia" panose="02040502050405020303"/>
              </a:rPr>
              <a:t>. </a:t>
            </a:r>
            <a:r>
              <a:rPr sz="1800" spc="-15" dirty="0">
                <a:latin typeface="Georgia" panose="02040502050405020303"/>
                <a:cs typeface="Georgia" panose="02040502050405020303"/>
              </a:rPr>
              <a:t>Below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figure </a:t>
            </a:r>
            <a:r>
              <a:rPr sz="1800" spc="-10" dirty="0">
                <a:latin typeface="Georgia" panose="02040502050405020303"/>
                <a:cs typeface="Georgia" panose="02040502050405020303"/>
              </a:rPr>
              <a:t>shows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a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hash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table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of </a:t>
            </a:r>
            <a:r>
              <a:rPr sz="1800" spc="-5" dirty="0">
                <a:latin typeface="Georgia" panose="02040502050405020303"/>
                <a:cs typeface="Georgia" panose="02040502050405020303"/>
              </a:rPr>
              <a:t>size </a:t>
            </a:r>
            <a:r>
              <a:rPr sz="1800" spc="10" dirty="0">
                <a:latin typeface="Georgia" panose="02040502050405020303"/>
                <a:cs typeface="Georgia" panose="02040502050405020303"/>
              </a:rPr>
              <a:t>m=11. </a:t>
            </a:r>
            <a:r>
              <a:rPr sz="1800" spc="-90" dirty="0">
                <a:latin typeface="Georgia" panose="02040502050405020303"/>
                <a:cs typeface="Georgia" panose="02040502050405020303"/>
              </a:rPr>
              <a:t>In </a:t>
            </a:r>
            <a:r>
              <a:rPr sz="1800" spc="-15" dirty="0">
                <a:latin typeface="Georgia" panose="02040502050405020303"/>
                <a:cs typeface="Georgia" panose="02040502050405020303"/>
              </a:rPr>
              <a:t>other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words,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there  are </a:t>
            </a:r>
            <a:r>
              <a:rPr sz="1800" spc="-90" dirty="0">
                <a:latin typeface="Georgia" panose="02040502050405020303"/>
                <a:cs typeface="Georgia" panose="02040502050405020303"/>
              </a:rPr>
              <a:t>m </a:t>
            </a:r>
            <a:r>
              <a:rPr sz="1800" spc="-15" dirty="0">
                <a:latin typeface="Georgia" panose="02040502050405020303"/>
                <a:cs typeface="Georgia" panose="02040502050405020303"/>
              </a:rPr>
              <a:t>slots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in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the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table,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named </a:t>
            </a:r>
            <a:r>
              <a:rPr sz="1800" spc="-110" dirty="0">
                <a:latin typeface="Georgia" panose="02040502050405020303"/>
                <a:cs typeface="Georgia" panose="02040502050405020303"/>
              </a:rPr>
              <a:t>0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through</a:t>
            </a:r>
            <a:r>
              <a:rPr sz="1800" spc="25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spc="-5" dirty="0">
                <a:latin typeface="Georgia" panose="02040502050405020303"/>
                <a:cs typeface="Georgia" panose="02040502050405020303"/>
              </a:rPr>
              <a:t>10.</a:t>
            </a:r>
            <a:endParaRPr sz="18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16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52600" y="5709246"/>
            <a:ext cx="5343525" cy="628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05" y="369773"/>
            <a:ext cx="362204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420" dirty="0">
                <a:solidFill>
                  <a:srgbClr val="000000"/>
                </a:solidFill>
              </a:rPr>
              <a:t>Hash</a:t>
            </a:r>
            <a:r>
              <a:rPr sz="4300" spc="-225" dirty="0">
                <a:solidFill>
                  <a:srgbClr val="000000"/>
                </a:solidFill>
              </a:rPr>
              <a:t> </a:t>
            </a:r>
            <a:r>
              <a:rPr sz="4300" spc="-325" dirty="0">
                <a:solidFill>
                  <a:srgbClr val="000000"/>
                </a:solidFill>
              </a:rPr>
              <a:t>Function</a:t>
            </a:r>
            <a:endParaRPr sz="43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22250" y="3405759"/>
          <a:ext cx="1771650" cy="2054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1219200"/>
              </a:tblGrid>
              <a:tr h="30479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10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Item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14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Hash</a:t>
                      </a:r>
                      <a:r>
                        <a:rPr sz="1400" spc="-4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spc="-7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Index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15" dirty="0">
                          <a:latin typeface="Arial" panose="020B0604020202020204"/>
                          <a:cs typeface="Arial" panose="020B0604020202020204"/>
                        </a:rPr>
                        <a:t>54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10" dirty="0">
                          <a:latin typeface="Arial" panose="020B0604020202020204"/>
                          <a:cs typeface="Arial" panose="020B0604020202020204"/>
                        </a:rPr>
                        <a:t>54 </a:t>
                      </a:r>
                      <a:r>
                        <a:rPr sz="1200" spc="-70" dirty="0">
                          <a:latin typeface="Arial" panose="020B0604020202020204"/>
                          <a:cs typeface="Arial" panose="020B0604020202020204"/>
                        </a:rPr>
                        <a:t>% </a:t>
                      </a:r>
                      <a:r>
                        <a:rPr sz="1200" spc="-10" dirty="0">
                          <a:latin typeface="Arial" panose="020B0604020202020204"/>
                          <a:cs typeface="Arial" panose="020B0604020202020204"/>
                        </a:rPr>
                        <a:t>11 </a:t>
                      </a:r>
                      <a:r>
                        <a:rPr sz="1200" spc="95" dirty="0">
                          <a:latin typeface="Arial" panose="020B0604020202020204"/>
                          <a:cs typeface="Arial" panose="020B0604020202020204"/>
                        </a:rPr>
                        <a:t>=</a:t>
                      </a:r>
                      <a:r>
                        <a:rPr sz="120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spc="-10" dirty="0">
                          <a:latin typeface="Arial" panose="020B0604020202020204"/>
                          <a:cs typeface="Arial" panose="020B0604020202020204"/>
                        </a:rPr>
                        <a:t>10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15" dirty="0">
                          <a:latin typeface="Arial" panose="020B0604020202020204"/>
                          <a:cs typeface="Arial" panose="020B0604020202020204"/>
                        </a:rPr>
                        <a:t>26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10" dirty="0">
                          <a:latin typeface="Arial" panose="020B0604020202020204"/>
                          <a:cs typeface="Arial" panose="020B0604020202020204"/>
                        </a:rPr>
                        <a:t>26 </a:t>
                      </a:r>
                      <a:r>
                        <a:rPr sz="1200" spc="-70" dirty="0">
                          <a:latin typeface="Arial" panose="020B0604020202020204"/>
                          <a:cs typeface="Arial" panose="020B0604020202020204"/>
                        </a:rPr>
                        <a:t>% </a:t>
                      </a:r>
                      <a:r>
                        <a:rPr sz="1200" spc="-10" dirty="0">
                          <a:latin typeface="Arial" panose="020B0604020202020204"/>
                          <a:cs typeface="Arial" panose="020B0604020202020204"/>
                        </a:rPr>
                        <a:t>11 </a:t>
                      </a:r>
                      <a:r>
                        <a:rPr sz="1200" spc="95" dirty="0">
                          <a:latin typeface="Arial" panose="020B0604020202020204"/>
                          <a:cs typeface="Arial" panose="020B0604020202020204"/>
                        </a:rPr>
                        <a:t>=</a:t>
                      </a:r>
                      <a:r>
                        <a:rPr sz="1200" spc="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spc="-10" dirty="0">
                          <a:latin typeface="Arial" panose="020B0604020202020204"/>
                          <a:cs typeface="Arial" panose="020B0604020202020204"/>
                        </a:rPr>
                        <a:t>4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</a:tr>
              <a:tr h="2895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15" dirty="0">
                          <a:latin typeface="Arial" panose="020B0604020202020204"/>
                          <a:cs typeface="Arial" panose="020B0604020202020204"/>
                        </a:rPr>
                        <a:t>93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10" dirty="0">
                          <a:latin typeface="Arial" panose="020B0604020202020204"/>
                          <a:cs typeface="Arial" panose="020B0604020202020204"/>
                        </a:rPr>
                        <a:t>93 </a:t>
                      </a:r>
                      <a:r>
                        <a:rPr sz="1200" spc="-70" dirty="0">
                          <a:latin typeface="Arial" panose="020B0604020202020204"/>
                          <a:cs typeface="Arial" panose="020B0604020202020204"/>
                        </a:rPr>
                        <a:t>% </a:t>
                      </a:r>
                      <a:r>
                        <a:rPr sz="1200" spc="-10" dirty="0">
                          <a:latin typeface="Arial" panose="020B0604020202020204"/>
                          <a:cs typeface="Arial" panose="020B0604020202020204"/>
                        </a:rPr>
                        <a:t>11 </a:t>
                      </a:r>
                      <a:r>
                        <a:rPr sz="1200" spc="95" dirty="0">
                          <a:latin typeface="Arial" panose="020B0604020202020204"/>
                          <a:cs typeface="Arial" panose="020B0604020202020204"/>
                        </a:rPr>
                        <a:t>=</a:t>
                      </a:r>
                      <a:r>
                        <a:rPr sz="1200" spc="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spc="-10" dirty="0">
                          <a:latin typeface="Arial" panose="020B0604020202020204"/>
                          <a:cs typeface="Arial" panose="020B0604020202020204"/>
                        </a:rPr>
                        <a:t>5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10" dirty="0">
                          <a:latin typeface="Arial" panose="020B0604020202020204"/>
                          <a:cs typeface="Arial" panose="020B0604020202020204"/>
                        </a:rPr>
                        <a:t>17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10" dirty="0">
                          <a:latin typeface="Arial" panose="020B0604020202020204"/>
                          <a:cs typeface="Arial" panose="020B0604020202020204"/>
                        </a:rPr>
                        <a:t>17 </a:t>
                      </a:r>
                      <a:r>
                        <a:rPr sz="1200" spc="-70" dirty="0">
                          <a:latin typeface="Arial" panose="020B0604020202020204"/>
                          <a:cs typeface="Arial" panose="020B0604020202020204"/>
                        </a:rPr>
                        <a:t>% </a:t>
                      </a:r>
                      <a:r>
                        <a:rPr sz="1200" spc="-10" dirty="0">
                          <a:latin typeface="Arial" panose="020B0604020202020204"/>
                          <a:cs typeface="Arial" panose="020B0604020202020204"/>
                        </a:rPr>
                        <a:t>11 </a:t>
                      </a:r>
                      <a:r>
                        <a:rPr sz="1200" spc="100" dirty="0">
                          <a:latin typeface="Arial" panose="020B0604020202020204"/>
                          <a:cs typeface="Arial" panose="020B0604020202020204"/>
                        </a:rPr>
                        <a:t>=</a:t>
                      </a:r>
                      <a:r>
                        <a:rPr sz="1200" spc="-5" dirty="0">
                          <a:latin typeface="Arial" panose="020B0604020202020204"/>
                          <a:cs typeface="Arial" panose="020B0604020202020204"/>
                        </a:rPr>
                        <a:t> 6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</a:tr>
              <a:tr h="2895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15" dirty="0">
                          <a:latin typeface="Arial" panose="020B0604020202020204"/>
                          <a:cs typeface="Arial" panose="020B0604020202020204"/>
                        </a:rPr>
                        <a:t>77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10" dirty="0">
                          <a:latin typeface="Arial" panose="020B0604020202020204"/>
                          <a:cs typeface="Arial" panose="020B0604020202020204"/>
                        </a:rPr>
                        <a:t>77 </a:t>
                      </a:r>
                      <a:r>
                        <a:rPr sz="1200" spc="-70" dirty="0">
                          <a:latin typeface="Arial" panose="020B0604020202020204"/>
                          <a:cs typeface="Arial" panose="020B0604020202020204"/>
                        </a:rPr>
                        <a:t>% </a:t>
                      </a:r>
                      <a:r>
                        <a:rPr sz="1200" spc="-10" dirty="0">
                          <a:latin typeface="Arial" panose="020B0604020202020204"/>
                          <a:cs typeface="Arial" panose="020B0604020202020204"/>
                        </a:rPr>
                        <a:t>11 </a:t>
                      </a:r>
                      <a:r>
                        <a:rPr sz="1200" spc="95" dirty="0">
                          <a:latin typeface="Arial" panose="020B0604020202020204"/>
                          <a:cs typeface="Arial" panose="020B0604020202020204"/>
                        </a:rPr>
                        <a:t>=</a:t>
                      </a:r>
                      <a:r>
                        <a:rPr sz="1200" spc="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spc="-10" dirty="0">
                          <a:latin typeface="Arial" panose="020B0604020202020204"/>
                          <a:cs typeface="Arial" panose="020B0604020202020204"/>
                        </a:rPr>
                        <a:t>0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15" dirty="0">
                          <a:latin typeface="Arial" panose="020B0604020202020204"/>
                          <a:cs typeface="Arial" panose="020B0604020202020204"/>
                        </a:rPr>
                        <a:t>31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10" dirty="0">
                          <a:latin typeface="Arial" panose="020B0604020202020204"/>
                          <a:cs typeface="Arial" panose="020B0604020202020204"/>
                        </a:rPr>
                        <a:t>31 </a:t>
                      </a:r>
                      <a:r>
                        <a:rPr sz="1200" spc="-70" dirty="0">
                          <a:latin typeface="Arial" panose="020B0604020202020204"/>
                          <a:cs typeface="Arial" panose="020B0604020202020204"/>
                        </a:rPr>
                        <a:t>% </a:t>
                      </a:r>
                      <a:r>
                        <a:rPr sz="1200" spc="-10" dirty="0">
                          <a:latin typeface="Arial" panose="020B0604020202020204"/>
                          <a:cs typeface="Arial" panose="020B0604020202020204"/>
                        </a:rPr>
                        <a:t>11 </a:t>
                      </a:r>
                      <a:r>
                        <a:rPr sz="1200" spc="95" dirty="0">
                          <a:latin typeface="Arial" panose="020B0604020202020204"/>
                          <a:cs typeface="Arial" panose="020B0604020202020204"/>
                        </a:rPr>
                        <a:t>=</a:t>
                      </a:r>
                      <a:r>
                        <a:rPr sz="1200" spc="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spc="-10" dirty="0">
                          <a:latin typeface="Arial" panose="020B0604020202020204"/>
                          <a:cs typeface="Arial" panose="020B0604020202020204"/>
                        </a:rPr>
                        <a:t>9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72923" y="1265682"/>
            <a:ext cx="8740140" cy="3560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17</a:t>
            </a:r>
            <a:endParaRPr sz="1200">
              <a:latin typeface="Trebuchet MS" panose="020B0603020202020204"/>
              <a:cs typeface="Trebuchet MS" panose="020B0603020202020204"/>
            </a:endParaRPr>
          </a:p>
          <a:p>
            <a:pPr marL="70485" marR="5080" algn="just">
              <a:lnSpc>
                <a:spcPct val="120000"/>
              </a:lnSpc>
              <a:spcBef>
                <a:spcPts val="800"/>
              </a:spcBef>
            </a:pPr>
            <a:r>
              <a:rPr sz="1600" spc="-30" dirty="0">
                <a:latin typeface="Georgia" panose="02040502050405020303"/>
                <a:cs typeface="Georgia" panose="02040502050405020303"/>
              </a:rPr>
              <a:t>The </a:t>
            </a:r>
            <a:r>
              <a:rPr sz="1600" spc="-45" dirty="0">
                <a:latin typeface="Georgia" panose="02040502050405020303"/>
                <a:cs typeface="Georgia" panose="02040502050405020303"/>
              </a:rPr>
              <a:t>mapping </a:t>
            </a:r>
            <a:r>
              <a:rPr sz="1600" spc="-10" dirty="0">
                <a:latin typeface="Georgia" panose="02040502050405020303"/>
                <a:cs typeface="Georgia" panose="02040502050405020303"/>
              </a:rPr>
              <a:t>between </a:t>
            </a:r>
            <a:r>
              <a:rPr sz="1600" spc="-45" dirty="0">
                <a:latin typeface="Georgia" panose="02040502050405020303"/>
                <a:cs typeface="Georgia" panose="02040502050405020303"/>
              </a:rPr>
              <a:t>an </a:t>
            </a:r>
            <a:r>
              <a:rPr sz="1600" spc="-35" dirty="0">
                <a:latin typeface="Georgia" panose="02040502050405020303"/>
                <a:cs typeface="Georgia" panose="02040502050405020303"/>
              </a:rPr>
              <a:t>item </a:t>
            </a:r>
            <a:r>
              <a:rPr sz="1600" spc="-40" dirty="0">
                <a:latin typeface="Georgia" panose="02040502050405020303"/>
                <a:cs typeface="Georgia" panose="02040502050405020303"/>
              </a:rPr>
              <a:t>and </a:t>
            </a:r>
            <a:r>
              <a:rPr sz="1600" spc="-25" dirty="0">
                <a:latin typeface="Georgia" panose="02040502050405020303"/>
                <a:cs typeface="Georgia" panose="02040502050405020303"/>
              </a:rPr>
              <a:t>the </a:t>
            </a:r>
            <a:r>
              <a:rPr sz="1600" spc="-15" dirty="0">
                <a:latin typeface="Georgia" panose="02040502050405020303"/>
                <a:cs typeface="Georgia" panose="02040502050405020303"/>
              </a:rPr>
              <a:t>slot </a:t>
            </a:r>
            <a:r>
              <a:rPr sz="1600" spc="-5" dirty="0">
                <a:latin typeface="Georgia" panose="02040502050405020303"/>
                <a:cs typeface="Georgia" panose="02040502050405020303"/>
              </a:rPr>
              <a:t>where </a:t>
            </a:r>
            <a:r>
              <a:rPr sz="1600" spc="-30" dirty="0">
                <a:latin typeface="Georgia" panose="02040502050405020303"/>
                <a:cs typeface="Georgia" panose="02040502050405020303"/>
              </a:rPr>
              <a:t>that </a:t>
            </a:r>
            <a:r>
              <a:rPr sz="1600" spc="-35" dirty="0">
                <a:latin typeface="Georgia" panose="02040502050405020303"/>
                <a:cs typeface="Georgia" panose="02040502050405020303"/>
              </a:rPr>
              <a:t>item </a:t>
            </a:r>
            <a:r>
              <a:rPr sz="1600" spc="-25" dirty="0">
                <a:latin typeface="Georgia" panose="02040502050405020303"/>
                <a:cs typeface="Georgia" panose="02040502050405020303"/>
              </a:rPr>
              <a:t>belongs </a:t>
            </a:r>
            <a:r>
              <a:rPr sz="1600" spc="-40" dirty="0">
                <a:latin typeface="Georgia" panose="02040502050405020303"/>
                <a:cs typeface="Georgia" panose="02040502050405020303"/>
              </a:rPr>
              <a:t>in </a:t>
            </a:r>
            <a:r>
              <a:rPr sz="1600" spc="-25" dirty="0">
                <a:latin typeface="Georgia" panose="02040502050405020303"/>
                <a:cs typeface="Georgia" panose="02040502050405020303"/>
              </a:rPr>
              <a:t>the </a:t>
            </a:r>
            <a:r>
              <a:rPr sz="1600" spc="-35" dirty="0">
                <a:latin typeface="Georgia" panose="02040502050405020303"/>
                <a:cs typeface="Georgia" panose="02040502050405020303"/>
              </a:rPr>
              <a:t>hash </a:t>
            </a:r>
            <a:r>
              <a:rPr sz="1600" spc="-25" dirty="0">
                <a:latin typeface="Georgia" panose="02040502050405020303"/>
                <a:cs typeface="Georgia" panose="02040502050405020303"/>
              </a:rPr>
              <a:t>table </a:t>
            </a:r>
            <a:r>
              <a:rPr sz="1600" spc="-20" dirty="0">
                <a:latin typeface="Georgia" panose="02040502050405020303"/>
                <a:cs typeface="Georgia" panose="02040502050405020303"/>
              </a:rPr>
              <a:t>is </a:t>
            </a:r>
            <a:r>
              <a:rPr sz="1600" spc="-25" dirty="0">
                <a:latin typeface="Georgia" panose="02040502050405020303"/>
                <a:cs typeface="Georgia" panose="02040502050405020303"/>
              </a:rPr>
              <a:t>called the  </a:t>
            </a:r>
            <a:r>
              <a:rPr sz="1600" b="1" spc="-120" dirty="0">
                <a:latin typeface="Georgia" panose="02040502050405020303"/>
                <a:cs typeface="Georgia" panose="02040502050405020303"/>
              </a:rPr>
              <a:t>hash </a:t>
            </a:r>
            <a:r>
              <a:rPr sz="1600" b="1" spc="-110" dirty="0">
                <a:latin typeface="Georgia" panose="02040502050405020303"/>
                <a:cs typeface="Georgia" panose="02040502050405020303"/>
              </a:rPr>
              <a:t>function</a:t>
            </a:r>
            <a:r>
              <a:rPr sz="1600" spc="-110" dirty="0">
                <a:latin typeface="Georgia" panose="02040502050405020303"/>
                <a:cs typeface="Georgia" panose="02040502050405020303"/>
              </a:rPr>
              <a:t>. </a:t>
            </a:r>
            <a:r>
              <a:rPr sz="1600" spc="-30" dirty="0">
                <a:latin typeface="Georgia" panose="02040502050405020303"/>
                <a:cs typeface="Georgia" panose="02040502050405020303"/>
              </a:rPr>
              <a:t>The </a:t>
            </a:r>
            <a:r>
              <a:rPr sz="1600" spc="-35" dirty="0">
                <a:latin typeface="Georgia" panose="02040502050405020303"/>
                <a:cs typeface="Georgia" panose="02040502050405020303"/>
              </a:rPr>
              <a:t>hash </a:t>
            </a:r>
            <a:r>
              <a:rPr sz="1600" spc="-40" dirty="0">
                <a:latin typeface="Georgia" panose="02040502050405020303"/>
                <a:cs typeface="Georgia" panose="02040502050405020303"/>
              </a:rPr>
              <a:t>function </a:t>
            </a:r>
            <a:r>
              <a:rPr sz="1600" spc="-5" dirty="0">
                <a:latin typeface="Georgia" panose="02040502050405020303"/>
                <a:cs typeface="Georgia" panose="02040502050405020303"/>
              </a:rPr>
              <a:t>will </a:t>
            </a:r>
            <a:r>
              <a:rPr sz="1600" spc="-25" dirty="0">
                <a:latin typeface="Georgia" panose="02040502050405020303"/>
                <a:cs typeface="Georgia" panose="02040502050405020303"/>
              </a:rPr>
              <a:t>take </a:t>
            </a:r>
            <a:r>
              <a:rPr sz="1600" spc="-35" dirty="0">
                <a:latin typeface="Georgia" panose="02040502050405020303"/>
                <a:cs typeface="Georgia" panose="02040502050405020303"/>
              </a:rPr>
              <a:t>any item </a:t>
            </a:r>
            <a:r>
              <a:rPr sz="1600" spc="-40" dirty="0">
                <a:latin typeface="Georgia" panose="02040502050405020303"/>
                <a:cs typeface="Georgia" panose="02040502050405020303"/>
              </a:rPr>
              <a:t>in </a:t>
            </a:r>
            <a:r>
              <a:rPr sz="1600" spc="-20" dirty="0">
                <a:latin typeface="Georgia" panose="02040502050405020303"/>
                <a:cs typeface="Georgia" panose="02040502050405020303"/>
              </a:rPr>
              <a:t>the </a:t>
            </a:r>
            <a:r>
              <a:rPr sz="1600" spc="-25" dirty="0">
                <a:latin typeface="Georgia" panose="02040502050405020303"/>
                <a:cs typeface="Georgia" panose="02040502050405020303"/>
              </a:rPr>
              <a:t>collection </a:t>
            </a:r>
            <a:r>
              <a:rPr sz="1600" spc="-45" dirty="0">
                <a:latin typeface="Georgia" panose="02040502050405020303"/>
                <a:cs typeface="Georgia" panose="02040502050405020303"/>
              </a:rPr>
              <a:t>and </a:t>
            </a:r>
            <a:r>
              <a:rPr sz="1600" spc="-20" dirty="0">
                <a:latin typeface="Georgia" panose="02040502050405020303"/>
                <a:cs typeface="Georgia" panose="02040502050405020303"/>
              </a:rPr>
              <a:t>return </a:t>
            </a:r>
            <a:r>
              <a:rPr sz="1600" spc="-45" dirty="0">
                <a:latin typeface="Georgia" panose="02040502050405020303"/>
                <a:cs typeface="Georgia" panose="02040502050405020303"/>
              </a:rPr>
              <a:t>an </a:t>
            </a:r>
            <a:r>
              <a:rPr sz="1600" spc="-20" dirty="0">
                <a:latin typeface="Georgia" panose="02040502050405020303"/>
                <a:cs typeface="Georgia" panose="02040502050405020303"/>
              </a:rPr>
              <a:t>integer </a:t>
            </a:r>
            <a:r>
              <a:rPr sz="1600" spc="-40" dirty="0">
                <a:latin typeface="Georgia" panose="02040502050405020303"/>
                <a:cs typeface="Georgia" panose="02040502050405020303"/>
              </a:rPr>
              <a:t>in </a:t>
            </a:r>
            <a:r>
              <a:rPr sz="1600" spc="-20" dirty="0">
                <a:latin typeface="Georgia" panose="02040502050405020303"/>
                <a:cs typeface="Georgia" panose="02040502050405020303"/>
              </a:rPr>
              <a:t>the </a:t>
            </a:r>
            <a:r>
              <a:rPr sz="1600" spc="345" dirty="0">
                <a:latin typeface="Georgia" panose="02040502050405020303"/>
                <a:cs typeface="Georgia" panose="02040502050405020303"/>
              </a:rPr>
              <a:t> </a:t>
            </a:r>
            <a:r>
              <a:rPr sz="1600" spc="-30" dirty="0">
                <a:latin typeface="Georgia" panose="02040502050405020303"/>
                <a:cs typeface="Georgia" panose="02040502050405020303"/>
              </a:rPr>
              <a:t>range of </a:t>
            </a:r>
            <a:r>
              <a:rPr sz="1600" spc="-15" dirty="0">
                <a:latin typeface="Georgia" panose="02040502050405020303"/>
                <a:cs typeface="Georgia" panose="02040502050405020303"/>
              </a:rPr>
              <a:t>slot </a:t>
            </a:r>
            <a:r>
              <a:rPr sz="1600" spc="-45" dirty="0">
                <a:latin typeface="Georgia" panose="02040502050405020303"/>
                <a:cs typeface="Georgia" panose="02040502050405020303"/>
              </a:rPr>
              <a:t>names, </a:t>
            </a:r>
            <a:r>
              <a:rPr sz="1600" spc="-10" dirty="0">
                <a:latin typeface="Georgia" panose="02040502050405020303"/>
                <a:cs typeface="Georgia" panose="02040502050405020303"/>
              </a:rPr>
              <a:t>between </a:t>
            </a:r>
            <a:r>
              <a:rPr sz="1600" spc="-100" dirty="0">
                <a:latin typeface="Georgia" panose="02040502050405020303"/>
                <a:cs typeface="Georgia" panose="02040502050405020303"/>
              </a:rPr>
              <a:t>0 </a:t>
            </a:r>
            <a:r>
              <a:rPr sz="1600" spc="-45" dirty="0">
                <a:latin typeface="Georgia" panose="02040502050405020303"/>
                <a:cs typeface="Georgia" panose="02040502050405020303"/>
              </a:rPr>
              <a:t>and </a:t>
            </a:r>
            <a:r>
              <a:rPr sz="1600" spc="-15" dirty="0">
                <a:latin typeface="Georgia" panose="02040502050405020303"/>
                <a:cs typeface="Georgia" panose="02040502050405020303"/>
              </a:rPr>
              <a:t>m-1. </a:t>
            </a:r>
            <a:r>
              <a:rPr sz="1600" spc="-35" dirty="0">
                <a:latin typeface="Georgia" panose="02040502050405020303"/>
                <a:cs typeface="Georgia" panose="02040502050405020303"/>
              </a:rPr>
              <a:t>Assume </a:t>
            </a:r>
            <a:r>
              <a:rPr sz="1600" spc="-20" dirty="0">
                <a:latin typeface="Georgia" panose="02040502050405020303"/>
                <a:cs typeface="Georgia" panose="02040502050405020303"/>
              </a:rPr>
              <a:t>that </a:t>
            </a:r>
            <a:r>
              <a:rPr sz="1600" spc="15" dirty="0">
                <a:latin typeface="Georgia" panose="02040502050405020303"/>
                <a:cs typeface="Georgia" panose="02040502050405020303"/>
              </a:rPr>
              <a:t>we </a:t>
            </a:r>
            <a:r>
              <a:rPr sz="1600" spc="-35" dirty="0">
                <a:latin typeface="Georgia" panose="02040502050405020303"/>
                <a:cs typeface="Georgia" panose="02040502050405020303"/>
              </a:rPr>
              <a:t>have </a:t>
            </a:r>
            <a:r>
              <a:rPr sz="1600" spc="-20" dirty="0">
                <a:latin typeface="Georgia" panose="02040502050405020303"/>
                <a:cs typeface="Georgia" panose="02040502050405020303"/>
              </a:rPr>
              <a:t>the </a:t>
            </a:r>
            <a:r>
              <a:rPr sz="1600" spc="-5" dirty="0">
                <a:latin typeface="Georgia" panose="02040502050405020303"/>
                <a:cs typeface="Georgia" panose="02040502050405020303"/>
              </a:rPr>
              <a:t>set </a:t>
            </a:r>
            <a:r>
              <a:rPr sz="1600" spc="-30" dirty="0">
                <a:latin typeface="Georgia" panose="02040502050405020303"/>
                <a:cs typeface="Georgia" panose="02040502050405020303"/>
              </a:rPr>
              <a:t>of </a:t>
            </a:r>
            <a:r>
              <a:rPr sz="1600" spc="-20" dirty="0">
                <a:latin typeface="Georgia" panose="02040502050405020303"/>
                <a:cs typeface="Georgia" panose="02040502050405020303"/>
              </a:rPr>
              <a:t>integer </a:t>
            </a:r>
            <a:r>
              <a:rPr sz="1600" spc="-30" dirty="0">
                <a:latin typeface="Georgia" panose="02040502050405020303"/>
                <a:cs typeface="Georgia" panose="02040502050405020303"/>
              </a:rPr>
              <a:t>items </a:t>
            </a:r>
            <a:r>
              <a:rPr sz="1600" spc="-25" dirty="0">
                <a:latin typeface="Georgia" panose="02040502050405020303"/>
                <a:cs typeface="Georgia" panose="02040502050405020303"/>
              </a:rPr>
              <a:t>54, </a:t>
            </a:r>
            <a:r>
              <a:rPr sz="1600" spc="-50" dirty="0">
                <a:latin typeface="Georgia" panose="02040502050405020303"/>
                <a:cs typeface="Georgia" panose="02040502050405020303"/>
              </a:rPr>
              <a:t>26, </a:t>
            </a:r>
            <a:r>
              <a:rPr sz="1600" spc="-45" dirty="0">
                <a:latin typeface="Georgia" panose="02040502050405020303"/>
                <a:cs typeface="Georgia" panose="02040502050405020303"/>
              </a:rPr>
              <a:t>93, </a:t>
            </a:r>
            <a:r>
              <a:rPr sz="1600" spc="55" dirty="0">
                <a:latin typeface="Georgia" panose="02040502050405020303"/>
                <a:cs typeface="Georgia" panose="02040502050405020303"/>
              </a:rPr>
              <a:t>17,  </a:t>
            </a:r>
            <a:r>
              <a:rPr sz="1600" spc="15" dirty="0">
                <a:latin typeface="Georgia" panose="02040502050405020303"/>
                <a:cs typeface="Georgia" panose="02040502050405020303"/>
              </a:rPr>
              <a:t>77, </a:t>
            </a:r>
            <a:r>
              <a:rPr sz="1600" spc="-45" dirty="0">
                <a:latin typeface="Georgia" panose="02040502050405020303"/>
                <a:cs typeface="Georgia" panose="02040502050405020303"/>
              </a:rPr>
              <a:t>and </a:t>
            </a:r>
            <a:r>
              <a:rPr sz="1600" spc="30" dirty="0">
                <a:latin typeface="Georgia" panose="02040502050405020303"/>
                <a:cs typeface="Georgia" panose="02040502050405020303"/>
              </a:rPr>
              <a:t>31. </a:t>
            </a:r>
            <a:r>
              <a:rPr sz="1600" spc="-30" dirty="0">
                <a:latin typeface="Georgia" panose="02040502050405020303"/>
                <a:cs typeface="Georgia" panose="02040502050405020303"/>
              </a:rPr>
              <a:t>The </a:t>
            </a:r>
            <a:r>
              <a:rPr sz="1600" spc="-35" dirty="0">
                <a:latin typeface="Georgia" panose="02040502050405020303"/>
                <a:cs typeface="Georgia" panose="02040502050405020303"/>
              </a:rPr>
              <a:t>hash </a:t>
            </a:r>
            <a:r>
              <a:rPr sz="1600" spc="-45" dirty="0">
                <a:latin typeface="Georgia" panose="02040502050405020303"/>
                <a:cs typeface="Georgia" panose="02040502050405020303"/>
              </a:rPr>
              <a:t>function, </a:t>
            </a:r>
            <a:r>
              <a:rPr sz="1600" spc="-25" dirty="0">
                <a:latin typeface="Georgia" panose="02040502050405020303"/>
                <a:cs typeface="Georgia" panose="02040502050405020303"/>
              </a:rPr>
              <a:t>sometimes </a:t>
            </a:r>
            <a:r>
              <a:rPr sz="1600" spc="-20" dirty="0">
                <a:latin typeface="Georgia" panose="02040502050405020303"/>
                <a:cs typeface="Georgia" panose="02040502050405020303"/>
              </a:rPr>
              <a:t>referred </a:t>
            </a:r>
            <a:r>
              <a:rPr sz="1600" spc="-25" dirty="0">
                <a:latin typeface="Georgia" panose="02040502050405020303"/>
                <a:cs typeface="Georgia" panose="02040502050405020303"/>
              </a:rPr>
              <a:t>to </a:t>
            </a:r>
            <a:r>
              <a:rPr sz="1600" spc="-20" dirty="0">
                <a:latin typeface="Georgia" panose="02040502050405020303"/>
                <a:cs typeface="Georgia" panose="02040502050405020303"/>
              </a:rPr>
              <a:t>as </a:t>
            </a:r>
            <a:r>
              <a:rPr sz="1600" spc="-25" dirty="0">
                <a:latin typeface="Georgia" panose="02040502050405020303"/>
                <a:cs typeface="Georgia" panose="02040502050405020303"/>
              </a:rPr>
              <a:t>the </a:t>
            </a:r>
            <a:r>
              <a:rPr sz="1600" spc="-30" dirty="0">
                <a:latin typeface="Georgia" panose="02040502050405020303"/>
                <a:cs typeface="Georgia" panose="02040502050405020303"/>
              </a:rPr>
              <a:t>“remainder </a:t>
            </a:r>
            <a:r>
              <a:rPr sz="1600" spc="-40" dirty="0">
                <a:latin typeface="Georgia" panose="02040502050405020303"/>
                <a:cs typeface="Georgia" panose="02040502050405020303"/>
              </a:rPr>
              <a:t>method” </a:t>
            </a:r>
            <a:r>
              <a:rPr sz="1600" spc="-30" dirty="0">
                <a:latin typeface="Georgia" panose="02040502050405020303"/>
                <a:cs typeface="Georgia" panose="02040502050405020303"/>
              </a:rPr>
              <a:t>simply </a:t>
            </a:r>
            <a:r>
              <a:rPr sz="1600" spc="-20" dirty="0">
                <a:latin typeface="Georgia" panose="02040502050405020303"/>
                <a:cs typeface="Georgia" panose="02040502050405020303"/>
              </a:rPr>
              <a:t>takes </a:t>
            </a:r>
            <a:r>
              <a:rPr sz="1600" spc="-45" dirty="0">
                <a:latin typeface="Georgia" panose="02040502050405020303"/>
                <a:cs typeface="Georgia" panose="02040502050405020303"/>
              </a:rPr>
              <a:t>an  </a:t>
            </a:r>
            <a:r>
              <a:rPr sz="1600" spc="-35" dirty="0">
                <a:latin typeface="Georgia" panose="02040502050405020303"/>
                <a:cs typeface="Georgia" panose="02040502050405020303"/>
              </a:rPr>
              <a:t>item </a:t>
            </a:r>
            <a:r>
              <a:rPr sz="1600" spc="-45" dirty="0">
                <a:latin typeface="Georgia" panose="02040502050405020303"/>
                <a:cs typeface="Georgia" panose="02040502050405020303"/>
              </a:rPr>
              <a:t>and </a:t>
            </a:r>
            <a:r>
              <a:rPr sz="1600" spc="-20" dirty="0">
                <a:latin typeface="Georgia" panose="02040502050405020303"/>
                <a:cs typeface="Georgia" panose="02040502050405020303"/>
              </a:rPr>
              <a:t>divides </a:t>
            </a:r>
            <a:r>
              <a:rPr sz="1600" spc="-15" dirty="0">
                <a:latin typeface="Georgia" panose="02040502050405020303"/>
                <a:cs typeface="Georgia" panose="02040502050405020303"/>
              </a:rPr>
              <a:t>it </a:t>
            </a:r>
            <a:r>
              <a:rPr sz="1600" spc="-20" dirty="0">
                <a:latin typeface="Georgia" panose="02040502050405020303"/>
                <a:cs typeface="Georgia" panose="02040502050405020303"/>
              </a:rPr>
              <a:t>by the table </a:t>
            </a:r>
            <a:r>
              <a:rPr sz="1600" spc="-25" dirty="0">
                <a:latin typeface="Georgia" panose="02040502050405020303"/>
                <a:cs typeface="Georgia" panose="02040502050405020303"/>
              </a:rPr>
              <a:t>size, returning </a:t>
            </a:r>
            <a:r>
              <a:rPr sz="1600" spc="-20" dirty="0">
                <a:latin typeface="Georgia" panose="02040502050405020303"/>
                <a:cs typeface="Georgia" panose="02040502050405020303"/>
              </a:rPr>
              <a:t>the </a:t>
            </a:r>
            <a:r>
              <a:rPr sz="1600" spc="-25" dirty="0">
                <a:latin typeface="Georgia" panose="02040502050405020303"/>
                <a:cs typeface="Georgia" panose="02040502050405020303"/>
              </a:rPr>
              <a:t>remainder </a:t>
            </a:r>
            <a:r>
              <a:rPr sz="1600" spc="-20" dirty="0">
                <a:latin typeface="Georgia" panose="02040502050405020303"/>
                <a:cs typeface="Georgia" panose="02040502050405020303"/>
              </a:rPr>
              <a:t>as </a:t>
            </a:r>
            <a:r>
              <a:rPr sz="1600" spc="-15" dirty="0">
                <a:latin typeface="Georgia" panose="02040502050405020303"/>
                <a:cs typeface="Georgia" panose="02040502050405020303"/>
              </a:rPr>
              <a:t>its </a:t>
            </a:r>
            <a:r>
              <a:rPr sz="1600" spc="-35" dirty="0">
                <a:latin typeface="Georgia" panose="02040502050405020303"/>
                <a:cs typeface="Georgia" panose="02040502050405020303"/>
              </a:rPr>
              <a:t>hash </a:t>
            </a:r>
            <a:r>
              <a:rPr sz="1600" spc="-25" dirty="0">
                <a:latin typeface="Georgia" panose="02040502050405020303"/>
                <a:cs typeface="Georgia" panose="02040502050405020303"/>
              </a:rPr>
              <a:t>value h(item) </a:t>
            </a:r>
            <a:r>
              <a:rPr sz="1600" spc="-150" dirty="0">
                <a:latin typeface="Georgia" panose="02040502050405020303"/>
                <a:cs typeface="Georgia" panose="02040502050405020303"/>
              </a:rPr>
              <a:t>= </a:t>
            </a:r>
            <a:r>
              <a:rPr sz="1600" spc="-35" dirty="0">
                <a:latin typeface="Georgia" panose="02040502050405020303"/>
                <a:cs typeface="Georgia" panose="02040502050405020303"/>
              </a:rPr>
              <a:t>item </a:t>
            </a:r>
            <a:r>
              <a:rPr sz="1600" spc="110" dirty="0">
                <a:latin typeface="Georgia" panose="02040502050405020303"/>
                <a:cs typeface="Georgia" panose="02040502050405020303"/>
              </a:rPr>
              <a:t>% </a:t>
            </a:r>
            <a:r>
              <a:rPr sz="1600" spc="95" dirty="0">
                <a:latin typeface="Georgia" panose="02040502050405020303"/>
                <a:cs typeface="Georgia" panose="02040502050405020303"/>
              </a:rPr>
              <a:t>11.  </a:t>
            </a:r>
            <a:r>
              <a:rPr sz="1600" spc="-50" dirty="0">
                <a:latin typeface="Georgia" panose="02040502050405020303"/>
                <a:cs typeface="Georgia" panose="02040502050405020303"/>
              </a:rPr>
              <a:t>Table </a:t>
            </a:r>
            <a:r>
              <a:rPr sz="1600" spc="-20" dirty="0">
                <a:latin typeface="Georgia" panose="02040502050405020303"/>
                <a:cs typeface="Georgia" panose="02040502050405020303"/>
              </a:rPr>
              <a:t>shown </a:t>
            </a:r>
            <a:r>
              <a:rPr sz="1600" spc="-5" dirty="0">
                <a:latin typeface="Georgia" panose="02040502050405020303"/>
                <a:cs typeface="Georgia" panose="02040502050405020303"/>
              </a:rPr>
              <a:t>below </a:t>
            </a:r>
            <a:r>
              <a:rPr sz="1600" spc="-25" dirty="0">
                <a:latin typeface="Georgia" panose="02040502050405020303"/>
                <a:cs typeface="Georgia" panose="02040502050405020303"/>
              </a:rPr>
              <a:t>gives </a:t>
            </a:r>
            <a:r>
              <a:rPr sz="1600" spc="-30" dirty="0">
                <a:latin typeface="Georgia" panose="02040502050405020303"/>
                <a:cs typeface="Georgia" panose="02040502050405020303"/>
              </a:rPr>
              <a:t>all of </a:t>
            </a:r>
            <a:r>
              <a:rPr sz="1600" spc="-25" dirty="0">
                <a:latin typeface="Georgia" panose="02040502050405020303"/>
                <a:cs typeface="Georgia" panose="02040502050405020303"/>
              </a:rPr>
              <a:t>the </a:t>
            </a:r>
            <a:r>
              <a:rPr sz="1600" spc="-40" dirty="0">
                <a:latin typeface="Georgia" panose="02040502050405020303"/>
                <a:cs typeface="Georgia" panose="02040502050405020303"/>
              </a:rPr>
              <a:t>hash </a:t>
            </a:r>
            <a:r>
              <a:rPr sz="1600" spc="-25" dirty="0">
                <a:latin typeface="Georgia" panose="02040502050405020303"/>
                <a:cs typeface="Georgia" panose="02040502050405020303"/>
              </a:rPr>
              <a:t>values </a:t>
            </a:r>
            <a:r>
              <a:rPr sz="1600" spc="-30" dirty="0">
                <a:latin typeface="Georgia" panose="02040502050405020303"/>
                <a:cs typeface="Georgia" panose="02040502050405020303"/>
              </a:rPr>
              <a:t>for </a:t>
            </a:r>
            <a:r>
              <a:rPr sz="1600" spc="-40" dirty="0">
                <a:latin typeface="Georgia" panose="02040502050405020303"/>
                <a:cs typeface="Georgia" panose="02040502050405020303"/>
              </a:rPr>
              <a:t>example</a:t>
            </a:r>
            <a:r>
              <a:rPr sz="1600" spc="15" dirty="0">
                <a:latin typeface="Georgia" panose="02040502050405020303"/>
                <a:cs typeface="Georgia" panose="02040502050405020303"/>
              </a:rPr>
              <a:t> </a:t>
            </a:r>
            <a:r>
              <a:rPr sz="1600" spc="-45" dirty="0">
                <a:latin typeface="Georgia" panose="02040502050405020303"/>
                <a:cs typeface="Georgia" panose="02040502050405020303"/>
              </a:rPr>
              <a:t>items.</a:t>
            </a:r>
            <a:endParaRPr sz="1600">
              <a:latin typeface="Georgia" panose="02040502050405020303"/>
              <a:cs typeface="Georgia" panose="02040502050405020303"/>
            </a:endParaRPr>
          </a:p>
          <a:p>
            <a:pPr marL="1882775" marR="173990" algn="just">
              <a:lnSpc>
                <a:spcPct val="120000"/>
              </a:lnSpc>
              <a:spcBef>
                <a:spcPts val="245"/>
              </a:spcBef>
            </a:pPr>
            <a:r>
              <a:rPr sz="1600" spc="-60" dirty="0">
                <a:latin typeface="Georgia" panose="02040502050405020303"/>
                <a:cs typeface="Georgia" panose="02040502050405020303"/>
              </a:rPr>
              <a:t>Once </a:t>
            </a:r>
            <a:r>
              <a:rPr sz="1600" spc="-25" dirty="0">
                <a:latin typeface="Georgia" panose="02040502050405020303"/>
                <a:cs typeface="Georgia" panose="02040502050405020303"/>
              </a:rPr>
              <a:t>the </a:t>
            </a:r>
            <a:r>
              <a:rPr sz="1600" spc="-35" dirty="0">
                <a:latin typeface="Georgia" panose="02040502050405020303"/>
                <a:cs typeface="Georgia" panose="02040502050405020303"/>
              </a:rPr>
              <a:t>hash </a:t>
            </a:r>
            <a:r>
              <a:rPr sz="1600" spc="-20" dirty="0">
                <a:latin typeface="Georgia" panose="02040502050405020303"/>
                <a:cs typeface="Georgia" panose="02040502050405020303"/>
              </a:rPr>
              <a:t>values </a:t>
            </a:r>
            <a:r>
              <a:rPr sz="1600" spc="-35" dirty="0">
                <a:latin typeface="Georgia" panose="02040502050405020303"/>
                <a:cs typeface="Georgia" panose="02040502050405020303"/>
              </a:rPr>
              <a:t>have </a:t>
            </a:r>
            <a:r>
              <a:rPr sz="1600" spc="-20" dirty="0">
                <a:latin typeface="Georgia" panose="02040502050405020303"/>
                <a:cs typeface="Georgia" panose="02040502050405020303"/>
              </a:rPr>
              <a:t>been </a:t>
            </a:r>
            <a:r>
              <a:rPr sz="1600" spc="-40" dirty="0">
                <a:latin typeface="Georgia" panose="02040502050405020303"/>
                <a:cs typeface="Georgia" panose="02040502050405020303"/>
              </a:rPr>
              <a:t>computed, </a:t>
            </a:r>
            <a:r>
              <a:rPr sz="1600" spc="15" dirty="0">
                <a:latin typeface="Georgia" panose="02040502050405020303"/>
                <a:cs typeface="Georgia" panose="02040502050405020303"/>
              </a:rPr>
              <a:t>we </a:t>
            </a:r>
            <a:r>
              <a:rPr sz="1600" spc="-35" dirty="0">
                <a:latin typeface="Georgia" panose="02040502050405020303"/>
                <a:cs typeface="Georgia" panose="02040502050405020303"/>
              </a:rPr>
              <a:t>can </a:t>
            </a:r>
            <a:r>
              <a:rPr sz="1600" spc="-15" dirty="0">
                <a:latin typeface="Georgia" panose="02040502050405020303"/>
                <a:cs typeface="Georgia" panose="02040502050405020303"/>
              </a:rPr>
              <a:t>insert </a:t>
            </a:r>
            <a:r>
              <a:rPr sz="1600" spc="-25" dirty="0">
                <a:latin typeface="Georgia" panose="02040502050405020303"/>
                <a:cs typeface="Georgia" panose="02040502050405020303"/>
              </a:rPr>
              <a:t>each </a:t>
            </a:r>
            <a:r>
              <a:rPr sz="1600" spc="-35" dirty="0">
                <a:latin typeface="Georgia" panose="02040502050405020303"/>
                <a:cs typeface="Georgia" panose="02040502050405020303"/>
              </a:rPr>
              <a:t>item </a:t>
            </a:r>
            <a:r>
              <a:rPr sz="1600" spc="-30" dirty="0">
                <a:latin typeface="Georgia" panose="02040502050405020303"/>
                <a:cs typeface="Georgia" panose="02040502050405020303"/>
              </a:rPr>
              <a:t>into </a:t>
            </a:r>
            <a:r>
              <a:rPr sz="1600" spc="-25" dirty="0">
                <a:latin typeface="Georgia" panose="02040502050405020303"/>
                <a:cs typeface="Georgia" panose="02040502050405020303"/>
              </a:rPr>
              <a:t>the  </a:t>
            </a:r>
            <a:r>
              <a:rPr sz="1600" spc="-35" dirty="0">
                <a:latin typeface="Georgia" panose="02040502050405020303"/>
                <a:cs typeface="Georgia" panose="02040502050405020303"/>
              </a:rPr>
              <a:t>hash </a:t>
            </a:r>
            <a:r>
              <a:rPr sz="1600" spc="-20" dirty="0">
                <a:latin typeface="Georgia" panose="02040502050405020303"/>
                <a:cs typeface="Georgia" panose="02040502050405020303"/>
              </a:rPr>
              <a:t>table at the </a:t>
            </a:r>
            <a:r>
              <a:rPr sz="1600" spc="-25" dirty="0">
                <a:latin typeface="Georgia" panose="02040502050405020303"/>
                <a:cs typeface="Georgia" panose="02040502050405020303"/>
              </a:rPr>
              <a:t>designated position </a:t>
            </a:r>
            <a:r>
              <a:rPr sz="1600" spc="-20" dirty="0">
                <a:latin typeface="Georgia" panose="02040502050405020303"/>
                <a:cs typeface="Georgia" panose="02040502050405020303"/>
              </a:rPr>
              <a:t>as shown </a:t>
            </a:r>
            <a:r>
              <a:rPr sz="1600" spc="-40" dirty="0">
                <a:latin typeface="Georgia" panose="02040502050405020303"/>
                <a:cs typeface="Georgia" panose="02040502050405020303"/>
              </a:rPr>
              <a:t>below. </a:t>
            </a:r>
            <a:r>
              <a:rPr sz="1600" spc="-45" dirty="0">
                <a:latin typeface="Georgia" panose="02040502050405020303"/>
                <a:cs typeface="Georgia" panose="02040502050405020303"/>
              </a:rPr>
              <a:t>Note </a:t>
            </a:r>
            <a:r>
              <a:rPr sz="1600" spc="-30" dirty="0">
                <a:latin typeface="Georgia" panose="02040502050405020303"/>
                <a:cs typeface="Georgia" panose="02040502050405020303"/>
              </a:rPr>
              <a:t>that </a:t>
            </a:r>
            <a:r>
              <a:rPr sz="1600" spc="-25" dirty="0">
                <a:latin typeface="Georgia" panose="02040502050405020303"/>
                <a:cs typeface="Georgia" panose="02040502050405020303"/>
              </a:rPr>
              <a:t>6 </a:t>
            </a:r>
            <a:r>
              <a:rPr sz="1600" spc="-30" dirty="0">
                <a:latin typeface="Georgia" panose="02040502050405020303"/>
                <a:cs typeface="Georgia" panose="02040502050405020303"/>
              </a:rPr>
              <a:t>of </a:t>
            </a:r>
            <a:r>
              <a:rPr sz="1600" spc="-25" dirty="0">
                <a:latin typeface="Georgia" panose="02040502050405020303"/>
                <a:cs typeface="Georgia" panose="02040502050405020303"/>
              </a:rPr>
              <a:t>the </a:t>
            </a:r>
            <a:r>
              <a:rPr sz="1600" spc="195" dirty="0">
                <a:latin typeface="Georgia" panose="02040502050405020303"/>
                <a:cs typeface="Georgia" panose="02040502050405020303"/>
              </a:rPr>
              <a:t>11  </a:t>
            </a:r>
            <a:r>
              <a:rPr sz="1600" spc="-15" dirty="0">
                <a:latin typeface="Georgia" panose="02040502050405020303"/>
                <a:cs typeface="Georgia" panose="02040502050405020303"/>
              </a:rPr>
              <a:t>slots </a:t>
            </a:r>
            <a:r>
              <a:rPr sz="1600" spc="-20" dirty="0">
                <a:latin typeface="Georgia" panose="02040502050405020303"/>
                <a:cs typeface="Georgia" panose="02040502050405020303"/>
              </a:rPr>
              <a:t>are </a:t>
            </a:r>
            <a:r>
              <a:rPr sz="1600" spc="-10" dirty="0">
                <a:latin typeface="Georgia" panose="02040502050405020303"/>
                <a:cs typeface="Georgia" panose="02040502050405020303"/>
              </a:rPr>
              <a:t>now </a:t>
            </a:r>
            <a:r>
              <a:rPr sz="1600" spc="-35" dirty="0">
                <a:latin typeface="Georgia" panose="02040502050405020303"/>
                <a:cs typeface="Georgia" panose="02040502050405020303"/>
              </a:rPr>
              <a:t>occupied. This </a:t>
            </a:r>
            <a:r>
              <a:rPr sz="1600" spc="-20" dirty="0">
                <a:latin typeface="Georgia" panose="02040502050405020303"/>
                <a:cs typeface="Georgia" panose="02040502050405020303"/>
              </a:rPr>
              <a:t>is referred </a:t>
            </a:r>
            <a:r>
              <a:rPr sz="1600" spc="-25" dirty="0">
                <a:latin typeface="Georgia" panose="02040502050405020303"/>
                <a:cs typeface="Georgia" panose="02040502050405020303"/>
              </a:rPr>
              <a:t>to </a:t>
            </a:r>
            <a:r>
              <a:rPr sz="1600" spc="-20" dirty="0">
                <a:latin typeface="Georgia" panose="02040502050405020303"/>
                <a:cs typeface="Georgia" panose="02040502050405020303"/>
              </a:rPr>
              <a:t>as </a:t>
            </a:r>
            <a:r>
              <a:rPr sz="1600" spc="-25" dirty="0">
                <a:latin typeface="Georgia" panose="02040502050405020303"/>
                <a:cs typeface="Georgia" panose="02040502050405020303"/>
              </a:rPr>
              <a:t>the </a:t>
            </a:r>
            <a:r>
              <a:rPr sz="1600" b="1" spc="-100" dirty="0">
                <a:latin typeface="Georgia" panose="02040502050405020303"/>
                <a:cs typeface="Georgia" panose="02040502050405020303"/>
              </a:rPr>
              <a:t>load factor</a:t>
            </a:r>
            <a:r>
              <a:rPr sz="1600" spc="-100" dirty="0">
                <a:latin typeface="Georgia" panose="02040502050405020303"/>
                <a:cs typeface="Georgia" panose="02040502050405020303"/>
              </a:rPr>
              <a:t>, </a:t>
            </a:r>
            <a:r>
              <a:rPr sz="1600" spc="-45" dirty="0">
                <a:latin typeface="Georgia" panose="02040502050405020303"/>
                <a:cs typeface="Georgia" panose="02040502050405020303"/>
              </a:rPr>
              <a:t>and</a:t>
            </a:r>
            <a:r>
              <a:rPr sz="1600" spc="295" dirty="0">
                <a:latin typeface="Georgia" panose="02040502050405020303"/>
                <a:cs typeface="Georgia" panose="02040502050405020303"/>
              </a:rPr>
              <a:t> </a:t>
            </a:r>
            <a:r>
              <a:rPr sz="1600" spc="-20" dirty="0">
                <a:latin typeface="Georgia" panose="02040502050405020303"/>
                <a:cs typeface="Georgia" panose="02040502050405020303"/>
              </a:rPr>
              <a:t>is  </a:t>
            </a:r>
            <a:r>
              <a:rPr sz="1600" spc="-40" dirty="0">
                <a:latin typeface="Georgia" panose="02040502050405020303"/>
                <a:cs typeface="Georgia" panose="02040502050405020303"/>
              </a:rPr>
              <a:t>commonly </a:t>
            </a:r>
            <a:r>
              <a:rPr sz="1600" spc="-25" dirty="0">
                <a:latin typeface="Georgia" panose="02040502050405020303"/>
                <a:cs typeface="Georgia" panose="02040502050405020303"/>
              </a:rPr>
              <a:t>denoted </a:t>
            </a:r>
            <a:r>
              <a:rPr sz="1600" spc="-20" dirty="0">
                <a:latin typeface="Georgia" panose="02040502050405020303"/>
                <a:cs typeface="Georgia" panose="02040502050405020303"/>
              </a:rPr>
              <a:t>by </a:t>
            </a:r>
            <a:r>
              <a:rPr sz="1600" spc="-45" dirty="0">
                <a:latin typeface="Georgia" panose="02040502050405020303"/>
                <a:cs typeface="Georgia" panose="02040502050405020303"/>
              </a:rPr>
              <a:t>λ=number  </a:t>
            </a:r>
            <a:r>
              <a:rPr sz="1600" spc="-30" dirty="0">
                <a:latin typeface="Georgia" panose="02040502050405020303"/>
                <a:cs typeface="Georgia" panose="02040502050405020303"/>
              </a:rPr>
              <a:t>of </a:t>
            </a:r>
            <a:r>
              <a:rPr sz="1600" spc="-20" dirty="0">
                <a:latin typeface="Georgia" panose="02040502050405020303"/>
                <a:cs typeface="Georgia" panose="02040502050405020303"/>
              </a:rPr>
              <a:t>item/table </a:t>
            </a:r>
            <a:r>
              <a:rPr sz="1600" spc="-25" dirty="0">
                <a:latin typeface="Georgia" panose="02040502050405020303"/>
                <a:cs typeface="Georgia" panose="02040502050405020303"/>
              </a:rPr>
              <a:t>size. </a:t>
            </a:r>
            <a:r>
              <a:rPr sz="1600" spc="-60" dirty="0">
                <a:latin typeface="Georgia" panose="02040502050405020303"/>
                <a:cs typeface="Georgia" panose="02040502050405020303"/>
              </a:rPr>
              <a:t>For </a:t>
            </a:r>
            <a:r>
              <a:rPr sz="1600" spc="-20" dirty="0">
                <a:latin typeface="Georgia" panose="02040502050405020303"/>
                <a:cs typeface="Georgia" panose="02040502050405020303"/>
              </a:rPr>
              <a:t>this </a:t>
            </a:r>
            <a:r>
              <a:rPr sz="1600" spc="-45" dirty="0">
                <a:latin typeface="Georgia" panose="02040502050405020303"/>
                <a:cs typeface="Georgia" panose="02040502050405020303"/>
              </a:rPr>
              <a:t>example,  </a:t>
            </a:r>
            <a:r>
              <a:rPr sz="1600" spc="20" dirty="0">
                <a:latin typeface="Georgia" panose="02040502050405020303"/>
                <a:cs typeface="Georgia" panose="02040502050405020303"/>
              </a:rPr>
              <a:t>λ=6/11.</a:t>
            </a:r>
            <a:endParaRPr sz="16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9674" y="5597753"/>
            <a:ext cx="8683625" cy="903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sz="1200" spc="-30" dirty="0">
                <a:latin typeface="Georgia" panose="02040502050405020303"/>
                <a:cs typeface="Georgia" panose="02040502050405020303"/>
              </a:rPr>
              <a:t>Now </a:t>
            </a:r>
            <a:r>
              <a:rPr sz="1200" spc="-15" dirty="0">
                <a:latin typeface="Georgia" panose="02040502050405020303"/>
                <a:cs typeface="Georgia" panose="02040502050405020303"/>
              </a:rPr>
              <a:t>when </a:t>
            </a:r>
            <a:r>
              <a:rPr sz="1200" spc="10" dirty="0">
                <a:latin typeface="Georgia" panose="02040502050405020303"/>
                <a:cs typeface="Georgia" panose="02040502050405020303"/>
              </a:rPr>
              <a:t>we </a:t>
            </a:r>
            <a:r>
              <a:rPr sz="1200" spc="-20" dirty="0">
                <a:latin typeface="Georgia" panose="02040502050405020303"/>
                <a:cs typeface="Georgia" panose="02040502050405020303"/>
              </a:rPr>
              <a:t>want to </a:t>
            </a:r>
            <a:r>
              <a:rPr sz="1200" spc="-15" dirty="0">
                <a:latin typeface="Georgia" panose="02040502050405020303"/>
                <a:cs typeface="Georgia" panose="02040502050405020303"/>
              </a:rPr>
              <a:t>search </a:t>
            </a:r>
            <a:r>
              <a:rPr sz="1200" spc="-20" dirty="0">
                <a:latin typeface="Georgia" panose="02040502050405020303"/>
                <a:cs typeface="Georgia" panose="02040502050405020303"/>
              </a:rPr>
              <a:t>for </a:t>
            </a:r>
            <a:r>
              <a:rPr sz="1200" spc="-30" dirty="0">
                <a:latin typeface="Georgia" panose="02040502050405020303"/>
                <a:cs typeface="Georgia" panose="02040502050405020303"/>
              </a:rPr>
              <a:t>an </a:t>
            </a:r>
            <a:r>
              <a:rPr sz="1200" spc="-35" dirty="0">
                <a:latin typeface="Georgia" panose="02040502050405020303"/>
                <a:cs typeface="Georgia" panose="02040502050405020303"/>
              </a:rPr>
              <a:t>item, </a:t>
            </a:r>
            <a:r>
              <a:rPr sz="1200" spc="10" dirty="0">
                <a:latin typeface="Georgia" panose="02040502050405020303"/>
                <a:cs typeface="Georgia" panose="02040502050405020303"/>
              </a:rPr>
              <a:t>we </a:t>
            </a:r>
            <a:r>
              <a:rPr sz="1200" spc="-25" dirty="0">
                <a:latin typeface="Georgia" panose="02040502050405020303"/>
                <a:cs typeface="Georgia" panose="02040502050405020303"/>
              </a:rPr>
              <a:t>simply </a:t>
            </a:r>
            <a:r>
              <a:rPr sz="1200" spc="-15" dirty="0">
                <a:latin typeface="Georgia" panose="02040502050405020303"/>
                <a:cs typeface="Georgia" panose="02040502050405020303"/>
              </a:rPr>
              <a:t>use </a:t>
            </a:r>
            <a:r>
              <a:rPr sz="1200" spc="-20" dirty="0">
                <a:latin typeface="Georgia" panose="02040502050405020303"/>
                <a:cs typeface="Georgia" panose="02040502050405020303"/>
              </a:rPr>
              <a:t>the </a:t>
            </a:r>
            <a:r>
              <a:rPr sz="1200" spc="-25" dirty="0">
                <a:latin typeface="Georgia" panose="02040502050405020303"/>
                <a:cs typeface="Georgia" panose="02040502050405020303"/>
              </a:rPr>
              <a:t>hash </a:t>
            </a:r>
            <a:r>
              <a:rPr sz="1200" spc="-30" dirty="0">
                <a:latin typeface="Georgia" panose="02040502050405020303"/>
                <a:cs typeface="Georgia" panose="02040502050405020303"/>
              </a:rPr>
              <a:t>function </a:t>
            </a:r>
            <a:r>
              <a:rPr sz="1200" spc="-20" dirty="0">
                <a:latin typeface="Georgia" panose="02040502050405020303"/>
                <a:cs typeface="Georgia" panose="02040502050405020303"/>
              </a:rPr>
              <a:t>to </a:t>
            </a:r>
            <a:r>
              <a:rPr sz="1200" spc="-25" dirty="0">
                <a:latin typeface="Georgia" panose="02040502050405020303"/>
                <a:cs typeface="Georgia" panose="02040502050405020303"/>
              </a:rPr>
              <a:t>compute </a:t>
            </a:r>
            <a:r>
              <a:rPr sz="1200" spc="-20" dirty="0">
                <a:latin typeface="Georgia" panose="02040502050405020303"/>
                <a:cs typeface="Georgia" panose="02040502050405020303"/>
              </a:rPr>
              <a:t>the </a:t>
            </a:r>
            <a:r>
              <a:rPr sz="1200" spc="-10" dirty="0">
                <a:latin typeface="Georgia" panose="02040502050405020303"/>
                <a:cs typeface="Georgia" panose="02040502050405020303"/>
              </a:rPr>
              <a:t>slot </a:t>
            </a:r>
            <a:r>
              <a:rPr sz="1200" spc="-30" dirty="0">
                <a:latin typeface="Georgia" panose="02040502050405020303"/>
                <a:cs typeface="Georgia" panose="02040502050405020303"/>
              </a:rPr>
              <a:t>name </a:t>
            </a:r>
            <a:r>
              <a:rPr sz="1200" spc="-20" dirty="0">
                <a:latin typeface="Georgia" panose="02040502050405020303"/>
                <a:cs typeface="Georgia" panose="02040502050405020303"/>
              </a:rPr>
              <a:t>for the </a:t>
            </a:r>
            <a:r>
              <a:rPr sz="1200" spc="-25" dirty="0">
                <a:latin typeface="Georgia" panose="02040502050405020303"/>
                <a:cs typeface="Georgia" panose="02040502050405020303"/>
              </a:rPr>
              <a:t>item </a:t>
            </a:r>
            <a:r>
              <a:rPr sz="1200" spc="-30" dirty="0">
                <a:latin typeface="Georgia" panose="02040502050405020303"/>
                <a:cs typeface="Georgia" panose="02040502050405020303"/>
              </a:rPr>
              <a:t>and </a:t>
            </a:r>
            <a:r>
              <a:rPr sz="1200" spc="-25" dirty="0">
                <a:latin typeface="Georgia" panose="02040502050405020303"/>
                <a:cs typeface="Georgia" panose="02040502050405020303"/>
              </a:rPr>
              <a:t>then </a:t>
            </a:r>
            <a:r>
              <a:rPr sz="1200" spc="-20" dirty="0">
                <a:latin typeface="Georgia" panose="02040502050405020303"/>
                <a:cs typeface="Georgia" panose="02040502050405020303"/>
              </a:rPr>
              <a:t>check the  </a:t>
            </a:r>
            <a:r>
              <a:rPr sz="1200" spc="-25" dirty="0">
                <a:latin typeface="Georgia" panose="02040502050405020303"/>
                <a:cs typeface="Georgia" panose="02040502050405020303"/>
              </a:rPr>
              <a:t>hash </a:t>
            </a:r>
            <a:r>
              <a:rPr sz="1200" spc="-15" dirty="0">
                <a:latin typeface="Georgia" panose="02040502050405020303"/>
                <a:cs typeface="Georgia" panose="02040502050405020303"/>
              </a:rPr>
              <a:t>table </a:t>
            </a:r>
            <a:r>
              <a:rPr sz="1200" spc="-20" dirty="0">
                <a:latin typeface="Georgia" panose="02040502050405020303"/>
                <a:cs typeface="Georgia" panose="02040502050405020303"/>
              </a:rPr>
              <a:t>to </a:t>
            </a:r>
            <a:r>
              <a:rPr sz="1200" dirty="0">
                <a:latin typeface="Georgia" panose="02040502050405020303"/>
                <a:cs typeface="Georgia" panose="02040502050405020303"/>
              </a:rPr>
              <a:t>see </a:t>
            </a:r>
            <a:r>
              <a:rPr sz="1200" spc="-25" dirty="0">
                <a:latin typeface="Georgia" panose="02040502050405020303"/>
                <a:cs typeface="Georgia" panose="02040502050405020303"/>
              </a:rPr>
              <a:t>if </a:t>
            </a:r>
            <a:r>
              <a:rPr sz="1200" spc="-15" dirty="0">
                <a:latin typeface="Georgia" panose="02040502050405020303"/>
                <a:cs typeface="Georgia" panose="02040502050405020303"/>
              </a:rPr>
              <a:t>it is </a:t>
            </a:r>
            <a:r>
              <a:rPr sz="1200" spc="-20" dirty="0">
                <a:latin typeface="Georgia" panose="02040502050405020303"/>
                <a:cs typeface="Georgia" panose="02040502050405020303"/>
              </a:rPr>
              <a:t>present. </a:t>
            </a:r>
            <a:r>
              <a:rPr sz="1200" spc="-25" dirty="0">
                <a:latin typeface="Georgia" panose="02040502050405020303"/>
                <a:cs typeface="Georgia" panose="02040502050405020303"/>
              </a:rPr>
              <a:t>This </a:t>
            </a:r>
            <a:r>
              <a:rPr sz="1200" spc="-20" dirty="0">
                <a:latin typeface="Georgia" panose="02040502050405020303"/>
                <a:cs typeface="Georgia" panose="02040502050405020303"/>
              </a:rPr>
              <a:t>searching operation </a:t>
            </a:r>
            <a:r>
              <a:rPr sz="1200" spc="-15" dirty="0">
                <a:latin typeface="Georgia" panose="02040502050405020303"/>
                <a:cs typeface="Georgia" panose="02040502050405020303"/>
              </a:rPr>
              <a:t>is </a:t>
            </a:r>
            <a:r>
              <a:rPr sz="1200" b="1" spc="-40" dirty="0">
                <a:latin typeface="Georgia" panose="02040502050405020303"/>
                <a:cs typeface="Georgia" panose="02040502050405020303"/>
              </a:rPr>
              <a:t>O(1)</a:t>
            </a:r>
            <a:r>
              <a:rPr sz="1200" spc="-40" dirty="0">
                <a:latin typeface="Georgia" panose="02040502050405020303"/>
                <a:cs typeface="Georgia" panose="02040502050405020303"/>
              </a:rPr>
              <a:t>, </a:t>
            </a:r>
            <a:r>
              <a:rPr sz="1200" spc="-20" dirty="0">
                <a:latin typeface="Georgia" panose="02040502050405020303"/>
                <a:cs typeface="Georgia" panose="02040502050405020303"/>
              </a:rPr>
              <a:t>since a constant </a:t>
            </a:r>
            <a:r>
              <a:rPr sz="1200" spc="-35" dirty="0">
                <a:latin typeface="Georgia" panose="02040502050405020303"/>
                <a:cs typeface="Georgia" panose="02040502050405020303"/>
              </a:rPr>
              <a:t>amount </a:t>
            </a:r>
            <a:r>
              <a:rPr sz="1200" spc="-25" dirty="0">
                <a:latin typeface="Georgia" panose="02040502050405020303"/>
                <a:cs typeface="Georgia" panose="02040502050405020303"/>
              </a:rPr>
              <a:t>of time </a:t>
            </a:r>
            <a:r>
              <a:rPr sz="1200" spc="-15" dirty="0">
                <a:latin typeface="Georgia" panose="02040502050405020303"/>
                <a:cs typeface="Georgia" panose="02040502050405020303"/>
              </a:rPr>
              <a:t>is required </a:t>
            </a:r>
            <a:r>
              <a:rPr sz="1200" spc="-20" dirty="0">
                <a:latin typeface="Georgia" panose="02040502050405020303"/>
                <a:cs typeface="Georgia" panose="02040502050405020303"/>
              </a:rPr>
              <a:t>to compute the </a:t>
            </a:r>
            <a:r>
              <a:rPr sz="1200" spc="-30" dirty="0">
                <a:latin typeface="Georgia" panose="02040502050405020303"/>
                <a:cs typeface="Georgia" panose="02040502050405020303"/>
              </a:rPr>
              <a:t>hash  </a:t>
            </a:r>
            <a:r>
              <a:rPr sz="1200" spc="-20" dirty="0">
                <a:latin typeface="Georgia" panose="02040502050405020303"/>
                <a:cs typeface="Georgia" panose="02040502050405020303"/>
              </a:rPr>
              <a:t>value </a:t>
            </a:r>
            <a:r>
              <a:rPr sz="1200" spc="-30" dirty="0">
                <a:latin typeface="Georgia" panose="02040502050405020303"/>
                <a:cs typeface="Georgia" panose="02040502050405020303"/>
              </a:rPr>
              <a:t>and </a:t>
            </a:r>
            <a:r>
              <a:rPr sz="1200" spc="-25" dirty="0">
                <a:latin typeface="Georgia" panose="02040502050405020303"/>
                <a:cs typeface="Georgia" panose="02040502050405020303"/>
              </a:rPr>
              <a:t>then index </a:t>
            </a:r>
            <a:r>
              <a:rPr sz="1200" spc="-20" dirty="0">
                <a:latin typeface="Georgia" panose="02040502050405020303"/>
                <a:cs typeface="Georgia" panose="02040502050405020303"/>
              </a:rPr>
              <a:t>the </a:t>
            </a:r>
            <a:r>
              <a:rPr sz="1200" spc="-25" dirty="0">
                <a:latin typeface="Georgia" panose="02040502050405020303"/>
                <a:cs typeface="Georgia" panose="02040502050405020303"/>
              </a:rPr>
              <a:t>hash </a:t>
            </a:r>
            <a:r>
              <a:rPr sz="1200" spc="-15" dirty="0">
                <a:latin typeface="Georgia" panose="02040502050405020303"/>
                <a:cs typeface="Georgia" panose="02040502050405020303"/>
              </a:rPr>
              <a:t>table at </a:t>
            </a:r>
            <a:r>
              <a:rPr sz="1200" spc="-25" dirty="0">
                <a:latin typeface="Georgia" panose="02040502050405020303"/>
                <a:cs typeface="Georgia" panose="02040502050405020303"/>
              </a:rPr>
              <a:t>that </a:t>
            </a:r>
            <a:r>
              <a:rPr sz="1200" spc="-30" dirty="0">
                <a:latin typeface="Georgia" panose="02040502050405020303"/>
                <a:cs typeface="Georgia" panose="02040502050405020303"/>
              </a:rPr>
              <a:t>location. </a:t>
            </a:r>
            <a:r>
              <a:rPr sz="1200" spc="-60" dirty="0">
                <a:latin typeface="Georgia" panose="02040502050405020303"/>
                <a:cs typeface="Georgia" panose="02040502050405020303"/>
              </a:rPr>
              <a:t>If </a:t>
            </a:r>
            <a:r>
              <a:rPr sz="1200" spc="-15" dirty="0">
                <a:latin typeface="Georgia" panose="02040502050405020303"/>
                <a:cs typeface="Georgia" panose="02040502050405020303"/>
              </a:rPr>
              <a:t>everything is </a:t>
            </a:r>
            <a:r>
              <a:rPr sz="1200" spc="-5" dirty="0">
                <a:latin typeface="Georgia" panose="02040502050405020303"/>
                <a:cs typeface="Georgia" panose="02040502050405020303"/>
              </a:rPr>
              <a:t>where </a:t>
            </a:r>
            <a:r>
              <a:rPr sz="1200" spc="-15" dirty="0">
                <a:latin typeface="Georgia" panose="02040502050405020303"/>
                <a:cs typeface="Georgia" panose="02040502050405020303"/>
              </a:rPr>
              <a:t>it </a:t>
            </a:r>
            <a:r>
              <a:rPr sz="1200" spc="-25" dirty="0">
                <a:latin typeface="Georgia" panose="02040502050405020303"/>
                <a:cs typeface="Georgia" panose="02040502050405020303"/>
              </a:rPr>
              <a:t>should </a:t>
            </a:r>
            <a:r>
              <a:rPr sz="1200" spc="-30" dirty="0">
                <a:latin typeface="Georgia" panose="02040502050405020303"/>
                <a:cs typeface="Georgia" panose="02040502050405020303"/>
              </a:rPr>
              <a:t>be, </a:t>
            </a:r>
            <a:r>
              <a:rPr sz="1200" spc="10" dirty="0">
                <a:latin typeface="Georgia" panose="02040502050405020303"/>
                <a:cs typeface="Georgia" panose="02040502050405020303"/>
              </a:rPr>
              <a:t>we </a:t>
            </a:r>
            <a:r>
              <a:rPr sz="1200" spc="-25" dirty="0">
                <a:latin typeface="Georgia" panose="02040502050405020303"/>
                <a:cs typeface="Georgia" panose="02040502050405020303"/>
              </a:rPr>
              <a:t>have </a:t>
            </a:r>
            <a:r>
              <a:rPr sz="1200" spc="-30" dirty="0">
                <a:latin typeface="Georgia" panose="02040502050405020303"/>
                <a:cs typeface="Georgia" panose="02040502050405020303"/>
              </a:rPr>
              <a:t>found </a:t>
            </a:r>
            <a:r>
              <a:rPr sz="1200" spc="-20" dirty="0">
                <a:latin typeface="Georgia" panose="02040502050405020303"/>
                <a:cs typeface="Georgia" panose="02040502050405020303"/>
              </a:rPr>
              <a:t>a </a:t>
            </a:r>
            <a:r>
              <a:rPr sz="1200" b="1" spc="-80" dirty="0">
                <a:latin typeface="Georgia" panose="02040502050405020303"/>
                <a:cs typeface="Georgia" panose="02040502050405020303"/>
              </a:rPr>
              <a:t>constant time search  </a:t>
            </a:r>
            <a:r>
              <a:rPr sz="1200" spc="-30" dirty="0">
                <a:latin typeface="Georgia" panose="02040502050405020303"/>
                <a:cs typeface="Georgia" panose="02040502050405020303"/>
              </a:rPr>
              <a:t>algorithm.</a:t>
            </a:r>
            <a:endParaRPr sz="12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19400" y="4886325"/>
            <a:ext cx="5381625" cy="619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05" y="369773"/>
            <a:ext cx="221488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280" dirty="0">
                <a:solidFill>
                  <a:srgbClr val="000000"/>
                </a:solidFill>
              </a:rPr>
              <a:t>Collision</a:t>
            </a:r>
            <a:endParaRPr sz="43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72923" y="1159431"/>
            <a:ext cx="5193665" cy="72517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18</a:t>
            </a:r>
            <a:endParaRPr sz="12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70485">
              <a:lnSpc>
                <a:spcPct val="100000"/>
              </a:lnSpc>
            </a:pPr>
            <a:r>
              <a:rPr sz="1700" spc="-30" dirty="0">
                <a:latin typeface="Georgia" panose="02040502050405020303"/>
                <a:cs typeface="Georgia" panose="02040502050405020303"/>
              </a:rPr>
              <a:t>Let’s </a:t>
            </a:r>
            <a:r>
              <a:rPr sz="1700" spc="-20" dirty="0">
                <a:latin typeface="Georgia" panose="02040502050405020303"/>
                <a:cs typeface="Georgia" panose="02040502050405020303"/>
              </a:rPr>
              <a:t>insert </a:t>
            </a:r>
            <a:r>
              <a:rPr sz="1700" spc="-30" dirty="0">
                <a:latin typeface="Georgia" panose="02040502050405020303"/>
                <a:cs typeface="Georgia" panose="02040502050405020303"/>
              </a:rPr>
              <a:t>items </a:t>
            </a:r>
            <a:r>
              <a:rPr sz="1700" spc="10" dirty="0">
                <a:latin typeface="Georgia" panose="02040502050405020303"/>
                <a:cs typeface="Georgia" panose="02040502050405020303"/>
              </a:rPr>
              <a:t>65 </a:t>
            </a:r>
            <a:r>
              <a:rPr sz="1700" spc="-40" dirty="0">
                <a:latin typeface="Georgia" panose="02040502050405020303"/>
                <a:cs typeface="Georgia" panose="02040502050405020303"/>
              </a:rPr>
              <a:t>and </a:t>
            </a:r>
            <a:r>
              <a:rPr sz="1700" spc="45" dirty="0">
                <a:latin typeface="Georgia" panose="02040502050405020303"/>
                <a:cs typeface="Georgia" panose="02040502050405020303"/>
              </a:rPr>
              <a:t>37 </a:t>
            </a:r>
            <a:r>
              <a:rPr sz="1700" spc="-20" dirty="0">
                <a:latin typeface="Georgia" panose="02040502050405020303"/>
                <a:cs typeface="Georgia" panose="02040502050405020303"/>
              </a:rPr>
              <a:t>to the </a:t>
            </a:r>
            <a:r>
              <a:rPr sz="1700" spc="-25" dirty="0">
                <a:latin typeface="Georgia" panose="02040502050405020303"/>
                <a:cs typeface="Georgia" panose="02040502050405020303"/>
              </a:rPr>
              <a:t>following </a:t>
            </a:r>
            <a:r>
              <a:rPr sz="1700" spc="-35" dirty="0">
                <a:latin typeface="Georgia" panose="02040502050405020303"/>
                <a:cs typeface="Georgia" panose="02040502050405020303"/>
              </a:rPr>
              <a:t>hash</a:t>
            </a:r>
            <a:r>
              <a:rPr sz="1700" spc="5" dirty="0">
                <a:latin typeface="Georgia" panose="02040502050405020303"/>
                <a:cs typeface="Georgia" panose="02040502050405020303"/>
              </a:rPr>
              <a:t> </a:t>
            </a:r>
            <a:r>
              <a:rPr sz="1700" spc="-35" dirty="0">
                <a:latin typeface="Georgia" panose="02040502050405020303"/>
                <a:cs typeface="Georgia" panose="02040502050405020303"/>
              </a:rPr>
              <a:t>table.</a:t>
            </a:r>
            <a:endParaRPr sz="17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00200" y="2003425"/>
            <a:ext cx="5619750" cy="847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670050" y="2959735"/>
          <a:ext cx="5353050" cy="1283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8665"/>
                <a:gridCol w="1403349"/>
                <a:gridCol w="1276350"/>
                <a:gridCol w="1904364"/>
              </a:tblGrid>
              <a:tr h="42367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3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Item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8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Hash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8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Hash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10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Index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9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Comments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</a:tr>
              <a:tr h="42367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latin typeface="Arial" panose="020B0604020202020204"/>
                          <a:cs typeface="Arial" panose="020B0604020202020204"/>
                        </a:rPr>
                        <a:t>65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latin typeface="Arial" panose="020B0604020202020204"/>
                          <a:cs typeface="Arial" panose="020B0604020202020204"/>
                        </a:rPr>
                        <a:t>65 </a:t>
                      </a:r>
                      <a:r>
                        <a:rPr sz="1800" spc="-100" dirty="0">
                          <a:latin typeface="Arial" panose="020B0604020202020204"/>
                          <a:cs typeface="Arial" panose="020B0604020202020204"/>
                        </a:rPr>
                        <a:t>%</a:t>
                      </a:r>
                      <a:r>
                        <a:rPr sz="1800" spc="-4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10" dirty="0">
                          <a:latin typeface="Arial" panose="020B0604020202020204"/>
                          <a:cs typeface="Arial" panose="020B0604020202020204"/>
                        </a:rPr>
                        <a:t>11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latin typeface="Arial" panose="020B0604020202020204"/>
                          <a:cs typeface="Arial" panose="020B0604020202020204"/>
                        </a:rPr>
                        <a:t>10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5" dirty="0">
                          <a:latin typeface="Arial" panose="020B0604020202020204"/>
                          <a:cs typeface="Arial" panose="020B0604020202020204"/>
                        </a:rPr>
                        <a:t>Slot </a:t>
                      </a:r>
                      <a:r>
                        <a:rPr sz="1800" spc="-155" dirty="0">
                          <a:latin typeface="Arial" panose="020B0604020202020204"/>
                          <a:cs typeface="Arial" panose="020B0604020202020204"/>
                        </a:rPr>
                        <a:t>is</a:t>
                      </a:r>
                      <a:r>
                        <a:rPr sz="1800" spc="7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110" dirty="0">
                          <a:latin typeface="Arial" panose="020B0604020202020204"/>
                          <a:cs typeface="Arial" panose="020B0604020202020204"/>
                        </a:rPr>
                        <a:t>occupied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</a:tr>
              <a:tr h="42354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latin typeface="Arial" panose="020B0604020202020204"/>
                          <a:cs typeface="Arial" panose="020B0604020202020204"/>
                        </a:rPr>
                        <a:t>37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latin typeface="Arial" panose="020B0604020202020204"/>
                          <a:cs typeface="Arial" panose="020B0604020202020204"/>
                        </a:rPr>
                        <a:t>37 </a:t>
                      </a:r>
                      <a:r>
                        <a:rPr sz="1800" spc="-105" dirty="0">
                          <a:latin typeface="Arial" panose="020B0604020202020204"/>
                          <a:cs typeface="Arial" panose="020B0604020202020204"/>
                        </a:rPr>
                        <a:t>%</a:t>
                      </a:r>
                      <a:r>
                        <a:rPr sz="1800" spc="-4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10" dirty="0">
                          <a:latin typeface="Arial" panose="020B0604020202020204"/>
                          <a:cs typeface="Arial" panose="020B0604020202020204"/>
                        </a:rPr>
                        <a:t>11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4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5" dirty="0">
                          <a:latin typeface="Arial" panose="020B0604020202020204"/>
                          <a:cs typeface="Arial" panose="020B0604020202020204"/>
                        </a:rPr>
                        <a:t>Slot </a:t>
                      </a:r>
                      <a:r>
                        <a:rPr sz="1800" spc="-160" dirty="0">
                          <a:latin typeface="Arial" panose="020B0604020202020204"/>
                          <a:cs typeface="Arial" panose="020B0604020202020204"/>
                        </a:rPr>
                        <a:t>is</a:t>
                      </a:r>
                      <a:r>
                        <a:rPr sz="1800" spc="8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110" dirty="0">
                          <a:latin typeface="Arial" panose="020B0604020202020204"/>
                          <a:cs typeface="Arial" panose="020B0604020202020204"/>
                        </a:rPr>
                        <a:t>occupied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307340" y="6103758"/>
            <a:ext cx="7716520" cy="74104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  <a:tabLst>
                <a:tab pos="354965" algn="l"/>
              </a:tabLst>
            </a:pPr>
            <a:r>
              <a:rPr sz="1250" spc="30" dirty="0">
                <a:solidFill>
                  <a:srgbClr val="C00000"/>
                </a:solidFill>
                <a:latin typeface="Wingdings" panose="05000000000000000000"/>
                <a:cs typeface="Wingdings" panose="05000000000000000000"/>
              </a:rPr>
              <a:t></a:t>
            </a:r>
            <a:r>
              <a:rPr sz="1250" spc="3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-65" dirty="0">
                <a:latin typeface="Georgia" panose="02040502050405020303"/>
                <a:cs typeface="Georgia" panose="02040502050405020303"/>
              </a:rPr>
              <a:t>Use </a:t>
            </a:r>
            <a:r>
              <a:rPr sz="1600" spc="-25" dirty="0">
                <a:latin typeface="Georgia" panose="02040502050405020303"/>
                <a:cs typeface="Georgia" panose="02040502050405020303"/>
              </a:rPr>
              <a:t>the array </a:t>
            </a:r>
            <a:r>
              <a:rPr sz="1600" spc="-30" dirty="0">
                <a:latin typeface="Georgia" panose="02040502050405020303"/>
                <a:cs typeface="Georgia" panose="02040502050405020303"/>
              </a:rPr>
              <a:t>location </a:t>
            </a:r>
            <a:r>
              <a:rPr sz="1600" spc="-20" dirty="0">
                <a:latin typeface="Georgia" panose="02040502050405020303"/>
                <a:cs typeface="Georgia" panose="02040502050405020303"/>
              </a:rPr>
              <a:t>as </a:t>
            </a:r>
            <a:r>
              <a:rPr sz="1600" spc="-25" dirty="0">
                <a:latin typeface="Georgia" panose="02040502050405020303"/>
                <a:cs typeface="Georgia" panose="02040502050405020303"/>
              </a:rPr>
              <a:t>the </a:t>
            </a:r>
            <a:r>
              <a:rPr sz="1600" spc="-20" dirty="0">
                <a:latin typeface="Georgia" panose="02040502050405020303"/>
                <a:cs typeface="Georgia" panose="02040502050405020303"/>
              </a:rPr>
              <a:t>header </a:t>
            </a:r>
            <a:r>
              <a:rPr sz="1600" spc="-30" dirty="0">
                <a:latin typeface="Georgia" panose="02040502050405020303"/>
                <a:cs typeface="Georgia" panose="02040502050405020303"/>
              </a:rPr>
              <a:t>of a </a:t>
            </a:r>
            <a:r>
              <a:rPr sz="1600" spc="-35" dirty="0">
                <a:latin typeface="Georgia" panose="02040502050405020303"/>
                <a:cs typeface="Georgia" panose="02040502050405020303"/>
              </a:rPr>
              <a:t>linked </a:t>
            </a:r>
            <a:r>
              <a:rPr sz="1600" spc="-25" dirty="0">
                <a:latin typeface="Georgia" panose="02040502050405020303"/>
                <a:cs typeface="Georgia" panose="02040502050405020303"/>
              </a:rPr>
              <a:t>list </a:t>
            </a:r>
            <a:r>
              <a:rPr sz="1600" spc="-30" dirty="0">
                <a:latin typeface="Georgia" panose="02040502050405020303"/>
                <a:cs typeface="Georgia" panose="02040502050405020303"/>
              </a:rPr>
              <a:t>of </a:t>
            </a:r>
            <a:r>
              <a:rPr sz="1600" spc="-25" dirty="0">
                <a:latin typeface="Georgia" panose="02040502050405020303"/>
                <a:cs typeface="Georgia" panose="02040502050405020303"/>
              </a:rPr>
              <a:t>values </a:t>
            </a:r>
            <a:r>
              <a:rPr sz="1600" spc="-30" dirty="0">
                <a:latin typeface="Georgia" panose="02040502050405020303"/>
                <a:cs typeface="Georgia" panose="02040502050405020303"/>
              </a:rPr>
              <a:t>that </a:t>
            </a:r>
            <a:r>
              <a:rPr sz="1600" spc="-40" dirty="0">
                <a:latin typeface="Georgia" panose="02040502050405020303"/>
                <a:cs typeface="Georgia" panose="02040502050405020303"/>
              </a:rPr>
              <a:t>hash </a:t>
            </a:r>
            <a:r>
              <a:rPr sz="1600" spc="-25" dirty="0">
                <a:latin typeface="Georgia" panose="02040502050405020303"/>
                <a:cs typeface="Georgia" panose="02040502050405020303"/>
              </a:rPr>
              <a:t>to </a:t>
            </a:r>
            <a:r>
              <a:rPr sz="1600" spc="-30" dirty="0">
                <a:latin typeface="Georgia" panose="02040502050405020303"/>
                <a:cs typeface="Georgia" panose="02040502050405020303"/>
              </a:rPr>
              <a:t>this</a:t>
            </a:r>
            <a:r>
              <a:rPr sz="1600" spc="120" dirty="0">
                <a:latin typeface="Georgia" panose="02040502050405020303"/>
                <a:cs typeface="Georgia" panose="02040502050405020303"/>
              </a:rPr>
              <a:t> </a:t>
            </a:r>
            <a:r>
              <a:rPr sz="1600" spc="-30" dirty="0">
                <a:latin typeface="Georgia" panose="02040502050405020303"/>
                <a:cs typeface="Georgia" panose="02040502050405020303"/>
              </a:rPr>
              <a:t>location</a:t>
            </a:r>
            <a:endParaRPr sz="1600">
              <a:latin typeface="Georgia" panose="02040502050405020303"/>
              <a:cs typeface="Georgia" panose="02040502050405020303"/>
            </a:endParaRPr>
          </a:p>
          <a:p>
            <a:pPr marL="2473960">
              <a:lnSpc>
                <a:spcPct val="100000"/>
              </a:lnSpc>
              <a:spcBef>
                <a:spcPts val="1105"/>
              </a:spcBef>
            </a:pPr>
            <a:r>
              <a:rPr sz="2200" b="1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School </a:t>
            </a:r>
            <a:r>
              <a:rPr sz="2200" b="1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200" b="1" spc="-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Computer</a:t>
            </a:r>
            <a:r>
              <a:rPr sz="2200" b="1" spc="-3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spc="-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Engineering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7340" y="4101280"/>
            <a:ext cx="8684260" cy="196850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1829435">
              <a:lnSpc>
                <a:spcPct val="100000"/>
              </a:lnSpc>
              <a:spcBef>
                <a:spcPts val="1030"/>
              </a:spcBef>
            </a:pPr>
            <a:r>
              <a:rPr sz="1400" b="1" i="1" spc="-140" dirty="0">
                <a:solidFill>
                  <a:srgbClr val="C00000"/>
                </a:solidFill>
                <a:latin typeface="Georgia" panose="02040502050405020303"/>
                <a:cs typeface="Georgia" panose="02040502050405020303"/>
              </a:rPr>
              <a:t>Note </a:t>
            </a:r>
            <a:r>
              <a:rPr sz="1400" i="1" dirty="0">
                <a:solidFill>
                  <a:srgbClr val="C00000"/>
                </a:solidFill>
                <a:latin typeface="Caladea" panose="02000506000000020000"/>
                <a:cs typeface="Caladea" panose="02000506000000020000"/>
              </a:rPr>
              <a:t>- Hash </a:t>
            </a:r>
            <a:r>
              <a:rPr sz="1400" i="1" spc="-5" dirty="0">
                <a:solidFill>
                  <a:srgbClr val="C00000"/>
                </a:solidFill>
                <a:latin typeface="Caladea" panose="02000506000000020000"/>
                <a:cs typeface="Caladea" panose="02000506000000020000"/>
              </a:rPr>
              <a:t>Index </a:t>
            </a:r>
            <a:r>
              <a:rPr sz="1400" i="1" dirty="0">
                <a:solidFill>
                  <a:srgbClr val="C00000"/>
                </a:solidFill>
                <a:latin typeface="Caladea" panose="02000506000000020000"/>
                <a:cs typeface="Caladea" panose="02000506000000020000"/>
              </a:rPr>
              <a:t>can be </a:t>
            </a:r>
            <a:r>
              <a:rPr sz="1400" i="1" spc="-5" dirty="0">
                <a:solidFill>
                  <a:srgbClr val="C00000"/>
                </a:solidFill>
                <a:latin typeface="Caladea" panose="02000506000000020000"/>
                <a:cs typeface="Caladea" panose="02000506000000020000"/>
              </a:rPr>
              <a:t>called </a:t>
            </a:r>
            <a:r>
              <a:rPr sz="1400" i="1" dirty="0">
                <a:solidFill>
                  <a:srgbClr val="C00000"/>
                </a:solidFill>
                <a:latin typeface="Caladea" panose="02000506000000020000"/>
                <a:cs typeface="Caladea" panose="02000506000000020000"/>
              </a:rPr>
              <a:t>as Hash </a:t>
            </a:r>
            <a:r>
              <a:rPr sz="1400" i="1" spc="-10" dirty="0">
                <a:solidFill>
                  <a:srgbClr val="C00000"/>
                </a:solidFill>
                <a:latin typeface="Caladea" panose="02000506000000020000"/>
                <a:cs typeface="Caladea" panose="02000506000000020000"/>
              </a:rPr>
              <a:t>Address </a:t>
            </a:r>
            <a:r>
              <a:rPr sz="1400" i="1" dirty="0">
                <a:solidFill>
                  <a:srgbClr val="C00000"/>
                </a:solidFill>
                <a:latin typeface="Caladea" panose="02000506000000020000"/>
                <a:cs typeface="Caladea" panose="02000506000000020000"/>
              </a:rPr>
              <a:t>or</a:t>
            </a:r>
            <a:r>
              <a:rPr sz="1400" i="1" spc="-140" dirty="0">
                <a:solidFill>
                  <a:srgbClr val="C00000"/>
                </a:solidFill>
                <a:latin typeface="Caladea" panose="02000506000000020000"/>
                <a:cs typeface="Caladea" panose="02000506000000020000"/>
              </a:rPr>
              <a:t> </a:t>
            </a:r>
            <a:r>
              <a:rPr sz="1400" i="1" spc="-10" dirty="0">
                <a:solidFill>
                  <a:srgbClr val="C00000"/>
                </a:solidFill>
                <a:latin typeface="Caladea" panose="02000506000000020000"/>
                <a:cs typeface="Caladea" panose="02000506000000020000"/>
              </a:rPr>
              <a:t>Address</a:t>
            </a:r>
            <a:endParaRPr sz="1400">
              <a:latin typeface="Caladea" panose="02000506000000020000"/>
              <a:cs typeface="Caladea" panose="02000506000000020000"/>
            </a:endParaRPr>
          </a:p>
          <a:p>
            <a:pPr marL="12700" marR="5080" algn="just">
              <a:lnSpc>
                <a:spcPct val="120000"/>
              </a:lnSpc>
              <a:spcBef>
                <a:spcPts val="715"/>
              </a:spcBef>
            </a:pPr>
            <a:r>
              <a:rPr sz="1700" spc="-70" dirty="0">
                <a:latin typeface="Georgia" panose="02040502050405020303"/>
                <a:cs typeface="Georgia" panose="02040502050405020303"/>
              </a:rPr>
              <a:t>So </a:t>
            </a:r>
            <a:r>
              <a:rPr sz="1700" spc="-20" dirty="0">
                <a:latin typeface="Georgia" panose="02040502050405020303"/>
                <a:cs typeface="Georgia" panose="02040502050405020303"/>
              </a:rPr>
              <a:t>the </a:t>
            </a:r>
            <a:r>
              <a:rPr sz="1700" spc="-35" dirty="0">
                <a:latin typeface="Georgia" panose="02040502050405020303"/>
                <a:cs typeface="Georgia" panose="02040502050405020303"/>
              </a:rPr>
              <a:t>hash function </a:t>
            </a:r>
            <a:r>
              <a:rPr sz="1700" spc="-20" dirty="0">
                <a:latin typeface="Georgia" panose="02040502050405020303"/>
                <a:cs typeface="Georgia" panose="02040502050405020303"/>
              </a:rPr>
              <a:t>is </a:t>
            </a:r>
            <a:r>
              <a:rPr sz="1700" spc="-35" dirty="0">
                <a:latin typeface="Georgia" panose="02040502050405020303"/>
                <a:cs typeface="Georgia" panose="02040502050405020303"/>
              </a:rPr>
              <a:t>not </a:t>
            </a:r>
            <a:r>
              <a:rPr sz="1700" spc="-20" dirty="0">
                <a:latin typeface="Georgia" panose="02040502050405020303"/>
                <a:cs typeface="Georgia" panose="02040502050405020303"/>
              </a:rPr>
              <a:t>yielding to </a:t>
            </a:r>
            <a:r>
              <a:rPr sz="1700" spc="-25" dirty="0">
                <a:latin typeface="Georgia" panose="02040502050405020303"/>
                <a:cs typeface="Georgia" panose="02040502050405020303"/>
              </a:rPr>
              <a:t>distinct </a:t>
            </a:r>
            <a:r>
              <a:rPr sz="1700" spc="-35" dirty="0">
                <a:latin typeface="Georgia" panose="02040502050405020303"/>
                <a:cs typeface="Georgia" panose="02040502050405020303"/>
              </a:rPr>
              <a:t>values. </a:t>
            </a:r>
            <a:r>
              <a:rPr sz="1700" spc="-70" dirty="0">
                <a:latin typeface="Georgia" panose="02040502050405020303"/>
                <a:cs typeface="Georgia" panose="02040502050405020303"/>
              </a:rPr>
              <a:t>So </a:t>
            </a:r>
            <a:r>
              <a:rPr sz="1700" spc="-25" dirty="0">
                <a:latin typeface="Georgia" panose="02040502050405020303"/>
                <a:cs typeface="Georgia" panose="02040502050405020303"/>
              </a:rPr>
              <a:t>(</a:t>
            </a:r>
            <a:r>
              <a:rPr sz="1700" spc="-25" dirty="0">
                <a:solidFill>
                  <a:srgbClr val="C00000"/>
                </a:solidFill>
                <a:latin typeface="Georgia" panose="02040502050405020303"/>
                <a:cs typeface="Georgia" panose="02040502050405020303"/>
              </a:rPr>
              <a:t>54, </a:t>
            </a:r>
            <a:r>
              <a:rPr sz="1700" spc="10" dirty="0">
                <a:solidFill>
                  <a:srgbClr val="C00000"/>
                </a:solidFill>
                <a:latin typeface="Georgia" panose="02040502050405020303"/>
                <a:cs typeface="Georgia" panose="02040502050405020303"/>
              </a:rPr>
              <a:t>65) </a:t>
            </a:r>
            <a:r>
              <a:rPr sz="1700" spc="-40" dirty="0">
                <a:latin typeface="Georgia" panose="02040502050405020303"/>
                <a:cs typeface="Georgia" panose="02040502050405020303"/>
              </a:rPr>
              <a:t>&amp; </a:t>
            </a:r>
            <a:r>
              <a:rPr sz="1700" spc="-5" dirty="0">
                <a:latin typeface="Georgia" panose="02040502050405020303"/>
                <a:cs typeface="Georgia" panose="02040502050405020303"/>
              </a:rPr>
              <a:t>(</a:t>
            </a:r>
            <a:r>
              <a:rPr sz="1700" spc="-5" dirty="0">
                <a:solidFill>
                  <a:srgbClr val="C00000"/>
                </a:solidFill>
                <a:latin typeface="Georgia" panose="02040502050405020303"/>
                <a:cs typeface="Georgia" panose="02040502050405020303"/>
              </a:rPr>
              <a:t>26,37) </a:t>
            </a:r>
            <a:r>
              <a:rPr sz="1700" spc="-25" dirty="0">
                <a:latin typeface="Georgia" panose="02040502050405020303"/>
                <a:cs typeface="Georgia" panose="02040502050405020303"/>
              </a:rPr>
              <a:t>yielding </a:t>
            </a:r>
            <a:r>
              <a:rPr sz="1700" spc="-20" dirty="0">
                <a:latin typeface="Georgia" panose="02040502050405020303"/>
                <a:cs typeface="Georgia" panose="02040502050405020303"/>
              </a:rPr>
              <a:t>to </a:t>
            </a:r>
            <a:r>
              <a:rPr sz="1700" spc="-30" dirty="0">
                <a:latin typeface="Georgia" panose="02040502050405020303"/>
                <a:cs typeface="Georgia" panose="02040502050405020303"/>
              </a:rPr>
              <a:t>same  </a:t>
            </a:r>
            <a:r>
              <a:rPr sz="1700" spc="-40" dirty="0">
                <a:latin typeface="Georgia" panose="02040502050405020303"/>
                <a:cs typeface="Georgia" panose="02040502050405020303"/>
              </a:rPr>
              <a:t>hash value. </a:t>
            </a:r>
            <a:r>
              <a:rPr sz="1700" spc="-35" dirty="0">
                <a:latin typeface="Georgia" panose="02040502050405020303"/>
                <a:cs typeface="Georgia" panose="02040502050405020303"/>
              </a:rPr>
              <a:t>This </a:t>
            </a:r>
            <a:r>
              <a:rPr sz="1700" spc="-30" dirty="0">
                <a:latin typeface="Georgia" panose="02040502050405020303"/>
                <a:cs typeface="Georgia" panose="02040502050405020303"/>
              </a:rPr>
              <a:t>situation </a:t>
            </a:r>
            <a:r>
              <a:rPr sz="1700" spc="-20" dirty="0">
                <a:latin typeface="Georgia" panose="02040502050405020303"/>
                <a:cs typeface="Georgia" panose="02040502050405020303"/>
              </a:rPr>
              <a:t>is called </a:t>
            </a:r>
            <a:r>
              <a:rPr sz="1700" spc="-25" dirty="0">
                <a:latin typeface="Georgia" panose="02040502050405020303"/>
                <a:cs typeface="Georgia" panose="02040502050405020303"/>
              </a:rPr>
              <a:t>as </a:t>
            </a:r>
            <a:r>
              <a:rPr sz="1700" b="1" spc="-100" dirty="0">
                <a:latin typeface="Georgia" panose="02040502050405020303"/>
                <a:cs typeface="Georgia" panose="02040502050405020303"/>
              </a:rPr>
              <a:t>collision </a:t>
            </a:r>
            <a:r>
              <a:rPr sz="1700" spc="-15" dirty="0">
                <a:latin typeface="Georgia" panose="02040502050405020303"/>
                <a:cs typeface="Georgia" panose="02040502050405020303"/>
              </a:rPr>
              <a:t>(also </a:t>
            </a:r>
            <a:r>
              <a:rPr sz="1700" spc="-30" dirty="0">
                <a:latin typeface="Georgia" panose="02040502050405020303"/>
                <a:cs typeface="Georgia" panose="02040502050405020303"/>
              </a:rPr>
              <a:t>called </a:t>
            </a:r>
            <a:r>
              <a:rPr sz="1700" b="1" spc="-85" dirty="0">
                <a:latin typeface="Georgia" panose="02040502050405020303"/>
                <a:cs typeface="Georgia" panose="02040502050405020303"/>
              </a:rPr>
              <a:t>clash</a:t>
            </a:r>
            <a:r>
              <a:rPr sz="1700" spc="-85" dirty="0">
                <a:latin typeface="Georgia" panose="02040502050405020303"/>
                <a:cs typeface="Georgia" panose="02040502050405020303"/>
              </a:rPr>
              <a:t>) </a:t>
            </a:r>
            <a:r>
              <a:rPr sz="1700" spc="-45" dirty="0">
                <a:latin typeface="Georgia" panose="02040502050405020303"/>
                <a:cs typeface="Georgia" panose="02040502050405020303"/>
              </a:rPr>
              <a:t>and </a:t>
            </a:r>
            <a:r>
              <a:rPr sz="1700" spc="-25" dirty="0">
                <a:latin typeface="Georgia" panose="02040502050405020303"/>
                <a:cs typeface="Georgia" panose="02040502050405020303"/>
              </a:rPr>
              <a:t>some </a:t>
            </a:r>
            <a:r>
              <a:rPr sz="1700" spc="-35" dirty="0">
                <a:latin typeface="Georgia" panose="02040502050405020303"/>
                <a:cs typeface="Georgia" panose="02040502050405020303"/>
              </a:rPr>
              <a:t>method </a:t>
            </a:r>
            <a:r>
              <a:rPr sz="1700" spc="-20" dirty="0">
                <a:latin typeface="Georgia" panose="02040502050405020303"/>
                <a:cs typeface="Georgia" panose="02040502050405020303"/>
              </a:rPr>
              <a:t>to </a:t>
            </a:r>
            <a:r>
              <a:rPr sz="1700" spc="-5" dirty="0">
                <a:latin typeface="Georgia" panose="02040502050405020303"/>
                <a:cs typeface="Georgia" panose="02040502050405020303"/>
              </a:rPr>
              <a:t>be  </a:t>
            </a:r>
            <a:r>
              <a:rPr sz="1700" spc="-20" dirty="0">
                <a:latin typeface="Georgia" panose="02040502050405020303"/>
                <a:cs typeface="Georgia" panose="02040502050405020303"/>
              </a:rPr>
              <a:t>used to </a:t>
            </a:r>
            <a:r>
              <a:rPr sz="1700" spc="-15" dirty="0">
                <a:latin typeface="Georgia" panose="02040502050405020303"/>
                <a:cs typeface="Georgia" panose="02040502050405020303"/>
              </a:rPr>
              <a:t>resolve </a:t>
            </a:r>
            <a:r>
              <a:rPr sz="1700" spc="-45" dirty="0">
                <a:latin typeface="Georgia" panose="02040502050405020303"/>
                <a:cs typeface="Georgia" panose="02040502050405020303"/>
              </a:rPr>
              <a:t>it. </a:t>
            </a:r>
            <a:r>
              <a:rPr sz="1700" spc="-70" dirty="0">
                <a:latin typeface="Georgia" panose="02040502050405020303"/>
                <a:cs typeface="Georgia" panose="02040502050405020303"/>
              </a:rPr>
              <a:t>So </a:t>
            </a:r>
            <a:r>
              <a:rPr sz="1700" spc="-10" dirty="0">
                <a:latin typeface="Georgia" panose="02040502050405020303"/>
                <a:cs typeface="Georgia" panose="02040502050405020303"/>
              </a:rPr>
              <a:t>how </a:t>
            </a:r>
            <a:r>
              <a:rPr sz="1700" spc="-20" dirty="0">
                <a:latin typeface="Georgia" panose="02040502050405020303"/>
                <a:cs typeface="Georgia" panose="02040502050405020303"/>
              </a:rPr>
              <a:t>to </a:t>
            </a:r>
            <a:r>
              <a:rPr sz="1700" spc="-35" dirty="0">
                <a:latin typeface="Georgia" panose="02040502050405020303"/>
                <a:cs typeface="Georgia" panose="02040502050405020303"/>
              </a:rPr>
              <a:t>handle </a:t>
            </a:r>
            <a:r>
              <a:rPr sz="1700" spc="-20" dirty="0">
                <a:latin typeface="Georgia" panose="02040502050405020303"/>
                <a:cs typeface="Georgia" panose="02040502050405020303"/>
              </a:rPr>
              <a:t>the</a:t>
            </a:r>
            <a:r>
              <a:rPr sz="1700" spc="-200" dirty="0">
                <a:latin typeface="Georgia" panose="02040502050405020303"/>
                <a:cs typeface="Georgia" panose="02040502050405020303"/>
              </a:rPr>
              <a:t> </a:t>
            </a:r>
            <a:r>
              <a:rPr sz="1700" spc="-35" dirty="0">
                <a:latin typeface="Georgia" panose="02040502050405020303"/>
                <a:cs typeface="Georgia" panose="02040502050405020303"/>
              </a:rPr>
              <a:t>collision?</a:t>
            </a:r>
            <a:endParaRPr sz="1700">
              <a:latin typeface="Georgia" panose="02040502050405020303"/>
              <a:cs typeface="Georgia" panose="02040502050405020303"/>
            </a:endParaRPr>
          </a:p>
          <a:p>
            <a:pPr marL="355600" indent="-342900" algn="just">
              <a:lnSpc>
                <a:spcPct val="100000"/>
              </a:lnSpc>
              <a:spcBef>
                <a:spcPts val="400"/>
              </a:spcBef>
              <a:buClr>
                <a:srgbClr val="C00000"/>
              </a:buClr>
              <a:buSzPct val="78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1600" spc="-40" dirty="0">
                <a:latin typeface="Georgia" panose="02040502050405020303"/>
                <a:cs typeface="Georgia" panose="02040502050405020303"/>
              </a:rPr>
              <a:t>Search from </a:t>
            </a:r>
            <a:r>
              <a:rPr sz="1600" spc="-20" dirty="0">
                <a:latin typeface="Georgia" panose="02040502050405020303"/>
                <a:cs typeface="Georgia" panose="02040502050405020303"/>
              </a:rPr>
              <a:t>there </a:t>
            </a:r>
            <a:r>
              <a:rPr sz="1600" spc="-30" dirty="0">
                <a:latin typeface="Georgia" panose="02040502050405020303"/>
                <a:cs typeface="Georgia" panose="02040502050405020303"/>
              </a:rPr>
              <a:t>for </a:t>
            </a:r>
            <a:r>
              <a:rPr sz="1600" spc="-45" dirty="0">
                <a:latin typeface="Georgia" panose="02040502050405020303"/>
                <a:cs typeface="Georgia" panose="02040502050405020303"/>
              </a:rPr>
              <a:t>an </a:t>
            </a:r>
            <a:r>
              <a:rPr sz="1600" spc="-25" dirty="0">
                <a:latin typeface="Georgia" panose="02040502050405020303"/>
                <a:cs typeface="Georgia" panose="02040502050405020303"/>
              </a:rPr>
              <a:t>empty</a:t>
            </a:r>
            <a:r>
              <a:rPr sz="1600" spc="10" dirty="0">
                <a:latin typeface="Georgia" panose="02040502050405020303"/>
                <a:cs typeface="Georgia" panose="02040502050405020303"/>
              </a:rPr>
              <a:t> </a:t>
            </a:r>
            <a:r>
              <a:rPr sz="1600" spc="-30" dirty="0">
                <a:latin typeface="Georgia" panose="02040502050405020303"/>
                <a:cs typeface="Georgia" panose="02040502050405020303"/>
              </a:rPr>
              <a:t>location</a:t>
            </a:r>
            <a:endParaRPr sz="1600">
              <a:latin typeface="Georgia" panose="02040502050405020303"/>
              <a:cs typeface="Georgia" panose="02040502050405020303"/>
            </a:endParaRPr>
          </a:p>
          <a:p>
            <a:pPr marL="355600" indent="-342900" algn="just">
              <a:lnSpc>
                <a:spcPct val="100000"/>
              </a:lnSpc>
              <a:spcBef>
                <a:spcPts val="385"/>
              </a:spcBef>
              <a:buClr>
                <a:srgbClr val="C00000"/>
              </a:buClr>
              <a:buSzPct val="78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1600" spc="-65" dirty="0">
                <a:latin typeface="Georgia" panose="02040502050405020303"/>
                <a:cs typeface="Georgia" panose="02040502050405020303"/>
              </a:rPr>
              <a:t>Use </a:t>
            </a:r>
            <a:r>
              <a:rPr sz="1600" spc="-30" dirty="0">
                <a:latin typeface="Georgia" panose="02040502050405020303"/>
                <a:cs typeface="Georgia" panose="02040502050405020303"/>
              </a:rPr>
              <a:t>a </a:t>
            </a:r>
            <a:r>
              <a:rPr sz="1600" spc="-25" dirty="0">
                <a:latin typeface="Georgia" panose="02040502050405020303"/>
                <a:cs typeface="Georgia" panose="02040502050405020303"/>
              </a:rPr>
              <a:t>second/third/fourth/fifth </a:t>
            </a:r>
            <a:r>
              <a:rPr sz="1600" spc="-40" dirty="0">
                <a:latin typeface="Georgia" panose="02040502050405020303"/>
                <a:cs typeface="Georgia" panose="02040502050405020303"/>
              </a:rPr>
              <a:t>hash</a:t>
            </a:r>
            <a:r>
              <a:rPr sz="1600" spc="45" dirty="0">
                <a:latin typeface="Georgia" panose="02040502050405020303"/>
                <a:cs typeface="Georgia" panose="02040502050405020303"/>
              </a:rPr>
              <a:t> </a:t>
            </a:r>
            <a:r>
              <a:rPr sz="1600" spc="-40" dirty="0">
                <a:latin typeface="Georgia" panose="02040502050405020303"/>
                <a:cs typeface="Georgia" panose="02040502050405020303"/>
              </a:rPr>
              <a:t>function</a:t>
            </a:r>
            <a:endParaRPr sz="1600">
              <a:latin typeface="Georgia" panose="02040502050405020303"/>
              <a:cs typeface="Georgia" panose="02040502050405020303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05" y="369773"/>
            <a:ext cx="362204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420" dirty="0">
                <a:solidFill>
                  <a:srgbClr val="000000"/>
                </a:solidFill>
              </a:rPr>
              <a:t>Hash</a:t>
            </a:r>
            <a:r>
              <a:rPr sz="4300" spc="-225" dirty="0">
                <a:solidFill>
                  <a:srgbClr val="000000"/>
                </a:solidFill>
              </a:rPr>
              <a:t> </a:t>
            </a:r>
            <a:r>
              <a:rPr sz="4300" spc="-325" dirty="0">
                <a:solidFill>
                  <a:srgbClr val="000000"/>
                </a:solidFill>
              </a:rPr>
              <a:t>Function</a:t>
            </a:r>
            <a:endParaRPr sz="43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19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8" name="object 8"/>
          <p:cNvSpPr txBox="1"/>
          <p:nvPr/>
        </p:nvSpPr>
        <p:spPr>
          <a:xfrm>
            <a:off x="231140" y="1567052"/>
            <a:ext cx="8682990" cy="4598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sz="1800" spc="-70" dirty="0">
                <a:latin typeface="Georgia" panose="02040502050405020303"/>
                <a:cs typeface="Georgia" panose="02040502050405020303"/>
              </a:rPr>
              <a:t>Given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a collection of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items,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a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hash function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that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maps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each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item into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a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unique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slot is  </a:t>
            </a:r>
            <a:r>
              <a:rPr sz="1800" spc="-15" dirty="0">
                <a:latin typeface="Georgia" panose="02040502050405020303"/>
                <a:cs typeface="Georgia" panose="02040502050405020303"/>
              </a:rPr>
              <a:t>referred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to as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a </a:t>
            </a:r>
            <a:r>
              <a:rPr sz="1800" b="1" spc="-95" dirty="0">
                <a:latin typeface="Georgia" panose="02040502050405020303"/>
                <a:cs typeface="Georgia" panose="02040502050405020303"/>
              </a:rPr>
              <a:t>perfect </a:t>
            </a:r>
            <a:r>
              <a:rPr sz="1800" b="1" spc="-130" dirty="0">
                <a:latin typeface="Georgia" panose="02040502050405020303"/>
                <a:cs typeface="Georgia" panose="02040502050405020303"/>
              </a:rPr>
              <a:t>hash </a:t>
            </a:r>
            <a:r>
              <a:rPr sz="1800" b="1" spc="-120" dirty="0">
                <a:latin typeface="Georgia" panose="02040502050405020303"/>
                <a:cs typeface="Georgia" panose="02040502050405020303"/>
              </a:rPr>
              <a:t>function</a:t>
            </a:r>
            <a:r>
              <a:rPr sz="1800" spc="-120" dirty="0">
                <a:latin typeface="Georgia" panose="02040502050405020303"/>
                <a:cs typeface="Georgia" panose="02040502050405020303"/>
              </a:rPr>
              <a:t>. </a:t>
            </a:r>
            <a:r>
              <a:rPr sz="1800" spc="-75" dirty="0">
                <a:latin typeface="Georgia" panose="02040502050405020303"/>
                <a:cs typeface="Georgia" panose="02040502050405020303"/>
              </a:rPr>
              <a:t>If </a:t>
            </a:r>
            <a:r>
              <a:rPr sz="1800" spc="25" dirty="0">
                <a:latin typeface="Georgia" panose="02040502050405020303"/>
                <a:cs typeface="Georgia" panose="02040502050405020303"/>
              </a:rPr>
              <a:t>we </a:t>
            </a:r>
            <a:r>
              <a:rPr sz="1800" spc="-10" dirty="0">
                <a:latin typeface="Georgia" panose="02040502050405020303"/>
                <a:cs typeface="Georgia" panose="02040502050405020303"/>
              </a:rPr>
              <a:t>know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the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items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and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the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collection </a:t>
            </a:r>
            <a:r>
              <a:rPr sz="1800" spc="-10" dirty="0">
                <a:latin typeface="Georgia" panose="02040502050405020303"/>
                <a:cs typeface="Georgia" panose="02040502050405020303"/>
              </a:rPr>
              <a:t>will 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never </a:t>
            </a:r>
            <a:r>
              <a:rPr sz="1800" spc="-50" dirty="0">
                <a:latin typeface="Georgia" panose="02040502050405020303"/>
                <a:cs typeface="Georgia" panose="02040502050405020303"/>
              </a:rPr>
              <a:t>change,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then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it is possible to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construct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a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perfect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hash </a:t>
            </a:r>
            <a:r>
              <a:rPr sz="1800" spc="-50" dirty="0">
                <a:latin typeface="Georgia" panose="02040502050405020303"/>
                <a:cs typeface="Georgia" panose="02040502050405020303"/>
              </a:rPr>
              <a:t>function. </a:t>
            </a:r>
            <a:r>
              <a:rPr sz="1800" spc="-60" dirty="0">
                <a:latin typeface="Georgia" panose="02040502050405020303"/>
                <a:cs typeface="Georgia" panose="02040502050405020303"/>
              </a:rPr>
              <a:t>Unfortunately,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given  </a:t>
            </a:r>
            <a:r>
              <a:rPr sz="1800" spc="-50" dirty="0">
                <a:latin typeface="Georgia" panose="02040502050405020303"/>
                <a:cs typeface="Georgia" panose="02040502050405020303"/>
              </a:rPr>
              <a:t>an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arbitrary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collection of </a:t>
            </a:r>
            <a:r>
              <a:rPr sz="1800" spc="-50" dirty="0">
                <a:latin typeface="Georgia" panose="02040502050405020303"/>
                <a:cs typeface="Georgia" panose="02040502050405020303"/>
              </a:rPr>
              <a:t>items,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there is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no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systematic </a:t>
            </a:r>
            <a:r>
              <a:rPr sz="1800" spc="-10" dirty="0">
                <a:latin typeface="Georgia" panose="02040502050405020303"/>
                <a:cs typeface="Georgia" panose="02040502050405020303"/>
              </a:rPr>
              <a:t>way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to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construct a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perfect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hash 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function.</a:t>
            </a:r>
            <a:endParaRPr sz="1800">
              <a:latin typeface="Georgia" panose="02040502050405020303"/>
              <a:cs typeface="Georgia" panose="02040502050405020303"/>
            </a:endParaRPr>
          </a:p>
          <a:p>
            <a:pPr marL="12700" marR="5080" algn="just">
              <a:lnSpc>
                <a:spcPct val="100000"/>
              </a:lnSpc>
              <a:spcBef>
                <a:spcPts val="840"/>
              </a:spcBef>
            </a:pPr>
            <a:r>
              <a:rPr sz="1800" spc="-75" dirty="0">
                <a:latin typeface="Georgia" panose="02040502050405020303"/>
                <a:cs typeface="Georgia" panose="02040502050405020303"/>
              </a:rPr>
              <a:t>One </a:t>
            </a:r>
            <a:r>
              <a:rPr sz="1800" spc="-10" dirty="0">
                <a:latin typeface="Georgia" panose="02040502050405020303"/>
                <a:cs typeface="Georgia" panose="02040502050405020303"/>
              </a:rPr>
              <a:t>way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to always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have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a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perfect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hash function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is to increase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the </a:t>
            </a:r>
            <a:r>
              <a:rPr sz="1800" spc="-5" dirty="0">
                <a:latin typeface="Georgia" panose="02040502050405020303"/>
                <a:cs typeface="Georgia" panose="02040502050405020303"/>
              </a:rPr>
              <a:t>size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of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the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hash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table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so 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that each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possible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value </a:t>
            </a:r>
            <a:r>
              <a:rPr sz="1800" spc="-50" dirty="0">
                <a:latin typeface="Georgia" panose="02040502050405020303"/>
                <a:cs typeface="Georgia" panose="02040502050405020303"/>
              </a:rPr>
              <a:t>in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the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item range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can </a:t>
            </a:r>
            <a:r>
              <a:rPr sz="1800" spc="-10" dirty="0">
                <a:latin typeface="Georgia" panose="02040502050405020303"/>
                <a:cs typeface="Georgia" panose="02040502050405020303"/>
              </a:rPr>
              <a:t>be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accommodated.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This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guarantees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that 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each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item </a:t>
            </a:r>
            <a:r>
              <a:rPr sz="1800" spc="-10" dirty="0">
                <a:latin typeface="Georgia" panose="02040502050405020303"/>
                <a:cs typeface="Georgia" panose="02040502050405020303"/>
              </a:rPr>
              <a:t>will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have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a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unique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slot.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Although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this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is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practical for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small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numbers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of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items,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it  is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not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feasible </a:t>
            </a:r>
            <a:r>
              <a:rPr sz="1800" spc="-15" dirty="0">
                <a:latin typeface="Georgia" panose="02040502050405020303"/>
                <a:cs typeface="Georgia" panose="02040502050405020303"/>
              </a:rPr>
              <a:t>when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the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number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of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possible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items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is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large. </a:t>
            </a:r>
            <a:r>
              <a:rPr sz="1800" spc="-65" dirty="0">
                <a:latin typeface="Georgia" panose="02040502050405020303"/>
                <a:cs typeface="Georgia" panose="02040502050405020303"/>
              </a:rPr>
              <a:t>For </a:t>
            </a:r>
            <a:r>
              <a:rPr sz="1800" spc="-50" dirty="0">
                <a:latin typeface="Georgia" panose="02040502050405020303"/>
                <a:cs typeface="Georgia" panose="02040502050405020303"/>
              </a:rPr>
              <a:t>example,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if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the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items </a:t>
            </a:r>
            <a:r>
              <a:rPr sz="1800" spc="5" dirty="0">
                <a:latin typeface="Georgia" panose="02040502050405020303"/>
                <a:cs typeface="Georgia" panose="02040502050405020303"/>
              </a:rPr>
              <a:t>were 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nine-digit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Social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Security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numbers,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this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method </a:t>
            </a:r>
            <a:r>
              <a:rPr sz="1800" spc="-15" dirty="0">
                <a:latin typeface="Georgia" panose="02040502050405020303"/>
                <a:cs typeface="Georgia" panose="02040502050405020303"/>
              </a:rPr>
              <a:t>would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require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almost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one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billion slots. </a:t>
            </a:r>
            <a:r>
              <a:rPr sz="1800" spc="-80" dirty="0">
                <a:latin typeface="Georgia" panose="02040502050405020303"/>
                <a:cs typeface="Georgia" panose="02040502050405020303"/>
              </a:rPr>
              <a:t>If  </a:t>
            </a:r>
            <a:r>
              <a:rPr sz="1800" spc="20" dirty="0">
                <a:latin typeface="Georgia" panose="02040502050405020303"/>
                <a:cs typeface="Georgia" panose="02040502050405020303"/>
              </a:rPr>
              <a:t>we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only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want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to </a:t>
            </a:r>
            <a:r>
              <a:rPr sz="1800" spc="-15" dirty="0">
                <a:latin typeface="Georgia" panose="02040502050405020303"/>
                <a:cs typeface="Georgia" panose="02040502050405020303"/>
              </a:rPr>
              <a:t>store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data for a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class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of </a:t>
            </a:r>
            <a:r>
              <a:rPr sz="1800" spc="15" dirty="0">
                <a:latin typeface="Georgia" panose="02040502050405020303"/>
                <a:cs typeface="Georgia" panose="02040502050405020303"/>
              </a:rPr>
              <a:t>25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citizen, </a:t>
            </a:r>
            <a:r>
              <a:rPr sz="1800" spc="20" dirty="0">
                <a:latin typeface="Georgia" panose="02040502050405020303"/>
                <a:cs typeface="Georgia" panose="02040502050405020303"/>
              </a:rPr>
              <a:t>we </a:t>
            </a:r>
            <a:r>
              <a:rPr sz="1800" spc="-10" dirty="0">
                <a:latin typeface="Georgia" panose="02040502050405020303"/>
                <a:cs typeface="Georgia" panose="02040502050405020303"/>
              </a:rPr>
              <a:t>will be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wasting </a:t>
            </a:r>
            <a:r>
              <a:rPr sz="1800" spc="-50" dirty="0">
                <a:latin typeface="Georgia" panose="02040502050405020303"/>
                <a:cs typeface="Georgia" panose="02040502050405020303"/>
              </a:rPr>
              <a:t>an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enormous 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amount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of</a:t>
            </a:r>
            <a:r>
              <a:rPr sz="1800" spc="-60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spc="-65" dirty="0">
                <a:latin typeface="Georgia" panose="02040502050405020303"/>
                <a:cs typeface="Georgia" panose="02040502050405020303"/>
              </a:rPr>
              <a:t>memory.</a:t>
            </a:r>
            <a:endParaRPr sz="1800">
              <a:latin typeface="Georgia" panose="02040502050405020303"/>
              <a:cs typeface="Georgia" panose="02040502050405020303"/>
            </a:endParaRPr>
          </a:p>
          <a:p>
            <a:pPr marL="12700" marR="6350" algn="just">
              <a:lnSpc>
                <a:spcPct val="100000"/>
              </a:lnSpc>
              <a:spcBef>
                <a:spcPts val="600"/>
              </a:spcBef>
            </a:pPr>
            <a:r>
              <a:rPr sz="1800" spc="-70" dirty="0">
                <a:latin typeface="Georgia" panose="02040502050405020303"/>
                <a:cs typeface="Georgia" panose="02040502050405020303"/>
              </a:rPr>
              <a:t>So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goal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is to create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a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hash function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that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minimizes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the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number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of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collisions, </a:t>
            </a:r>
            <a:r>
              <a:rPr sz="1800" spc="-10" dirty="0">
                <a:latin typeface="Georgia" panose="02040502050405020303"/>
                <a:cs typeface="Georgia" panose="02040502050405020303"/>
              </a:rPr>
              <a:t>easy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to 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compute, and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evenly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distributes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the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items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in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the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hash table.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There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are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a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number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of  </a:t>
            </a:r>
            <a:r>
              <a:rPr sz="1800" spc="-50" dirty="0">
                <a:latin typeface="Georgia" panose="02040502050405020303"/>
                <a:cs typeface="Georgia" panose="02040502050405020303"/>
              </a:rPr>
              <a:t>common </a:t>
            </a:r>
            <a:r>
              <a:rPr sz="1800" spc="-15" dirty="0">
                <a:latin typeface="Georgia" panose="02040502050405020303"/>
                <a:cs typeface="Georgia" panose="02040502050405020303"/>
              </a:rPr>
              <a:t>ways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to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extend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the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simple remainder</a:t>
            </a:r>
            <a:r>
              <a:rPr sz="1800" spc="-140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spc="-50" dirty="0">
                <a:latin typeface="Georgia" panose="02040502050405020303"/>
                <a:cs typeface="Georgia" panose="02040502050405020303"/>
              </a:rPr>
              <a:t>method.</a:t>
            </a:r>
            <a:endParaRPr sz="1800">
              <a:latin typeface="Georgia" panose="02040502050405020303"/>
              <a:cs typeface="Georgia" panose="02040502050405020303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369773"/>
            <a:ext cx="434721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310" dirty="0">
                <a:solidFill>
                  <a:srgbClr val="000000"/>
                </a:solidFill>
              </a:rPr>
              <a:t>Chapter</a:t>
            </a:r>
            <a:r>
              <a:rPr sz="4300" spc="-170" dirty="0">
                <a:solidFill>
                  <a:srgbClr val="000000"/>
                </a:solidFill>
              </a:rPr>
              <a:t> </a:t>
            </a:r>
            <a:r>
              <a:rPr sz="4300" spc="-310" dirty="0">
                <a:solidFill>
                  <a:srgbClr val="000000"/>
                </a:solidFill>
              </a:rPr>
              <a:t>Contents</a:t>
            </a:r>
            <a:endParaRPr sz="43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22250" y="1610741"/>
          <a:ext cx="8705850" cy="1689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8825"/>
                <a:gridCol w="7321550"/>
                <a:gridCol w="606425"/>
              </a:tblGrid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30"/>
                        </a:spcBef>
                      </a:pPr>
                      <a:r>
                        <a:rPr sz="2400" b="1" spc="-18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Sr</a:t>
                      </a:r>
                      <a:r>
                        <a:rPr sz="2400" b="1" spc="-14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400" b="1" spc="19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#</a:t>
                      </a:r>
                      <a:endParaRPr sz="24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0"/>
                        </a:spcBef>
                      </a:pPr>
                      <a:r>
                        <a:rPr sz="2400" b="1" spc="-10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Major </a:t>
                      </a:r>
                      <a:r>
                        <a:rPr sz="2400" b="1" spc="-9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and </a:t>
                      </a:r>
                      <a:r>
                        <a:rPr sz="2400" b="1" spc="-14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Detailed </a:t>
                      </a:r>
                      <a:r>
                        <a:rPr sz="2400" b="1" spc="-11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Coverage</a:t>
                      </a:r>
                      <a:r>
                        <a:rPr sz="2400" b="1" spc="-4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400" b="1" spc="-8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Area</a:t>
                      </a:r>
                      <a:endParaRPr sz="24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0"/>
                        </a:spcBef>
                      </a:pPr>
                      <a:r>
                        <a:rPr sz="2400" b="1" spc="-13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Hrs</a:t>
                      </a:r>
                      <a:endParaRPr sz="24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</a:tr>
              <a:tr h="640080">
                <a:tc row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3600" dirty="0">
                          <a:latin typeface="Arial" panose="020B0604020202020204"/>
                          <a:cs typeface="Arial" panose="020B0604020202020204"/>
                        </a:rPr>
                        <a:t>8</a:t>
                      </a:r>
                      <a:endParaRPr sz="3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3600" b="1" spc="-204" dirty="0">
                          <a:latin typeface="Trebuchet MS" panose="020B0603020202020204"/>
                          <a:cs typeface="Trebuchet MS" panose="020B0603020202020204"/>
                        </a:rPr>
                        <a:t>Searching</a:t>
                      </a:r>
                      <a:endParaRPr sz="36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3600" dirty="0">
                          <a:latin typeface="Arial" panose="020B0604020202020204"/>
                          <a:cs typeface="Arial" panose="020B0604020202020204"/>
                        </a:rPr>
                        <a:t>4</a:t>
                      </a:r>
                      <a:endParaRPr sz="3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</a:tr>
              <a:tr h="579119">
                <a:tc vMerge="1"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200" spc="-185" dirty="0">
                          <a:latin typeface="Arial" panose="020B0604020202020204"/>
                          <a:cs typeface="Arial" panose="020B0604020202020204"/>
                        </a:rPr>
                        <a:t>Linear </a:t>
                      </a:r>
                      <a:r>
                        <a:rPr sz="3200" spc="-220" dirty="0">
                          <a:latin typeface="Arial" panose="020B0604020202020204"/>
                          <a:cs typeface="Arial" panose="020B0604020202020204"/>
                        </a:rPr>
                        <a:t>Search, </a:t>
                      </a:r>
                      <a:r>
                        <a:rPr sz="3200" spc="-155" dirty="0">
                          <a:latin typeface="Arial" panose="020B0604020202020204"/>
                          <a:cs typeface="Arial" panose="020B0604020202020204"/>
                        </a:rPr>
                        <a:t>Binary </a:t>
                      </a:r>
                      <a:r>
                        <a:rPr sz="3200" spc="-220" dirty="0">
                          <a:latin typeface="Arial" panose="020B0604020202020204"/>
                          <a:cs typeface="Arial" panose="020B0604020202020204"/>
                        </a:rPr>
                        <a:t>Search,</a:t>
                      </a:r>
                      <a:r>
                        <a:rPr sz="3200" spc="41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3200" spc="-245" dirty="0">
                          <a:latin typeface="Arial" panose="020B0604020202020204"/>
                          <a:cs typeface="Arial" panose="020B0604020202020204"/>
                        </a:rPr>
                        <a:t>Hashing</a:t>
                      </a:r>
                      <a:endParaRPr sz="3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 vMerge="1"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8" name="object 8"/>
          <p:cNvSpPr txBox="1"/>
          <p:nvPr/>
        </p:nvSpPr>
        <p:spPr>
          <a:xfrm>
            <a:off x="212547" y="1265682"/>
            <a:ext cx="106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05" y="369773"/>
            <a:ext cx="598741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300" dirty="0">
                <a:solidFill>
                  <a:srgbClr val="000000"/>
                </a:solidFill>
              </a:rPr>
              <a:t>Popular </a:t>
            </a:r>
            <a:r>
              <a:rPr sz="4300" spc="-425" dirty="0">
                <a:solidFill>
                  <a:srgbClr val="000000"/>
                </a:solidFill>
              </a:rPr>
              <a:t>Hash</a:t>
            </a:r>
            <a:r>
              <a:rPr sz="4300" spc="-30" dirty="0">
                <a:solidFill>
                  <a:srgbClr val="000000"/>
                </a:solidFill>
              </a:rPr>
              <a:t> </a:t>
            </a:r>
            <a:r>
              <a:rPr sz="4300" spc="-315" dirty="0">
                <a:solidFill>
                  <a:srgbClr val="000000"/>
                </a:solidFill>
              </a:rPr>
              <a:t>Functions</a:t>
            </a:r>
            <a:endParaRPr sz="43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20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8" name="object 8"/>
          <p:cNvSpPr txBox="1"/>
          <p:nvPr/>
        </p:nvSpPr>
        <p:spPr>
          <a:xfrm>
            <a:off x="231140" y="1520697"/>
            <a:ext cx="2213610" cy="101346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30"/>
              </a:spcBef>
              <a:buClr>
                <a:srgbClr val="C00000"/>
              </a:buClr>
              <a:buSzPct val="81000"/>
              <a:buFont typeface="Wingdings" panose="05000000000000000000"/>
              <a:buChar char=""/>
              <a:tabLst>
                <a:tab pos="354965" algn="l"/>
                <a:tab pos="355600" algn="l"/>
              </a:tabLst>
            </a:pPr>
            <a:r>
              <a:rPr sz="1800" spc="-55" dirty="0">
                <a:latin typeface="Georgia" panose="02040502050405020303"/>
                <a:cs typeface="Georgia" panose="02040502050405020303"/>
              </a:rPr>
              <a:t>Folding</a:t>
            </a:r>
            <a:r>
              <a:rPr sz="1800" spc="-130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method</a:t>
            </a:r>
            <a:endParaRPr sz="1800">
              <a:latin typeface="Georgia" panose="02040502050405020303"/>
              <a:cs typeface="Georgia" panose="02040502050405020303"/>
            </a:endParaRPr>
          </a:p>
          <a:p>
            <a:pPr marL="355600" indent="-342900">
              <a:lnSpc>
                <a:spcPct val="100000"/>
              </a:lnSpc>
              <a:spcBef>
                <a:spcPts val="435"/>
              </a:spcBef>
              <a:buClr>
                <a:srgbClr val="C00000"/>
              </a:buClr>
              <a:buSzPct val="81000"/>
              <a:buFont typeface="Wingdings" panose="05000000000000000000"/>
              <a:buChar char=""/>
              <a:tabLst>
                <a:tab pos="354965" algn="l"/>
                <a:tab pos="355600" algn="l"/>
              </a:tabLst>
            </a:pPr>
            <a:r>
              <a:rPr sz="1800" spc="-45" dirty="0">
                <a:latin typeface="Georgia" panose="02040502050405020303"/>
                <a:cs typeface="Georgia" panose="02040502050405020303"/>
              </a:rPr>
              <a:t>Midsquare</a:t>
            </a:r>
            <a:r>
              <a:rPr sz="1800" spc="-90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method</a:t>
            </a:r>
            <a:endParaRPr sz="1800">
              <a:latin typeface="Georgia" panose="02040502050405020303"/>
              <a:cs typeface="Georgia" panose="02040502050405020303"/>
            </a:endParaRPr>
          </a:p>
          <a:p>
            <a:pPr marL="355600" indent="-342900">
              <a:lnSpc>
                <a:spcPct val="100000"/>
              </a:lnSpc>
              <a:spcBef>
                <a:spcPts val="435"/>
              </a:spcBef>
              <a:buClr>
                <a:srgbClr val="C00000"/>
              </a:buClr>
              <a:buSzPct val="81000"/>
              <a:buFont typeface="Wingdings" panose="05000000000000000000"/>
              <a:buChar char=""/>
              <a:tabLst>
                <a:tab pos="354965" algn="l"/>
                <a:tab pos="355600" algn="l"/>
              </a:tabLst>
            </a:pPr>
            <a:r>
              <a:rPr sz="1800" spc="-45" dirty="0">
                <a:latin typeface="Georgia" panose="02040502050405020303"/>
                <a:cs typeface="Georgia" panose="02040502050405020303"/>
              </a:rPr>
              <a:t>Division</a:t>
            </a:r>
            <a:r>
              <a:rPr sz="1800" spc="-130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method</a:t>
            </a:r>
            <a:endParaRPr sz="18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0129" y="2590787"/>
            <a:ext cx="1676400" cy="36957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342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70"/>
              </a:spcBef>
            </a:pPr>
            <a:r>
              <a:rPr sz="1800" i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Folding</a:t>
            </a:r>
            <a:r>
              <a:rPr sz="1800" i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Method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4939" y="2991104"/>
            <a:ext cx="8683625" cy="3391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 algn="just">
              <a:lnSpc>
                <a:spcPct val="120000"/>
              </a:lnSpc>
              <a:spcBef>
                <a:spcPts val="100"/>
              </a:spcBef>
            </a:pPr>
            <a:r>
              <a:rPr sz="1800" spc="-35" dirty="0">
                <a:latin typeface="Georgia" panose="02040502050405020303"/>
                <a:cs typeface="Georgia" panose="02040502050405020303"/>
              </a:rPr>
              <a:t>The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folding method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for constructing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hash functions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begins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by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dividing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the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item into 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equal-size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pieces </a:t>
            </a:r>
            <a:r>
              <a:rPr sz="1800" spc="-15" dirty="0">
                <a:latin typeface="Georgia" panose="02040502050405020303"/>
                <a:cs typeface="Georgia" panose="02040502050405020303"/>
              </a:rPr>
              <a:t>(the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last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piece </a:t>
            </a:r>
            <a:r>
              <a:rPr sz="1800" spc="-50" dirty="0">
                <a:latin typeface="Georgia" panose="02040502050405020303"/>
                <a:cs typeface="Georgia" panose="02040502050405020303"/>
              </a:rPr>
              <a:t>may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not </a:t>
            </a:r>
            <a:r>
              <a:rPr sz="1800" spc="-10" dirty="0">
                <a:latin typeface="Georgia" panose="02040502050405020303"/>
                <a:cs typeface="Georgia" panose="02040502050405020303"/>
              </a:rPr>
              <a:t>be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of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equal size).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These pieces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are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then added  </a:t>
            </a:r>
            <a:r>
              <a:rPr sz="1800" spc="-15" dirty="0">
                <a:latin typeface="Georgia" panose="02040502050405020303"/>
                <a:cs typeface="Georgia" panose="02040502050405020303"/>
              </a:rPr>
              <a:t>together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to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give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the resulting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hash</a:t>
            </a:r>
            <a:r>
              <a:rPr sz="1800" spc="-175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value.</a:t>
            </a:r>
            <a:endParaRPr sz="1800">
              <a:latin typeface="Georgia" panose="02040502050405020303"/>
              <a:cs typeface="Georgia" panose="02040502050405020303"/>
            </a:endParaRPr>
          </a:p>
          <a:p>
            <a:pPr marL="12700" algn="just">
              <a:lnSpc>
                <a:spcPct val="100000"/>
              </a:lnSpc>
              <a:spcBef>
                <a:spcPts val="840"/>
              </a:spcBef>
            </a:pPr>
            <a:r>
              <a:rPr sz="1800" b="1" spc="-145" dirty="0">
                <a:latin typeface="Georgia" panose="02040502050405020303"/>
                <a:cs typeface="Georgia" panose="02040502050405020303"/>
              </a:rPr>
              <a:t>Example</a:t>
            </a:r>
            <a:r>
              <a:rPr sz="1800" b="1" spc="-100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b="1" spc="-80" dirty="0">
                <a:latin typeface="Georgia" panose="02040502050405020303"/>
                <a:cs typeface="Georgia" panose="02040502050405020303"/>
              </a:rPr>
              <a:t>-</a:t>
            </a:r>
            <a:endParaRPr sz="1800">
              <a:latin typeface="Georgia" panose="02040502050405020303"/>
              <a:cs typeface="Georgia" panose="02040502050405020303"/>
            </a:endParaRPr>
          </a:p>
          <a:p>
            <a:pPr marL="12700" marR="5080" algn="just">
              <a:lnSpc>
                <a:spcPct val="100000"/>
              </a:lnSpc>
              <a:spcBef>
                <a:spcPts val="600"/>
              </a:spcBef>
            </a:pPr>
            <a:r>
              <a:rPr sz="1800" spc="-35" dirty="0">
                <a:latin typeface="Georgia" panose="02040502050405020303"/>
                <a:cs typeface="Georgia" panose="02040502050405020303"/>
              </a:rPr>
              <a:t>if </a:t>
            </a:r>
            <a:r>
              <a:rPr sz="1800" spc="-15" dirty="0">
                <a:latin typeface="Georgia" panose="02040502050405020303"/>
                <a:cs typeface="Georgia" panose="02040502050405020303"/>
              </a:rPr>
              <a:t>our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item </a:t>
            </a:r>
            <a:r>
              <a:rPr sz="1800" spc="-5" dirty="0">
                <a:latin typeface="Georgia" panose="02040502050405020303"/>
                <a:cs typeface="Georgia" panose="02040502050405020303"/>
              </a:rPr>
              <a:t>was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the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phone number </a:t>
            </a:r>
            <a:r>
              <a:rPr sz="1800" spc="-10" dirty="0">
                <a:latin typeface="Georgia" panose="02040502050405020303"/>
                <a:cs typeface="Georgia" panose="02040502050405020303"/>
              </a:rPr>
              <a:t>436-555-4601, </a:t>
            </a:r>
            <a:r>
              <a:rPr sz="1800" spc="20" dirty="0">
                <a:latin typeface="Georgia" panose="02040502050405020303"/>
                <a:cs typeface="Georgia" panose="02040502050405020303"/>
              </a:rPr>
              <a:t>we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would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take the digits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and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divide 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them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into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groups of </a:t>
            </a:r>
            <a:r>
              <a:rPr sz="1800" spc="-10" dirty="0">
                <a:latin typeface="Georgia" panose="02040502050405020303"/>
                <a:cs typeface="Georgia" panose="02040502050405020303"/>
              </a:rPr>
              <a:t>2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(43,65,55,46,01).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After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the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addition, 43+65+55+46+01, </a:t>
            </a:r>
            <a:r>
              <a:rPr sz="1800" spc="20" dirty="0">
                <a:latin typeface="Georgia" panose="02040502050405020303"/>
                <a:cs typeface="Georgia" panose="02040502050405020303"/>
              </a:rPr>
              <a:t>we</a:t>
            </a:r>
            <a:r>
              <a:rPr sz="1800" spc="160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get</a:t>
            </a:r>
            <a:endParaRPr sz="1800">
              <a:latin typeface="Georgia" panose="02040502050405020303"/>
              <a:cs typeface="Georgia" panose="02040502050405020303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spc="-10" dirty="0">
                <a:latin typeface="Georgia" panose="02040502050405020303"/>
                <a:cs typeface="Georgia" panose="02040502050405020303"/>
              </a:rPr>
              <a:t>210. </a:t>
            </a:r>
            <a:r>
              <a:rPr sz="1800" spc="-80" dirty="0">
                <a:latin typeface="Georgia" panose="02040502050405020303"/>
                <a:cs typeface="Georgia" panose="02040502050405020303"/>
              </a:rPr>
              <a:t>If </a:t>
            </a:r>
            <a:r>
              <a:rPr sz="1800" spc="20" dirty="0">
                <a:latin typeface="Georgia" panose="02040502050405020303"/>
                <a:cs typeface="Georgia" panose="02040502050405020303"/>
              </a:rPr>
              <a:t>we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assume </a:t>
            </a:r>
            <a:r>
              <a:rPr sz="1800" spc="-15" dirty="0">
                <a:latin typeface="Georgia" panose="02040502050405020303"/>
                <a:cs typeface="Georgia" panose="02040502050405020303"/>
              </a:rPr>
              <a:t>our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hash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table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has </a:t>
            </a:r>
            <a:r>
              <a:rPr sz="1800" spc="220" dirty="0">
                <a:latin typeface="Georgia" panose="02040502050405020303"/>
                <a:cs typeface="Georgia" panose="02040502050405020303"/>
              </a:rPr>
              <a:t>11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slots, then </a:t>
            </a:r>
            <a:r>
              <a:rPr sz="1800" spc="20" dirty="0">
                <a:latin typeface="Georgia" panose="02040502050405020303"/>
                <a:cs typeface="Georgia" panose="02040502050405020303"/>
              </a:rPr>
              <a:t>we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need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to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perform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the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extra </a:t>
            </a:r>
            <a:r>
              <a:rPr sz="1800" spc="-15" dirty="0">
                <a:latin typeface="Georgia" panose="02040502050405020303"/>
                <a:cs typeface="Georgia" panose="02040502050405020303"/>
              </a:rPr>
              <a:t>step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of 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dividing </a:t>
            </a:r>
            <a:r>
              <a:rPr sz="1800" spc="-15" dirty="0">
                <a:latin typeface="Georgia" panose="02040502050405020303"/>
                <a:cs typeface="Georgia" panose="02040502050405020303"/>
              </a:rPr>
              <a:t>by </a:t>
            </a:r>
            <a:r>
              <a:rPr sz="1800" spc="220" dirty="0">
                <a:latin typeface="Georgia" panose="02040502050405020303"/>
                <a:cs typeface="Georgia" panose="02040502050405020303"/>
              </a:rPr>
              <a:t>11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and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keeping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the </a:t>
            </a:r>
            <a:r>
              <a:rPr sz="1800" spc="-60" dirty="0">
                <a:latin typeface="Georgia" panose="02040502050405020303"/>
                <a:cs typeface="Georgia" panose="02040502050405020303"/>
              </a:rPr>
              <a:t>remainder. </a:t>
            </a:r>
            <a:r>
              <a:rPr sz="1800" spc="-80" dirty="0">
                <a:latin typeface="Georgia" panose="02040502050405020303"/>
                <a:cs typeface="Georgia" panose="02040502050405020303"/>
              </a:rPr>
              <a:t>In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this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case </a:t>
            </a:r>
            <a:r>
              <a:rPr sz="1800" spc="35" dirty="0">
                <a:latin typeface="Georgia" panose="02040502050405020303"/>
                <a:cs typeface="Georgia" panose="02040502050405020303"/>
              </a:rPr>
              <a:t>210 </a:t>
            </a:r>
            <a:r>
              <a:rPr sz="1800" spc="130" dirty="0">
                <a:latin typeface="Georgia" panose="02040502050405020303"/>
                <a:cs typeface="Georgia" panose="02040502050405020303"/>
              </a:rPr>
              <a:t>% </a:t>
            </a:r>
            <a:r>
              <a:rPr sz="1800" spc="225" dirty="0">
                <a:latin typeface="Georgia" panose="02040502050405020303"/>
                <a:cs typeface="Georgia" panose="02040502050405020303"/>
              </a:rPr>
              <a:t>11 </a:t>
            </a:r>
            <a:r>
              <a:rPr sz="1800" spc="-15" dirty="0">
                <a:latin typeface="Georgia" panose="02040502050405020303"/>
                <a:cs typeface="Georgia" panose="02040502050405020303"/>
              </a:rPr>
              <a:t>is </a:t>
            </a:r>
            <a:r>
              <a:rPr sz="1800" spc="50" dirty="0">
                <a:latin typeface="Georgia" panose="02040502050405020303"/>
                <a:cs typeface="Georgia" panose="02040502050405020303"/>
              </a:rPr>
              <a:t>1, </a:t>
            </a:r>
            <a:r>
              <a:rPr sz="1800" spc="-10" dirty="0">
                <a:latin typeface="Georgia" panose="02040502050405020303"/>
                <a:cs typeface="Georgia" panose="02040502050405020303"/>
              </a:rPr>
              <a:t>so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the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phone  number </a:t>
            </a:r>
            <a:r>
              <a:rPr sz="1800" dirty="0">
                <a:latin typeface="Georgia" panose="02040502050405020303"/>
                <a:cs typeface="Georgia" panose="02040502050405020303"/>
              </a:rPr>
              <a:t>436-555-4601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hashes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to slot </a:t>
            </a:r>
            <a:r>
              <a:rPr sz="1800" spc="50" dirty="0">
                <a:latin typeface="Georgia" panose="02040502050405020303"/>
                <a:cs typeface="Georgia" panose="02040502050405020303"/>
              </a:rPr>
              <a:t>1. </a:t>
            </a:r>
            <a:r>
              <a:rPr sz="1800" spc="-50" dirty="0">
                <a:latin typeface="Georgia" panose="02040502050405020303"/>
                <a:cs typeface="Georgia" panose="02040502050405020303"/>
              </a:rPr>
              <a:t>Sometimes,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for </a:t>
            </a:r>
            <a:r>
              <a:rPr sz="1800" b="1" spc="-110" dirty="0">
                <a:latin typeface="Georgia" panose="02040502050405020303"/>
                <a:cs typeface="Georgia" panose="02040502050405020303"/>
              </a:rPr>
              <a:t>extra </a:t>
            </a:r>
            <a:r>
              <a:rPr sz="1800" b="1" spc="-114" dirty="0">
                <a:latin typeface="Georgia" panose="02040502050405020303"/>
                <a:cs typeface="Georgia" panose="02040502050405020303"/>
              </a:rPr>
              <a:t>milling</a:t>
            </a:r>
            <a:r>
              <a:rPr sz="1800" spc="-114" dirty="0">
                <a:latin typeface="Georgia" panose="02040502050405020303"/>
                <a:cs typeface="Georgia" panose="02040502050405020303"/>
              </a:rPr>
              <a:t>,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even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number 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parts are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each </a:t>
            </a:r>
            <a:r>
              <a:rPr sz="1800" b="1" spc="-110" dirty="0">
                <a:latin typeface="Georgia" panose="02040502050405020303"/>
                <a:cs typeface="Georgia" panose="02040502050405020303"/>
              </a:rPr>
              <a:t>reversed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before the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addition.  </a:t>
            </a:r>
            <a:r>
              <a:rPr sz="1800" spc="-70" dirty="0">
                <a:latin typeface="Georgia" panose="02040502050405020303"/>
                <a:cs typeface="Georgia" panose="02040502050405020303"/>
              </a:rPr>
              <a:t>So</a:t>
            </a:r>
            <a:r>
              <a:rPr sz="1800" spc="290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the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groups of </a:t>
            </a:r>
            <a:r>
              <a:rPr sz="1800" spc="-10" dirty="0">
                <a:latin typeface="Georgia" panose="02040502050405020303"/>
                <a:cs typeface="Georgia" panose="02040502050405020303"/>
              </a:rPr>
              <a:t>2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(43,65,55,46,01) 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becomes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(43, </a:t>
            </a:r>
            <a:r>
              <a:rPr sz="1800" spc="-35" dirty="0">
                <a:solidFill>
                  <a:srgbClr val="C00000"/>
                </a:solidFill>
                <a:latin typeface="Georgia" panose="02040502050405020303"/>
                <a:cs typeface="Georgia" panose="02040502050405020303"/>
              </a:rPr>
              <a:t>56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, </a:t>
            </a:r>
            <a:r>
              <a:rPr sz="1800" spc="-15" dirty="0">
                <a:latin typeface="Georgia" panose="02040502050405020303"/>
                <a:cs typeface="Georgia" panose="02040502050405020303"/>
              </a:rPr>
              <a:t>55, </a:t>
            </a:r>
            <a:r>
              <a:rPr sz="1800" spc="-25" dirty="0">
                <a:solidFill>
                  <a:srgbClr val="C00000"/>
                </a:solidFill>
                <a:latin typeface="Georgia" panose="02040502050405020303"/>
                <a:cs typeface="Georgia" panose="02040502050405020303"/>
              </a:rPr>
              <a:t>64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and </a:t>
            </a:r>
            <a:r>
              <a:rPr sz="1800" dirty="0">
                <a:latin typeface="Georgia" panose="02040502050405020303"/>
                <a:cs typeface="Georgia" panose="02040502050405020303"/>
              </a:rPr>
              <a:t>01).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After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the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addition,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43+56+55+64+01, </a:t>
            </a:r>
            <a:r>
              <a:rPr sz="1800" spc="20" dirty="0">
                <a:latin typeface="Georgia" panose="02040502050405020303"/>
                <a:cs typeface="Georgia" panose="02040502050405020303"/>
              </a:rPr>
              <a:t>we </a:t>
            </a:r>
            <a:r>
              <a:rPr sz="1800" spc="-15" dirty="0">
                <a:latin typeface="Georgia" panose="02040502050405020303"/>
                <a:cs typeface="Georgia" panose="02040502050405020303"/>
              </a:rPr>
              <a:t>get</a:t>
            </a:r>
            <a:r>
              <a:rPr sz="1800" spc="-70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spc="-10" dirty="0">
                <a:latin typeface="Georgia" panose="02040502050405020303"/>
                <a:cs typeface="Georgia" panose="02040502050405020303"/>
              </a:rPr>
              <a:t>210.</a:t>
            </a:r>
            <a:endParaRPr sz="18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54629" y="1495425"/>
            <a:ext cx="2821940" cy="101346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30"/>
              </a:spcBef>
              <a:buClr>
                <a:srgbClr val="C00000"/>
              </a:buClr>
              <a:buSzPct val="81000"/>
              <a:buFont typeface="Wingdings" panose="05000000000000000000"/>
              <a:buChar char=""/>
              <a:tabLst>
                <a:tab pos="354965" algn="l"/>
                <a:tab pos="355600" algn="l"/>
              </a:tabLst>
            </a:pPr>
            <a:r>
              <a:rPr sz="1800" spc="-40" dirty="0">
                <a:latin typeface="Georgia" panose="02040502050405020303"/>
                <a:cs typeface="Georgia" panose="02040502050405020303"/>
              </a:rPr>
              <a:t>Subtraction</a:t>
            </a:r>
            <a:r>
              <a:rPr sz="1800" spc="-55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method</a:t>
            </a:r>
            <a:endParaRPr sz="1800">
              <a:latin typeface="Georgia" panose="02040502050405020303"/>
              <a:cs typeface="Georgia" panose="02040502050405020303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C00000"/>
              </a:buClr>
              <a:buSzPct val="81000"/>
              <a:buFont typeface="Wingdings" panose="05000000000000000000"/>
              <a:buChar char=""/>
              <a:tabLst>
                <a:tab pos="354965" algn="l"/>
                <a:tab pos="355600" algn="l"/>
              </a:tabLst>
            </a:pPr>
            <a:r>
              <a:rPr sz="1800" spc="-55" dirty="0">
                <a:latin typeface="Georgia" panose="02040502050405020303"/>
                <a:cs typeface="Georgia" panose="02040502050405020303"/>
              </a:rPr>
              <a:t>Digit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extraction</a:t>
            </a:r>
            <a:r>
              <a:rPr sz="1800" spc="-70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method</a:t>
            </a:r>
            <a:endParaRPr sz="1800">
              <a:latin typeface="Georgia" panose="02040502050405020303"/>
              <a:cs typeface="Georgia" panose="02040502050405020303"/>
            </a:endParaRPr>
          </a:p>
          <a:p>
            <a:pPr marL="355600" indent="-342900">
              <a:lnSpc>
                <a:spcPct val="100000"/>
              </a:lnSpc>
              <a:spcBef>
                <a:spcPts val="435"/>
              </a:spcBef>
              <a:buClr>
                <a:srgbClr val="C00000"/>
              </a:buClr>
              <a:buSzPct val="81000"/>
              <a:buFont typeface="Wingdings" panose="05000000000000000000"/>
              <a:buChar char=""/>
              <a:tabLst>
                <a:tab pos="354965" algn="l"/>
                <a:tab pos="355600" algn="l"/>
              </a:tabLst>
            </a:pPr>
            <a:r>
              <a:rPr sz="1800" spc="-45" dirty="0">
                <a:latin typeface="Georgia" panose="02040502050405020303"/>
                <a:cs typeface="Georgia" panose="02040502050405020303"/>
              </a:rPr>
              <a:t>Rotation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hashing</a:t>
            </a:r>
            <a:r>
              <a:rPr sz="1800" spc="-140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method</a:t>
            </a:r>
            <a:endParaRPr sz="1800">
              <a:latin typeface="Georgia" panose="02040502050405020303"/>
              <a:cs typeface="Georgia" panose="02040502050405020303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05" y="369773"/>
            <a:ext cx="474345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315" dirty="0">
                <a:solidFill>
                  <a:srgbClr val="000000"/>
                </a:solidFill>
              </a:rPr>
              <a:t>Midsquare</a:t>
            </a:r>
            <a:r>
              <a:rPr sz="4300" spc="-195" dirty="0">
                <a:solidFill>
                  <a:srgbClr val="000000"/>
                </a:solidFill>
              </a:rPr>
              <a:t> </a:t>
            </a:r>
            <a:r>
              <a:rPr sz="4300" spc="-345" dirty="0">
                <a:solidFill>
                  <a:srgbClr val="000000"/>
                </a:solidFill>
              </a:rPr>
              <a:t>Method</a:t>
            </a:r>
            <a:endParaRPr sz="43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21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8" name="object 8"/>
          <p:cNvSpPr txBox="1"/>
          <p:nvPr/>
        </p:nvSpPr>
        <p:spPr>
          <a:xfrm>
            <a:off x="205740" y="1520697"/>
            <a:ext cx="8733790" cy="1343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algn="just">
              <a:lnSpc>
                <a:spcPct val="120000"/>
              </a:lnSpc>
              <a:spcBef>
                <a:spcPts val="100"/>
              </a:spcBef>
            </a:pPr>
            <a:r>
              <a:rPr sz="1800" spc="-105" dirty="0">
                <a:latin typeface="Georgia" panose="02040502050405020303"/>
                <a:cs typeface="Georgia" panose="02040502050405020303"/>
              </a:rPr>
              <a:t>We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first square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the </a:t>
            </a:r>
            <a:r>
              <a:rPr sz="1800" spc="-55" dirty="0">
                <a:latin typeface="Georgia" panose="02040502050405020303"/>
                <a:cs typeface="Georgia" panose="02040502050405020303"/>
              </a:rPr>
              <a:t>item,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and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then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extract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some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portion of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the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resulting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digits. </a:t>
            </a:r>
            <a:r>
              <a:rPr sz="1800" spc="-65" dirty="0">
                <a:latin typeface="Georgia" panose="02040502050405020303"/>
                <a:cs typeface="Georgia" panose="02040502050405020303"/>
              </a:rPr>
              <a:t>For  </a:t>
            </a:r>
            <a:r>
              <a:rPr sz="1800" spc="-50" dirty="0">
                <a:latin typeface="Georgia" panose="02040502050405020303"/>
                <a:cs typeface="Georgia" panose="02040502050405020303"/>
              </a:rPr>
              <a:t>example,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if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the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item </a:t>
            </a:r>
            <a:r>
              <a:rPr sz="1800" spc="5" dirty="0">
                <a:latin typeface="Georgia" panose="02040502050405020303"/>
                <a:cs typeface="Georgia" panose="02040502050405020303"/>
              </a:rPr>
              <a:t>were </a:t>
            </a:r>
            <a:r>
              <a:rPr sz="1800" spc="-55" dirty="0">
                <a:latin typeface="Georgia" panose="02040502050405020303"/>
                <a:cs typeface="Georgia" panose="02040502050405020303"/>
              </a:rPr>
              <a:t>44, </a:t>
            </a:r>
            <a:r>
              <a:rPr sz="1800" spc="20" dirty="0">
                <a:latin typeface="Georgia" panose="02040502050405020303"/>
                <a:cs typeface="Georgia" panose="02040502050405020303"/>
              </a:rPr>
              <a:t>we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would first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compute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44</a:t>
            </a:r>
            <a:r>
              <a:rPr sz="1800" spc="-30" baseline="25000" dirty="0">
                <a:latin typeface="Georgia" panose="02040502050405020303"/>
                <a:cs typeface="Georgia" panose="02040502050405020303"/>
              </a:rPr>
              <a:t>2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=1936.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By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extracting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the 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middle </a:t>
            </a:r>
            <a:r>
              <a:rPr sz="1800" dirty="0">
                <a:latin typeface="Georgia" panose="02040502050405020303"/>
                <a:cs typeface="Georgia" panose="02040502050405020303"/>
              </a:rPr>
              <a:t>two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digits,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93, and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performing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the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remainder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step, </a:t>
            </a:r>
            <a:r>
              <a:rPr sz="1800" spc="20" dirty="0">
                <a:latin typeface="Georgia" panose="02040502050405020303"/>
                <a:cs typeface="Georgia" panose="02040502050405020303"/>
              </a:rPr>
              <a:t>we </a:t>
            </a:r>
            <a:r>
              <a:rPr sz="1800" spc="-15" dirty="0">
                <a:latin typeface="Georgia" panose="02040502050405020303"/>
                <a:cs typeface="Georgia" panose="02040502050405020303"/>
              </a:rPr>
              <a:t>get </a:t>
            </a:r>
            <a:r>
              <a:rPr sz="1800" spc="45" dirty="0">
                <a:latin typeface="Georgia" panose="02040502050405020303"/>
                <a:cs typeface="Georgia" panose="02040502050405020303"/>
              </a:rPr>
              <a:t>5 </a:t>
            </a:r>
            <a:r>
              <a:rPr sz="1800" dirty="0">
                <a:latin typeface="Georgia" panose="02040502050405020303"/>
                <a:cs typeface="Georgia" panose="02040502050405020303"/>
              </a:rPr>
              <a:t>(93 </a:t>
            </a:r>
            <a:r>
              <a:rPr sz="1800" spc="130" dirty="0">
                <a:latin typeface="Georgia" panose="02040502050405020303"/>
                <a:cs typeface="Georgia" panose="02040502050405020303"/>
              </a:rPr>
              <a:t>% </a:t>
            </a:r>
            <a:r>
              <a:rPr sz="1800" spc="85" dirty="0">
                <a:latin typeface="Georgia" panose="02040502050405020303"/>
                <a:cs typeface="Georgia" panose="02040502050405020303"/>
              </a:rPr>
              <a:t>11). </a:t>
            </a:r>
            <a:r>
              <a:rPr sz="1800" spc="-15" dirty="0">
                <a:latin typeface="Georgia" panose="02040502050405020303"/>
                <a:cs typeface="Georgia" panose="02040502050405020303"/>
              </a:rPr>
              <a:t>Below 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table </a:t>
            </a:r>
            <a:r>
              <a:rPr sz="1800" spc="-10" dirty="0">
                <a:latin typeface="Georgia" panose="02040502050405020303"/>
                <a:cs typeface="Georgia" panose="02040502050405020303"/>
              </a:rPr>
              <a:t>shows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item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under both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the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reminder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method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and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the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mid-square</a:t>
            </a:r>
            <a:r>
              <a:rPr sz="1800" spc="-114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spc="-50" dirty="0">
                <a:latin typeface="Georgia" panose="02040502050405020303"/>
                <a:cs typeface="Georgia" panose="02040502050405020303"/>
              </a:rPr>
              <a:t>method.</a:t>
            </a:r>
            <a:endParaRPr sz="1800">
              <a:latin typeface="Georgia" panose="02040502050405020303"/>
              <a:cs typeface="Georgia" panose="02040502050405020303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203490" y="3083941"/>
          <a:ext cx="6962775" cy="2978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9040"/>
                <a:gridCol w="1069340"/>
                <a:gridCol w="4664710"/>
              </a:tblGrid>
              <a:tr h="4236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3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Item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2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Address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12230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7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Mid-Square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9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Explanation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</a:tr>
              <a:tr h="4236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latin typeface="Arial" panose="020B0604020202020204"/>
                          <a:cs typeface="Arial" panose="020B0604020202020204"/>
                        </a:rPr>
                        <a:t>54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3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54</a:t>
                      </a:r>
                      <a:r>
                        <a:rPr sz="1800" spc="-7" baseline="25000" dirty="0">
                          <a:latin typeface="Arial" panose="020B0604020202020204"/>
                          <a:cs typeface="Arial" panose="020B0604020202020204"/>
                        </a:rPr>
                        <a:t>2</a:t>
                      </a: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=2916, </a:t>
                      </a:r>
                      <a:r>
                        <a:rPr sz="1800" spc="-30" dirty="0">
                          <a:latin typeface="Arial" panose="020B0604020202020204"/>
                          <a:cs typeface="Arial" panose="020B0604020202020204"/>
                        </a:rPr>
                        <a:t>91%11 </a:t>
                      </a:r>
                      <a:r>
                        <a:rPr sz="1800" spc="145" dirty="0">
                          <a:latin typeface="Arial" panose="020B0604020202020204"/>
                          <a:cs typeface="Arial" panose="020B0604020202020204"/>
                        </a:rPr>
                        <a:t>=</a:t>
                      </a:r>
                      <a:r>
                        <a:rPr sz="1800" spc="-4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10" dirty="0">
                          <a:latin typeface="Arial" panose="020B0604020202020204"/>
                          <a:cs typeface="Arial" panose="020B0604020202020204"/>
                        </a:rPr>
                        <a:t>3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</a:tr>
              <a:tr h="4236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latin typeface="Arial" panose="020B0604020202020204"/>
                          <a:cs typeface="Arial" panose="020B0604020202020204"/>
                        </a:rPr>
                        <a:t>26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7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26</a:t>
                      </a:r>
                      <a:r>
                        <a:rPr sz="1800" spc="-7" baseline="25000" dirty="0">
                          <a:latin typeface="Arial" panose="020B0604020202020204"/>
                          <a:cs typeface="Arial" panose="020B0604020202020204"/>
                        </a:rPr>
                        <a:t>2</a:t>
                      </a: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=676, </a:t>
                      </a:r>
                      <a:r>
                        <a:rPr sz="1800" spc="-35" dirty="0">
                          <a:latin typeface="Arial" panose="020B0604020202020204"/>
                          <a:cs typeface="Arial" panose="020B0604020202020204"/>
                        </a:rPr>
                        <a:t>7%11 </a:t>
                      </a:r>
                      <a:r>
                        <a:rPr sz="1800" spc="145" dirty="0">
                          <a:latin typeface="Arial" panose="020B0604020202020204"/>
                          <a:cs typeface="Arial" panose="020B0604020202020204"/>
                        </a:rPr>
                        <a:t>=</a:t>
                      </a:r>
                      <a:r>
                        <a:rPr sz="1800" spc="-2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10" dirty="0">
                          <a:latin typeface="Arial" panose="020B0604020202020204"/>
                          <a:cs typeface="Arial" panose="020B0604020202020204"/>
                        </a:rPr>
                        <a:t>7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</a:tr>
              <a:tr h="4236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latin typeface="Arial" panose="020B0604020202020204"/>
                          <a:cs typeface="Arial" panose="020B0604020202020204"/>
                        </a:rPr>
                        <a:t>93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9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93</a:t>
                      </a:r>
                      <a:r>
                        <a:rPr sz="1800" spc="-7" baseline="25000" dirty="0">
                          <a:latin typeface="Arial" panose="020B0604020202020204"/>
                          <a:cs typeface="Arial" panose="020B0604020202020204"/>
                        </a:rPr>
                        <a:t>2</a:t>
                      </a: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=8649, </a:t>
                      </a:r>
                      <a:r>
                        <a:rPr sz="1800" spc="-30" dirty="0">
                          <a:latin typeface="Arial" panose="020B0604020202020204"/>
                          <a:cs typeface="Arial" panose="020B0604020202020204"/>
                        </a:rPr>
                        <a:t>64%11 </a:t>
                      </a:r>
                      <a:r>
                        <a:rPr sz="1800" spc="150" dirty="0">
                          <a:latin typeface="Arial" panose="020B0604020202020204"/>
                          <a:cs typeface="Arial" panose="020B0604020202020204"/>
                        </a:rPr>
                        <a:t>=</a:t>
                      </a:r>
                      <a:r>
                        <a:rPr sz="1800" spc="-5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10" dirty="0">
                          <a:latin typeface="Arial" panose="020B0604020202020204"/>
                          <a:cs typeface="Arial" panose="020B0604020202020204"/>
                        </a:rPr>
                        <a:t>9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</a:tr>
              <a:tr h="4235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latin typeface="Arial" panose="020B0604020202020204"/>
                          <a:cs typeface="Arial" panose="020B0604020202020204"/>
                        </a:rPr>
                        <a:t>17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8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17</a:t>
                      </a:r>
                      <a:r>
                        <a:rPr sz="1800" spc="-7" baseline="25000" dirty="0">
                          <a:latin typeface="Arial" panose="020B0604020202020204"/>
                          <a:cs typeface="Arial" panose="020B0604020202020204"/>
                        </a:rPr>
                        <a:t>2</a:t>
                      </a: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=289, </a:t>
                      </a:r>
                      <a:r>
                        <a:rPr sz="1800" spc="-35" dirty="0">
                          <a:latin typeface="Arial" panose="020B0604020202020204"/>
                          <a:cs typeface="Arial" panose="020B0604020202020204"/>
                        </a:rPr>
                        <a:t>8%11 </a:t>
                      </a:r>
                      <a:r>
                        <a:rPr sz="1800" spc="145" dirty="0">
                          <a:latin typeface="Arial" panose="020B0604020202020204"/>
                          <a:cs typeface="Arial" panose="020B0604020202020204"/>
                        </a:rPr>
                        <a:t>=</a:t>
                      </a:r>
                      <a:r>
                        <a:rPr sz="1800" spc="-2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10" dirty="0">
                          <a:latin typeface="Arial" panose="020B0604020202020204"/>
                          <a:cs typeface="Arial" panose="020B0604020202020204"/>
                        </a:rPr>
                        <a:t>8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</a:tr>
              <a:tr h="4236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latin typeface="Arial" panose="020B0604020202020204"/>
                          <a:cs typeface="Arial" panose="020B0604020202020204"/>
                        </a:rPr>
                        <a:t>77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4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77</a:t>
                      </a:r>
                      <a:r>
                        <a:rPr sz="1800" spc="-7" baseline="25000" dirty="0">
                          <a:latin typeface="Arial" panose="020B0604020202020204"/>
                          <a:cs typeface="Arial" panose="020B0604020202020204"/>
                        </a:rPr>
                        <a:t>2</a:t>
                      </a: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=5929, </a:t>
                      </a:r>
                      <a:r>
                        <a:rPr sz="1800" spc="-30" dirty="0">
                          <a:latin typeface="Arial" panose="020B0604020202020204"/>
                          <a:cs typeface="Arial" panose="020B0604020202020204"/>
                        </a:rPr>
                        <a:t>92%11 </a:t>
                      </a:r>
                      <a:r>
                        <a:rPr sz="1800" spc="145" dirty="0">
                          <a:latin typeface="Arial" panose="020B0604020202020204"/>
                          <a:cs typeface="Arial" panose="020B0604020202020204"/>
                        </a:rPr>
                        <a:t>=</a:t>
                      </a:r>
                      <a:r>
                        <a:rPr sz="1800" spc="-4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10" dirty="0">
                          <a:latin typeface="Arial" panose="020B0604020202020204"/>
                          <a:cs typeface="Arial" panose="020B0604020202020204"/>
                        </a:rPr>
                        <a:t>4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</a:tr>
              <a:tr h="4236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latin typeface="Arial" panose="020B0604020202020204"/>
                          <a:cs typeface="Arial" panose="020B0604020202020204"/>
                        </a:rPr>
                        <a:t>31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6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31</a:t>
                      </a:r>
                      <a:r>
                        <a:rPr sz="1800" spc="-7" baseline="25000" dirty="0">
                          <a:latin typeface="Arial" panose="020B0604020202020204"/>
                          <a:cs typeface="Arial" panose="020B0604020202020204"/>
                        </a:rPr>
                        <a:t>2</a:t>
                      </a: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=961, </a:t>
                      </a:r>
                      <a:r>
                        <a:rPr sz="1800" spc="-35" dirty="0">
                          <a:latin typeface="Arial" panose="020B0604020202020204"/>
                          <a:cs typeface="Arial" panose="020B0604020202020204"/>
                        </a:rPr>
                        <a:t>6%11 </a:t>
                      </a:r>
                      <a:r>
                        <a:rPr sz="1800" spc="145" dirty="0">
                          <a:latin typeface="Arial" panose="020B0604020202020204"/>
                          <a:cs typeface="Arial" panose="020B0604020202020204"/>
                        </a:rPr>
                        <a:t>=</a:t>
                      </a:r>
                      <a:r>
                        <a:rPr sz="1800" spc="-2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10" dirty="0">
                          <a:latin typeface="Arial" panose="020B0604020202020204"/>
                          <a:cs typeface="Arial" panose="020B0604020202020204"/>
                        </a:rPr>
                        <a:t>6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05" y="369773"/>
            <a:ext cx="412750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280" dirty="0">
                <a:solidFill>
                  <a:srgbClr val="000000"/>
                </a:solidFill>
              </a:rPr>
              <a:t>Division</a:t>
            </a:r>
            <a:r>
              <a:rPr sz="4300" spc="-215" dirty="0">
                <a:solidFill>
                  <a:srgbClr val="000000"/>
                </a:solidFill>
              </a:rPr>
              <a:t> </a:t>
            </a:r>
            <a:r>
              <a:rPr sz="4300" spc="-340" dirty="0">
                <a:solidFill>
                  <a:srgbClr val="000000"/>
                </a:solidFill>
              </a:rPr>
              <a:t>Method</a:t>
            </a:r>
            <a:endParaRPr sz="43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22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8" name="object 8"/>
          <p:cNvSpPr txBox="1"/>
          <p:nvPr/>
        </p:nvSpPr>
        <p:spPr>
          <a:xfrm>
            <a:off x="154939" y="1520697"/>
            <a:ext cx="8759190" cy="200088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0"/>
              </a:spcBef>
            </a:pPr>
            <a:r>
              <a:rPr sz="1800" spc="-45" dirty="0">
                <a:latin typeface="Georgia" panose="02040502050405020303"/>
                <a:cs typeface="Georgia" panose="02040502050405020303"/>
              </a:rPr>
              <a:t>Definition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of </a:t>
            </a:r>
            <a:r>
              <a:rPr sz="1800" spc="-85" dirty="0">
                <a:latin typeface="Georgia" panose="02040502050405020303"/>
                <a:cs typeface="Georgia" panose="02040502050405020303"/>
              </a:rPr>
              <a:t>Hash </a:t>
            </a:r>
            <a:r>
              <a:rPr sz="1800" spc="-55" dirty="0">
                <a:latin typeface="Georgia" panose="02040502050405020303"/>
                <a:cs typeface="Georgia" panose="02040502050405020303"/>
              </a:rPr>
              <a:t>Function: </a:t>
            </a:r>
            <a:r>
              <a:rPr sz="1800" b="1" spc="-155" dirty="0">
                <a:solidFill>
                  <a:srgbClr val="C00000"/>
                </a:solidFill>
                <a:latin typeface="Georgia" panose="02040502050405020303"/>
                <a:cs typeface="Georgia" panose="02040502050405020303"/>
              </a:rPr>
              <a:t>H(x) </a:t>
            </a:r>
            <a:r>
              <a:rPr sz="1800" b="1" spc="-200" dirty="0">
                <a:solidFill>
                  <a:srgbClr val="C00000"/>
                </a:solidFill>
                <a:latin typeface="Georgia" panose="02040502050405020303"/>
                <a:cs typeface="Georgia" panose="02040502050405020303"/>
              </a:rPr>
              <a:t>= </a:t>
            </a:r>
            <a:r>
              <a:rPr sz="1800" b="1" spc="-114" dirty="0">
                <a:solidFill>
                  <a:srgbClr val="C00000"/>
                </a:solidFill>
                <a:latin typeface="Georgia" panose="02040502050405020303"/>
                <a:cs typeface="Georgia" panose="02040502050405020303"/>
              </a:rPr>
              <a:t>x </a:t>
            </a:r>
            <a:r>
              <a:rPr sz="1800" b="1" spc="-160" dirty="0">
                <a:solidFill>
                  <a:srgbClr val="C00000"/>
                </a:solidFill>
                <a:latin typeface="Georgia" panose="02040502050405020303"/>
                <a:cs typeface="Georgia" panose="02040502050405020303"/>
              </a:rPr>
              <a:t>mod </a:t>
            </a:r>
            <a:r>
              <a:rPr sz="1800" b="1" spc="-229" dirty="0">
                <a:solidFill>
                  <a:srgbClr val="C00000"/>
                </a:solidFill>
                <a:latin typeface="Georgia" panose="02040502050405020303"/>
                <a:cs typeface="Georgia" panose="02040502050405020303"/>
              </a:rPr>
              <a:t>m </a:t>
            </a:r>
            <a:r>
              <a:rPr sz="1800" b="1" spc="-200" dirty="0">
                <a:solidFill>
                  <a:srgbClr val="C00000"/>
                </a:solidFill>
                <a:latin typeface="Georgia" panose="02040502050405020303"/>
                <a:cs typeface="Georgia" panose="02040502050405020303"/>
              </a:rPr>
              <a:t>+</a:t>
            </a:r>
            <a:r>
              <a:rPr sz="1800" b="1" spc="-280" dirty="0">
                <a:solidFill>
                  <a:srgbClr val="C00000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00" b="1" spc="180" dirty="0">
                <a:solidFill>
                  <a:srgbClr val="C00000"/>
                </a:solidFill>
                <a:latin typeface="Georgia" panose="02040502050405020303"/>
                <a:cs typeface="Georgia" panose="02040502050405020303"/>
              </a:rPr>
              <a:t>1</a:t>
            </a:r>
            <a:endParaRPr sz="1800">
              <a:latin typeface="Georgia" panose="02040502050405020303"/>
              <a:cs typeface="Georgia" panose="02040502050405020303"/>
            </a:endParaRPr>
          </a:p>
          <a:p>
            <a:pPr algn="ctr">
              <a:lnSpc>
                <a:spcPct val="100000"/>
              </a:lnSpc>
              <a:spcBef>
                <a:spcPts val="435"/>
              </a:spcBef>
              <a:tabLst>
                <a:tab pos="812165" algn="l"/>
                <a:tab pos="1163955" algn="l"/>
                <a:tab pos="1489075" algn="l"/>
                <a:tab pos="2171700" algn="l"/>
                <a:tab pos="3804285" algn="l"/>
                <a:tab pos="4643755" algn="l"/>
                <a:tab pos="5503545" algn="l"/>
                <a:tab pos="6021705" algn="l"/>
                <a:tab pos="6498590" algn="l"/>
                <a:tab pos="7148195" algn="l"/>
                <a:tab pos="7818755" algn="l"/>
                <a:tab pos="8091805" algn="l"/>
                <a:tab pos="8415020" algn="l"/>
              </a:tabLst>
            </a:pPr>
            <a:r>
              <a:rPr sz="1800" spc="-45" dirty="0">
                <a:latin typeface="Georgia" panose="02040502050405020303"/>
                <a:cs typeface="Georgia" panose="02040502050405020303"/>
              </a:rPr>
              <a:t>Whe</a:t>
            </a:r>
            <a:r>
              <a:rPr sz="1800" spc="-55" dirty="0">
                <a:latin typeface="Georgia" panose="02040502050405020303"/>
                <a:cs typeface="Georgia" panose="02040502050405020303"/>
              </a:rPr>
              <a:t>r</a:t>
            </a:r>
            <a:r>
              <a:rPr sz="1800" spc="5" dirty="0">
                <a:latin typeface="Georgia" panose="02040502050405020303"/>
                <a:cs typeface="Georgia" panose="02040502050405020303"/>
              </a:rPr>
              <a:t>e</a:t>
            </a:r>
            <a:r>
              <a:rPr sz="1800" dirty="0">
                <a:latin typeface="Georgia" panose="02040502050405020303"/>
                <a:cs typeface="Georgia" panose="02040502050405020303"/>
              </a:rPr>
              <a:t>	</a:t>
            </a:r>
            <a:r>
              <a:rPr sz="1800" spc="-90" dirty="0">
                <a:latin typeface="Georgia" panose="02040502050405020303"/>
                <a:cs typeface="Georgia" panose="02040502050405020303"/>
              </a:rPr>
              <a:t>m</a:t>
            </a:r>
            <a:r>
              <a:rPr sz="1800" dirty="0">
                <a:latin typeface="Georgia" panose="02040502050405020303"/>
                <a:cs typeface="Georgia" panose="02040502050405020303"/>
              </a:rPr>
              <a:t>	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is</a:t>
            </a:r>
            <a:r>
              <a:rPr sz="1800" dirty="0">
                <a:latin typeface="Georgia" panose="02040502050405020303"/>
                <a:cs typeface="Georgia" panose="02040502050405020303"/>
              </a:rPr>
              <a:t>	</a:t>
            </a:r>
            <a:r>
              <a:rPr sz="1800" spc="-10" dirty="0">
                <a:latin typeface="Georgia" panose="02040502050405020303"/>
                <a:cs typeface="Georgia" panose="02040502050405020303"/>
              </a:rPr>
              <a:t>s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o</a:t>
            </a:r>
            <a:r>
              <a:rPr sz="1800" spc="-60" dirty="0">
                <a:latin typeface="Georgia" panose="02040502050405020303"/>
                <a:cs typeface="Georgia" panose="02040502050405020303"/>
              </a:rPr>
              <a:t>m</a:t>
            </a:r>
            <a:r>
              <a:rPr sz="1800" spc="5" dirty="0">
                <a:latin typeface="Georgia" panose="02040502050405020303"/>
                <a:cs typeface="Georgia" panose="02040502050405020303"/>
              </a:rPr>
              <a:t>e</a:t>
            </a:r>
            <a:r>
              <a:rPr sz="1800" dirty="0">
                <a:latin typeface="Georgia" panose="02040502050405020303"/>
                <a:cs typeface="Georgia" panose="02040502050405020303"/>
              </a:rPr>
              <a:t>	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p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r</a:t>
            </a:r>
            <a:r>
              <a:rPr sz="1800" spc="-15" dirty="0">
                <a:latin typeface="Georgia" panose="02040502050405020303"/>
                <a:cs typeface="Georgia" panose="02040502050405020303"/>
              </a:rPr>
              <a:t>e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d</a:t>
            </a:r>
            <a:r>
              <a:rPr sz="1800" spc="-5" dirty="0">
                <a:latin typeface="Georgia" panose="02040502050405020303"/>
                <a:cs typeface="Georgia" panose="02040502050405020303"/>
              </a:rPr>
              <a:t>e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t</a:t>
            </a:r>
            <a:r>
              <a:rPr sz="1800" spc="5" dirty="0">
                <a:latin typeface="Georgia" panose="02040502050405020303"/>
                <a:cs typeface="Georgia" panose="02040502050405020303"/>
              </a:rPr>
              <a:t>e</a:t>
            </a:r>
            <a:r>
              <a:rPr sz="1800" spc="10" dirty="0">
                <a:latin typeface="Georgia" panose="02040502050405020303"/>
                <a:cs typeface="Georgia" panose="02040502050405020303"/>
              </a:rPr>
              <a:t>r</a:t>
            </a:r>
            <a:r>
              <a:rPr sz="1800" spc="-95" dirty="0">
                <a:latin typeface="Georgia" panose="02040502050405020303"/>
                <a:cs typeface="Georgia" panose="02040502050405020303"/>
              </a:rPr>
              <a:t>m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i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ne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d</a:t>
            </a:r>
            <a:r>
              <a:rPr sz="1800" dirty="0">
                <a:latin typeface="Georgia" panose="02040502050405020303"/>
                <a:cs typeface="Georgia" panose="02040502050405020303"/>
              </a:rPr>
              <a:t>	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d</a:t>
            </a:r>
            <a:r>
              <a:rPr sz="1800" spc="-65" dirty="0">
                <a:latin typeface="Georgia" panose="02040502050405020303"/>
                <a:cs typeface="Georgia" panose="02040502050405020303"/>
              </a:rPr>
              <a:t>i</a:t>
            </a:r>
            <a:r>
              <a:rPr sz="1800" spc="-10" dirty="0">
                <a:latin typeface="Georgia" panose="02040502050405020303"/>
                <a:cs typeface="Georgia" panose="02040502050405020303"/>
              </a:rPr>
              <a:t>v</a:t>
            </a:r>
            <a:r>
              <a:rPr sz="1800" spc="-5" dirty="0">
                <a:latin typeface="Georgia" panose="02040502050405020303"/>
                <a:cs typeface="Georgia" panose="02040502050405020303"/>
              </a:rPr>
              <a:t>i</a:t>
            </a:r>
            <a:r>
              <a:rPr sz="1800" spc="-10" dirty="0">
                <a:latin typeface="Georgia" panose="02040502050405020303"/>
                <a:cs typeface="Georgia" panose="02040502050405020303"/>
              </a:rPr>
              <a:t>s</a:t>
            </a:r>
            <a:r>
              <a:rPr sz="1800" spc="-5" dirty="0">
                <a:latin typeface="Georgia" panose="02040502050405020303"/>
                <a:cs typeface="Georgia" panose="02040502050405020303"/>
              </a:rPr>
              <a:t>or</a:t>
            </a:r>
            <a:r>
              <a:rPr sz="1800" dirty="0">
                <a:latin typeface="Georgia" panose="02040502050405020303"/>
                <a:cs typeface="Georgia" panose="02040502050405020303"/>
              </a:rPr>
              <a:t>	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i</a:t>
            </a:r>
            <a:r>
              <a:rPr sz="1800" spc="-55" dirty="0">
                <a:latin typeface="Georgia" panose="02040502050405020303"/>
                <a:cs typeface="Georgia" panose="02040502050405020303"/>
              </a:rPr>
              <a:t>n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t</a:t>
            </a:r>
            <a:r>
              <a:rPr sz="1800" spc="-5" dirty="0">
                <a:latin typeface="Georgia" panose="02040502050405020303"/>
                <a:cs typeface="Georgia" panose="02040502050405020303"/>
              </a:rPr>
              <a:t>eg</a:t>
            </a:r>
            <a:r>
              <a:rPr sz="1800" spc="-10" dirty="0">
                <a:latin typeface="Georgia" panose="02040502050405020303"/>
                <a:cs typeface="Georgia" panose="02040502050405020303"/>
              </a:rPr>
              <a:t>e</a:t>
            </a:r>
            <a:r>
              <a:rPr sz="1800" spc="5" dirty="0">
                <a:latin typeface="Georgia" panose="02040502050405020303"/>
                <a:cs typeface="Georgia" panose="02040502050405020303"/>
              </a:rPr>
              <a:t>r</a:t>
            </a:r>
            <a:r>
              <a:rPr sz="1800" dirty="0">
                <a:latin typeface="Georgia" panose="02040502050405020303"/>
                <a:cs typeface="Georgia" panose="02040502050405020303"/>
              </a:rPr>
              <a:t>	</a:t>
            </a:r>
            <a:r>
              <a:rPr sz="1800" spc="-15" dirty="0">
                <a:latin typeface="Georgia" panose="02040502050405020303"/>
                <a:cs typeface="Georgia" panose="02040502050405020303"/>
              </a:rPr>
              <a:t>(</a:t>
            </a:r>
            <a:r>
              <a:rPr sz="1800" spc="-10" dirty="0">
                <a:latin typeface="Georgia" panose="02040502050405020303"/>
                <a:cs typeface="Georgia" panose="02040502050405020303"/>
              </a:rPr>
              <a:t>i</a:t>
            </a:r>
            <a:r>
              <a:rPr sz="1800" spc="-120" dirty="0">
                <a:latin typeface="Georgia" panose="02040502050405020303"/>
                <a:cs typeface="Georgia" panose="02040502050405020303"/>
              </a:rPr>
              <a:t>.</a:t>
            </a:r>
            <a:r>
              <a:rPr sz="1800" dirty="0">
                <a:latin typeface="Georgia" panose="02040502050405020303"/>
                <a:cs typeface="Georgia" panose="02040502050405020303"/>
              </a:rPr>
              <a:t>e</a:t>
            </a:r>
            <a:r>
              <a:rPr sz="1800" spc="-120" dirty="0">
                <a:latin typeface="Georgia" panose="02040502050405020303"/>
                <a:cs typeface="Georgia" panose="02040502050405020303"/>
              </a:rPr>
              <a:t>.</a:t>
            </a:r>
            <a:r>
              <a:rPr sz="1800" dirty="0">
                <a:latin typeface="Georgia" panose="02040502050405020303"/>
                <a:cs typeface="Georgia" panose="02040502050405020303"/>
              </a:rPr>
              <a:t>	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t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h</a:t>
            </a:r>
            <a:r>
              <a:rPr sz="1800" spc="5" dirty="0">
                <a:latin typeface="Georgia" panose="02040502050405020303"/>
                <a:cs typeface="Georgia" panose="02040502050405020303"/>
              </a:rPr>
              <a:t>e</a:t>
            </a:r>
            <a:r>
              <a:rPr sz="1800" dirty="0">
                <a:latin typeface="Georgia" panose="02040502050405020303"/>
                <a:cs typeface="Georgia" panose="02040502050405020303"/>
              </a:rPr>
              <a:t>	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tabl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e</a:t>
            </a:r>
            <a:r>
              <a:rPr sz="1800" dirty="0">
                <a:latin typeface="Georgia" panose="02040502050405020303"/>
                <a:cs typeface="Georgia" panose="02040502050405020303"/>
              </a:rPr>
              <a:t>	</a:t>
            </a:r>
            <a:r>
              <a:rPr sz="1800" spc="-10" dirty="0">
                <a:latin typeface="Georgia" panose="02040502050405020303"/>
                <a:cs typeface="Georgia" panose="02040502050405020303"/>
              </a:rPr>
              <a:t>s</a:t>
            </a:r>
            <a:r>
              <a:rPr sz="1800" dirty="0">
                <a:latin typeface="Georgia" panose="02040502050405020303"/>
                <a:cs typeface="Georgia" panose="02040502050405020303"/>
              </a:rPr>
              <a:t>iz</a:t>
            </a:r>
            <a:r>
              <a:rPr sz="1800" spc="-15" dirty="0">
                <a:latin typeface="Georgia" panose="02040502050405020303"/>
                <a:cs typeface="Georgia" panose="02040502050405020303"/>
              </a:rPr>
              <a:t>e</a:t>
            </a:r>
            <a:r>
              <a:rPr sz="1800" spc="-55" dirty="0">
                <a:latin typeface="Georgia" panose="02040502050405020303"/>
                <a:cs typeface="Georgia" panose="02040502050405020303"/>
              </a:rPr>
              <a:t>),</a:t>
            </a:r>
            <a:r>
              <a:rPr sz="1800" dirty="0">
                <a:latin typeface="Georgia" panose="02040502050405020303"/>
                <a:cs typeface="Georgia" panose="02040502050405020303"/>
              </a:rPr>
              <a:t>	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x</a:t>
            </a:r>
            <a:r>
              <a:rPr sz="1800" dirty="0">
                <a:latin typeface="Georgia" panose="02040502050405020303"/>
                <a:cs typeface="Georgia" panose="02040502050405020303"/>
              </a:rPr>
              <a:t>	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is</a:t>
            </a:r>
            <a:r>
              <a:rPr sz="1800" dirty="0">
                <a:latin typeface="Georgia" panose="02040502050405020303"/>
                <a:cs typeface="Georgia" panose="02040502050405020303"/>
              </a:rPr>
              <a:t>	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t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h</a:t>
            </a:r>
            <a:r>
              <a:rPr sz="1800" spc="5" dirty="0">
                <a:latin typeface="Georgia" panose="02040502050405020303"/>
                <a:cs typeface="Georgia" panose="02040502050405020303"/>
              </a:rPr>
              <a:t>e</a:t>
            </a:r>
            <a:endParaRPr sz="1800">
              <a:latin typeface="Georgia" panose="02040502050405020303"/>
              <a:cs typeface="Georgia" panose="02040502050405020303"/>
            </a:endParaRPr>
          </a:p>
          <a:p>
            <a:pPr algn="ctr">
              <a:lnSpc>
                <a:spcPct val="100000"/>
              </a:lnSpc>
              <a:spcBef>
                <a:spcPts val="435"/>
              </a:spcBef>
            </a:pPr>
            <a:r>
              <a:rPr sz="1800" spc="-30" dirty="0">
                <a:latin typeface="Georgia" panose="02040502050405020303"/>
                <a:cs typeface="Georgia" panose="02040502050405020303"/>
              </a:rPr>
              <a:t>preconditioned </a:t>
            </a:r>
            <a:r>
              <a:rPr sz="1800" spc="-50" dirty="0">
                <a:latin typeface="Georgia" panose="02040502050405020303"/>
                <a:cs typeface="Georgia" panose="02040502050405020303"/>
              </a:rPr>
              <a:t>item,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and </a:t>
            </a:r>
            <a:r>
              <a:rPr sz="1800" spc="-50" dirty="0">
                <a:latin typeface="Georgia" panose="02040502050405020303"/>
                <a:cs typeface="Georgia" panose="02040502050405020303"/>
              </a:rPr>
              <a:t>mod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stands for </a:t>
            </a:r>
            <a:r>
              <a:rPr sz="1800" spc="-50" dirty="0">
                <a:latin typeface="Georgia" panose="02040502050405020303"/>
                <a:cs typeface="Georgia" panose="02040502050405020303"/>
              </a:rPr>
              <a:t>modulo. </a:t>
            </a:r>
            <a:r>
              <a:rPr sz="1800" b="1" spc="-145" dirty="0">
                <a:latin typeface="Georgia" panose="02040502050405020303"/>
                <a:cs typeface="Georgia" panose="02040502050405020303"/>
              </a:rPr>
              <a:t>Note  </a:t>
            </a:r>
            <a:r>
              <a:rPr sz="1800" b="1" spc="-95" dirty="0">
                <a:latin typeface="Georgia" panose="02040502050405020303"/>
                <a:cs typeface="Georgia" panose="02040502050405020303"/>
              </a:rPr>
              <a:t>that </a:t>
            </a:r>
            <a:r>
              <a:rPr sz="1800" b="1" spc="-120" dirty="0">
                <a:latin typeface="Georgia" panose="02040502050405020303"/>
                <a:cs typeface="Georgia" panose="02040502050405020303"/>
              </a:rPr>
              <a:t>adding  </a:t>
            </a:r>
            <a:r>
              <a:rPr sz="1800" b="1" spc="185" dirty="0">
                <a:latin typeface="Georgia" panose="02040502050405020303"/>
                <a:cs typeface="Georgia" panose="02040502050405020303"/>
              </a:rPr>
              <a:t>1 </a:t>
            </a:r>
            <a:r>
              <a:rPr sz="1800" b="1" spc="-90" dirty="0">
                <a:latin typeface="Georgia" panose="02040502050405020303"/>
                <a:cs typeface="Georgia" panose="02040502050405020303"/>
              </a:rPr>
              <a:t>is </a:t>
            </a:r>
            <a:r>
              <a:rPr sz="1800" b="1" spc="-120" dirty="0">
                <a:latin typeface="Georgia" panose="02040502050405020303"/>
                <a:cs typeface="Georgia" panose="02040502050405020303"/>
              </a:rPr>
              <a:t>only </a:t>
            </a:r>
            <a:r>
              <a:rPr sz="1800" b="1" spc="-40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b="1" spc="-105" dirty="0">
                <a:latin typeface="Georgia" panose="02040502050405020303"/>
                <a:cs typeface="Georgia" panose="02040502050405020303"/>
              </a:rPr>
              <a:t>necessary</a:t>
            </a:r>
            <a:endParaRPr sz="1800">
              <a:latin typeface="Georgia" panose="02040502050405020303"/>
              <a:cs typeface="Georgia" panose="02040502050405020303"/>
            </a:endParaRPr>
          </a:p>
          <a:p>
            <a:pPr algn="ctr">
              <a:lnSpc>
                <a:spcPct val="100000"/>
              </a:lnSpc>
              <a:spcBef>
                <a:spcPts val="430"/>
              </a:spcBef>
            </a:pPr>
            <a:r>
              <a:rPr sz="1800" b="1" spc="-100" dirty="0">
                <a:latin typeface="Georgia" panose="02040502050405020303"/>
                <a:cs typeface="Georgia" panose="02040502050405020303"/>
              </a:rPr>
              <a:t>if </a:t>
            </a:r>
            <a:r>
              <a:rPr sz="1800" b="1" spc="-95" dirty="0">
                <a:latin typeface="Georgia" panose="02040502050405020303"/>
                <a:cs typeface="Georgia" panose="02040502050405020303"/>
              </a:rPr>
              <a:t>the </a:t>
            </a:r>
            <a:r>
              <a:rPr sz="1800" b="1" spc="-85" dirty="0">
                <a:latin typeface="Georgia" panose="02040502050405020303"/>
                <a:cs typeface="Georgia" panose="02040502050405020303"/>
              </a:rPr>
              <a:t>table </a:t>
            </a:r>
            <a:r>
              <a:rPr sz="1800" b="1" spc="-90" dirty="0">
                <a:latin typeface="Georgia" panose="02040502050405020303"/>
                <a:cs typeface="Georgia" panose="02040502050405020303"/>
              </a:rPr>
              <a:t>starts at </a:t>
            </a:r>
            <a:r>
              <a:rPr sz="1800" b="1" spc="-95" dirty="0">
                <a:latin typeface="Georgia" panose="02040502050405020303"/>
                <a:cs typeface="Georgia" panose="02040502050405020303"/>
              </a:rPr>
              <a:t>key </a:t>
            </a:r>
            <a:r>
              <a:rPr sz="1800" b="1" spc="180" dirty="0">
                <a:latin typeface="Georgia" panose="02040502050405020303"/>
                <a:cs typeface="Georgia" panose="02040502050405020303"/>
              </a:rPr>
              <a:t>1 </a:t>
            </a:r>
            <a:r>
              <a:rPr sz="1800" b="1" spc="-90" dirty="0">
                <a:latin typeface="Georgia" panose="02040502050405020303"/>
                <a:cs typeface="Georgia" panose="02040502050405020303"/>
              </a:rPr>
              <a:t>(if </a:t>
            </a:r>
            <a:r>
              <a:rPr sz="1800" b="1" spc="-70" dirty="0">
                <a:latin typeface="Georgia" panose="02040502050405020303"/>
                <a:cs typeface="Georgia" panose="02040502050405020303"/>
              </a:rPr>
              <a:t>it </a:t>
            </a:r>
            <a:r>
              <a:rPr sz="1800" b="1" spc="-90" dirty="0">
                <a:latin typeface="Georgia" panose="02040502050405020303"/>
                <a:cs typeface="Georgia" panose="02040502050405020303"/>
              </a:rPr>
              <a:t>starts at </a:t>
            </a:r>
            <a:r>
              <a:rPr sz="1800" b="1" spc="-185" dirty="0">
                <a:latin typeface="Georgia" panose="02040502050405020303"/>
                <a:cs typeface="Georgia" panose="02040502050405020303"/>
              </a:rPr>
              <a:t>0,  </a:t>
            </a:r>
            <a:r>
              <a:rPr sz="1800" b="1" spc="-95" dirty="0">
                <a:latin typeface="Georgia" panose="02040502050405020303"/>
                <a:cs typeface="Georgia" panose="02040502050405020303"/>
              </a:rPr>
              <a:t>the </a:t>
            </a:r>
            <a:r>
              <a:rPr sz="1800" b="1" spc="-120" dirty="0">
                <a:latin typeface="Georgia" panose="02040502050405020303"/>
                <a:cs typeface="Georgia" panose="02040502050405020303"/>
              </a:rPr>
              <a:t>algorithm  </a:t>
            </a:r>
            <a:r>
              <a:rPr sz="1800" b="1" spc="-110" dirty="0">
                <a:latin typeface="Georgia" panose="02040502050405020303"/>
                <a:cs typeface="Georgia" panose="02040502050405020303"/>
              </a:rPr>
              <a:t>simplifies  </a:t>
            </a:r>
            <a:r>
              <a:rPr sz="1800" b="1" spc="-105" dirty="0">
                <a:latin typeface="Georgia" panose="02040502050405020303"/>
                <a:cs typeface="Georgia" panose="02040502050405020303"/>
              </a:rPr>
              <a:t>to </a:t>
            </a:r>
            <a:r>
              <a:rPr sz="1800" b="1" spc="165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b="1" spc="-155" dirty="0">
                <a:latin typeface="Georgia" panose="02040502050405020303"/>
                <a:cs typeface="Georgia" panose="02040502050405020303"/>
              </a:rPr>
              <a:t>H(x)  </a:t>
            </a:r>
            <a:r>
              <a:rPr sz="1800" b="1" spc="-200" dirty="0">
                <a:latin typeface="Georgia" panose="02040502050405020303"/>
                <a:cs typeface="Georgia" panose="02040502050405020303"/>
              </a:rPr>
              <a:t>=  </a:t>
            </a:r>
            <a:r>
              <a:rPr sz="1800" b="1" spc="-114" dirty="0">
                <a:latin typeface="Georgia" panose="02040502050405020303"/>
                <a:cs typeface="Georgia" panose="02040502050405020303"/>
              </a:rPr>
              <a:t>x  </a:t>
            </a:r>
            <a:r>
              <a:rPr sz="1800" b="1" spc="-160" dirty="0">
                <a:latin typeface="Georgia" panose="02040502050405020303"/>
                <a:cs typeface="Georgia" panose="02040502050405020303"/>
              </a:rPr>
              <a:t>mod</a:t>
            </a:r>
            <a:endParaRPr sz="1800">
              <a:latin typeface="Georgia" panose="02040502050405020303"/>
              <a:cs typeface="Georgia" panose="02040502050405020303"/>
            </a:endParaRPr>
          </a:p>
          <a:p>
            <a:pPr marL="12700" marR="6350">
              <a:lnSpc>
                <a:spcPct val="120000"/>
              </a:lnSpc>
            </a:pPr>
            <a:r>
              <a:rPr sz="1800" b="1" spc="-200" dirty="0">
                <a:latin typeface="Georgia" panose="02040502050405020303"/>
                <a:cs typeface="Georgia" panose="02040502050405020303"/>
              </a:rPr>
              <a:t>m. </a:t>
            </a:r>
            <a:r>
              <a:rPr sz="1800" spc="-90" dirty="0">
                <a:latin typeface="Georgia" panose="02040502050405020303"/>
                <a:cs typeface="Georgia" panose="02040502050405020303"/>
              </a:rPr>
              <a:t>So, </a:t>
            </a:r>
            <a:r>
              <a:rPr sz="1800" spc="-50" dirty="0">
                <a:latin typeface="Georgia" panose="02040502050405020303"/>
                <a:cs typeface="Georgia" panose="02040502050405020303"/>
              </a:rPr>
              <a:t>in </a:t>
            </a:r>
            <a:r>
              <a:rPr sz="1800" spc="-15" dirty="0">
                <a:latin typeface="Georgia" panose="02040502050405020303"/>
                <a:cs typeface="Georgia" panose="02040502050405020303"/>
              </a:rPr>
              <a:t>other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words: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given </a:t>
            </a:r>
            <a:r>
              <a:rPr sz="1800" spc="-50" dirty="0">
                <a:latin typeface="Georgia" panose="02040502050405020303"/>
                <a:cs typeface="Georgia" panose="02040502050405020303"/>
              </a:rPr>
              <a:t>an </a:t>
            </a:r>
            <a:r>
              <a:rPr sz="1800" spc="-55" dirty="0">
                <a:latin typeface="Georgia" panose="02040502050405020303"/>
                <a:cs typeface="Georgia" panose="02040502050405020303"/>
              </a:rPr>
              <a:t>item,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divide the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preconditioned </a:t>
            </a:r>
            <a:r>
              <a:rPr sz="1800" spc="-15" dirty="0">
                <a:latin typeface="Georgia" panose="02040502050405020303"/>
                <a:cs typeface="Georgia" panose="02040502050405020303"/>
              </a:rPr>
              <a:t>key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of that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item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by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the  table </a:t>
            </a:r>
            <a:r>
              <a:rPr sz="1800" spc="-5" dirty="0">
                <a:latin typeface="Georgia" panose="02040502050405020303"/>
                <a:cs typeface="Georgia" panose="02040502050405020303"/>
              </a:rPr>
              <a:t>size </a:t>
            </a:r>
            <a:r>
              <a:rPr sz="1800" spc="-10" dirty="0">
                <a:latin typeface="Georgia" panose="02040502050405020303"/>
                <a:cs typeface="Georgia" panose="02040502050405020303"/>
              </a:rPr>
              <a:t>(+1).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The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remainder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is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the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hash</a:t>
            </a:r>
            <a:r>
              <a:rPr sz="1800" spc="-170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spc="-75" dirty="0">
                <a:latin typeface="Georgia" panose="02040502050405020303"/>
                <a:cs typeface="Georgia" panose="02040502050405020303"/>
              </a:rPr>
              <a:t>key.</a:t>
            </a:r>
            <a:endParaRPr sz="18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4729" y="3615296"/>
            <a:ext cx="1676400" cy="36957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342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0"/>
              </a:spcBef>
            </a:pPr>
            <a:r>
              <a:rPr sz="1800" i="1" spc="-1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Example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0238" y="4006406"/>
            <a:ext cx="8757920" cy="233045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800" spc="-70" dirty="0">
                <a:latin typeface="Georgia" panose="02040502050405020303"/>
                <a:cs typeface="Georgia" panose="02040502050405020303"/>
              </a:rPr>
              <a:t>Given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a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hash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table </a:t>
            </a:r>
            <a:r>
              <a:rPr sz="1800" spc="-10" dirty="0">
                <a:latin typeface="Georgia" panose="02040502050405020303"/>
                <a:cs typeface="Georgia" panose="02040502050405020303"/>
              </a:rPr>
              <a:t>with </a:t>
            </a:r>
            <a:r>
              <a:rPr sz="1800" spc="60" dirty="0">
                <a:latin typeface="Georgia" panose="02040502050405020303"/>
                <a:cs typeface="Georgia" panose="02040502050405020303"/>
              </a:rPr>
              <a:t>10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slots, </a:t>
            </a:r>
            <a:r>
              <a:rPr sz="1800" spc="-10" dirty="0">
                <a:latin typeface="Georgia" panose="02040502050405020303"/>
                <a:cs typeface="Georgia" panose="02040502050405020303"/>
              </a:rPr>
              <a:t>what </a:t>
            </a:r>
            <a:r>
              <a:rPr sz="1800" spc="-15" dirty="0">
                <a:latin typeface="Georgia" panose="02040502050405020303"/>
                <a:cs typeface="Georgia" panose="02040502050405020303"/>
              </a:rPr>
              <a:t>is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the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hash </a:t>
            </a:r>
            <a:r>
              <a:rPr sz="1800" spc="-15" dirty="0">
                <a:latin typeface="Georgia" panose="02040502050405020303"/>
                <a:cs typeface="Georgia" panose="02040502050405020303"/>
              </a:rPr>
              <a:t>key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for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'Cat'?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Since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'Cat' </a:t>
            </a:r>
            <a:r>
              <a:rPr sz="1800" spc="-160" dirty="0">
                <a:latin typeface="Georgia" panose="02040502050405020303"/>
                <a:cs typeface="Georgia" panose="02040502050405020303"/>
              </a:rPr>
              <a:t>=</a:t>
            </a:r>
            <a:r>
              <a:rPr sz="1800" spc="-110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spc="55" dirty="0">
                <a:latin typeface="Georgia" panose="02040502050405020303"/>
                <a:cs typeface="Georgia" panose="02040502050405020303"/>
              </a:rPr>
              <a:t>6798116</a:t>
            </a:r>
            <a:endParaRPr sz="1800">
              <a:latin typeface="Georgia" panose="02040502050405020303"/>
              <a:cs typeface="Georgia" panose="02040502050405020303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spc="-15" dirty="0">
                <a:latin typeface="Georgia" panose="02040502050405020303"/>
                <a:cs typeface="Georgia" panose="02040502050405020303"/>
              </a:rPr>
              <a:t>when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converted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to </a:t>
            </a:r>
            <a:r>
              <a:rPr sz="1800" spc="-125" dirty="0">
                <a:latin typeface="Georgia" panose="02040502050405020303"/>
                <a:cs typeface="Georgia" panose="02040502050405020303"/>
              </a:rPr>
              <a:t>ASCII,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then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x </a:t>
            </a:r>
            <a:r>
              <a:rPr sz="1800" spc="-165" dirty="0">
                <a:latin typeface="Georgia" panose="02040502050405020303"/>
                <a:cs typeface="Georgia" panose="02040502050405020303"/>
              </a:rPr>
              <a:t>=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spc="50" dirty="0">
                <a:latin typeface="Georgia" panose="02040502050405020303"/>
                <a:cs typeface="Georgia" panose="02040502050405020303"/>
              </a:rPr>
              <a:t>6798116</a:t>
            </a:r>
            <a:endParaRPr sz="1800">
              <a:latin typeface="Georgia" panose="02040502050405020303"/>
              <a:cs typeface="Georgia" panose="02040502050405020303"/>
            </a:endParaRPr>
          </a:p>
          <a:p>
            <a:pPr marL="12700" marR="2016760">
              <a:lnSpc>
                <a:spcPct val="120000"/>
              </a:lnSpc>
            </a:pPr>
            <a:r>
              <a:rPr sz="1800" spc="-100" dirty="0">
                <a:latin typeface="Georgia" panose="02040502050405020303"/>
                <a:cs typeface="Georgia" panose="02040502050405020303"/>
              </a:rPr>
              <a:t>We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are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given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the table </a:t>
            </a:r>
            <a:r>
              <a:rPr sz="1800" spc="-5" dirty="0">
                <a:latin typeface="Georgia" panose="02040502050405020303"/>
                <a:cs typeface="Georgia" panose="02040502050405020303"/>
              </a:rPr>
              <a:t>size </a:t>
            </a:r>
            <a:r>
              <a:rPr sz="1800" spc="-65" dirty="0">
                <a:latin typeface="Georgia" panose="02040502050405020303"/>
                <a:cs typeface="Georgia" panose="02040502050405020303"/>
              </a:rPr>
              <a:t>(i.e., </a:t>
            </a:r>
            <a:r>
              <a:rPr sz="1800" spc="-90" dirty="0">
                <a:latin typeface="Georgia" panose="02040502050405020303"/>
                <a:cs typeface="Georgia" panose="02040502050405020303"/>
              </a:rPr>
              <a:t>m </a:t>
            </a:r>
            <a:r>
              <a:rPr sz="1800" spc="-165" dirty="0">
                <a:latin typeface="Georgia" panose="02040502050405020303"/>
                <a:cs typeface="Georgia" panose="02040502050405020303"/>
              </a:rPr>
              <a:t>= </a:t>
            </a:r>
            <a:r>
              <a:rPr sz="1800" spc="-5" dirty="0">
                <a:latin typeface="Georgia" panose="02040502050405020303"/>
                <a:cs typeface="Georgia" panose="02040502050405020303"/>
              </a:rPr>
              <a:t>10,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starting at </a:t>
            </a:r>
            <a:r>
              <a:rPr sz="1800" spc="-110" dirty="0">
                <a:latin typeface="Georgia" panose="02040502050405020303"/>
                <a:cs typeface="Georgia" panose="02040502050405020303"/>
              </a:rPr>
              <a:t>0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and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ending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at </a:t>
            </a:r>
            <a:r>
              <a:rPr sz="1800" spc="-50" dirty="0">
                <a:latin typeface="Georgia" panose="02040502050405020303"/>
                <a:cs typeface="Georgia" panose="02040502050405020303"/>
              </a:rPr>
              <a:t>9).  </a:t>
            </a:r>
            <a:r>
              <a:rPr sz="1800" spc="-65" dirty="0">
                <a:latin typeface="Georgia" panose="02040502050405020303"/>
                <a:cs typeface="Georgia" panose="02040502050405020303"/>
              </a:rPr>
              <a:t>H(x) </a:t>
            </a:r>
            <a:r>
              <a:rPr sz="1800" spc="-165" dirty="0">
                <a:latin typeface="Georgia" panose="02040502050405020303"/>
                <a:cs typeface="Georgia" panose="02040502050405020303"/>
              </a:rPr>
              <a:t>=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x </a:t>
            </a:r>
            <a:r>
              <a:rPr sz="1800" spc="-50" dirty="0">
                <a:latin typeface="Georgia" panose="02040502050405020303"/>
                <a:cs typeface="Georgia" panose="02040502050405020303"/>
              </a:rPr>
              <a:t>mod</a:t>
            </a:r>
            <a:r>
              <a:rPr sz="1800" spc="-155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spc="-90" dirty="0">
                <a:latin typeface="Georgia" panose="02040502050405020303"/>
                <a:cs typeface="Georgia" panose="02040502050405020303"/>
              </a:rPr>
              <a:t>m</a:t>
            </a:r>
            <a:endParaRPr sz="1800">
              <a:latin typeface="Georgia" panose="02040502050405020303"/>
              <a:cs typeface="Georgia" panose="02040502050405020303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spc="15" dirty="0">
                <a:latin typeface="Georgia" panose="02040502050405020303"/>
                <a:cs typeface="Georgia" panose="02040502050405020303"/>
              </a:rPr>
              <a:t>H(6798116) </a:t>
            </a:r>
            <a:r>
              <a:rPr sz="1800" spc="-165" dirty="0">
                <a:latin typeface="Georgia" panose="02040502050405020303"/>
                <a:cs typeface="Georgia" panose="02040502050405020303"/>
              </a:rPr>
              <a:t>= </a:t>
            </a:r>
            <a:r>
              <a:rPr sz="1800" spc="50" dirty="0">
                <a:latin typeface="Georgia" panose="02040502050405020303"/>
                <a:cs typeface="Georgia" panose="02040502050405020303"/>
              </a:rPr>
              <a:t>6798116 </a:t>
            </a:r>
            <a:r>
              <a:rPr sz="1800" spc="-50" dirty="0">
                <a:latin typeface="Georgia" panose="02040502050405020303"/>
                <a:cs typeface="Georgia" panose="02040502050405020303"/>
              </a:rPr>
              <a:t>mod</a:t>
            </a:r>
            <a:r>
              <a:rPr sz="1800" spc="-275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spc="50" dirty="0">
                <a:latin typeface="Georgia" panose="02040502050405020303"/>
                <a:cs typeface="Georgia" panose="02040502050405020303"/>
              </a:rPr>
              <a:t>10</a:t>
            </a:r>
            <a:endParaRPr sz="1800">
              <a:latin typeface="Georgia" panose="02040502050405020303"/>
              <a:cs typeface="Georgia" panose="02040502050405020303"/>
            </a:endParaRPr>
          </a:p>
          <a:p>
            <a:pPr marL="1280795">
              <a:lnSpc>
                <a:spcPct val="100000"/>
              </a:lnSpc>
              <a:spcBef>
                <a:spcPts val="435"/>
              </a:spcBef>
            </a:pPr>
            <a:r>
              <a:rPr sz="1800" spc="-160" dirty="0">
                <a:latin typeface="Georgia" panose="02040502050405020303"/>
                <a:cs typeface="Georgia" panose="02040502050405020303"/>
              </a:rPr>
              <a:t>=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6</a:t>
            </a:r>
            <a:endParaRPr sz="1800">
              <a:latin typeface="Georgia" panose="02040502050405020303"/>
              <a:cs typeface="Georgia" panose="02040502050405020303"/>
            </a:endParaRPr>
          </a:p>
          <a:p>
            <a:pPr marL="12700">
              <a:lnSpc>
                <a:spcPct val="100000"/>
              </a:lnSpc>
              <a:spcBef>
                <a:spcPts val="435"/>
              </a:spcBef>
            </a:pPr>
            <a:r>
              <a:rPr sz="1800" spc="-25" dirty="0">
                <a:latin typeface="Georgia" panose="02040502050405020303"/>
                <a:cs typeface="Georgia" panose="02040502050405020303"/>
              </a:rPr>
              <a:t>'Cat'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is inserted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into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the table at address</a:t>
            </a:r>
            <a:r>
              <a:rPr sz="1800" spc="-145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spc="-75" dirty="0">
                <a:latin typeface="Georgia" panose="02040502050405020303"/>
                <a:cs typeface="Georgia" panose="02040502050405020303"/>
              </a:rPr>
              <a:t>6.</a:t>
            </a:r>
            <a:endParaRPr sz="1800">
              <a:latin typeface="Georgia" panose="02040502050405020303"/>
              <a:cs typeface="Georgia" panose="02040502050405020303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05" y="369773"/>
            <a:ext cx="498856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290" dirty="0">
                <a:solidFill>
                  <a:srgbClr val="000000"/>
                </a:solidFill>
              </a:rPr>
              <a:t>Subtraction</a:t>
            </a:r>
            <a:r>
              <a:rPr sz="4300" spc="-185" dirty="0">
                <a:solidFill>
                  <a:srgbClr val="000000"/>
                </a:solidFill>
              </a:rPr>
              <a:t> </a:t>
            </a:r>
            <a:r>
              <a:rPr sz="4300" spc="-345" dirty="0">
                <a:solidFill>
                  <a:srgbClr val="000000"/>
                </a:solidFill>
              </a:rPr>
              <a:t>Method</a:t>
            </a:r>
            <a:endParaRPr sz="43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23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4939" y="1520697"/>
            <a:ext cx="8697595" cy="683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800" spc="-35" dirty="0">
                <a:latin typeface="Georgia" panose="02040502050405020303"/>
                <a:cs typeface="Georgia" panose="02040502050405020303"/>
              </a:rPr>
              <a:t>The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items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are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not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consecutive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and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don’t </a:t>
            </a:r>
            <a:r>
              <a:rPr sz="1800" spc="-15" dirty="0">
                <a:latin typeface="Georgia" panose="02040502050405020303"/>
                <a:cs typeface="Georgia" panose="02040502050405020303"/>
              </a:rPr>
              <a:t>start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from </a:t>
            </a:r>
            <a:r>
              <a:rPr sz="1800" spc="50" dirty="0">
                <a:latin typeface="Georgia" panose="02040502050405020303"/>
                <a:cs typeface="Georgia" panose="02040502050405020303"/>
              </a:rPr>
              <a:t>1. </a:t>
            </a:r>
            <a:r>
              <a:rPr sz="1800" spc="-95" dirty="0">
                <a:latin typeface="Georgia" panose="02040502050405020303"/>
                <a:cs typeface="Georgia" panose="02040502050405020303"/>
              </a:rPr>
              <a:t>In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such cases, </a:t>
            </a:r>
            <a:r>
              <a:rPr sz="1800" spc="20" dirty="0">
                <a:latin typeface="Georgia" panose="02040502050405020303"/>
                <a:cs typeface="Georgia" panose="02040502050405020303"/>
              </a:rPr>
              <a:t>we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subtract a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number 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from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the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item/key to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determine the</a:t>
            </a:r>
            <a:r>
              <a:rPr sz="1800" spc="-150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address.</a:t>
            </a:r>
            <a:endParaRPr sz="18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4729" y="2229980"/>
            <a:ext cx="1676400" cy="36957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800" i="1" spc="-1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Example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7307" y="2676525"/>
            <a:ext cx="7059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latin typeface="Georgia" panose="02040502050405020303"/>
                <a:cs typeface="Georgia" panose="02040502050405020303"/>
              </a:rPr>
              <a:t>A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company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have </a:t>
            </a:r>
            <a:r>
              <a:rPr sz="1800" spc="-5" dirty="0">
                <a:latin typeface="Georgia" panose="02040502050405020303"/>
                <a:cs typeface="Georgia" panose="02040502050405020303"/>
              </a:rPr>
              <a:t>100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employees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and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employee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number </a:t>
            </a:r>
            <a:r>
              <a:rPr sz="1800" spc="-15" dirty="0">
                <a:latin typeface="Georgia" panose="02040502050405020303"/>
                <a:cs typeface="Georgia" panose="02040502050405020303"/>
              </a:rPr>
              <a:t>starts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from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1000</a:t>
            </a:r>
            <a:endParaRPr sz="1800">
              <a:latin typeface="Georgia" panose="02040502050405020303"/>
              <a:cs typeface="Georgia" panose="02040502050405020303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413250" y="3194050"/>
          <a:ext cx="4362450" cy="2608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2819400"/>
              </a:tblGrid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6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Hema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1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Saran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2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35" dirty="0">
                          <a:latin typeface="Arial" panose="020B0604020202020204"/>
                          <a:cs typeface="Arial" panose="020B0604020202020204"/>
                        </a:rPr>
                        <a:t>Gopi</a:t>
                      </a:r>
                      <a:r>
                        <a:rPr sz="1800" spc="-2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210" dirty="0">
                          <a:latin typeface="Arial" panose="020B0604020202020204"/>
                          <a:cs typeface="Arial" panose="020B0604020202020204"/>
                        </a:rPr>
                        <a:t>K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…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…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…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latin typeface="Arial" panose="020B0604020202020204"/>
                          <a:cs typeface="Arial" panose="020B0604020202020204"/>
                        </a:rPr>
                        <a:t>99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latin typeface="Arial" panose="020B0604020202020204"/>
                          <a:cs typeface="Arial" panose="020B0604020202020204"/>
                        </a:rPr>
                        <a:t>100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10" dirty="0">
                          <a:latin typeface="Arial" panose="020B0604020202020204"/>
                          <a:cs typeface="Arial" panose="020B0604020202020204"/>
                        </a:rPr>
                        <a:t>Manjuna</a:t>
                      </a:r>
                      <a:r>
                        <a:rPr sz="1800" spc="-4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130" dirty="0">
                          <a:latin typeface="Arial" panose="020B0604020202020204"/>
                          <a:cs typeface="Arial" panose="020B0604020202020204"/>
                        </a:rPr>
                        <a:t>Kashyap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</a:tr>
            </a:tbl>
          </a:graphicData>
        </a:graphic>
      </p:graphicFrame>
      <p:grpSp>
        <p:nvGrpSpPr>
          <p:cNvPr id="12" name="object 12"/>
          <p:cNvGrpSpPr/>
          <p:nvPr/>
        </p:nvGrpSpPr>
        <p:grpSpPr>
          <a:xfrm>
            <a:off x="2200275" y="4401565"/>
            <a:ext cx="1085850" cy="552450"/>
            <a:chOff x="2200275" y="4401565"/>
            <a:chExt cx="1085850" cy="552450"/>
          </a:xfrm>
        </p:grpSpPr>
        <p:sp>
          <p:nvSpPr>
            <p:cNvPr id="13" name="object 13"/>
            <p:cNvSpPr/>
            <p:nvPr/>
          </p:nvSpPr>
          <p:spPr>
            <a:xfrm>
              <a:off x="2209800" y="4411090"/>
              <a:ext cx="1066800" cy="533400"/>
            </a:xfrm>
            <a:custGeom>
              <a:avLst/>
              <a:gdLst/>
              <a:ahLst/>
              <a:cxnLst/>
              <a:rect l="l" t="t" r="r" b="b"/>
              <a:pathLst>
                <a:path w="1066800" h="533400">
                  <a:moveTo>
                    <a:pt x="1066800" y="0"/>
                  </a:moveTo>
                  <a:lnTo>
                    <a:pt x="0" y="0"/>
                  </a:lnTo>
                  <a:lnTo>
                    <a:pt x="0" y="533399"/>
                  </a:lnTo>
                  <a:lnTo>
                    <a:pt x="1066800" y="533399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209800" y="4411090"/>
              <a:ext cx="1066800" cy="533400"/>
            </a:xfrm>
            <a:custGeom>
              <a:avLst/>
              <a:gdLst/>
              <a:ahLst/>
              <a:cxnLst/>
              <a:rect l="l" t="t" r="r" b="b"/>
              <a:pathLst>
                <a:path w="1066800" h="533400">
                  <a:moveTo>
                    <a:pt x="0" y="533399"/>
                  </a:moveTo>
                  <a:lnTo>
                    <a:pt x="1066800" y="533399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533399"/>
                  </a:lnTo>
                  <a:close/>
                </a:path>
              </a:pathLst>
            </a:custGeom>
            <a:ln w="19050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2313813" y="4516628"/>
            <a:ext cx="859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X </a:t>
            </a:r>
            <a:r>
              <a:rPr sz="18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1800" spc="-1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1000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4800" y="4140200"/>
            <a:ext cx="1219200" cy="1422400"/>
          </a:xfrm>
          <a:prstGeom prst="rect">
            <a:avLst/>
          </a:prstGeom>
          <a:ln w="12700">
            <a:solidFill>
              <a:srgbClr val="93B6D2"/>
            </a:solidFill>
          </a:ln>
        </p:spPr>
        <p:txBody>
          <a:bodyPr vert="horz" wrap="square" lIns="0" tIns="6476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510"/>
              </a:spcBef>
            </a:pPr>
            <a:r>
              <a:rPr sz="1800" spc="-254" dirty="0">
                <a:latin typeface="Georgia" panose="02040502050405020303"/>
                <a:cs typeface="Georgia" panose="02040502050405020303"/>
              </a:rPr>
              <a:t>X  </a:t>
            </a:r>
            <a:r>
              <a:rPr sz="1800" spc="-165" dirty="0">
                <a:latin typeface="Georgia" panose="02040502050405020303"/>
                <a:cs typeface="Georgia" panose="02040502050405020303"/>
              </a:rPr>
              <a:t>=</a:t>
            </a:r>
            <a:r>
              <a:rPr sz="1800" spc="-100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spc="50" dirty="0">
                <a:latin typeface="Georgia" panose="02040502050405020303"/>
                <a:cs typeface="Georgia" panose="02040502050405020303"/>
              </a:rPr>
              <a:t>1001</a:t>
            </a:r>
            <a:endParaRPr sz="1800">
              <a:latin typeface="Georgia" panose="02040502050405020303"/>
              <a:cs typeface="Georgia" panose="02040502050405020303"/>
            </a:endParaRPr>
          </a:p>
          <a:p>
            <a:pPr marL="90805">
              <a:lnSpc>
                <a:spcPct val="100000"/>
              </a:lnSpc>
              <a:spcBef>
                <a:spcPts val="430"/>
              </a:spcBef>
            </a:pPr>
            <a:r>
              <a:rPr sz="1800" spc="-254" dirty="0">
                <a:latin typeface="Georgia" panose="02040502050405020303"/>
                <a:cs typeface="Georgia" panose="02040502050405020303"/>
              </a:rPr>
              <a:t>X  </a:t>
            </a:r>
            <a:r>
              <a:rPr sz="1800" spc="-165" dirty="0">
                <a:latin typeface="Georgia" panose="02040502050405020303"/>
                <a:cs typeface="Georgia" panose="02040502050405020303"/>
              </a:rPr>
              <a:t>=</a:t>
            </a:r>
            <a:r>
              <a:rPr sz="1800" spc="-90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spc="-10" dirty="0">
                <a:latin typeface="Georgia" panose="02040502050405020303"/>
                <a:cs typeface="Georgia" panose="02040502050405020303"/>
              </a:rPr>
              <a:t>1002</a:t>
            </a:r>
            <a:endParaRPr sz="1800">
              <a:latin typeface="Georgia" panose="02040502050405020303"/>
              <a:cs typeface="Georgia" panose="02040502050405020303"/>
            </a:endParaRPr>
          </a:p>
          <a:p>
            <a:pPr marL="90805">
              <a:lnSpc>
                <a:spcPct val="100000"/>
              </a:lnSpc>
              <a:spcBef>
                <a:spcPts val="435"/>
              </a:spcBef>
            </a:pPr>
            <a:r>
              <a:rPr sz="1800" spc="-100" dirty="0">
                <a:latin typeface="Georgia" panose="02040502050405020303"/>
                <a:cs typeface="Georgia" panose="02040502050405020303"/>
              </a:rPr>
              <a:t>…</a:t>
            </a:r>
            <a:endParaRPr sz="1800">
              <a:latin typeface="Georgia" panose="02040502050405020303"/>
              <a:cs typeface="Georgia" panose="02040502050405020303"/>
            </a:endParaRPr>
          </a:p>
          <a:p>
            <a:pPr marL="90805">
              <a:lnSpc>
                <a:spcPct val="100000"/>
              </a:lnSpc>
              <a:spcBef>
                <a:spcPts val="430"/>
              </a:spcBef>
            </a:pPr>
            <a:r>
              <a:rPr sz="1800" spc="-254" dirty="0">
                <a:latin typeface="Georgia" panose="02040502050405020303"/>
                <a:cs typeface="Georgia" panose="02040502050405020303"/>
              </a:rPr>
              <a:t>X  </a:t>
            </a:r>
            <a:r>
              <a:rPr sz="1800" spc="-165" dirty="0">
                <a:latin typeface="Georgia" panose="02040502050405020303"/>
                <a:cs typeface="Georgia" panose="02040502050405020303"/>
              </a:rPr>
              <a:t>=</a:t>
            </a:r>
            <a:r>
              <a:rPr sz="1800" spc="-100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spc="50" dirty="0">
                <a:latin typeface="Georgia" panose="02040502050405020303"/>
                <a:cs typeface="Georgia" panose="02040502050405020303"/>
              </a:rPr>
              <a:t>1100</a:t>
            </a:r>
            <a:endParaRPr sz="1800">
              <a:latin typeface="Georgia" panose="02040502050405020303"/>
              <a:cs typeface="Georgia" panose="02040502050405020303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590675" y="4494784"/>
            <a:ext cx="552450" cy="400050"/>
            <a:chOff x="1590675" y="4494784"/>
            <a:chExt cx="552450" cy="400050"/>
          </a:xfrm>
        </p:grpSpPr>
        <p:sp>
          <p:nvSpPr>
            <p:cNvPr id="18" name="object 18"/>
            <p:cNvSpPr/>
            <p:nvPr/>
          </p:nvSpPr>
          <p:spPr>
            <a:xfrm>
              <a:off x="1600200" y="4504309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342900" y="0"/>
                  </a:moveTo>
                  <a:lnTo>
                    <a:pt x="342900" y="95250"/>
                  </a:lnTo>
                  <a:lnTo>
                    <a:pt x="0" y="95250"/>
                  </a:lnTo>
                  <a:lnTo>
                    <a:pt x="0" y="285750"/>
                  </a:lnTo>
                  <a:lnTo>
                    <a:pt x="342900" y="285750"/>
                  </a:lnTo>
                  <a:lnTo>
                    <a:pt x="342900" y="381000"/>
                  </a:lnTo>
                  <a:lnTo>
                    <a:pt x="533400" y="19050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600200" y="4504309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0" y="95250"/>
                  </a:moveTo>
                  <a:lnTo>
                    <a:pt x="342900" y="95250"/>
                  </a:lnTo>
                  <a:lnTo>
                    <a:pt x="342900" y="0"/>
                  </a:lnTo>
                  <a:lnTo>
                    <a:pt x="533400" y="190500"/>
                  </a:lnTo>
                  <a:lnTo>
                    <a:pt x="342900" y="381000"/>
                  </a:lnTo>
                  <a:lnTo>
                    <a:pt x="342900" y="285750"/>
                  </a:lnTo>
                  <a:lnTo>
                    <a:pt x="0" y="285750"/>
                  </a:lnTo>
                  <a:lnTo>
                    <a:pt x="0" y="95250"/>
                  </a:lnTo>
                  <a:close/>
                </a:path>
              </a:pathLst>
            </a:custGeom>
            <a:ln w="19050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3200400" y="3378708"/>
            <a:ext cx="1219200" cy="2294890"/>
            <a:chOff x="3200400" y="3378708"/>
            <a:chExt cx="1219200" cy="2294890"/>
          </a:xfrm>
        </p:grpSpPr>
        <p:sp>
          <p:nvSpPr>
            <p:cNvPr id="21" name="object 21"/>
            <p:cNvSpPr/>
            <p:nvPr/>
          </p:nvSpPr>
          <p:spPr>
            <a:xfrm>
              <a:off x="3657600" y="3378707"/>
              <a:ext cx="762000" cy="2294890"/>
            </a:xfrm>
            <a:custGeom>
              <a:avLst/>
              <a:gdLst/>
              <a:ahLst/>
              <a:cxnLst/>
              <a:rect l="l" t="t" r="r" b="b"/>
              <a:pathLst>
                <a:path w="762000" h="2294890">
                  <a:moveTo>
                    <a:pt x="751065" y="1836166"/>
                  </a:moveTo>
                  <a:lnTo>
                    <a:pt x="749427" y="1836166"/>
                  </a:lnTo>
                  <a:lnTo>
                    <a:pt x="725906" y="1836166"/>
                  </a:lnTo>
                  <a:lnTo>
                    <a:pt x="666877" y="1870456"/>
                  </a:lnTo>
                  <a:lnTo>
                    <a:pt x="665861" y="1874266"/>
                  </a:lnTo>
                  <a:lnTo>
                    <a:pt x="669417" y="1880362"/>
                  </a:lnTo>
                  <a:lnTo>
                    <a:pt x="673227" y="1881378"/>
                  </a:lnTo>
                  <a:lnTo>
                    <a:pt x="751065" y="1836166"/>
                  </a:lnTo>
                  <a:close/>
                </a:path>
                <a:path w="762000" h="2294890">
                  <a:moveTo>
                    <a:pt x="751065" y="58166"/>
                  </a:moveTo>
                  <a:lnTo>
                    <a:pt x="749427" y="58166"/>
                  </a:lnTo>
                  <a:lnTo>
                    <a:pt x="725906" y="58166"/>
                  </a:lnTo>
                  <a:lnTo>
                    <a:pt x="666877" y="92456"/>
                  </a:lnTo>
                  <a:lnTo>
                    <a:pt x="665861" y="96266"/>
                  </a:lnTo>
                  <a:lnTo>
                    <a:pt x="669417" y="102362"/>
                  </a:lnTo>
                  <a:lnTo>
                    <a:pt x="673227" y="103378"/>
                  </a:lnTo>
                  <a:lnTo>
                    <a:pt x="751065" y="58166"/>
                  </a:lnTo>
                  <a:close/>
                </a:path>
                <a:path w="762000" h="2294890">
                  <a:moveTo>
                    <a:pt x="751090" y="2249474"/>
                  </a:moveTo>
                  <a:lnTo>
                    <a:pt x="749427" y="2249474"/>
                  </a:lnTo>
                  <a:lnTo>
                    <a:pt x="725843" y="2249474"/>
                  </a:lnTo>
                  <a:lnTo>
                    <a:pt x="666877" y="2283688"/>
                  </a:lnTo>
                  <a:lnTo>
                    <a:pt x="665861" y="2287574"/>
                  </a:lnTo>
                  <a:lnTo>
                    <a:pt x="669417" y="2293645"/>
                  </a:lnTo>
                  <a:lnTo>
                    <a:pt x="673227" y="2294674"/>
                  </a:lnTo>
                  <a:lnTo>
                    <a:pt x="751090" y="2249474"/>
                  </a:lnTo>
                  <a:close/>
                </a:path>
                <a:path w="762000" h="2294890">
                  <a:moveTo>
                    <a:pt x="751255" y="388366"/>
                  </a:moveTo>
                  <a:lnTo>
                    <a:pt x="749427" y="388366"/>
                  </a:lnTo>
                  <a:lnTo>
                    <a:pt x="725906" y="388366"/>
                  </a:lnTo>
                  <a:lnTo>
                    <a:pt x="666877" y="422656"/>
                  </a:lnTo>
                  <a:lnTo>
                    <a:pt x="665861" y="426466"/>
                  </a:lnTo>
                  <a:lnTo>
                    <a:pt x="669417" y="432562"/>
                  </a:lnTo>
                  <a:lnTo>
                    <a:pt x="673227" y="433578"/>
                  </a:lnTo>
                  <a:lnTo>
                    <a:pt x="751255" y="388366"/>
                  </a:lnTo>
                  <a:close/>
                </a:path>
                <a:path w="762000" h="2294890">
                  <a:moveTo>
                    <a:pt x="762000" y="2243150"/>
                  </a:moveTo>
                  <a:lnTo>
                    <a:pt x="673481" y="2191258"/>
                  </a:lnTo>
                  <a:lnTo>
                    <a:pt x="669671" y="2192274"/>
                  </a:lnTo>
                  <a:lnTo>
                    <a:pt x="666115" y="2198370"/>
                  </a:lnTo>
                  <a:lnTo>
                    <a:pt x="667131" y="2202180"/>
                  </a:lnTo>
                  <a:lnTo>
                    <a:pt x="670052" y="2203958"/>
                  </a:lnTo>
                  <a:lnTo>
                    <a:pt x="725970" y="2236736"/>
                  </a:lnTo>
                  <a:lnTo>
                    <a:pt x="0" y="2235225"/>
                  </a:lnTo>
                  <a:lnTo>
                    <a:pt x="0" y="2247912"/>
                  </a:lnTo>
                  <a:lnTo>
                    <a:pt x="725932" y="2249436"/>
                  </a:lnTo>
                  <a:lnTo>
                    <a:pt x="749427" y="2249474"/>
                  </a:lnTo>
                  <a:lnTo>
                    <a:pt x="751179" y="2249436"/>
                  </a:lnTo>
                  <a:lnTo>
                    <a:pt x="762000" y="2243150"/>
                  </a:lnTo>
                  <a:close/>
                </a:path>
                <a:path w="762000" h="2294890">
                  <a:moveTo>
                    <a:pt x="762000" y="1829816"/>
                  </a:moveTo>
                  <a:lnTo>
                    <a:pt x="673481" y="1778000"/>
                  </a:lnTo>
                  <a:lnTo>
                    <a:pt x="669671" y="1779016"/>
                  </a:lnTo>
                  <a:lnTo>
                    <a:pt x="666115" y="1785112"/>
                  </a:lnTo>
                  <a:lnTo>
                    <a:pt x="667131" y="1788922"/>
                  </a:lnTo>
                  <a:lnTo>
                    <a:pt x="670052" y="1790700"/>
                  </a:lnTo>
                  <a:lnTo>
                    <a:pt x="725970" y="1823427"/>
                  </a:lnTo>
                  <a:lnTo>
                    <a:pt x="0" y="1821942"/>
                  </a:lnTo>
                  <a:lnTo>
                    <a:pt x="0" y="1834642"/>
                  </a:lnTo>
                  <a:lnTo>
                    <a:pt x="725995" y="1836127"/>
                  </a:lnTo>
                  <a:lnTo>
                    <a:pt x="749427" y="1836166"/>
                  </a:lnTo>
                  <a:lnTo>
                    <a:pt x="751141" y="1836127"/>
                  </a:lnTo>
                  <a:lnTo>
                    <a:pt x="762000" y="1829816"/>
                  </a:lnTo>
                  <a:close/>
                </a:path>
                <a:path w="762000" h="2294890">
                  <a:moveTo>
                    <a:pt x="762000" y="382143"/>
                  </a:moveTo>
                  <a:lnTo>
                    <a:pt x="673481" y="330200"/>
                  </a:lnTo>
                  <a:lnTo>
                    <a:pt x="669671" y="331216"/>
                  </a:lnTo>
                  <a:lnTo>
                    <a:pt x="666115" y="337312"/>
                  </a:lnTo>
                  <a:lnTo>
                    <a:pt x="667131" y="341122"/>
                  </a:lnTo>
                  <a:lnTo>
                    <a:pt x="670052" y="342900"/>
                  </a:lnTo>
                  <a:lnTo>
                    <a:pt x="725970" y="375627"/>
                  </a:lnTo>
                  <a:lnTo>
                    <a:pt x="0" y="374142"/>
                  </a:lnTo>
                  <a:lnTo>
                    <a:pt x="0" y="386842"/>
                  </a:lnTo>
                  <a:lnTo>
                    <a:pt x="725995" y="388327"/>
                  </a:lnTo>
                  <a:lnTo>
                    <a:pt x="749427" y="388366"/>
                  </a:lnTo>
                  <a:lnTo>
                    <a:pt x="751332" y="388327"/>
                  </a:lnTo>
                  <a:lnTo>
                    <a:pt x="762000" y="382143"/>
                  </a:lnTo>
                  <a:close/>
                </a:path>
                <a:path w="762000" h="2294890">
                  <a:moveTo>
                    <a:pt x="762000" y="51816"/>
                  </a:moveTo>
                  <a:lnTo>
                    <a:pt x="673481" y="0"/>
                  </a:lnTo>
                  <a:lnTo>
                    <a:pt x="669671" y="1016"/>
                  </a:lnTo>
                  <a:lnTo>
                    <a:pt x="666115" y="7112"/>
                  </a:lnTo>
                  <a:lnTo>
                    <a:pt x="667131" y="10922"/>
                  </a:lnTo>
                  <a:lnTo>
                    <a:pt x="670052" y="12700"/>
                  </a:lnTo>
                  <a:lnTo>
                    <a:pt x="725970" y="45427"/>
                  </a:lnTo>
                  <a:lnTo>
                    <a:pt x="0" y="43942"/>
                  </a:lnTo>
                  <a:lnTo>
                    <a:pt x="0" y="56642"/>
                  </a:lnTo>
                  <a:lnTo>
                    <a:pt x="725995" y="58127"/>
                  </a:lnTo>
                  <a:lnTo>
                    <a:pt x="749427" y="58166"/>
                  </a:lnTo>
                  <a:lnTo>
                    <a:pt x="751141" y="58127"/>
                  </a:lnTo>
                  <a:lnTo>
                    <a:pt x="762000" y="51816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200400" y="3429762"/>
              <a:ext cx="458470" cy="2210435"/>
            </a:xfrm>
            <a:custGeom>
              <a:avLst/>
              <a:gdLst/>
              <a:ahLst/>
              <a:cxnLst/>
              <a:rect l="l" t="t" r="r" b="b"/>
              <a:pathLst>
                <a:path w="458470" h="2210435">
                  <a:moveTo>
                    <a:pt x="457962" y="0"/>
                  </a:moveTo>
                  <a:lnTo>
                    <a:pt x="456438" y="2209825"/>
                  </a:lnTo>
                </a:path>
                <a:path w="458470" h="2210435">
                  <a:moveTo>
                    <a:pt x="0" y="1243838"/>
                  </a:moveTo>
                  <a:lnTo>
                    <a:pt x="457200" y="1243838"/>
                  </a:lnTo>
                </a:path>
              </a:pathLst>
            </a:custGeom>
            <a:ln w="12700">
              <a:solidFill>
                <a:srgbClr val="93B6D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05" y="369773"/>
            <a:ext cx="599948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260" dirty="0">
                <a:solidFill>
                  <a:srgbClr val="000000"/>
                </a:solidFill>
              </a:rPr>
              <a:t>Digit </a:t>
            </a:r>
            <a:r>
              <a:rPr sz="4300" spc="-290" dirty="0">
                <a:solidFill>
                  <a:srgbClr val="000000"/>
                </a:solidFill>
              </a:rPr>
              <a:t>Extraction</a:t>
            </a:r>
            <a:r>
              <a:rPr sz="4300" spc="-60" dirty="0">
                <a:solidFill>
                  <a:srgbClr val="000000"/>
                </a:solidFill>
              </a:rPr>
              <a:t> </a:t>
            </a:r>
            <a:r>
              <a:rPr sz="4300" spc="-340" dirty="0">
                <a:solidFill>
                  <a:srgbClr val="000000"/>
                </a:solidFill>
              </a:rPr>
              <a:t>Method</a:t>
            </a:r>
            <a:endParaRPr sz="43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24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8" name="object 8"/>
          <p:cNvSpPr txBox="1"/>
          <p:nvPr/>
        </p:nvSpPr>
        <p:spPr>
          <a:xfrm>
            <a:off x="154939" y="1520697"/>
            <a:ext cx="8683625" cy="683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800" spc="-45" dirty="0">
                <a:latin typeface="Georgia" panose="02040502050405020303"/>
                <a:cs typeface="Georgia" panose="02040502050405020303"/>
              </a:rPr>
              <a:t>Keys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are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extracted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from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the </a:t>
            </a:r>
            <a:r>
              <a:rPr sz="1800" spc="-15" dirty="0">
                <a:latin typeface="Georgia" panose="02040502050405020303"/>
                <a:cs typeface="Georgia" panose="02040502050405020303"/>
              </a:rPr>
              <a:t>key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and made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use as </a:t>
            </a:r>
            <a:r>
              <a:rPr sz="1800" spc="-15" dirty="0">
                <a:latin typeface="Georgia" panose="02040502050405020303"/>
                <a:cs typeface="Georgia" panose="02040502050405020303"/>
              </a:rPr>
              <a:t>its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address </a:t>
            </a:r>
            <a:r>
              <a:rPr sz="1800" spc="-65" dirty="0">
                <a:latin typeface="Georgia" panose="02040502050405020303"/>
                <a:cs typeface="Georgia" panose="02040502050405020303"/>
              </a:rPr>
              <a:t>i.e. </a:t>
            </a:r>
            <a:r>
              <a:rPr sz="1800" spc="-15" dirty="0">
                <a:latin typeface="Georgia" panose="02040502050405020303"/>
                <a:cs typeface="Georgia" panose="02040502050405020303"/>
              </a:rPr>
              <a:t>select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specific digits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from 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the </a:t>
            </a:r>
            <a:r>
              <a:rPr sz="1800" spc="-15" dirty="0">
                <a:latin typeface="Georgia" panose="02040502050405020303"/>
                <a:cs typeface="Georgia" panose="02040502050405020303"/>
              </a:rPr>
              <a:t>key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k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and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use it as </a:t>
            </a:r>
            <a:r>
              <a:rPr sz="1800" spc="-50" dirty="0">
                <a:latin typeface="Georgia" panose="02040502050405020303"/>
                <a:cs typeface="Georgia" panose="02040502050405020303"/>
              </a:rPr>
              <a:t>an</a:t>
            </a:r>
            <a:r>
              <a:rPr sz="1800" spc="-150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address.</a:t>
            </a:r>
            <a:endParaRPr sz="18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4729" y="2246871"/>
            <a:ext cx="1676400" cy="36957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800" i="1" spc="-1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Example</a:t>
            </a:r>
            <a:r>
              <a:rPr sz="1800" i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7307" y="2621660"/>
            <a:ext cx="8454390" cy="1013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sz="1800" spc="-40" dirty="0">
                <a:latin typeface="Georgia" panose="02040502050405020303"/>
                <a:cs typeface="Georgia" panose="02040502050405020303"/>
              </a:rPr>
              <a:t>Suppose </a:t>
            </a:r>
            <a:r>
              <a:rPr sz="1800" spc="20" dirty="0">
                <a:latin typeface="Georgia" panose="02040502050405020303"/>
                <a:cs typeface="Georgia" panose="02040502050405020303"/>
              </a:rPr>
              <a:t>we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want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to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hash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a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6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digit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employee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number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say </a:t>
            </a:r>
            <a:r>
              <a:rPr sz="1800" spc="35" dirty="0">
                <a:latin typeface="Georgia" panose="02040502050405020303"/>
                <a:cs typeface="Georgia" panose="02040502050405020303"/>
              </a:rPr>
              <a:t>123456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to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a </a:t>
            </a:r>
            <a:r>
              <a:rPr sz="1800" spc="-15" dirty="0">
                <a:latin typeface="Georgia" panose="02040502050405020303"/>
                <a:cs typeface="Georgia" panose="02040502050405020303"/>
              </a:rPr>
              <a:t>three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digit 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address, </a:t>
            </a:r>
            <a:r>
              <a:rPr sz="1800" spc="20" dirty="0">
                <a:latin typeface="Georgia" panose="02040502050405020303"/>
                <a:cs typeface="Georgia" panose="02040502050405020303"/>
              </a:rPr>
              <a:t>we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could </a:t>
            </a:r>
            <a:r>
              <a:rPr sz="1800" spc="-10" dirty="0">
                <a:latin typeface="Georgia" panose="02040502050405020303"/>
                <a:cs typeface="Georgia" panose="02040502050405020303"/>
              </a:rPr>
              <a:t>select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the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first,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third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and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fourth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digits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from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left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and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use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them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as 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address, </a:t>
            </a:r>
            <a:r>
              <a:rPr sz="1800" spc="-15" dirty="0">
                <a:latin typeface="Georgia" panose="02040502050405020303"/>
                <a:cs typeface="Georgia" panose="02040502050405020303"/>
              </a:rPr>
              <a:t>so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the address </a:t>
            </a:r>
            <a:r>
              <a:rPr sz="1800" spc="-10" dirty="0">
                <a:latin typeface="Georgia" panose="02040502050405020303"/>
                <a:cs typeface="Georgia" panose="02040502050405020303"/>
              </a:rPr>
              <a:t>will be</a:t>
            </a:r>
            <a:r>
              <a:rPr sz="1800" spc="-70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spc="55" dirty="0">
                <a:latin typeface="Georgia" panose="02040502050405020303"/>
                <a:cs typeface="Georgia" panose="02040502050405020303"/>
              </a:rPr>
              <a:t>124</a:t>
            </a:r>
            <a:endParaRPr sz="18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8600" y="3714229"/>
            <a:ext cx="1676400" cy="36957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342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70"/>
              </a:spcBef>
            </a:pPr>
            <a:r>
              <a:rPr sz="1800" i="1" spc="-1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Example</a:t>
            </a:r>
            <a:r>
              <a:rPr sz="1800" i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1140" y="4089272"/>
            <a:ext cx="8454390" cy="683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800" spc="-40" dirty="0">
                <a:latin typeface="Georgia" panose="02040502050405020303"/>
                <a:cs typeface="Georgia" panose="02040502050405020303"/>
              </a:rPr>
              <a:t>Suppose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the roll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number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of a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student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is </a:t>
            </a:r>
            <a:r>
              <a:rPr sz="1800" spc="20" dirty="0">
                <a:latin typeface="Georgia" panose="02040502050405020303"/>
                <a:cs typeface="Georgia" panose="02040502050405020303"/>
              </a:rPr>
              <a:t>160252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and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to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hash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the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number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to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a </a:t>
            </a:r>
            <a:r>
              <a:rPr sz="1800" dirty="0">
                <a:latin typeface="Georgia" panose="02040502050405020303"/>
                <a:cs typeface="Georgia" panose="02040502050405020303"/>
              </a:rPr>
              <a:t>3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digit 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address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selecting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first, third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and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fourth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digits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from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right, </a:t>
            </a:r>
            <a:r>
              <a:rPr sz="1800" spc="-15" dirty="0">
                <a:latin typeface="Georgia" panose="02040502050405020303"/>
                <a:cs typeface="Georgia" panose="02040502050405020303"/>
              </a:rPr>
              <a:t>so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the address </a:t>
            </a:r>
            <a:r>
              <a:rPr sz="1800" spc="-10" dirty="0">
                <a:latin typeface="Georgia" panose="02040502050405020303"/>
                <a:cs typeface="Georgia" panose="02040502050405020303"/>
              </a:rPr>
              <a:t>will be</a:t>
            </a:r>
            <a:r>
              <a:rPr sz="1800" spc="15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spc="-50" dirty="0">
                <a:latin typeface="Georgia" panose="02040502050405020303"/>
                <a:cs typeface="Georgia" panose="02040502050405020303"/>
              </a:rPr>
              <a:t>220</a:t>
            </a:r>
            <a:endParaRPr sz="18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8600" y="4842878"/>
            <a:ext cx="1676400" cy="36957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342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70"/>
              </a:spcBef>
            </a:pPr>
            <a:r>
              <a:rPr sz="1800" i="1" spc="-1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Example</a:t>
            </a:r>
            <a:r>
              <a:rPr sz="1800" i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1140" y="5175859"/>
            <a:ext cx="8454390" cy="683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800" spc="-40" dirty="0">
                <a:latin typeface="Georgia" panose="02040502050405020303"/>
                <a:cs typeface="Georgia" panose="02040502050405020303"/>
              </a:rPr>
              <a:t>Suppose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the roll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number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of a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student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is </a:t>
            </a:r>
            <a:r>
              <a:rPr sz="1800" spc="20" dirty="0">
                <a:latin typeface="Georgia" panose="02040502050405020303"/>
                <a:cs typeface="Georgia" panose="02040502050405020303"/>
              </a:rPr>
              <a:t>160252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and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to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hash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the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number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to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a </a:t>
            </a:r>
            <a:r>
              <a:rPr sz="1800" dirty="0">
                <a:latin typeface="Georgia" panose="02040502050405020303"/>
                <a:cs typeface="Georgia" panose="02040502050405020303"/>
              </a:rPr>
              <a:t>3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digit 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address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selecting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first, third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and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fourth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digits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from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left, </a:t>
            </a:r>
            <a:r>
              <a:rPr sz="1800" spc="-15" dirty="0">
                <a:latin typeface="Georgia" panose="02040502050405020303"/>
                <a:cs typeface="Georgia" panose="02040502050405020303"/>
              </a:rPr>
              <a:t>so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the address </a:t>
            </a:r>
            <a:r>
              <a:rPr sz="1800" spc="-10" dirty="0">
                <a:latin typeface="Georgia" panose="02040502050405020303"/>
                <a:cs typeface="Georgia" panose="02040502050405020303"/>
              </a:rPr>
              <a:t>will be</a:t>
            </a:r>
            <a:r>
              <a:rPr sz="1800" spc="15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spc="30" dirty="0">
                <a:latin typeface="Georgia" panose="02040502050405020303"/>
                <a:cs typeface="Georgia" panose="02040502050405020303"/>
              </a:rPr>
              <a:t>102</a:t>
            </a:r>
            <a:endParaRPr sz="1800">
              <a:latin typeface="Georgia" panose="02040502050405020303"/>
              <a:cs typeface="Georgia" panose="02040502050405020303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05" y="369773"/>
            <a:ext cx="639445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295" dirty="0">
                <a:solidFill>
                  <a:srgbClr val="000000"/>
                </a:solidFill>
              </a:rPr>
              <a:t>Rotation </a:t>
            </a:r>
            <a:r>
              <a:rPr sz="4300" spc="-355" dirty="0">
                <a:solidFill>
                  <a:srgbClr val="000000"/>
                </a:solidFill>
              </a:rPr>
              <a:t>Hashing</a:t>
            </a:r>
            <a:r>
              <a:rPr sz="4300" spc="-40" dirty="0">
                <a:solidFill>
                  <a:srgbClr val="000000"/>
                </a:solidFill>
              </a:rPr>
              <a:t> </a:t>
            </a:r>
            <a:r>
              <a:rPr sz="4300" spc="-340" dirty="0">
                <a:solidFill>
                  <a:srgbClr val="000000"/>
                </a:solidFill>
              </a:rPr>
              <a:t>Method</a:t>
            </a:r>
            <a:endParaRPr sz="43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25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4939" y="1520697"/>
            <a:ext cx="8689340" cy="1013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95"/>
              </a:spcBef>
            </a:pPr>
            <a:r>
              <a:rPr sz="1800" spc="-35" dirty="0">
                <a:latin typeface="Georgia" panose="02040502050405020303"/>
                <a:cs typeface="Georgia" panose="02040502050405020303"/>
              </a:rPr>
              <a:t>This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method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is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useful </a:t>
            </a:r>
            <a:r>
              <a:rPr sz="1800" spc="-15" dirty="0">
                <a:latin typeface="Georgia" panose="02040502050405020303"/>
                <a:cs typeface="Georgia" panose="02040502050405020303"/>
              </a:rPr>
              <a:t>when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keys are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assigned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serially,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as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in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the case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of </a:t>
            </a:r>
            <a:r>
              <a:rPr sz="1800" spc="-15" dirty="0">
                <a:latin typeface="Georgia" panose="02040502050405020303"/>
                <a:cs typeface="Georgia" panose="02040502050405020303"/>
              </a:rPr>
              <a:t>serial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numbers. 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This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method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is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generally not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used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by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itself,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but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is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used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in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combination </a:t>
            </a:r>
            <a:r>
              <a:rPr sz="1800" spc="-10" dirty="0">
                <a:latin typeface="Georgia" panose="02040502050405020303"/>
                <a:cs typeface="Georgia" panose="02040502050405020303"/>
              </a:rPr>
              <a:t>with </a:t>
            </a:r>
            <a:r>
              <a:rPr sz="1800" spc="-15" dirty="0">
                <a:latin typeface="Georgia" panose="02040502050405020303"/>
                <a:cs typeface="Georgia" panose="02040502050405020303"/>
              </a:rPr>
              <a:t>other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hashing 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methods.</a:t>
            </a:r>
            <a:endParaRPr sz="18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2400" y="2590787"/>
            <a:ext cx="1676400" cy="36957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342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70"/>
              </a:spcBef>
            </a:pPr>
            <a:r>
              <a:rPr sz="1800" i="1" spc="-1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Example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1185" y="5386222"/>
            <a:ext cx="13201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20" dirty="0">
                <a:latin typeface="Georgia" panose="02040502050405020303"/>
                <a:cs typeface="Georgia" panose="02040502050405020303"/>
              </a:rPr>
              <a:t>Original</a:t>
            </a:r>
            <a:r>
              <a:rPr sz="1800" b="1" spc="-140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b="1" spc="-150" dirty="0">
                <a:latin typeface="Georgia" panose="02040502050405020303"/>
                <a:cs typeface="Georgia" panose="02040502050405020303"/>
              </a:rPr>
              <a:t>Key</a:t>
            </a:r>
            <a:endParaRPr sz="18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96917" y="5310073"/>
            <a:ext cx="9302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30" dirty="0">
                <a:latin typeface="Georgia" panose="02040502050405020303"/>
                <a:cs typeface="Georgia" panose="02040502050405020303"/>
              </a:rPr>
              <a:t>Rotation</a:t>
            </a:r>
            <a:endParaRPr sz="18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24115" y="5250941"/>
            <a:ext cx="1285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25" dirty="0">
                <a:latin typeface="Georgia" panose="02040502050405020303"/>
                <a:cs typeface="Georgia" panose="02040502050405020303"/>
              </a:rPr>
              <a:t>Rotated</a:t>
            </a:r>
            <a:r>
              <a:rPr sz="1800" b="1" spc="-140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b="1" spc="-150" dirty="0">
                <a:latin typeface="Georgia" panose="02040502050405020303"/>
                <a:cs typeface="Georgia" panose="02040502050405020303"/>
              </a:rPr>
              <a:t>Key</a:t>
            </a:r>
            <a:endParaRPr sz="18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3837" y="3048000"/>
            <a:ext cx="8696325" cy="2124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05" y="392633"/>
            <a:ext cx="74695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60" dirty="0">
                <a:solidFill>
                  <a:srgbClr val="000000"/>
                </a:solidFill>
              </a:rPr>
              <a:t>Collision </a:t>
            </a:r>
            <a:r>
              <a:rPr sz="4000" spc="-265" dirty="0">
                <a:solidFill>
                  <a:srgbClr val="000000"/>
                </a:solidFill>
              </a:rPr>
              <a:t>Resolution</a:t>
            </a:r>
            <a:r>
              <a:rPr sz="4000" spc="-45" dirty="0">
                <a:solidFill>
                  <a:srgbClr val="000000"/>
                </a:solidFill>
              </a:rPr>
              <a:t> </a:t>
            </a:r>
            <a:r>
              <a:rPr sz="4000" spc="-275" dirty="0">
                <a:solidFill>
                  <a:srgbClr val="000000"/>
                </a:solidFill>
              </a:rPr>
              <a:t>Techniques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26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8" name="object 8"/>
          <p:cNvSpPr txBox="1"/>
          <p:nvPr/>
        </p:nvSpPr>
        <p:spPr>
          <a:xfrm>
            <a:off x="154939" y="1575561"/>
            <a:ext cx="8759825" cy="4580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Georgia" panose="02040502050405020303"/>
                <a:cs typeface="Georgia" panose="02040502050405020303"/>
              </a:rPr>
              <a:t>There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are </a:t>
            </a:r>
            <a:r>
              <a:rPr sz="1800" spc="-10" dirty="0">
                <a:latin typeface="Georgia" panose="02040502050405020303"/>
                <a:cs typeface="Georgia" panose="02040502050405020303"/>
              </a:rPr>
              <a:t>2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broad </a:t>
            </a:r>
            <a:r>
              <a:rPr sz="1800" spc="-15" dirty="0">
                <a:latin typeface="Georgia" panose="02040502050405020303"/>
                <a:cs typeface="Georgia" panose="02040502050405020303"/>
              </a:rPr>
              <a:t>ways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of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collision</a:t>
            </a:r>
            <a:r>
              <a:rPr sz="1800" spc="-165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resolution:</a:t>
            </a:r>
            <a:endParaRPr sz="1800">
              <a:latin typeface="Georgia" panose="02040502050405020303"/>
              <a:cs typeface="Georgia" panose="02040502050405020303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50">
              <a:latin typeface="Georgia" panose="02040502050405020303"/>
              <a:cs typeface="Georgia" panose="02040502050405020303"/>
            </a:endParaRPr>
          </a:p>
          <a:p>
            <a:pPr marL="355600" indent="-342900">
              <a:lnSpc>
                <a:spcPct val="100000"/>
              </a:lnSpc>
              <a:buClr>
                <a:srgbClr val="C00000"/>
              </a:buClr>
              <a:buSzPct val="81000"/>
              <a:buFont typeface="Wingdings" panose="05000000000000000000"/>
              <a:buChar char=""/>
              <a:tabLst>
                <a:tab pos="354965" algn="l"/>
                <a:tab pos="355600" algn="l"/>
              </a:tabLst>
            </a:pPr>
            <a:r>
              <a:rPr sz="1800" spc="-40" dirty="0">
                <a:latin typeface="Georgia" panose="02040502050405020303"/>
                <a:cs typeface="Georgia" panose="02040502050405020303"/>
              </a:rPr>
              <a:t>Closed </a:t>
            </a:r>
            <a:r>
              <a:rPr sz="1800" spc="-65" dirty="0">
                <a:latin typeface="Georgia" panose="02040502050405020303"/>
                <a:cs typeface="Georgia" panose="02040502050405020303"/>
              </a:rPr>
              <a:t>Hashing </a:t>
            </a:r>
            <a:r>
              <a:rPr sz="1800" spc="-260" dirty="0">
                <a:latin typeface="Georgia" panose="02040502050405020303"/>
                <a:cs typeface="Georgia" panose="02040502050405020303"/>
              </a:rPr>
              <a:t>–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Array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based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implementation. Also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called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as </a:t>
            </a:r>
            <a:r>
              <a:rPr sz="1800" b="1" spc="-145" dirty="0">
                <a:latin typeface="Georgia" panose="02040502050405020303"/>
                <a:cs typeface="Georgia" panose="02040502050405020303"/>
              </a:rPr>
              <a:t>Open</a:t>
            </a:r>
            <a:r>
              <a:rPr sz="1800" b="1" spc="-50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b="1" spc="-120" dirty="0">
                <a:latin typeface="Georgia" panose="02040502050405020303"/>
                <a:cs typeface="Georgia" panose="02040502050405020303"/>
              </a:rPr>
              <a:t>Addressing</a:t>
            </a:r>
            <a:endParaRPr sz="1800">
              <a:latin typeface="Georgia" panose="02040502050405020303"/>
              <a:cs typeface="Georgia" panose="02040502050405020303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C00000"/>
              </a:buClr>
              <a:buSzPct val="81000"/>
              <a:buFont typeface="Wingdings" panose="05000000000000000000"/>
              <a:buChar char=""/>
              <a:tabLst>
                <a:tab pos="354965" algn="l"/>
                <a:tab pos="355600" algn="l"/>
              </a:tabLst>
            </a:pPr>
            <a:r>
              <a:rPr sz="1800" spc="-70" dirty="0">
                <a:latin typeface="Georgia" panose="02040502050405020303"/>
                <a:cs typeface="Georgia" panose="02040502050405020303"/>
              </a:rPr>
              <a:t>Open </a:t>
            </a:r>
            <a:r>
              <a:rPr sz="1800" spc="-65" dirty="0">
                <a:latin typeface="Georgia" panose="02040502050405020303"/>
                <a:cs typeface="Georgia" panose="02040502050405020303"/>
              </a:rPr>
              <a:t>Hashing </a:t>
            </a:r>
            <a:r>
              <a:rPr sz="1800" spc="-260" dirty="0">
                <a:latin typeface="Georgia" panose="02040502050405020303"/>
                <a:cs typeface="Georgia" panose="02040502050405020303"/>
              </a:rPr>
              <a:t>–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Array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of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linked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list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implementation. Also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called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as </a:t>
            </a:r>
            <a:r>
              <a:rPr sz="1800" b="1" spc="-120" dirty="0">
                <a:latin typeface="Georgia" panose="02040502050405020303"/>
                <a:cs typeface="Georgia" panose="02040502050405020303"/>
              </a:rPr>
              <a:t>Separate</a:t>
            </a:r>
            <a:r>
              <a:rPr sz="1800" b="1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b="1" spc="-140" dirty="0">
                <a:latin typeface="Georgia" panose="02040502050405020303"/>
                <a:cs typeface="Georgia" panose="02040502050405020303"/>
              </a:rPr>
              <a:t>Chaining</a:t>
            </a:r>
            <a:endParaRPr sz="1800">
              <a:latin typeface="Georgia" panose="02040502050405020303"/>
              <a:cs typeface="Georgia" panose="02040502050405020303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C00000"/>
              </a:buClr>
              <a:buFont typeface="Wingdings" panose="05000000000000000000"/>
              <a:buChar char=""/>
            </a:pPr>
            <a:endParaRPr sz="2250">
              <a:latin typeface="Georgia" panose="02040502050405020303"/>
              <a:cs typeface="Georgia" panose="02040502050405020303"/>
            </a:endParaRPr>
          </a:p>
          <a:p>
            <a:pPr marL="12700" marR="5080" algn="just">
              <a:lnSpc>
                <a:spcPct val="120000"/>
              </a:lnSpc>
            </a:pPr>
            <a:r>
              <a:rPr sz="1800" spc="-35" dirty="0">
                <a:latin typeface="Georgia" panose="02040502050405020303"/>
                <a:cs typeface="Georgia" panose="02040502050405020303"/>
              </a:rPr>
              <a:t>The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difference has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to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do </a:t>
            </a:r>
            <a:r>
              <a:rPr sz="1800" spc="-10" dirty="0">
                <a:latin typeface="Georgia" panose="02040502050405020303"/>
                <a:cs typeface="Georgia" panose="02040502050405020303"/>
              </a:rPr>
              <a:t>with whether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collisions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are stored </a:t>
            </a:r>
            <a:r>
              <a:rPr sz="1800" b="1" spc="-105" dirty="0">
                <a:latin typeface="Georgia" panose="02040502050405020303"/>
                <a:cs typeface="Georgia" panose="02040502050405020303"/>
              </a:rPr>
              <a:t>outside </a:t>
            </a:r>
            <a:r>
              <a:rPr sz="1800" b="1" spc="-125" dirty="0">
                <a:latin typeface="Georgia" panose="02040502050405020303"/>
                <a:cs typeface="Georgia" panose="02040502050405020303"/>
              </a:rPr>
              <a:t>of </a:t>
            </a:r>
            <a:r>
              <a:rPr sz="1800" b="1" spc="-95" dirty="0">
                <a:latin typeface="Georgia" panose="02040502050405020303"/>
                <a:cs typeface="Georgia" panose="02040502050405020303"/>
              </a:rPr>
              <a:t>the </a:t>
            </a:r>
            <a:r>
              <a:rPr sz="1800" b="1" spc="-130" dirty="0">
                <a:latin typeface="Georgia" panose="02040502050405020303"/>
                <a:cs typeface="Georgia" panose="02040502050405020303"/>
              </a:rPr>
              <a:t>hash </a:t>
            </a:r>
            <a:r>
              <a:rPr sz="1800" b="1" spc="-90" dirty="0">
                <a:latin typeface="Georgia" panose="02040502050405020303"/>
                <a:cs typeface="Georgia" panose="02040502050405020303"/>
              </a:rPr>
              <a:t>table 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(open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hashing) </a:t>
            </a:r>
            <a:r>
              <a:rPr sz="1800" spc="-5" dirty="0">
                <a:latin typeface="Georgia" panose="02040502050405020303"/>
                <a:cs typeface="Georgia" panose="02040502050405020303"/>
              </a:rPr>
              <a:t>or </a:t>
            </a:r>
            <a:r>
              <a:rPr sz="1800" spc="-10" dirty="0">
                <a:latin typeface="Georgia" panose="02040502050405020303"/>
                <a:cs typeface="Georgia" panose="02040502050405020303"/>
              </a:rPr>
              <a:t>whether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collisions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result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in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storing one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of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the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records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at </a:t>
            </a:r>
            <a:r>
              <a:rPr sz="1800" b="1" spc="-110" dirty="0">
                <a:latin typeface="Georgia" panose="02040502050405020303"/>
                <a:cs typeface="Georgia" panose="02040502050405020303"/>
              </a:rPr>
              <a:t>another </a:t>
            </a:r>
            <a:r>
              <a:rPr sz="1800" b="1" spc="-85" dirty="0">
                <a:latin typeface="Georgia" panose="02040502050405020303"/>
                <a:cs typeface="Georgia" panose="02040502050405020303"/>
              </a:rPr>
              <a:t>slot  </a:t>
            </a:r>
            <a:r>
              <a:rPr sz="1800" b="1" spc="-120" dirty="0">
                <a:latin typeface="Georgia" panose="02040502050405020303"/>
                <a:cs typeface="Georgia" panose="02040502050405020303"/>
              </a:rPr>
              <a:t>in </a:t>
            </a:r>
            <a:r>
              <a:rPr sz="1800" b="1" spc="-95" dirty="0">
                <a:latin typeface="Georgia" panose="02040502050405020303"/>
                <a:cs typeface="Georgia" panose="02040502050405020303"/>
              </a:rPr>
              <a:t>the </a:t>
            </a:r>
            <a:r>
              <a:rPr sz="1800" b="1" spc="-130" dirty="0">
                <a:latin typeface="Georgia" panose="02040502050405020303"/>
                <a:cs typeface="Georgia" panose="02040502050405020303"/>
              </a:rPr>
              <a:t>hash </a:t>
            </a:r>
            <a:r>
              <a:rPr sz="1800" b="1" spc="-85" dirty="0">
                <a:latin typeface="Georgia" panose="02040502050405020303"/>
                <a:cs typeface="Georgia" panose="02040502050405020303"/>
              </a:rPr>
              <a:t>table </a:t>
            </a:r>
            <a:r>
              <a:rPr sz="1800" spc="-15" dirty="0">
                <a:latin typeface="Georgia" panose="02040502050405020303"/>
                <a:cs typeface="Georgia" panose="02040502050405020303"/>
              </a:rPr>
              <a:t>(closed</a:t>
            </a:r>
            <a:r>
              <a:rPr sz="1800" spc="114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hashing)</a:t>
            </a:r>
            <a:endParaRPr sz="1800">
              <a:latin typeface="Georgia" panose="02040502050405020303"/>
              <a:cs typeface="Georgia" panose="02040502050405020303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50">
              <a:latin typeface="Georgia" panose="02040502050405020303"/>
              <a:cs typeface="Georgia" panose="02040502050405020303"/>
            </a:endParaRPr>
          </a:p>
          <a:p>
            <a:pPr marL="12700" algn="just">
              <a:lnSpc>
                <a:spcPct val="100000"/>
              </a:lnSpc>
            </a:pPr>
            <a:r>
              <a:rPr sz="1800" spc="-70" dirty="0">
                <a:latin typeface="Georgia" panose="02040502050405020303"/>
                <a:cs typeface="Georgia" panose="02040502050405020303"/>
              </a:rPr>
              <a:t>Open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Addressing</a:t>
            </a:r>
            <a:r>
              <a:rPr sz="1800" spc="5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includes:</a:t>
            </a:r>
            <a:endParaRPr sz="1800">
              <a:latin typeface="Georgia" panose="02040502050405020303"/>
              <a:cs typeface="Georgia" panose="02040502050405020303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50">
              <a:latin typeface="Georgia" panose="02040502050405020303"/>
              <a:cs typeface="Georgia" panose="02040502050405020303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C00000"/>
              </a:buClr>
              <a:buSzPct val="81000"/>
              <a:buFont typeface="Wingdings" panose="05000000000000000000"/>
              <a:buChar char=""/>
              <a:tabLst>
                <a:tab pos="354965" algn="l"/>
                <a:tab pos="355600" algn="l"/>
              </a:tabLst>
            </a:pPr>
            <a:r>
              <a:rPr sz="1800" spc="-40" dirty="0">
                <a:latin typeface="Georgia" panose="02040502050405020303"/>
                <a:cs typeface="Georgia" panose="02040502050405020303"/>
              </a:rPr>
              <a:t>Linear Probing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(Linear</a:t>
            </a:r>
            <a:r>
              <a:rPr sz="1800" spc="-75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Search)</a:t>
            </a:r>
            <a:endParaRPr sz="1800">
              <a:latin typeface="Georgia" panose="02040502050405020303"/>
              <a:cs typeface="Georgia" panose="02040502050405020303"/>
            </a:endParaRPr>
          </a:p>
          <a:p>
            <a:pPr marL="355600" indent="-342900">
              <a:lnSpc>
                <a:spcPct val="100000"/>
              </a:lnSpc>
              <a:spcBef>
                <a:spcPts val="435"/>
              </a:spcBef>
              <a:buClr>
                <a:srgbClr val="C00000"/>
              </a:buClr>
              <a:buSzPct val="81000"/>
              <a:buFont typeface="Wingdings" panose="05000000000000000000"/>
              <a:buChar char=""/>
              <a:tabLst>
                <a:tab pos="354965" algn="l"/>
                <a:tab pos="355600" algn="l"/>
              </a:tabLst>
            </a:pPr>
            <a:r>
              <a:rPr sz="1800" spc="-50" dirty="0">
                <a:latin typeface="Georgia" panose="02040502050405020303"/>
                <a:cs typeface="Georgia" panose="02040502050405020303"/>
              </a:rPr>
              <a:t>Quadratic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Probing (Nonlinear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Search)</a:t>
            </a:r>
            <a:endParaRPr sz="1800">
              <a:latin typeface="Georgia" panose="02040502050405020303"/>
              <a:cs typeface="Georgia" panose="02040502050405020303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C00000"/>
              </a:buClr>
              <a:buSzPct val="81000"/>
              <a:buFont typeface="Wingdings" panose="05000000000000000000"/>
              <a:buChar char=""/>
              <a:tabLst>
                <a:tab pos="354965" algn="l"/>
                <a:tab pos="355600" algn="l"/>
              </a:tabLst>
            </a:pPr>
            <a:r>
              <a:rPr sz="1800" spc="-45" dirty="0">
                <a:latin typeface="Georgia" panose="02040502050405020303"/>
                <a:cs typeface="Georgia" panose="02040502050405020303"/>
              </a:rPr>
              <a:t>Double </a:t>
            </a:r>
            <a:r>
              <a:rPr sz="1800" spc="-65" dirty="0">
                <a:latin typeface="Georgia" panose="02040502050405020303"/>
                <a:cs typeface="Georgia" panose="02040502050405020303"/>
              </a:rPr>
              <a:t>Hashing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(Uses </a:t>
            </a:r>
            <a:r>
              <a:rPr sz="1800" dirty="0">
                <a:latin typeface="Georgia" panose="02040502050405020303"/>
                <a:cs typeface="Georgia" panose="02040502050405020303"/>
              </a:rPr>
              <a:t>two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hash</a:t>
            </a:r>
            <a:r>
              <a:rPr sz="1800" spc="-75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function)</a:t>
            </a:r>
            <a:endParaRPr sz="1800">
              <a:latin typeface="Georgia" panose="02040502050405020303"/>
              <a:cs typeface="Georgia" panose="02040502050405020303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05" y="369773"/>
            <a:ext cx="3780154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305" dirty="0">
                <a:solidFill>
                  <a:srgbClr val="000000"/>
                </a:solidFill>
              </a:rPr>
              <a:t>Linear</a:t>
            </a:r>
            <a:r>
              <a:rPr sz="4300" spc="-210" dirty="0">
                <a:solidFill>
                  <a:srgbClr val="000000"/>
                </a:solidFill>
              </a:rPr>
              <a:t> </a:t>
            </a:r>
            <a:r>
              <a:rPr sz="4300" spc="-290" dirty="0">
                <a:solidFill>
                  <a:srgbClr val="000000"/>
                </a:solidFill>
              </a:rPr>
              <a:t>Probing</a:t>
            </a:r>
            <a:endParaRPr sz="43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27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8" name="object 8"/>
          <p:cNvSpPr txBox="1"/>
          <p:nvPr/>
        </p:nvSpPr>
        <p:spPr>
          <a:xfrm>
            <a:off x="154939" y="1490853"/>
            <a:ext cx="8609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Georgia" panose="02040502050405020303"/>
                <a:cs typeface="Georgia" panose="02040502050405020303"/>
              </a:rPr>
              <a:t>Search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the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next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empty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location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by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looking into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the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next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cell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until </a:t>
            </a:r>
            <a:r>
              <a:rPr sz="1800" spc="20" dirty="0">
                <a:latin typeface="Georgia" panose="02040502050405020303"/>
                <a:cs typeface="Georgia" panose="02040502050405020303"/>
              </a:rPr>
              <a:t>we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found </a:t>
            </a:r>
            <a:r>
              <a:rPr sz="1800" spc="-50" dirty="0">
                <a:latin typeface="Georgia" panose="02040502050405020303"/>
                <a:cs typeface="Georgia" panose="02040502050405020303"/>
              </a:rPr>
              <a:t>an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empty</a:t>
            </a:r>
            <a:r>
              <a:rPr sz="1800" spc="-225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cell.</a:t>
            </a:r>
            <a:endParaRPr sz="1800">
              <a:latin typeface="Georgia" panose="02040502050405020303"/>
              <a:cs typeface="Georgia" panose="02040502050405020303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289050" y="2914650"/>
          <a:ext cx="6496050" cy="3365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990600"/>
                <a:gridCol w="1066800"/>
                <a:gridCol w="2590800"/>
                <a:gridCol w="1219200"/>
              </a:tblGrid>
              <a:tr h="3352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spc="-12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Key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spc="-17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Hash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spc="-1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Address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spc="-1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Address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after </a:t>
                      </a:r>
                      <a:r>
                        <a:rPr sz="1600" spc="-10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Linear</a:t>
                      </a:r>
                      <a:r>
                        <a:rPr sz="1600" spc="-19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600" spc="-9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Probing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spc="17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#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of</a:t>
                      </a:r>
                      <a:r>
                        <a:rPr sz="1600" spc="-19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600" spc="-9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probes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dirty="0"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spc="-35" dirty="0">
                          <a:latin typeface="Arial" panose="020B0604020202020204"/>
                          <a:cs typeface="Arial" panose="020B0604020202020204"/>
                        </a:rPr>
                        <a:t>1%20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dirty="0"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dirty="0"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dirty="0"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dirty="0">
                          <a:latin typeface="Arial" panose="020B0604020202020204"/>
                          <a:cs typeface="Arial" panose="020B0604020202020204"/>
                        </a:rPr>
                        <a:t>2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spc="-35" dirty="0">
                          <a:latin typeface="Arial" panose="020B0604020202020204"/>
                          <a:cs typeface="Arial" panose="020B0604020202020204"/>
                        </a:rPr>
                        <a:t>2%20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dirty="0">
                          <a:latin typeface="Arial" panose="020B0604020202020204"/>
                          <a:cs typeface="Arial" panose="020B0604020202020204"/>
                        </a:rPr>
                        <a:t>2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dirty="0">
                          <a:latin typeface="Arial" panose="020B0604020202020204"/>
                          <a:cs typeface="Arial" panose="020B0604020202020204"/>
                        </a:rPr>
                        <a:t>2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dirty="0"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spc="-15" dirty="0">
                          <a:solidFill>
                            <a:srgbClr val="C00000"/>
                          </a:solidFill>
                          <a:latin typeface="Arial" panose="020B0604020202020204"/>
                          <a:cs typeface="Arial" panose="020B0604020202020204"/>
                        </a:rPr>
                        <a:t>42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spc="-30" dirty="0">
                          <a:solidFill>
                            <a:srgbClr val="C00000"/>
                          </a:solidFill>
                          <a:latin typeface="Arial" panose="020B0604020202020204"/>
                          <a:cs typeface="Arial" panose="020B0604020202020204"/>
                        </a:rPr>
                        <a:t>42%20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dirty="0">
                          <a:solidFill>
                            <a:srgbClr val="C00000"/>
                          </a:solidFill>
                          <a:latin typeface="Arial" panose="020B0604020202020204"/>
                          <a:cs typeface="Arial" panose="020B0604020202020204"/>
                        </a:rPr>
                        <a:t>2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spc="-10" dirty="0">
                          <a:solidFill>
                            <a:srgbClr val="C00000"/>
                          </a:solidFill>
                          <a:latin typeface="Arial" panose="020B0604020202020204"/>
                          <a:cs typeface="Arial" panose="020B0604020202020204"/>
                        </a:rPr>
                        <a:t>3 </a:t>
                      </a:r>
                      <a:r>
                        <a:rPr sz="1600" spc="-80" dirty="0">
                          <a:solidFill>
                            <a:srgbClr val="C00000"/>
                          </a:solidFill>
                          <a:latin typeface="Arial" panose="020B0604020202020204"/>
                          <a:cs typeface="Arial" panose="020B0604020202020204"/>
                        </a:rPr>
                        <a:t>(i.e. </a:t>
                      </a:r>
                      <a:r>
                        <a:rPr sz="1600" spc="-10" dirty="0">
                          <a:solidFill>
                            <a:srgbClr val="C00000"/>
                          </a:solidFill>
                          <a:latin typeface="Arial" panose="020B0604020202020204"/>
                          <a:cs typeface="Arial" panose="020B0604020202020204"/>
                        </a:rPr>
                        <a:t>2 </a:t>
                      </a:r>
                      <a:r>
                        <a:rPr sz="1600" spc="130" dirty="0">
                          <a:solidFill>
                            <a:srgbClr val="C00000"/>
                          </a:solidFill>
                          <a:latin typeface="Arial" panose="020B0604020202020204"/>
                          <a:cs typeface="Arial" panose="020B0604020202020204"/>
                        </a:rPr>
                        <a:t>+</a:t>
                      </a:r>
                      <a:r>
                        <a:rPr sz="1600" spc="50" dirty="0">
                          <a:solidFill>
                            <a:srgbClr val="C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600" spc="-60" dirty="0">
                          <a:solidFill>
                            <a:srgbClr val="C00000"/>
                          </a:solidFill>
                          <a:latin typeface="Arial" panose="020B0604020202020204"/>
                          <a:cs typeface="Arial" panose="020B0604020202020204"/>
                        </a:rPr>
                        <a:t>1)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dirty="0">
                          <a:solidFill>
                            <a:srgbClr val="C00000"/>
                          </a:solidFill>
                          <a:latin typeface="Arial" panose="020B0604020202020204"/>
                          <a:cs typeface="Arial" panose="020B0604020202020204"/>
                        </a:rPr>
                        <a:t>2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dirty="0">
                          <a:latin typeface="Arial" panose="020B0604020202020204"/>
                          <a:cs typeface="Arial" panose="020B0604020202020204"/>
                        </a:rPr>
                        <a:t>4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spc="-35" dirty="0">
                          <a:latin typeface="Arial" panose="020B0604020202020204"/>
                          <a:cs typeface="Arial" panose="020B0604020202020204"/>
                        </a:rPr>
                        <a:t>4%20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dirty="0">
                          <a:latin typeface="Arial" panose="020B0604020202020204"/>
                          <a:cs typeface="Arial" panose="020B0604020202020204"/>
                        </a:rPr>
                        <a:t>4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dirty="0">
                          <a:latin typeface="Arial" panose="020B0604020202020204"/>
                          <a:cs typeface="Arial" panose="020B0604020202020204"/>
                        </a:rPr>
                        <a:t>4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dirty="0"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spc="-15" dirty="0">
                          <a:latin typeface="Arial" panose="020B0604020202020204"/>
                          <a:cs typeface="Arial" panose="020B0604020202020204"/>
                        </a:rPr>
                        <a:t>12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spc="-30" dirty="0">
                          <a:latin typeface="Arial" panose="020B0604020202020204"/>
                          <a:cs typeface="Arial" panose="020B0604020202020204"/>
                        </a:rPr>
                        <a:t>12%20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spc="-15" dirty="0">
                          <a:latin typeface="Arial" panose="020B0604020202020204"/>
                          <a:cs typeface="Arial" panose="020B0604020202020204"/>
                        </a:rPr>
                        <a:t>12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spc="-15" dirty="0">
                          <a:latin typeface="Arial" panose="020B0604020202020204"/>
                          <a:cs typeface="Arial" panose="020B0604020202020204"/>
                        </a:rPr>
                        <a:t>12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dirty="0"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15" dirty="0">
                          <a:latin typeface="Arial" panose="020B0604020202020204"/>
                          <a:cs typeface="Arial" panose="020B0604020202020204"/>
                        </a:rPr>
                        <a:t>14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30" dirty="0">
                          <a:latin typeface="Arial" panose="020B0604020202020204"/>
                          <a:cs typeface="Arial" panose="020B0604020202020204"/>
                        </a:rPr>
                        <a:t>14%20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15" dirty="0">
                          <a:latin typeface="Arial" panose="020B0604020202020204"/>
                          <a:cs typeface="Arial" panose="020B0604020202020204"/>
                        </a:rPr>
                        <a:t>14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15" dirty="0">
                          <a:latin typeface="Arial" panose="020B0604020202020204"/>
                          <a:cs typeface="Arial" panose="020B0604020202020204"/>
                        </a:rPr>
                        <a:t>14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dirty="0"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15" dirty="0">
                          <a:latin typeface="Arial" panose="020B0604020202020204"/>
                          <a:cs typeface="Arial" panose="020B0604020202020204"/>
                        </a:rPr>
                        <a:t>17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30" dirty="0">
                          <a:latin typeface="Arial" panose="020B0604020202020204"/>
                          <a:cs typeface="Arial" panose="020B0604020202020204"/>
                        </a:rPr>
                        <a:t>17%20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15" dirty="0">
                          <a:latin typeface="Arial" panose="020B0604020202020204"/>
                          <a:cs typeface="Arial" panose="020B0604020202020204"/>
                        </a:rPr>
                        <a:t>17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15" dirty="0">
                          <a:latin typeface="Arial" panose="020B0604020202020204"/>
                          <a:cs typeface="Arial" panose="020B0604020202020204"/>
                        </a:rPr>
                        <a:t>17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dirty="0"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15" dirty="0">
                          <a:latin typeface="Arial" panose="020B0604020202020204"/>
                          <a:cs typeface="Arial" panose="020B0604020202020204"/>
                        </a:rPr>
                        <a:t>13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30" dirty="0">
                          <a:latin typeface="Arial" panose="020B0604020202020204"/>
                          <a:cs typeface="Arial" panose="020B0604020202020204"/>
                        </a:rPr>
                        <a:t>13%20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15" dirty="0">
                          <a:latin typeface="Arial" panose="020B0604020202020204"/>
                          <a:cs typeface="Arial" panose="020B0604020202020204"/>
                        </a:rPr>
                        <a:t>13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15" dirty="0">
                          <a:latin typeface="Arial" panose="020B0604020202020204"/>
                          <a:cs typeface="Arial" panose="020B0604020202020204"/>
                        </a:rPr>
                        <a:t>13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dirty="0"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15" dirty="0">
                          <a:solidFill>
                            <a:srgbClr val="C00000"/>
                          </a:solidFill>
                          <a:latin typeface="Arial" panose="020B0604020202020204"/>
                          <a:cs typeface="Arial" panose="020B0604020202020204"/>
                        </a:rPr>
                        <a:t>37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30" dirty="0">
                          <a:solidFill>
                            <a:srgbClr val="C00000"/>
                          </a:solidFill>
                          <a:latin typeface="Arial" panose="020B0604020202020204"/>
                          <a:cs typeface="Arial" panose="020B0604020202020204"/>
                        </a:rPr>
                        <a:t>37%20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15" dirty="0">
                          <a:solidFill>
                            <a:srgbClr val="C00000"/>
                          </a:solidFill>
                          <a:latin typeface="Arial" panose="020B0604020202020204"/>
                          <a:cs typeface="Arial" panose="020B0604020202020204"/>
                        </a:rPr>
                        <a:t>17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15" dirty="0">
                          <a:solidFill>
                            <a:srgbClr val="C00000"/>
                          </a:solidFill>
                          <a:latin typeface="Arial" panose="020B0604020202020204"/>
                          <a:cs typeface="Arial" panose="020B0604020202020204"/>
                        </a:rPr>
                        <a:t>18 </a:t>
                      </a:r>
                      <a:r>
                        <a:rPr sz="1600" spc="-80" dirty="0">
                          <a:solidFill>
                            <a:srgbClr val="C00000"/>
                          </a:solidFill>
                          <a:latin typeface="Arial" panose="020B0604020202020204"/>
                          <a:cs typeface="Arial" panose="020B0604020202020204"/>
                        </a:rPr>
                        <a:t>(i.e. </a:t>
                      </a:r>
                      <a:r>
                        <a:rPr sz="1600" spc="-10" dirty="0">
                          <a:solidFill>
                            <a:srgbClr val="C00000"/>
                          </a:solidFill>
                          <a:latin typeface="Arial" panose="020B0604020202020204"/>
                          <a:cs typeface="Arial" panose="020B0604020202020204"/>
                        </a:rPr>
                        <a:t>17 </a:t>
                      </a:r>
                      <a:r>
                        <a:rPr sz="1600" spc="130" dirty="0">
                          <a:solidFill>
                            <a:srgbClr val="C00000"/>
                          </a:solidFill>
                          <a:latin typeface="Arial" panose="020B0604020202020204"/>
                          <a:cs typeface="Arial" panose="020B0604020202020204"/>
                        </a:rPr>
                        <a:t>+</a:t>
                      </a:r>
                      <a:r>
                        <a:rPr sz="1600" spc="65" dirty="0">
                          <a:solidFill>
                            <a:srgbClr val="C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600" spc="-60" dirty="0">
                          <a:solidFill>
                            <a:srgbClr val="C00000"/>
                          </a:solidFill>
                          <a:latin typeface="Arial" panose="020B0604020202020204"/>
                          <a:cs typeface="Arial" panose="020B0604020202020204"/>
                        </a:rPr>
                        <a:t>1)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dirty="0">
                          <a:solidFill>
                            <a:srgbClr val="C00000"/>
                          </a:solidFill>
                          <a:latin typeface="Arial" panose="020B0604020202020204"/>
                          <a:cs typeface="Arial" panose="020B0604020202020204"/>
                        </a:rPr>
                        <a:t>2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52400" y="1871078"/>
            <a:ext cx="1676400" cy="36957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336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5"/>
              </a:spcBef>
            </a:pPr>
            <a:r>
              <a:rPr sz="1800" i="1" spc="-1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Example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4939" y="2168144"/>
            <a:ext cx="8630920" cy="683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800" spc="-45" dirty="0">
                <a:latin typeface="Georgia" panose="02040502050405020303"/>
                <a:cs typeface="Georgia" panose="02040502050405020303"/>
              </a:rPr>
              <a:t>Assume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that </a:t>
            </a:r>
            <a:r>
              <a:rPr sz="1800" spc="-85" dirty="0">
                <a:latin typeface="Georgia" panose="02040502050405020303"/>
                <a:cs typeface="Georgia" panose="02040502050405020303"/>
              </a:rPr>
              <a:t>Hash </a:t>
            </a:r>
            <a:r>
              <a:rPr sz="1800" spc="-55" dirty="0">
                <a:latin typeface="Georgia" panose="02040502050405020303"/>
                <a:cs typeface="Georgia" panose="02040502050405020303"/>
              </a:rPr>
              <a:t>Table </a:t>
            </a:r>
            <a:r>
              <a:rPr sz="1800" spc="-5" dirty="0">
                <a:latin typeface="Georgia" panose="02040502050405020303"/>
                <a:cs typeface="Georgia" panose="02040502050405020303"/>
              </a:rPr>
              <a:t>size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is </a:t>
            </a:r>
            <a:r>
              <a:rPr sz="1800" spc="-60" dirty="0">
                <a:latin typeface="Georgia" panose="02040502050405020303"/>
                <a:cs typeface="Georgia" panose="02040502050405020303"/>
              </a:rPr>
              <a:t>20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and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the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hash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function </a:t>
            </a:r>
            <a:r>
              <a:rPr sz="1800" spc="-165" dirty="0">
                <a:latin typeface="Georgia" panose="02040502050405020303"/>
                <a:cs typeface="Georgia" panose="02040502050405020303"/>
              </a:rPr>
              <a:t>=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x </a:t>
            </a:r>
            <a:r>
              <a:rPr sz="1800" spc="-50" dirty="0">
                <a:latin typeface="Georgia" panose="02040502050405020303"/>
                <a:cs typeface="Georgia" panose="02040502050405020303"/>
              </a:rPr>
              <a:t>mod </a:t>
            </a:r>
            <a:r>
              <a:rPr sz="1800" spc="-60" dirty="0">
                <a:latin typeface="Georgia" panose="02040502050405020303"/>
                <a:cs typeface="Georgia" panose="02040502050405020303"/>
              </a:rPr>
              <a:t>20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and </a:t>
            </a:r>
            <a:r>
              <a:rPr sz="1800" spc="-15" dirty="0">
                <a:latin typeface="Georgia" panose="02040502050405020303"/>
                <a:cs typeface="Georgia" panose="02040502050405020303"/>
              </a:rPr>
              <a:t>key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to </a:t>
            </a:r>
            <a:r>
              <a:rPr sz="1800" spc="-15" dirty="0">
                <a:latin typeface="Georgia" panose="02040502050405020303"/>
                <a:cs typeface="Georgia" panose="02040502050405020303"/>
              </a:rPr>
              <a:t>insert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are  </a:t>
            </a:r>
            <a:r>
              <a:rPr sz="1800" spc="50" dirty="0">
                <a:latin typeface="Georgia" panose="02040502050405020303"/>
                <a:cs typeface="Georgia" panose="02040502050405020303"/>
              </a:rPr>
              <a:t>1, </a:t>
            </a:r>
            <a:r>
              <a:rPr sz="1800" spc="-65" dirty="0">
                <a:latin typeface="Georgia" panose="02040502050405020303"/>
                <a:cs typeface="Georgia" panose="02040502050405020303"/>
              </a:rPr>
              <a:t>2, </a:t>
            </a:r>
            <a:r>
              <a:rPr sz="1800" spc="-50" dirty="0">
                <a:latin typeface="Georgia" panose="02040502050405020303"/>
                <a:cs typeface="Georgia" panose="02040502050405020303"/>
              </a:rPr>
              <a:t>42, </a:t>
            </a:r>
            <a:r>
              <a:rPr sz="1800" spc="-70" dirty="0">
                <a:latin typeface="Georgia" panose="02040502050405020303"/>
                <a:cs typeface="Georgia" panose="02040502050405020303"/>
              </a:rPr>
              <a:t>4, </a:t>
            </a:r>
            <a:r>
              <a:rPr sz="1800" spc="30" dirty="0">
                <a:latin typeface="Georgia" panose="02040502050405020303"/>
                <a:cs typeface="Georgia" panose="02040502050405020303"/>
              </a:rPr>
              <a:t>12, </a:t>
            </a:r>
            <a:r>
              <a:rPr sz="1800" spc="25" dirty="0">
                <a:latin typeface="Georgia" panose="02040502050405020303"/>
                <a:cs typeface="Georgia" panose="02040502050405020303"/>
              </a:rPr>
              <a:t>14, </a:t>
            </a:r>
            <a:r>
              <a:rPr sz="1800" spc="65" dirty="0">
                <a:latin typeface="Georgia" panose="02040502050405020303"/>
                <a:cs typeface="Georgia" panose="02040502050405020303"/>
              </a:rPr>
              <a:t>17, </a:t>
            </a:r>
            <a:r>
              <a:rPr sz="1800" spc="110" dirty="0">
                <a:latin typeface="Georgia" panose="02040502050405020303"/>
                <a:cs typeface="Georgia" panose="02040502050405020303"/>
              </a:rPr>
              <a:t>13</a:t>
            </a:r>
            <a:r>
              <a:rPr sz="1800" spc="-210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and </a:t>
            </a:r>
            <a:r>
              <a:rPr sz="1800" spc="45" dirty="0">
                <a:latin typeface="Georgia" panose="02040502050405020303"/>
                <a:cs typeface="Georgia" panose="02040502050405020303"/>
              </a:rPr>
              <a:t>37</a:t>
            </a:r>
            <a:endParaRPr sz="18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99865" y="6294831"/>
            <a:ext cx="23723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solidFill>
                  <a:srgbClr val="C00000"/>
                </a:solidFill>
                <a:latin typeface="Caladea" panose="02000506000000020000"/>
                <a:cs typeface="Caladea" panose="02000506000000020000"/>
              </a:rPr>
              <a:t>Probes are also know as</a:t>
            </a:r>
            <a:r>
              <a:rPr sz="1200" i="1" spc="-70" dirty="0">
                <a:solidFill>
                  <a:srgbClr val="C00000"/>
                </a:solidFill>
                <a:latin typeface="Caladea" panose="02000506000000020000"/>
                <a:cs typeface="Caladea" panose="02000506000000020000"/>
              </a:rPr>
              <a:t> </a:t>
            </a:r>
            <a:r>
              <a:rPr sz="1200" i="1" spc="-5" dirty="0">
                <a:solidFill>
                  <a:srgbClr val="C00000"/>
                </a:solidFill>
                <a:latin typeface="Caladea" panose="02000506000000020000"/>
                <a:cs typeface="Caladea" panose="02000506000000020000"/>
              </a:rPr>
              <a:t>comparisons</a:t>
            </a:r>
            <a:endParaRPr sz="1200">
              <a:latin typeface="Caladea" panose="02000506000000020000"/>
              <a:cs typeface="Caladea" panose="0200050600000002000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05" y="369773"/>
            <a:ext cx="462724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295" dirty="0">
                <a:solidFill>
                  <a:srgbClr val="000000"/>
                </a:solidFill>
              </a:rPr>
              <a:t>Quadratic</a:t>
            </a:r>
            <a:r>
              <a:rPr sz="4300" spc="-210" dirty="0">
                <a:solidFill>
                  <a:srgbClr val="000000"/>
                </a:solidFill>
              </a:rPr>
              <a:t> </a:t>
            </a:r>
            <a:r>
              <a:rPr sz="4300" spc="-290" dirty="0">
                <a:solidFill>
                  <a:srgbClr val="000000"/>
                </a:solidFill>
              </a:rPr>
              <a:t>Probing</a:t>
            </a:r>
            <a:endParaRPr sz="43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16839" y="1226171"/>
            <a:ext cx="8835390" cy="204470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41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29</a:t>
            </a:r>
            <a:endParaRPr sz="1200">
              <a:latin typeface="Trebuchet MS" panose="020B0603020202020204"/>
              <a:cs typeface="Trebuchet MS" panose="020B0603020202020204"/>
            </a:endParaRPr>
          </a:p>
          <a:p>
            <a:pPr marL="50800" marR="43180" algn="just">
              <a:lnSpc>
                <a:spcPct val="120000"/>
              </a:lnSpc>
              <a:spcBef>
                <a:spcPts val="30"/>
              </a:spcBef>
            </a:pPr>
            <a:r>
              <a:rPr sz="1400" spc="-60" dirty="0">
                <a:latin typeface="Georgia" panose="02040502050405020303"/>
                <a:cs typeface="Georgia" panose="02040502050405020303"/>
              </a:rPr>
              <a:t>One </a:t>
            </a:r>
            <a:r>
              <a:rPr sz="1400" spc="-40" dirty="0">
                <a:latin typeface="Georgia" panose="02040502050405020303"/>
                <a:cs typeface="Georgia" panose="02040502050405020303"/>
              </a:rPr>
              <a:t>main </a:t>
            </a:r>
            <a:r>
              <a:rPr sz="1400" spc="-25" dirty="0">
                <a:latin typeface="Georgia" panose="02040502050405020303"/>
                <a:cs typeface="Georgia" panose="02040502050405020303"/>
              </a:rPr>
              <a:t>disadvantages of </a:t>
            </a:r>
            <a:r>
              <a:rPr sz="1400" spc="-20" dirty="0">
                <a:latin typeface="Georgia" panose="02040502050405020303"/>
                <a:cs typeface="Georgia" panose="02040502050405020303"/>
              </a:rPr>
              <a:t>linear </a:t>
            </a:r>
            <a:r>
              <a:rPr sz="1400" spc="-30" dirty="0">
                <a:latin typeface="Georgia" panose="02040502050405020303"/>
                <a:cs typeface="Georgia" panose="02040502050405020303"/>
              </a:rPr>
              <a:t>probing </a:t>
            </a:r>
            <a:r>
              <a:rPr sz="1400" spc="-10" dirty="0">
                <a:latin typeface="Georgia" panose="02040502050405020303"/>
                <a:cs typeface="Georgia" panose="02040502050405020303"/>
              </a:rPr>
              <a:t>is </a:t>
            </a:r>
            <a:r>
              <a:rPr sz="1400" spc="-25" dirty="0">
                <a:latin typeface="Georgia" panose="02040502050405020303"/>
                <a:cs typeface="Georgia" panose="02040502050405020303"/>
              </a:rPr>
              <a:t>that </a:t>
            </a:r>
            <a:r>
              <a:rPr sz="1400" spc="-20" dirty="0">
                <a:latin typeface="Georgia" panose="02040502050405020303"/>
                <a:cs typeface="Georgia" panose="02040502050405020303"/>
              </a:rPr>
              <a:t>records </a:t>
            </a:r>
            <a:r>
              <a:rPr sz="1400" spc="-25" dirty="0">
                <a:latin typeface="Georgia" panose="02040502050405020303"/>
                <a:cs typeface="Georgia" panose="02040502050405020303"/>
              </a:rPr>
              <a:t>tend </a:t>
            </a:r>
            <a:r>
              <a:rPr sz="1400" spc="-15" dirty="0">
                <a:latin typeface="Georgia" panose="02040502050405020303"/>
                <a:cs typeface="Georgia" panose="02040502050405020303"/>
              </a:rPr>
              <a:t>to cluster </a:t>
            </a:r>
            <a:r>
              <a:rPr sz="1400" spc="-40" dirty="0">
                <a:latin typeface="Georgia" panose="02040502050405020303"/>
                <a:cs typeface="Georgia" panose="02040502050405020303"/>
              </a:rPr>
              <a:t>(i.e. </a:t>
            </a:r>
            <a:r>
              <a:rPr sz="1400" spc="-20" dirty="0">
                <a:latin typeface="Georgia" panose="02040502050405020303"/>
                <a:cs typeface="Georgia" panose="02040502050405020303"/>
              </a:rPr>
              <a:t>appear </a:t>
            </a:r>
            <a:r>
              <a:rPr sz="1400" spc="-25" dirty="0">
                <a:latin typeface="Georgia" panose="02040502050405020303"/>
                <a:cs typeface="Georgia" panose="02040502050405020303"/>
              </a:rPr>
              <a:t>next </a:t>
            </a:r>
            <a:r>
              <a:rPr sz="1400" spc="-15" dirty="0">
                <a:latin typeface="Georgia" panose="02040502050405020303"/>
                <a:cs typeface="Georgia" panose="02040502050405020303"/>
              </a:rPr>
              <a:t>to </a:t>
            </a:r>
            <a:r>
              <a:rPr sz="1400" spc="-20" dirty="0">
                <a:latin typeface="Georgia" panose="02040502050405020303"/>
                <a:cs typeface="Georgia" panose="02040502050405020303"/>
              </a:rPr>
              <a:t>each </a:t>
            </a:r>
            <a:r>
              <a:rPr sz="1400" spc="-10" dirty="0">
                <a:latin typeface="Georgia" panose="02040502050405020303"/>
                <a:cs typeface="Georgia" panose="02040502050405020303"/>
              </a:rPr>
              <a:t>other) when </a:t>
            </a:r>
            <a:r>
              <a:rPr sz="1400" spc="-15" dirty="0">
                <a:latin typeface="Georgia" panose="02040502050405020303"/>
                <a:cs typeface="Georgia" panose="02040502050405020303"/>
              </a:rPr>
              <a:t>the  </a:t>
            </a:r>
            <a:r>
              <a:rPr sz="1400" spc="-25" dirty="0">
                <a:latin typeface="Georgia" panose="02040502050405020303"/>
                <a:cs typeface="Georgia" panose="02040502050405020303"/>
              </a:rPr>
              <a:t>load factor </a:t>
            </a:r>
            <a:r>
              <a:rPr sz="1400" spc="-10" dirty="0">
                <a:latin typeface="Georgia" panose="02040502050405020303"/>
                <a:cs typeface="Georgia" panose="02040502050405020303"/>
              </a:rPr>
              <a:t>is </a:t>
            </a:r>
            <a:r>
              <a:rPr sz="1400" spc="-25" dirty="0">
                <a:latin typeface="Georgia" panose="02040502050405020303"/>
                <a:cs typeface="Georgia" panose="02040502050405020303"/>
              </a:rPr>
              <a:t>more </a:t>
            </a:r>
            <a:r>
              <a:rPr sz="1400" spc="-35" dirty="0">
                <a:latin typeface="Georgia" panose="02040502050405020303"/>
                <a:cs typeface="Georgia" panose="02040502050405020303"/>
              </a:rPr>
              <a:t>than </a:t>
            </a:r>
            <a:r>
              <a:rPr sz="1400" spc="-25" dirty="0">
                <a:latin typeface="Georgia" panose="02040502050405020303"/>
                <a:cs typeface="Georgia" panose="02040502050405020303"/>
              </a:rPr>
              <a:t>50 </a:t>
            </a:r>
            <a:r>
              <a:rPr sz="1400" spc="5" dirty="0">
                <a:latin typeface="Georgia" panose="02040502050405020303"/>
                <a:cs typeface="Georgia" panose="02040502050405020303"/>
              </a:rPr>
              <a:t>%. </a:t>
            </a:r>
            <a:r>
              <a:rPr sz="1400" spc="-50" dirty="0">
                <a:latin typeface="Georgia" panose="02040502050405020303"/>
                <a:cs typeface="Georgia" panose="02040502050405020303"/>
              </a:rPr>
              <a:t>Such </a:t>
            </a:r>
            <a:r>
              <a:rPr sz="1400" spc="-20" dirty="0">
                <a:latin typeface="Georgia" panose="02040502050405020303"/>
                <a:cs typeface="Georgia" panose="02040502050405020303"/>
              </a:rPr>
              <a:t>a clustering </a:t>
            </a:r>
            <a:r>
              <a:rPr sz="1400" spc="-25" dirty="0">
                <a:latin typeface="Georgia" panose="02040502050405020303"/>
                <a:cs typeface="Georgia" panose="02040502050405020303"/>
              </a:rPr>
              <a:t>substantially </a:t>
            </a:r>
            <a:r>
              <a:rPr sz="1400" spc="-15" dirty="0">
                <a:latin typeface="Georgia" panose="02040502050405020303"/>
                <a:cs typeface="Georgia" panose="02040502050405020303"/>
              </a:rPr>
              <a:t>increases the </a:t>
            </a:r>
            <a:r>
              <a:rPr sz="1400" spc="-20" dirty="0">
                <a:latin typeface="Georgia" panose="02040502050405020303"/>
                <a:cs typeface="Georgia" panose="02040502050405020303"/>
              </a:rPr>
              <a:t>average search </a:t>
            </a:r>
            <a:r>
              <a:rPr sz="1400" spc="-25" dirty="0">
                <a:latin typeface="Georgia" panose="02040502050405020303"/>
                <a:cs typeface="Georgia" panose="02040502050405020303"/>
              </a:rPr>
              <a:t>time of </a:t>
            </a:r>
            <a:r>
              <a:rPr sz="1400" spc="-20" dirty="0">
                <a:latin typeface="Georgia" panose="02040502050405020303"/>
                <a:cs typeface="Georgia" panose="02040502050405020303"/>
              </a:rPr>
              <a:t>the </a:t>
            </a:r>
            <a:r>
              <a:rPr sz="1400" spc="-30" dirty="0">
                <a:latin typeface="Georgia" panose="02040502050405020303"/>
                <a:cs typeface="Georgia" panose="02040502050405020303"/>
              </a:rPr>
              <a:t>record. </a:t>
            </a:r>
            <a:r>
              <a:rPr sz="1400" spc="-55" dirty="0">
                <a:latin typeface="Georgia" panose="02040502050405020303"/>
                <a:cs typeface="Georgia" panose="02040502050405020303"/>
              </a:rPr>
              <a:t>So </a:t>
            </a:r>
            <a:r>
              <a:rPr sz="1400" spc="-5" dirty="0">
                <a:latin typeface="Georgia" panose="02040502050405020303"/>
                <a:cs typeface="Georgia" panose="02040502050405020303"/>
              </a:rPr>
              <a:t>2  </a:t>
            </a:r>
            <a:r>
              <a:rPr sz="1400" spc="-20" dirty="0">
                <a:latin typeface="Georgia" panose="02040502050405020303"/>
                <a:cs typeface="Georgia" panose="02040502050405020303"/>
              </a:rPr>
              <a:t>techniques </a:t>
            </a:r>
            <a:r>
              <a:rPr sz="1400" spc="-30" dirty="0">
                <a:latin typeface="Georgia" panose="02040502050405020303"/>
                <a:cs typeface="Georgia" panose="02040502050405020303"/>
              </a:rPr>
              <a:t>(Quadratic Probing </a:t>
            </a:r>
            <a:r>
              <a:rPr sz="1400" spc="-35" dirty="0">
                <a:latin typeface="Georgia" panose="02040502050405020303"/>
                <a:cs typeface="Georgia" panose="02040502050405020303"/>
              </a:rPr>
              <a:t>and Double </a:t>
            </a:r>
            <a:r>
              <a:rPr sz="1400" spc="-45" dirty="0">
                <a:latin typeface="Georgia" panose="02040502050405020303"/>
                <a:cs typeface="Georgia" panose="02040502050405020303"/>
              </a:rPr>
              <a:t>Hashing) </a:t>
            </a:r>
            <a:r>
              <a:rPr sz="1400" spc="-15" dirty="0">
                <a:latin typeface="Georgia" panose="02040502050405020303"/>
                <a:cs typeface="Georgia" panose="02040502050405020303"/>
              </a:rPr>
              <a:t>to </a:t>
            </a:r>
            <a:r>
              <a:rPr sz="1400" spc="-30" dirty="0">
                <a:latin typeface="Georgia" panose="02040502050405020303"/>
                <a:cs typeface="Georgia" panose="02040502050405020303"/>
              </a:rPr>
              <a:t>minimize </a:t>
            </a:r>
            <a:r>
              <a:rPr sz="1400" spc="-15" dirty="0">
                <a:latin typeface="Georgia" panose="02040502050405020303"/>
                <a:cs typeface="Georgia" panose="02040502050405020303"/>
              </a:rPr>
              <a:t>the</a:t>
            </a:r>
            <a:r>
              <a:rPr sz="1400" spc="-120" dirty="0">
                <a:latin typeface="Georgia" panose="02040502050405020303"/>
                <a:cs typeface="Georgia" panose="02040502050405020303"/>
              </a:rPr>
              <a:t> </a:t>
            </a:r>
            <a:r>
              <a:rPr sz="1400" spc="-25" dirty="0">
                <a:latin typeface="Georgia" panose="02040502050405020303"/>
                <a:cs typeface="Georgia" panose="02040502050405020303"/>
              </a:rPr>
              <a:t>clustering.</a:t>
            </a:r>
            <a:endParaRPr sz="1400">
              <a:latin typeface="Georgia" panose="02040502050405020303"/>
              <a:cs typeface="Georgia" panose="02040502050405020303"/>
            </a:endParaRPr>
          </a:p>
          <a:p>
            <a:pPr marL="50800" marR="43180" algn="just">
              <a:lnSpc>
                <a:spcPct val="120000"/>
              </a:lnSpc>
              <a:spcBef>
                <a:spcPts val="5"/>
              </a:spcBef>
            </a:pPr>
            <a:r>
              <a:rPr sz="1400" b="1" spc="-95" dirty="0">
                <a:latin typeface="Georgia" panose="02040502050405020303"/>
                <a:cs typeface="Georgia" panose="02040502050405020303"/>
              </a:rPr>
              <a:t>Quadratic Probing</a:t>
            </a:r>
            <a:r>
              <a:rPr sz="1400" spc="-95" dirty="0">
                <a:latin typeface="Georgia" panose="02040502050405020303"/>
                <a:cs typeface="Georgia" panose="02040502050405020303"/>
              </a:rPr>
              <a:t>: </a:t>
            </a:r>
            <a:r>
              <a:rPr sz="1400" spc="-30" dirty="0">
                <a:latin typeface="Georgia" panose="02040502050405020303"/>
                <a:cs typeface="Georgia" panose="02040502050405020303"/>
              </a:rPr>
              <a:t>Instead </a:t>
            </a:r>
            <a:r>
              <a:rPr sz="1400" spc="-25" dirty="0">
                <a:latin typeface="Georgia" panose="02040502050405020303"/>
                <a:cs typeface="Georgia" panose="02040502050405020303"/>
              </a:rPr>
              <a:t>of </a:t>
            </a:r>
            <a:r>
              <a:rPr sz="1400" spc="-30" dirty="0">
                <a:latin typeface="Georgia" panose="02040502050405020303"/>
                <a:cs typeface="Georgia" panose="02040502050405020303"/>
              </a:rPr>
              <a:t>using </a:t>
            </a:r>
            <a:r>
              <a:rPr sz="1400" spc="-20" dirty="0">
                <a:latin typeface="Georgia" panose="02040502050405020303"/>
                <a:cs typeface="Georgia" panose="02040502050405020303"/>
              </a:rPr>
              <a:t>a </a:t>
            </a:r>
            <a:r>
              <a:rPr sz="1400" spc="-25" dirty="0">
                <a:latin typeface="Georgia" panose="02040502050405020303"/>
                <a:cs typeface="Georgia" panose="02040502050405020303"/>
              </a:rPr>
              <a:t>constant </a:t>
            </a:r>
            <a:r>
              <a:rPr sz="1400" spc="-35" dirty="0">
                <a:latin typeface="Georgia" panose="02040502050405020303"/>
                <a:cs typeface="Georgia" panose="02040502050405020303"/>
              </a:rPr>
              <a:t>“skip” value, </a:t>
            </a:r>
            <a:r>
              <a:rPr sz="1400" spc="25" dirty="0">
                <a:latin typeface="Georgia" panose="02040502050405020303"/>
                <a:cs typeface="Georgia" panose="02040502050405020303"/>
              </a:rPr>
              <a:t>we </a:t>
            </a:r>
            <a:r>
              <a:rPr sz="1400" spc="-10" dirty="0">
                <a:latin typeface="Georgia" panose="02040502050405020303"/>
                <a:cs typeface="Georgia" panose="02040502050405020303"/>
              </a:rPr>
              <a:t>use </a:t>
            </a:r>
            <a:r>
              <a:rPr sz="1400" spc="-20" dirty="0">
                <a:latin typeface="Georgia" panose="02040502050405020303"/>
                <a:cs typeface="Georgia" panose="02040502050405020303"/>
              </a:rPr>
              <a:t>a </a:t>
            </a:r>
            <a:r>
              <a:rPr sz="1400" spc="-25" dirty="0">
                <a:latin typeface="Georgia" panose="02040502050405020303"/>
                <a:cs typeface="Georgia" panose="02040502050405020303"/>
              </a:rPr>
              <a:t>rehash </a:t>
            </a:r>
            <a:r>
              <a:rPr sz="1400" spc="-30" dirty="0">
                <a:latin typeface="Georgia" panose="02040502050405020303"/>
                <a:cs typeface="Georgia" panose="02040502050405020303"/>
              </a:rPr>
              <a:t>function </a:t>
            </a:r>
            <a:r>
              <a:rPr sz="1400" spc="-20" dirty="0">
                <a:latin typeface="Georgia" panose="02040502050405020303"/>
                <a:cs typeface="Georgia" panose="02040502050405020303"/>
              </a:rPr>
              <a:t>that </a:t>
            </a:r>
            <a:r>
              <a:rPr sz="1400" spc="-25" dirty="0">
                <a:latin typeface="Georgia" panose="02040502050405020303"/>
                <a:cs typeface="Georgia" panose="02040502050405020303"/>
              </a:rPr>
              <a:t>increments </a:t>
            </a:r>
            <a:r>
              <a:rPr sz="1400" spc="-15" dirty="0">
                <a:latin typeface="Georgia" panose="02040502050405020303"/>
                <a:cs typeface="Georgia" panose="02040502050405020303"/>
              </a:rPr>
              <a:t>the </a:t>
            </a:r>
            <a:r>
              <a:rPr sz="1400" spc="-30" dirty="0">
                <a:latin typeface="Georgia" panose="02040502050405020303"/>
                <a:cs typeface="Georgia" panose="02040502050405020303"/>
              </a:rPr>
              <a:t>hash  </a:t>
            </a:r>
            <a:r>
              <a:rPr sz="1400" spc="-20" dirty="0">
                <a:latin typeface="Georgia" panose="02040502050405020303"/>
                <a:cs typeface="Georgia" panose="02040502050405020303"/>
              </a:rPr>
              <a:t>value </a:t>
            </a:r>
            <a:r>
              <a:rPr sz="1400" spc="-15" dirty="0">
                <a:latin typeface="Georgia" panose="02040502050405020303"/>
                <a:cs typeface="Georgia" panose="02040502050405020303"/>
              </a:rPr>
              <a:t>by </a:t>
            </a:r>
            <a:r>
              <a:rPr sz="1400" spc="40" dirty="0">
                <a:latin typeface="Georgia" panose="02040502050405020303"/>
                <a:cs typeface="Georgia" panose="02040502050405020303"/>
              </a:rPr>
              <a:t>1, </a:t>
            </a:r>
            <a:r>
              <a:rPr sz="1400" spc="-50" dirty="0">
                <a:latin typeface="Georgia" panose="02040502050405020303"/>
                <a:cs typeface="Georgia" panose="02040502050405020303"/>
              </a:rPr>
              <a:t>3, </a:t>
            </a:r>
            <a:r>
              <a:rPr sz="1400" spc="-30" dirty="0">
                <a:latin typeface="Georgia" panose="02040502050405020303"/>
                <a:cs typeface="Georgia" panose="02040502050405020303"/>
              </a:rPr>
              <a:t>5, </a:t>
            </a:r>
            <a:r>
              <a:rPr sz="1400" spc="-10" dirty="0">
                <a:latin typeface="Georgia" panose="02040502050405020303"/>
                <a:cs typeface="Georgia" panose="02040502050405020303"/>
              </a:rPr>
              <a:t>7, </a:t>
            </a:r>
            <a:r>
              <a:rPr sz="1400" spc="-55" dirty="0">
                <a:latin typeface="Georgia" panose="02040502050405020303"/>
                <a:cs typeface="Georgia" panose="02040502050405020303"/>
              </a:rPr>
              <a:t>9, </a:t>
            </a:r>
            <a:r>
              <a:rPr sz="1400" spc="-35" dirty="0">
                <a:latin typeface="Georgia" panose="02040502050405020303"/>
                <a:cs typeface="Georgia" panose="02040502050405020303"/>
              </a:rPr>
              <a:t>and </a:t>
            </a:r>
            <a:r>
              <a:rPr sz="1400" spc="-10" dirty="0">
                <a:latin typeface="Georgia" panose="02040502050405020303"/>
                <a:cs typeface="Georgia" panose="02040502050405020303"/>
              </a:rPr>
              <a:t>so </a:t>
            </a:r>
            <a:r>
              <a:rPr sz="1400" spc="-55" dirty="0">
                <a:latin typeface="Georgia" panose="02040502050405020303"/>
                <a:cs typeface="Georgia" panose="02040502050405020303"/>
              </a:rPr>
              <a:t>on. </a:t>
            </a:r>
            <a:r>
              <a:rPr sz="1400" spc="-30" dirty="0">
                <a:latin typeface="Georgia" panose="02040502050405020303"/>
                <a:cs typeface="Georgia" panose="02040502050405020303"/>
              </a:rPr>
              <a:t>This means </a:t>
            </a:r>
            <a:r>
              <a:rPr sz="1400" spc="-25" dirty="0">
                <a:latin typeface="Georgia" panose="02040502050405020303"/>
                <a:cs typeface="Georgia" panose="02040502050405020303"/>
              </a:rPr>
              <a:t>that if </a:t>
            </a:r>
            <a:r>
              <a:rPr sz="1400" spc="-15" dirty="0">
                <a:latin typeface="Georgia" panose="02040502050405020303"/>
                <a:cs typeface="Georgia" panose="02040502050405020303"/>
              </a:rPr>
              <a:t>the first </a:t>
            </a:r>
            <a:r>
              <a:rPr sz="1400" spc="-30" dirty="0">
                <a:latin typeface="Georgia" panose="02040502050405020303"/>
                <a:cs typeface="Georgia" panose="02040502050405020303"/>
              </a:rPr>
              <a:t>hash </a:t>
            </a:r>
            <a:r>
              <a:rPr sz="1400" spc="-20" dirty="0">
                <a:latin typeface="Georgia" panose="02040502050405020303"/>
                <a:cs typeface="Georgia" panose="02040502050405020303"/>
              </a:rPr>
              <a:t>value </a:t>
            </a:r>
            <a:r>
              <a:rPr sz="1400" spc="-10" dirty="0">
                <a:latin typeface="Georgia" panose="02040502050405020303"/>
                <a:cs typeface="Georgia" panose="02040502050405020303"/>
              </a:rPr>
              <a:t>is </a:t>
            </a:r>
            <a:r>
              <a:rPr sz="1400" spc="-65" dirty="0">
                <a:latin typeface="Georgia" panose="02040502050405020303"/>
                <a:cs typeface="Georgia" panose="02040502050405020303"/>
              </a:rPr>
              <a:t>h, </a:t>
            </a:r>
            <a:r>
              <a:rPr sz="1400" spc="-20" dirty="0">
                <a:latin typeface="Georgia" panose="02040502050405020303"/>
                <a:cs typeface="Georgia" panose="02040502050405020303"/>
              </a:rPr>
              <a:t>the </a:t>
            </a:r>
            <a:r>
              <a:rPr sz="1400" spc="-15" dirty="0">
                <a:latin typeface="Georgia" panose="02040502050405020303"/>
                <a:cs typeface="Georgia" panose="02040502050405020303"/>
              </a:rPr>
              <a:t>successive values are </a:t>
            </a:r>
            <a:r>
              <a:rPr sz="1400" spc="-20" dirty="0">
                <a:latin typeface="Georgia" panose="02040502050405020303"/>
                <a:cs typeface="Georgia" panose="02040502050405020303"/>
              </a:rPr>
              <a:t>h+1, </a:t>
            </a:r>
            <a:r>
              <a:rPr sz="1400" spc="-70" dirty="0">
                <a:latin typeface="Georgia" panose="02040502050405020303"/>
                <a:cs typeface="Georgia" panose="02040502050405020303"/>
              </a:rPr>
              <a:t>h+4, h+9,  </a:t>
            </a:r>
            <a:r>
              <a:rPr sz="1400" spc="-20" dirty="0">
                <a:latin typeface="Georgia" panose="02040502050405020303"/>
                <a:cs typeface="Georgia" panose="02040502050405020303"/>
              </a:rPr>
              <a:t>h+16, </a:t>
            </a:r>
            <a:r>
              <a:rPr sz="1400" spc="-35" dirty="0">
                <a:latin typeface="Georgia" panose="02040502050405020303"/>
                <a:cs typeface="Georgia" panose="02040502050405020303"/>
              </a:rPr>
              <a:t>and </a:t>
            </a:r>
            <a:r>
              <a:rPr sz="1400" spc="-10" dirty="0">
                <a:latin typeface="Georgia" panose="02040502050405020303"/>
                <a:cs typeface="Georgia" panose="02040502050405020303"/>
              </a:rPr>
              <a:t>so </a:t>
            </a:r>
            <a:r>
              <a:rPr sz="1400" spc="-55" dirty="0">
                <a:latin typeface="Georgia" panose="02040502050405020303"/>
                <a:cs typeface="Georgia" panose="02040502050405020303"/>
              </a:rPr>
              <a:t>on. </a:t>
            </a:r>
            <a:r>
              <a:rPr sz="1400" spc="-70" dirty="0">
                <a:latin typeface="Georgia" panose="02040502050405020303"/>
                <a:cs typeface="Georgia" panose="02040502050405020303"/>
              </a:rPr>
              <a:t>In </a:t>
            </a:r>
            <a:r>
              <a:rPr sz="1400" spc="-15" dirty="0">
                <a:latin typeface="Georgia" panose="02040502050405020303"/>
                <a:cs typeface="Georgia" panose="02040502050405020303"/>
              </a:rPr>
              <a:t>other </a:t>
            </a:r>
            <a:r>
              <a:rPr sz="1400" spc="-25" dirty="0">
                <a:latin typeface="Georgia" panose="02040502050405020303"/>
                <a:cs typeface="Georgia" panose="02040502050405020303"/>
              </a:rPr>
              <a:t>words, </a:t>
            </a:r>
            <a:r>
              <a:rPr sz="1400" spc="-30" dirty="0">
                <a:latin typeface="Georgia" panose="02040502050405020303"/>
                <a:cs typeface="Georgia" panose="02040502050405020303"/>
              </a:rPr>
              <a:t>quadratic </a:t>
            </a:r>
            <a:r>
              <a:rPr sz="1400" spc="-25" dirty="0">
                <a:latin typeface="Georgia" panose="02040502050405020303"/>
                <a:cs typeface="Georgia" panose="02040502050405020303"/>
              </a:rPr>
              <a:t>probing </a:t>
            </a:r>
            <a:r>
              <a:rPr sz="1400" spc="-10" dirty="0">
                <a:latin typeface="Georgia" panose="02040502050405020303"/>
                <a:cs typeface="Georgia" panose="02040502050405020303"/>
              </a:rPr>
              <a:t>uses </a:t>
            </a:r>
            <a:r>
              <a:rPr sz="1400" spc="-20" dirty="0">
                <a:latin typeface="Georgia" panose="02040502050405020303"/>
                <a:cs typeface="Georgia" panose="02040502050405020303"/>
              </a:rPr>
              <a:t>a skip </a:t>
            </a:r>
            <a:r>
              <a:rPr sz="1400" spc="-25" dirty="0">
                <a:latin typeface="Georgia" panose="02040502050405020303"/>
                <a:cs typeface="Georgia" panose="02040502050405020303"/>
              </a:rPr>
              <a:t>consisting of </a:t>
            </a:r>
            <a:r>
              <a:rPr sz="1400" b="1" spc="-85" dirty="0">
                <a:latin typeface="Georgia" panose="02040502050405020303"/>
                <a:cs typeface="Georgia" panose="02040502050405020303"/>
              </a:rPr>
              <a:t>successive </a:t>
            </a:r>
            <a:r>
              <a:rPr sz="1400" b="1" spc="-75" dirty="0">
                <a:latin typeface="Georgia" panose="02040502050405020303"/>
                <a:cs typeface="Georgia" panose="02040502050405020303"/>
              </a:rPr>
              <a:t>perfect </a:t>
            </a:r>
            <a:r>
              <a:rPr sz="1400" b="1" spc="-90" dirty="0">
                <a:latin typeface="Georgia" panose="02040502050405020303"/>
                <a:cs typeface="Georgia" panose="02040502050405020303"/>
              </a:rPr>
              <a:t>squares </a:t>
            </a:r>
            <a:r>
              <a:rPr sz="1400" spc="-50" dirty="0">
                <a:latin typeface="Georgia" panose="02040502050405020303"/>
                <a:cs typeface="Georgia" panose="02040502050405020303"/>
              </a:rPr>
              <a:t>i.e. </a:t>
            </a:r>
            <a:r>
              <a:rPr sz="1400" spc="-5" dirty="0">
                <a:latin typeface="Georgia" panose="02040502050405020303"/>
                <a:cs typeface="Georgia" panose="02040502050405020303"/>
              </a:rPr>
              <a:t>k</a:t>
            </a:r>
            <a:r>
              <a:rPr sz="1350" spc="-7" baseline="25000" dirty="0">
                <a:latin typeface="Georgia" panose="02040502050405020303"/>
                <a:cs typeface="Georgia" panose="02040502050405020303"/>
              </a:rPr>
              <a:t>2  </a:t>
            </a:r>
            <a:r>
              <a:rPr sz="1400" spc="-5" dirty="0">
                <a:latin typeface="Georgia" panose="02040502050405020303"/>
                <a:cs typeface="Georgia" panose="02040502050405020303"/>
              </a:rPr>
              <a:t>where </a:t>
            </a:r>
            <a:r>
              <a:rPr sz="1400" spc="-15" dirty="0">
                <a:latin typeface="Georgia" panose="02040502050405020303"/>
                <a:cs typeface="Georgia" panose="02040502050405020303"/>
              </a:rPr>
              <a:t>k</a:t>
            </a:r>
            <a:r>
              <a:rPr sz="1400" spc="-70" dirty="0">
                <a:latin typeface="Georgia" panose="02040502050405020303"/>
                <a:cs typeface="Georgia" panose="02040502050405020303"/>
              </a:rPr>
              <a:t> </a:t>
            </a:r>
            <a:r>
              <a:rPr sz="1400" spc="-25" dirty="0">
                <a:latin typeface="Georgia" panose="02040502050405020303"/>
                <a:cs typeface="Georgia" panose="02040502050405020303"/>
              </a:rPr>
              <a:t>&gt;=1</a:t>
            </a:r>
            <a:endParaRPr sz="14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79487" y="3387334"/>
            <a:ext cx="6642100" cy="28201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31140" y="6151879"/>
            <a:ext cx="9702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rlito" panose="020F0502020204030204"/>
                <a:cs typeface="Carlito" panose="020F0502020204030204"/>
              </a:rPr>
              <a:t># of</a:t>
            </a:r>
            <a:r>
              <a:rPr sz="1600" b="1" spc="-65" dirty="0">
                <a:latin typeface="Carlito" panose="020F0502020204030204"/>
                <a:cs typeface="Carlito" panose="020F0502020204030204"/>
              </a:rPr>
              <a:t> </a:t>
            </a:r>
            <a:r>
              <a:rPr sz="1600" b="1" spc="-10" dirty="0">
                <a:latin typeface="Carlito" panose="020F0502020204030204"/>
                <a:cs typeface="Carlito" panose="020F0502020204030204"/>
              </a:rPr>
              <a:t>Probes</a:t>
            </a:r>
            <a:endParaRPr sz="1600">
              <a:latin typeface="Carlito" panose="020F0502020204030204"/>
              <a:cs typeface="Carlito" panose="020F0502020204030204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10" name="object 10"/>
          <p:cNvSpPr txBox="1"/>
          <p:nvPr/>
        </p:nvSpPr>
        <p:spPr>
          <a:xfrm>
            <a:off x="1490852" y="614883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 panose="020F0502020204030204"/>
                <a:cs typeface="Carlito" panose="020F0502020204030204"/>
              </a:rPr>
              <a:t>1</a:t>
            </a:r>
            <a:endParaRPr sz="1800">
              <a:latin typeface="Carlito" panose="020F0502020204030204"/>
              <a:cs typeface="Carlito" panose="020F050202020403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39033" y="614883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 panose="020F0502020204030204"/>
                <a:cs typeface="Carlito" panose="020F0502020204030204"/>
              </a:rPr>
              <a:t>1</a:t>
            </a:r>
            <a:endParaRPr sz="1800">
              <a:latin typeface="Carlito" panose="020F0502020204030204"/>
              <a:cs typeface="Carlito" panose="020F050202020403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86834" y="614883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Carlito" panose="020F0502020204030204"/>
                <a:cs typeface="Carlito" panose="020F0502020204030204"/>
              </a:rPr>
              <a:t>2</a:t>
            </a:r>
            <a:endParaRPr sz="1800">
              <a:latin typeface="Carlito" panose="020F0502020204030204"/>
              <a:cs typeface="Carlito" panose="020F050202020403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01105" y="614029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Carlito" panose="020F0502020204030204"/>
                <a:cs typeface="Carlito" panose="020F0502020204030204"/>
              </a:rPr>
              <a:t>3</a:t>
            </a:r>
            <a:endParaRPr sz="1800">
              <a:latin typeface="Carlito" panose="020F0502020204030204"/>
              <a:cs typeface="Carlito" panose="020F050202020403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81215" y="613511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Carlito" panose="020F0502020204030204"/>
                <a:cs typeface="Carlito" panose="020F0502020204030204"/>
              </a:rPr>
              <a:t>3</a:t>
            </a:r>
            <a:endParaRPr sz="1800">
              <a:latin typeface="Carlito" panose="020F0502020204030204"/>
              <a:cs typeface="Carlito" panose="020F050202020403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26560" y="4297941"/>
            <a:ext cx="521334" cy="1616075"/>
          </a:xfrm>
          <a:prstGeom prst="rect">
            <a:avLst/>
          </a:prstGeom>
        </p:spPr>
        <p:txBody>
          <a:bodyPr vert="vert270" wrap="square" lIns="0" tIns="635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50"/>
              </a:spcBef>
            </a:pPr>
            <a:r>
              <a:rPr sz="1050" i="1" dirty="0">
                <a:solidFill>
                  <a:srgbClr val="C00000"/>
                </a:solidFill>
                <a:latin typeface="Caladea" panose="02000506000000020000"/>
                <a:cs typeface="Caladea" panose="02000506000000020000"/>
              </a:rPr>
              <a:t>Since </a:t>
            </a:r>
            <a:r>
              <a:rPr sz="1050" i="1" spc="-5" dirty="0">
                <a:solidFill>
                  <a:srgbClr val="C00000"/>
                </a:solidFill>
                <a:latin typeface="Caladea" panose="02000506000000020000"/>
                <a:cs typeface="Caladea" panose="02000506000000020000"/>
              </a:rPr>
              <a:t>slot </a:t>
            </a:r>
            <a:r>
              <a:rPr sz="1050" i="1" dirty="0">
                <a:solidFill>
                  <a:srgbClr val="C00000"/>
                </a:solidFill>
                <a:latin typeface="Caladea" panose="02000506000000020000"/>
                <a:cs typeface="Caladea" panose="02000506000000020000"/>
              </a:rPr>
              <a:t>6 is occupied, so  </a:t>
            </a:r>
            <a:r>
              <a:rPr sz="1050" i="1" dirty="0">
                <a:solidFill>
                  <a:srgbClr val="C00000"/>
                </a:solidFill>
                <a:latin typeface="Caladea" panose="02000506000000020000"/>
                <a:cs typeface="Caladea" panose="02000506000000020000"/>
              </a:rPr>
              <a:t>rehash</a:t>
            </a:r>
            <a:r>
              <a:rPr sz="1050" i="1" spc="-50" dirty="0">
                <a:solidFill>
                  <a:srgbClr val="C00000"/>
                </a:solidFill>
                <a:latin typeface="Caladea" panose="02000506000000020000"/>
                <a:cs typeface="Caladea" panose="02000506000000020000"/>
              </a:rPr>
              <a:t> </a:t>
            </a:r>
            <a:r>
              <a:rPr sz="1050" i="1" spc="-5" dirty="0">
                <a:solidFill>
                  <a:srgbClr val="C00000"/>
                </a:solidFill>
                <a:latin typeface="Caladea" panose="02000506000000020000"/>
                <a:cs typeface="Caladea" panose="02000506000000020000"/>
              </a:rPr>
              <a:t>results</a:t>
            </a:r>
            <a:r>
              <a:rPr sz="1050" i="1" spc="-50" dirty="0">
                <a:solidFill>
                  <a:srgbClr val="C00000"/>
                </a:solidFill>
                <a:latin typeface="Caladea" panose="02000506000000020000"/>
                <a:cs typeface="Caladea" panose="02000506000000020000"/>
              </a:rPr>
              <a:t> </a:t>
            </a:r>
            <a:r>
              <a:rPr sz="1050" i="1" dirty="0">
                <a:solidFill>
                  <a:srgbClr val="C00000"/>
                </a:solidFill>
                <a:latin typeface="Caladea" panose="02000506000000020000"/>
                <a:cs typeface="Caladea" panose="02000506000000020000"/>
              </a:rPr>
              <a:t>to</a:t>
            </a:r>
            <a:r>
              <a:rPr sz="1050" i="1" spc="-10" dirty="0">
                <a:solidFill>
                  <a:srgbClr val="C00000"/>
                </a:solidFill>
                <a:latin typeface="Caladea" panose="02000506000000020000"/>
                <a:cs typeface="Caladea" panose="02000506000000020000"/>
              </a:rPr>
              <a:t> </a:t>
            </a:r>
            <a:r>
              <a:rPr sz="1050" i="1" spc="-5" dirty="0">
                <a:solidFill>
                  <a:srgbClr val="C00000"/>
                </a:solidFill>
                <a:latin typeface="Caladea" panose="02000506000000020000"/>
                <a:cs typeface="Caladea" panose="02000506000000020000"/>
              </a:rPr>
              <a:t>6+1</a:t>
            </a:r>
            <a:r>
              <a:rPr sz="1050" i="1" spc="-30" dirty="0">
                <a:solidFill>
                  <a:srgbClr val="C00000"/>
                </a:solidFill>
                <a:latin typeface="Caladea" panose="02000506000000020000"/>
                <a:cs typeface="Caladea" panose="02000506000000020000"/>
              </a:rPr>
              <a:t> </a:t>
            </a:r>
            <a:r>
              <a:rPr sz="1050" i="1" dirty="0">
                <a:solidFill>
                  <a:srgbClr val="C00000"/>
                </a:solidFill>
                <a:latin typeface="Caladea" panose="02000506000000020000"/>
                <a:cs typeface="Caladea" panose="02000506000000020000"/>
              </a:rPr>
              <a:t>=</a:t>
            </a:r>
            <a:r>
              <a:rPr sz="1050" i="1" spc="-20" dirty="0">
                <a:solidFill>
                  <a:srgbClr val="C00000"/>
                </a:solidFill>
                <a:latin typeface="Caladea" panose="02000506000000020000"/>
                <a:cs typeface="Caladea" panose="02000506000000020000"/>
              </a:rPr>
              <a:t> </a:t>
            </a:r>
            <a:r>
              <a:rPr sz="1050" i="1" dirty="0">
                <a:solidFill>
                  <a:srgbClr val="C00000"/>
                </a:solidFill>
                <a:latin typeface="Caladea" panose="02000506000000020000"/>
                <a:cs typeface="Caladea" panose="02000506000000020000"/>
              </a:rPr>
              <a:t>7</a:t>
            </a:r>
            <a:r>
              <a:rPr sz="1050" i="1" spc="-35" dirty="0">
                <a:solidFill>
                  <a:srgbClr val="C00000"/>
                </a:solidFill>
                <a:latin typeface="Caladea" panose="02000506000000020000"/>
                <a:cs typeface="Caladea" panose="02000506000000020000"/>
              </a:rPr>
              <a:t> </a:t>
            </a:r>
            <a:r>
              <a:rPr sz="1050" i="1" spc="-5" dirty="0">
                <a:solidFill>
                  <a:srgbClr val="C00000"/>
                </a:solidFill>
                <a:latin typeface="Caladea" panose="02000506000000020000"/>
                <a:cs typeface="Caladea" panose="02000506000000020000"/>
              </a:rPr>
              <a:t>and</a:t>
            </a:r>
            <a:endParaRPr sz="1050">
              <a:latin typeface="Caladea" panose="02000506000000020000"/>
              <a:cs typeface="Caladea" panose="02000506000000020000"/>
            </a:endParaRPr>
          </a:p>
          <a:p>
            <a:pPr marL="2540" algn="ctr">
              <a:lnSpc>
                <a:spcPct val="100000"/>
              </a:lnSpc>
              <a:spcBef>
                <a:spcPts val="145"/>
              </a:spcBef>
            </a:pPr>
            <a:r>
              <a:rPr sz="1050" i="1" spc="-5" dirty="0">
                <a:solidFill>
                  <a:srgbClr val="C00000"/>
                </a:solidFill>
                <a:latin typeface="Caladea" panose="02000506000000020000"/>
                <a:cs typeface="Caladea" panose="02000506000000020000"/>
              </a:rPr>
              <a:t>7%7 </a:t>
            </a:r>
            <a:r>
              <a:rPr sz="1050" i="1" dirty="0">
                <a:solidFill>
                  <a:srgbClr val="C00000"/>
                </a:solidFill>
                <a:latin typeface="Caladea" panose="02000506000000020000"/>
                <a:cs typeface="Caladea" panose="02000506000000020000"/>
              </a:rPr>
              <a:t>=</a:t>
            </a:r>
            <a:r>
              <a:rPr sz="1050" i="1" spc="-50" dirty="0">
                <a:solidFill>
                  <a:srgbClr val="C00000"/>
                </a:solidFill>
                <a:latin typeface="Caladea" panose="02000506000000020000"/>
                <a:cs typeface="Caladea" panose="02000506000000020000"/>
              </a:rPr>
              <a:t> </a:t>
            </a:r>
            <a:r>
              <a:rPr sz="1050" i="1" dirty="0">
                <a:solidFill>
                  <a:srgbClr val="C00000"/>
                </a:solidFill>
                <a:latin typeface="Caladea" panose="02000506000000020000"/>
                <a:cs typeface="Caladea" panose="02000506000000020000"/>
              </a:rPr>
              <a:t>0</a:t>
            </a:r>
            <a:endParaRPr sz="1050">
              <a:latin typeface="Caladea" panose="02000506000000020000"/>
              <a:cs typeface="Caladea" panose="0200050600000002000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57317" y="4149078"/>
            <a:ext cx="681355" cy="1993900"/>
          </a:xfrm>
          <a:prstGeom prst="rect">
            <a:avLst/>
          </a:prstGeom>
        </p:spPr>
        <p:txBody>
          <a:bodyPr vert="vert270" wrap="square" lIns="0" tIns="635" rIns="0" bIns="0" rtlCol="0">
            <a:spAutoFit/>
          </a:bodyPr>
          <a:lstStyle/>
          <a:p>
            <a:pPr marL="12700" marR="5080" indent="-1270" algn="ctr">
              <a:lnSpc>
                <a:spcPct val="104000"/>
              </a:lnSpc>
              <a:spcBef>
                <a:spcPts val="5"/>
              </a:spcBef>
            </a:pPr>
            <a:r>
              <a:rPr sz="1050" i="1" dirty="0">
                <a:solidFill>
                  <a:srgbClr val="C00000"/>
                </a:solidFill>
                <a:latin typeface="Caladea" panose="02000506000000020000"/>
                <a:cs typeface="Caladea" panose="02000506000000020000"/>
              </a:rPr>
              <a:t>Since </a:t>
            </a:r>
            <a:r>
              <a:rPr sz="1050" i="1" spc="-5" dirty="0">
                <a:solidFill>
                  <a:srgbClr val="C00000"/>
                </a:solidFill>
                <a:latin typeface="Caladea" panose="02000506000000020000"/>
                <a:cs typeface="Caladea" panose="02000506000000020000"/>
              </a:rPr>
              <a:t>slot </a:t>
            </a:r>
            <a:r>
              <a:rPr sz="1050" i="1" dirty="0">
                <a:solidFill>
                  <a:srgbClr val="C00000"/>
                </a:solidFill>
                <a:latin typeface="Caladea" panose="02000506000000020000"/>
                <a:cs typeface="Caladea" panose="02000506000000020000"/>
              </a:rPr>
              <a:t>5 is occupied, so rehash  </a:t>
            </a:r>
            <a:r>
              <a:rPr sz="1050" i="1" spc="-5" dirty="0">
                <a:solidFill>
                  <a:srgbClr val="C00000"/>
                </a:solidFill>
                <a:latin typeface="Caladea" panose="02000506000000020000"/>
                <a:cs typeface="Caladea" panose="02000506000000020000"/>
              </a:rPr>
              <a:t>results </a:t>
            </a:r>
            <a:r>
              <a:rPr sz="1050" i="1" dirty="0">
                <a:solidFill>
                  <a:srgbClr val="C00000"/>
                </a:solidFill>
                <a:latin typeface="Caladea" panose="02000506000000020000"/>
                <a:cs typeface="Caladea" panose="02000506000000020000"/>
              </a:rPr>
              <a:t>to </a:t>
            </a:r>
            <a:r>
              <a:rPr sz="1050" i="1" spc="-5" dirty="0">
                <a:solidFill>
                  <a:srgbClr val="C00000"/>
                </a:solidFill>
                <a:latin typeface="Caladea" panose="02000506000000020000"/>
                <a:cs typeface="Caladea" panose="02000506000000020000"/>
              </a:rPr>
              <a:t>5+1 </a:t>
            </a:r>
            <a:r>
              <a:rPr sz="1050" i="1" dirty="0">
                <a:solidFill>
                  <a:srgbClr val="C00000"/>
                </a:solidFill>
                <a:latin typeface="Caladea" panose="02000506000000020000"/>
                <a:cs typeface="Caladea" panose="02000506000000020000"/>
              </a:rPr>
              <a:t>= 6 </a:t>
            </a:r>
            <a:r>
              <a:rPr sz="1050" i="1" spc="-5" dirty="0">
                <a:solidFill>
                  <a:srgbClr val="C00000"/>
                </a:solidFill>
                <a:latin typeface="Caladea" panose="02000506000000020000"/>
                <a:cs typeface="Caladea" panose="02000506000000020000"/>
              </a:rPr>
              <a:t>and 6%7 </a:t>
            </a:r>
            <a:r>
              <a:rPr sz="1050" i="1" dirty="0">
                <a:solidFill>
                  <a:srgbClr val="C00000"/>
                </a:solidFill>
                <a:latin typeface="Caladea" panose="02000506000000020000"/>
                <a:cs typeface="Caladea" panose="02000506000000020000"/>
              </a:rPr>
              <a:t>= </a:t>
            </a:r>
            <a:r>
              <a:rPr sz="1050" i="1" spc="-5" dirty="0">
                <a:solidFill>
                  <a:srgbClr val="C00000"/>
                </a:solidFill>
                <a:latin typeface="Caladea" panose="02000506000000020000"/>
                <a:cs typeface="Caladea" panose="02000506000000020000"/>
              </a:rPr>
              <a:t>6, and  </a:t>
            </a:r>
            <a:r>
              <a:rPr sz="1050" i="1" dirty="0">
                <a:solidFill>
                  <a:srgbClr val="C00000"/>
                </a:solidFill>
                <a:latin typeface="Caladea" panose="02000506000000020000"/>
                <a:cs typeface="Caladea" panose="02000506000000020000"/>
              </a:rPr>
              <a:t>the </a:t>
            </a:r>
            <a:r>
              <a:rPr sz="1050" i="1" spc="-5" dirty="0">
                <a:solidFill>
                  <a:srgbClr val="C00000"/>
                </a:solidFill>
                <a:latin typeface="Caladea" panose="02000506000000020000"/>
                <a:cs typeface="Caladea" panose="02000506000000020000"/>
              </a:rPr>
              <a:t>slot </a:t>
            </a:r>
            <a:r>
              <a:rPr sz="1050" i="1" dirty="0">
                <a:solidFill>
                  <a:srgbClr val="C00000"/>
                </a:solidFill>
                <a:latin typeface="Caladea" panose="02000506000000020000"/>
                <a:cs typeface="Caladea" panose="02000506000000020000"/>
              </a:rPr>
              <a:t>is occupied, so </a:t>
            </a:r>
            <a:r>
              <a:rPr sz="1050" i="1" spc="-5" dirty="0">
                <a:solidFill>
                  <a:srgbClr val="C00000"/>
                </a:solidFill>
                <a:latin typeface="Caladea" panose="02000506000000020000"/>
                <a:cs typeface="Caladea" panose="02000506000000020000"/>
              </a:rPr>
              <a:t>again</a:t>
            </a:r>
            <a:r>
              <a:rPr sz="1050" i="1" spc="-160" dirty="0">
                <a:solidFill>
                  <a:srgbClr val="C00000"/>
                </a:solidFill>
                <a:latin typeface="Caladea" panose="02000506000000020000"/>
                <a:cs typeface="Caladea" panose="02000506000000020000"/>
              </a:rPr>
              <a:t> </a:t>
            </a:r>
            <a:r>
              <a:rPr sz="1050" i="1" dirty="0">
                <a:solidFill>
                  <a:srgbClr val="C00000"/>
                </a:solidFill>
                <a:latin typeface="Caladea" panose="02000506000000020000"/>
                <a:cs typeface="Caladea" panose="02000506000000020000"/>
              </a:rPr>
              <a:t>rehash  </a:t>
            </a:r>
            <a:r>
              <a:rPr sz="1050" i="1" spc="-5" dirty="0">
                <a:solidFill>
                  <a:srgbClr val="C00000"/>
                </a:solidFill>
                <a:latin typeface="Caladea" panose="02000506000000020000"/>
                <a:cs typeface="Caladea" panose="02000506000000020000"/>
              </a:rPr>
              <a:t>results </a:t>
            </a:r>
            <a:r>
              <a:rPr sz="1050" i="1" dirty="0">
                <a:solidFill>
                  <a:srgbClr val="C00000"/>
                </a:solidFill>
                <a:latin typeface="Caladea" panose="02000506000000020000"/>
                <a:cs typeface="Caladea" panose="02000506000000020000"/>
              </a:rPr>
              <a:t>to </a:t>
            </a:r>
            <a:r>
              <a:rPr sz="1050" i="1" spc="-5" dirty="0">
                <a:solidFill>
                  <a:srgbClr val="C00000"/>
                </a:solidFill>
                <a:latin typeface="Caladea" panose="02000506000000020000"/>
                <a:cs typeface="Caladea" panose="02000506000000020000"/>
              </a:rPr>
              <a:t>5+4 </a:t>
            </a:r>
            <a:r>
              <a:rPr sz="1050" i="1" dirty="0">
                <a:solidFill>
                  <a:srgbClr val="C00000"/>
                </a:solidFill>
                <a:latin typeface="Caladea" panose="02000506000000020000"/>
                <a:cs typeface="Caladea" panose="02000506000000020000"/>
              </a:rPr>
              <a:t>= 9 </a:t>
            </a:r>
            <a:r>
              <a:rPr sz="1050" i="1" spc="-5" dirty="0">
                <a:solidFill>
                  <a:srgbClr val="C00000"/>
                </a:solidFill>
                <a:latin typeface="Caladea" panose="02000506000000020000"/>
                <a:cs typeface="Caladea" panose="02000506000000020000"/>
              </a:rPr>
              <a:t>and 9%7 </a:t>
            </a:r>
            <a:r>
              <a:rPr sz="1050" i="1" dirty="0">
                <a:solidFill>
                  <a:srgbClr val="C00000"/>
                </a:solidFill>
                <a:latin typeface="Caladea" panose="02000506000000020000"/>
                <a:cs typeface="Caladea" panose="02000506000000020000"/>
              </a:rPr>
              <a:t>=</a:t>
            </a:r>
            <a:r>
              <a:rPr sz="1050" i="1" spc="-155" dirty="0">
                <a:solidFill>
                  <a:srgbClr val="C00000"/>
                </a:solidFill>
                <a:latin typeface="Caladea" panose="02000506000000020000"/>
                <a:cs typeface="Caladea" panose="02000506000000020000"/>
              </a:rPr>
              <a:t> </a:t>
            </a:r>
            <a:r>
              <a:rPr sz="1050" i="1" dirty="0">
                <a:solidFill>
                  <a:srgbClr val="C00000"/>
                </a:solidFill>
                <a:latin typeface="Caladea" panose="02000506000000020000"/>
                <a:cs typeface="Caladea" panose="02000506000000020000"/>
              </a:rPr>
              <a:t>2</a:t>
            </a:r>
            <a:endParaRPr sz="1050">
              <a:latin typeface="Caladea" panose="02000506000000020000"/>
              <a:cs typeface="Caladea" panose="0200050600000002000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08597" y="4072878"/>
            <a:ext cx="681355" cy="1993900"/>
          </a:xfrm>
          <a:prstGeom prst="rect">
            <a:avLst/>
          </a:prstGeom>
        </p:spPr>
        <p:txBody>
          <a:bodyPr vert="vert270" wrap="square" lIns="0" tIns="635" rIns="0" bIns="0" rtlCol="0">
            <a:spAutoFit/>
          </a:bodyPr>
          <a:lstStyle/>
          <a:p>
            <a:pPr marL="12065" marR="5080" indent="-1270" algn="ctr">
              <a:lnSpc>
                <a:spcPct val="104000"/>
              </a:lnSpc>
              <a:spcBef>
                <a:spcPts val="5"/>
              </a:spcBef>
            </a:pPr>
            <a:r>
              <a:rPr sz="1050" i="1" dirty="0">
                <a:solidFill>
                  <a:srgbClr val="C00000"/>
                </a:solidFill>
                <a:latin typeface="Caladea" panose="02000506000000020000"/>
                <a:cs typeface="Caladea" panose="02000506000000020000"/>
              </a:rPr>
              <a:t>Since </a:t>
            </a:r>
            <a:r>
              <a:rPr sz="1050" i="1" spc="-5" dirty="0">
                <a:solidFill>
                  <a:srgbClr val="C00000"/>
                </a:solidFill>
                <a:latin typeface="Caladea" panose="02000506000000020000"/>
                <a:cs typeface="Caladea" panose="02000506000000020000"/>
              </a:rPr>
              <a:t>slot </a:t>
            </a:r>
            <a:r>
              <a:rPr sz="1050" i="1" dirty="0">
                <a:solidFill>
                  <a:srgbClr val="C00000"/>
                </a:solidFill>
                <a:latin typeface="Caladea" panose="02000506000000020000"/>
                <a:cs typeface="Caladea" panose="02000506000000020000"/>
              </a:rPr>
              <a:t>6 is occupied, so rehash  </a:t>
            </a:r>
            <a:r>
              <a:rPr sz="1050" i="1" spc="-5" dirty="0">
                <a:solidFill>
                  <a:srgbClr val="C00000"/>
                </a:solidFill>
                <a:latin typeface="Caladea" panose="02000506000000020000"/>
                <a:cs typeface="Caladea" panose="02000506000000020000"/>
              </a:rPr>
              <a:t>results </a:t>
            </a:r>
            <a:r>
              <a:rPr sz="1050" i="1" dirty="0">
                <a:solidFill>
                  <a:srgbClr val="C00000"/>
                </a:solidFill>
                <a:latin typeface="Caladea" panose="02000506000000020000"/>
                <a:cs typeface="Caladea" panose="02000506000000020000"/>
              </a:rPr>
              <a:t>to </a:t>
            </a:r>
            <a:r>
              <a:rPr sz="1050" i="1" spc="-5" dirty="0">
                <a:solidFill>
                  <a:srgbClr val="C00000"/>
                </a:solidFill>
                <a:latin typeface="Caladea" panose="02000506000000020000"/>
                <a:cs typeface="Caladea" panose="02000506000000020000"/>
              </a:rPr>
              <a:t>6+1 </a:t>
            </a:r>
            <a:r>
              <a:rPr sz="1050" i="1" dirty="0">
                <a:solidFill>
                  <a:srgbClr val="C00000"/>
                </a:solidFill>
                <a:latin typeface="Caladea" panose="02000506000000020000"/>
                <a:cs typeface="Caladea" panose="02000506000000020000"/>
              </a:rPr>
              <a:t>= 7 </a:t>
            </a:r>
            <a:r>
              <a:rPr sz="1050" i="1" spc="-5" dirty="0">
                <a:solidFill>
                  <a:srgbClr val="C00000"/>
                </a:solidFill>
                <a:latin typeface="Caladea" panose="02000506000000020000"/>
                <a:cs typeface="Caladea" panose="02000506000000020000"/>
              </a:rPr>
              <a:t>and 7%7 </a:t>
            </a:r>
            <a:r>
              <a:rPr sz="1050" i="1" dirty="0">
                <a:solidFill>
                  <a:srgbClr val="C00000"/>
                </a:solidFill>
                <a:latin typeface="Caladea" panose="02000506000000020000"/>
                <a:cs typeface="Caladea" panose="02000506000000020000"/>
              </a:rPr>
              <a:t>= </a:t>
            </a:r>
            <a:r>
              <a:rPr sz="1050" i="1" spc="-5" dirty="0">
                <a:solidFill>
                  <a:srgbClr val="C00000"/>
                </a:solidFill>
                <a:latin typeface="Caladea" panose="02000506000000020000"/>
                <a:cs typeface="Caladea" panose="02000506000000020000"/>
              </a:rPr>
              <a:t>0, and  </a:t>
            </a:r>
            <a:r>
              <a:rPr sz="1050" i="1" dirty="0">
                <a:solidFill>
                  <a:srgbClr val="C00000"/>
                </a:solidFill>
                <a:latin typeface="Caladea" panose="02000506000000020000"/>
                <a:cs typeface="Caladea" panose="02000506000000020000"/>
              </a:rPr>
              <a:t>the </a:t>
            </a:r>
            <a:r>
              <a:rPr sz="1050" i="1" spc="-5" dirty="0">
                <a:solidFill>
                  <a:srgbClr val="C00000"/>
                </a:solidFill>
                <a:latin typeface="Caladea" panose="02000506000000020000"/>
                <a:cs typeface="Caladea" panose="02000506000000020000"/>
              </a:rPr>
              <a:t>slot </a:t>
            </a:r>
            <a:r>
              <a:rPr sz="1050" i="1" dirty="0">
                <a:solidFill>
                  <a:srgbClr val="C00000"/>
                </a:solidFill>
                <a:latin typeface="Caladea" panose="02000506000000020000"/>
                <a:cs typeface="Caladea" panose="02000506000000020000"/>
              </a:rPr>
              <a:t>is occupied, so </a:t>
            </a:r>
            <a:r>
              <a:rPr sz="1050" i="1" spc="-5" dirty="0">
                <a:solidFill>
                  <a:srgbClr val="C00000"/>
                </a:solidFill>
                <a:latin typeface="Caladea" panose="02000506000000020000"/>
                <a:cs typeface="Caladea" panose="02000506000000020000"/>
              </a:rPr>
              <a:t>again</a:t>
            </a:r>
            <a:r>
              <a:rPr sz="1050" i="1" spc="-160" dirty="0">
                <a:solidFill>
                  <a:srgbClr val="C00000"/>
                </a:solidFill>
                <a:latin typeface="Caladea" panose="02000506000000020000"/>
                <a:cs typeface="Caladea" panose="02000506000000020000"/>
              </a:rPr>
              <a:t> </a:t>
            </a:r>
            <a:r>
              <a:rPr sz="1050" i="1" dirty="0">
                <a:solidFill>
                  <a:srgbClr val="C00000"/>
                </a:solidFill>
                <a:latin typeface="Caladea" panose="02000506000000020000"/>
                <a:cs typeface="Caladea" panose="02000506000000020000"/>
              </a:rPr>
              <a:t>rehash  </a:t>
            </a:r>
            <a:r>
              <a:rPr sz="1050" i="1" spc="-5" dirty="0">
                <a:solidFill>
                  <a:srgbClr val="C00000"/>
                </a:solidFill>
                <a:latin typeface="Caladea" panose="02000506000000020000"/>
                <a:cs typeface="Caladea" panose="02000506000000020000"/>
              </a:rPr>
              <a:t>results </a:t>
            </a:r>
            <a:r>
              <a:rPr sz="1050" i="1" dirty="0">
                <a:solidFill>
                  <a:srgbClr val="C00000"/>
                </a:solidFill>
                <a:latin typeface="Caladea" panose="02000506000000020000"/>
                <a:cs typeface="Caladea" panose="02000506000000020000"/>
              </a:rPr>
              <a:t>to </a:t>
            </a:r>
            <a:r>
              <a:rPr sz="1050" i="1" spc="-5" dirty="0">
                <a:solidFill>
                  <a:srgbClr val="C00000"/>
                </a:solidFill>
                <a:latin typeface="Caladea" panose="02000506000000020000"/>
                <a:cs typeface="Caladea" panose="02000506000000020000"/>
              </a:rPr>
              <a:t>6+4 </a:t>
            </a:r>
            <a:r>
              <a:rPr sz="1050" i="1" dirty="0">
                <a:solidFill>
                  <a:srgbClr val="C00000"/>
                </a:solidFill>
                <a:latin typeface="Caladea" panose="02000506000000020000"/>
                <a:cs typeface="Caladea" panose="02000506000000020000"/>
              </a:rPr>
              <a:t>= </a:t>
            </a:r>
            <a:r>
              <a:rPr sz="1050" i="1" spc="-5" dirty="0">
                <a:solidFill>
                  <a:srgbClr val="C00000"/>
                </a:solidFill>
                <a:latin typeface="Caladea" panose="02000506000000020000"/>
                <a:cs typeface="Caladea" panose="02000506000000020000"/>
              </a:rPr>
              <a:t>10 and 10%7 </a:t>
            </a:r>
            <a:r>
              <a:rPr sz="1050" i="1" dirty="0">
                <a:solidFill>
                  <a:srgbClr val="C00000"/>
                </a:solidFill>
                <a:latin typeface="Caladea" panose="02000506000000020000"/>
                <a:cs typeface="Caladea" panose="02000506000000020000"/>
              </a:rPr>
              <a:t>=</a:t>
            </a:r>
            <a:r>
              <a:rPr sz="1050" i="1" spc="-155" dirty="0">
                <a:solidFill>
                  <a:srgbClr val="C00000"/>
                </a:solidFill>
                <a:latin typeface="Caladea" panose="02000506000000020000"/>
                <a:cs typeface="Caladea" panose="02000506000000020000"/>
              </a:rPr>
              <a:t> </a:t>
            </a:r>
            <a:r>
              <a:rPr sz="1050" i="1" dirty="0">
                <a:solidFill>
                  <a:srgbClr val="C00000"/>
                </a:solidFill>
                <a:latin typeface="Caladea" panose="02000506000000020000"/>
                <a:cs typeface="Caladea" panose="02000506000000020000"/>
              </a:rPr>
              <a:t>3</a:t>
            </a:r>
            <a:endParaRPr sz="1050">
              <a:latin typeface="Caladea" panose="02000506000000020000"/>
              <a:cs typeface="Caladea" panose="0200050600000002000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05" y="369773"/>
            <a:ext cx="399732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295" dirty="0">
                <a:solidFill>
                  <a:srgbClr val="000000"/>
                </a:solidFill>
              </a:rPr>
              <a:t>Double</a:t>
            </a:r>
            <a:r>
              <a:rPr sz="4300" spc="-215" dirty="0">
                <a:solidFill>
                  <a:srgbClr val="000000"/>
                </a:solidFill>
              </a:rPr>
              <a:t> </a:t>
            </a:r>
            <a:r>
              <a:rPr sz="4300" spc="-355" dirty="0">
                <a:solidFill>
                  <a:srgbClr val="000000"/>
                </a:solidFill>
              </a:rPr>
              <a:t>Hashing</a:t>
            </a:r>
            <a:endParaRPr sz="43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54939" y="1187381"/>
            <a:ext cx="8759825" cy="322580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715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30</a:t>
            </a:r>
            <a:endParaRPr sz="1200">
              <a:latin typeface="Trebuchet MS" panose="020B0603020202020204"/>
              <a:cs typeface="Trebuchet MS" panose="020B0603020202020204"/>
            </a:endParaRPr>
          </a:p>
          <a:p>
            <a:pPr marL="12700" marR="5715" algn="just">
              <a:lnSpc>
                <a:spcPct val="100000"/>
              </a:lnSpc>
              <a:spcBef>
                <a:spcPts val="815"/>
              </a:spcBef>
            </a:pPr>
            <a:r>
              <a:rPr sz="1600" spc="-65" dirty="0">
                <a:latin typeface="Georgia" panose="02040502050405020303"/>
                <a:cs typeface="Georgia" panose="02040502050405020303"/>
              </a:rPr>
              <a:t>It </a:t>
            </a:r>
            <a:r>
              <a:rPr sz="1600" spc="-5" dirty="0">
                <a:latin typeface="Georgia" panose="02040502050405020303"/>
                <a:cs typeface="Georgia" panose="02040502050405020303"/>
              </a:rPr>
              <a:t>works </a:t>
            </a:r>
            <a:r>
              <a:rPr sz="1600" spc="-35" dirty="0">
                <a:latin typeface="Georgia" panose="02040502050405020303"/>
                <a:cs typeface="Georgia" panose="02040502050405020303"/>
              </a:rPr>
              <a:t>on </a:t>
            </a:r>
            <a:r>
              <a:rPr sz="1600" spc="-30" dirty="0">
                <a:latin typeface="Georgia" panose="02040502050405020303"/>
                <a:cs typeface="Georgia" panose="02040502050405020303"/>
              </a:rPr>
              <a:t>a </a:t>
            </a:r>
            <a:r>
              <a:rPr sz="1600" spc="-25" dirty="0">
                <a:latin typeface="Georgia" panose="02040502050405020303"/>
                <a:cs typeface="Georgia" panose="02040502050405020303"/>
              </a:rPr>
              <a:t>similar idea to </a:t>
            </a:r>
            <a:r>
              <a:rPr sz="1600" spc="-20" dirty="0">
                <a:latin typeface="Georgia" panose="02040502050405020303"/>
                <a:cs typeface="Georgia" panose="02040502050405020303"/>
              </a:rPr>
              <a:t>linear </a:t>
            </a:r>
            <a:r>
              <a:rPr sz="1600" spc="-45" dirty="0">
                <a:latin typeface="Georgia" panose="02040502050405020303"/>
                <a:cs typeface="Georgia" panose="02040502050405020303"/>
              </a:rPr>
              <a:t>and </a:t>
            </a:r>
            <a:r>
              <a:rPr sz="1600" spc="-30" dirty="0">
                <a:latin typeface="Georgia" panose="02040502050405020303"/>
                <a:cs typeface="Georgia" panose="02040502050405020303"/>
              </a:rPr>
              <a:t>quadratic </a:t>
            </a:r>
            <a:r>
              <a:rPr sz="1600" spc="-40" dirty="0">
                <a:latin typeface="Georgia" panose="02040502050405020303"/>
                <a:cs typeface="Georgia" panose="02040502050405020303"/>
              </a:rPr>
              <a:t>probing. </a:t>
            </a:r>
            <a:r>
              <a:rPr sz="1600" spc="-65" dirty="0">
                <a:latin typeface="Georgia" panose="02040502050405020303"/>
                <a:cs typeface="Georgia" panose="02040502050405020303"/>
              </a:rPr>
              <a:t>Use </a:t>
            </a:r>
            <a:r>
              <a:rPr sz="1600" spc="-30" dirty="0">
                <a:latin typeface="Georgia" panose="02040502050405020303"/>
                <a:cs typeface="Georgia" panose="02040502050405020303"/>
              </a:rPr>
              <a:t>a big </a:t>
            </a:r>
            <a:r>
              <a:rPr sz="1600" spc="-20" dirty="0">
                <a:latin typeface="Georgia" panose="02040502050405020303"/>
                <a:cs typeface="Georgia" panose="02040502050405020303"/>
              </a:rPr>
              <a:t>table </a:t>
            </a:r>
            <a:r>
              <a:rPr sz="1600" spc="-45" dirty="0">
                <a:latin typeface="Georgia" panose="02040502050405020303"/>
                <a:cs typeface="Georgia" panose="02040502050405020303"/>
              </a:rPr>
              <a:t>and </a:t>
            </a:r>
            <a:r>
              <a:rPr sz="1600" spc="-35" dirty="0">
                <a:latin typeface="Georgia" panose="02040502050405020303"/>
                <a:cs typeface="Georgia" panose="02040502050405020303"/>
              </a:rPr>
              <a:t>hash into </a:t>
            </a:r>
            <a:r>
              <a:rPr sz="1600" spc="-45" dirty="0">
                <a:latin typeface="Georgia" panose="02040502050405020303"/>
                <a:cs typeface="Georgia" panose="02040502050405020303"/>
              </a:rPr>
              <a:t>it. </a:t>
            </a:r>
            <a:r>
              <a:rPr sz="1600" spc="-30" dirty="0">
                <a:latin typeface="Georgia" panose="02040502050405020303"/>
                <a:cs typeface="Georgia" panose="02040502050405020303"/>
              </a:rPr>
              <a:t>Whenever  a </a:t>
            </a:r>
            <a:r>
              <a:rPr sz="1600" spc="-25" dirty="0">
                <a:latin typeface="Georgia" panose="02040502050405020303"/>
                <a:cs typeface="Georgia" panose="02040502050405020303"/>
              </a:rPr>
              <a:t>collision </a:t>
            </a:r>
            <a:r>
              <a:rPr sz="1600" spc="-30" dirty="0">
                <a:latin typeface="Georgia" panose="02040502050405020303"/>
                <a:cs typeface="Georgia" panose="02040502050405020303"/>
              </a:rPr>
              <a:t>occurs, </a:t>
            </a:r>
            <a:r>
              <a:rPr sz="1600" spc="-20" dirty="0">
                <a:latin typeface="Georgia" panose="02040502050405020303"/>
                <a:cs typeface="Georgia" panose="02040502050405020303"/>
              </a:rPr>
              <a:t>choose </a:t>
            </a:r>
            <a:r>
              <a:rPr sz="1600" spc="-30" dirty="0">
                <a:latin typeface="Georgia" panose="02040502050405020303"/>
                <a:cs typeface="Georgia" panose="02040502050405020303"/>
              </a:rPr>
              <a:t>another </a:t>
            </a:r>
            <a:r>
              <a:rPr sz="1600" spc="-20" dirty="0">
                <a:latin typeface="Georgia" panose="02040502050405020303"/>
                <a:cs typeface="Georgia" panose="02040502050405020303"/>
              </a:rPr>
              <a:t>slot </a:t>
            </a:r>
            <a:r>
              <a:rPr sz="1600" spc="-40" dirty="0">
                <a:latin typeface="Georgia" panose="02040502050405020303"/>
                <a:cs typeface="Georgia" panose="02040502050405020303"/>
              </a:rPr>
              <a:t>in </a:t>
            </a:r>
            <a:r>
              <a:rPr sz="1600" spc="-25" dirty="0">
                <a:latin typeface="Georgia" panose="02040502050405020303"/>
                <a:cs typeface="Georgia" panose="02040502050405020303"/>
              </a:rPr>
              <a:t>table to </a:t>
            </a:r>
            <a:r>
              <a:rPr sz="1600" spc="-30" dirty="0">
                <a:latin typeface="Georgia" panose="02040502050405020303"/>
                <a:cs typeface="Georgia" panose="02040502050405020303"/>
              </a:rPr>
              <a:t>put </a:t>
            </a:r>
            <a:r>
              <a:rPr sz="1600" spc="-25" dirty="0">
                <a:latin typeface="Georgia" panose="02040502050405020303"/>
                <a:cs typeface="Georgia" panose="02040502050405020303"/>
              </a:rPr>
              <a:t>the </a:t>
            </a:r>
            <a:r>
              <a:rPr sz="1600" spc="-35" dirty="0">
                <a:latin typeface="Georgia" panose="02040502050405020303"/>
                <a:cs typeface="Georgia" panose="02040502050405020303"/>
              </a:rPr>
              <a:t>value. </a:t>
            </a:r>
            <a:r>
              <a:rPr sz="1600" spc="-30" dirty="0">
                <a:latin typeface="Georgia" panose="02040502050405020303"/>
                <a:cs typeface="Georgia" panose="02040502050405020303"/>
              </a:rPr>
              <a:t>The </a:t>
            </a:r>
            <a:r>
              <a:rPr sz="1600" spc="-25" dirty="0">
                <a:latin typeface="Georgia" panose="02040502050405020303"/>
                <a:cs typeface="Georgia" panose="02040502050405020303"/>
              </a:rPr>
              <a:t>difference </a:t>
            </a:r>
            <a:r>
              <a:rPr sz="1600" spc="-20" dirty="0">
                <a:latin typeface="Georgia" panose="02040502050405020303"/>
                <a:cs typeface="Georgia" panose="02040502050405020303"/>
              </a:rPr>
              <a:t>here is </a:t>
            </a:r>
            <a:r>
              <a:rPr sz="1600" spc="-25" dirty="0">
                <a:latin typeface="Georgia" panose="02040502050405020303"/>
                <a:cs typeface="Georgia" panose="02040502050405020303"/>
              </a:rPr>
              <a:t>that instead </a:t>
            </a:r>
            <a:r>
              <a:rPr sz="1600" spc="-15" dirty="0">
                <a:latin typeface="Georgia" panose="02040502050405020303"/>
                <a:cs typeface="Georgia" panose="02040502050405020303"/>
              </a:rPr>
              <a:t>of  </a:t>
            </a:r>
            <a:r>
              <a:rPr sz="1600" spc="-30" dirty="0">
                <a:latin typeface="Georgia" panose="02040502050405020303"/>
                <a:cs typeface="Georgia" panose="02040502050405020303"/>
              </a:rPr>
              <a:t>choosing </a:t>
            </a:r>
            <a:r>
              <a:rPr sz="1600" spc="-35" dirty="0">
                <a:latin typeface="Georgia" panose="02040502050405020303"/>
                <a:cs typeface="Georgia" panose="02040502050405020303"/>
              </a:rPr>
              <a:t>next </a:t>
            </a:r>
            <a:r>
              <a:rPr sz="1600" spc="-40" dirty="0">
                <a:latin typeface="Georgia" panose="02040502050405020303"/>
                <a:cs typeface="Georgia" panose="02040502050405020303"/>
              </a:rPr>
              <a:t>opening, </a:t>
            </a:r>
            <a:r>
              <a:rPr sz="1600" spc="-30" dirty="0">
                <a:latin typeface="Georgia" panose="02040502050405020303"/>
                <a:cs typeface="Georgia" panose="02040502050405020303"/>
              </a:rPr>
              <a:t>a </a:t>
            </a:r>
            <a:r>
              <a:rPr sz="1600" spc="-25" dirty="0">
                <a:latin typeface="Georgia" panose="02040502050405020303"/>
                <a:cs typeface="Georgia" panose="02040502050405020303"/>
              </a:rPr>
              <a:t>second </a:t>
            </a:r>
            <a:r>
              <a:rPr sz="1600" spc="-35" dirty="0">
                <a:latin typeface="Georgia" panose="02040502050405020303"/>
                <a:cs typeface="Georgia" panose="02040502050405020303"/>
              </a:rPr>
              <a:t>hash </a:t>
            </a:r>
            <a:r>
              <a:rPr sz="1600" spc="-40" dirty="0">
                <a:latin typeface="Georgia" panose="02040502050405020303"/>
                <a:cs typeface="Georgia" panose="02040502050405020303"/>
              </a:rPr>
              <a:t>function </a:t>
            </a:r>
            <a:r>
              <a:rPr sz="1600" spc="-15" dirty="0">
                <a:latin typeface="Georgia" panose="02040502050405020303"/>
                <a:cs typeface="Georgia" panose="02040502050405020303"/>
              </a:rPr>
              <a:t>is </a:t>
            </a:r>
            <a:r>
              <a:rPr sz="1600" spc="-20" dirty="0">
                <a:latin typeface="Georgia" panose="02040502050405020303"/>
                <a:cs typeface="Georgia" panose="02040502050405020303"/>
              </a:rPr>
              <a:t>used </a:t>
            </a:r>
            <a:r>
              <a:rPr sz="1600" spc="-25" dirty="0">
                <a:latin typeface="Georgia" panose="02040502050405020303"/>
                <a:cs typeface="Georgia" panose="02040502050405020303"/>
              </a:rPr>
              <a:t>to determine </a:t>
            </a:r>
            <a:r>
              <a:rPr sz="1600" spc="-30" dirty="0">
                <a:latin typeface="Georgia" panose="02040502050405020303"/>
                <a:cs typeface="Georgia" panose="02040502050405020303"/>
              </a:rPr>
              <a:t>the location of </a:t>
            </a:r>
            <a:r>
              <a:rPr sz="1600" spc="-20" dirty="0">
                <a:latin typeface="Georgia" panose="02040502050405020303"/>
                <a:cs typeface="Georgia" panose="02040502050405020303"/>
              </a:rPr>
              <a:t>the </a:t>
            </a:r>
            <a:r>
              <a:rPr sz="1600" spc="-35" dirty="0">
                <a:latin typeface="Georgia" panose="02040502050405020303"/>
                <a:cs typeface="Georgia" panose="02040502050405020303"/>
              </a:rPr>
              <a:t>next </a:t>
            </a:r>
            <a:r>
              <a:rPr sz="1600" spc="-30" dirty="0">
                <a:latin typeface="Georgia" panose="02040502050405020303"/>
                <a:cs typeface="Georgia" panose="02040502050405020303"/>
              </a:rPr>
              <a:t>slot. </a:t>
            </a:r>
            <a:r>
              <a:rPr sz="1600" spc="-60" dirty="0">
                <a:latin typeface="Georgia" panose="02040502050405020303"/>
                <a:cs typeface="Georgia" panose="02040502050405020303"/>
              </a:rPr>
              <a:t>For  </a:t>
            </a:r>
            <a:r>
              <a:rPr sz="1600" spc="-50" dirty="0">
                <a:latin typeface="Georgia" panose="02040502050405020303"/>
                <a:cs typeface="Georgia" panose="02040502050405020303"/>
              </a:rPr>
              <a:t>example, </a:t>
            </a:r>
            <a:r>
              <a:rPr sz="1600" spc="-35" dirty="0">
                <a:latin typeface="Georgia" panose="02040502050405020303"/>
                <a:cs typeface="Georgia" panose="02040502050405020303"/>
              </a:rPr>
              <a:t>given </a:t>
            </a:r>
            <a:r>
              <a:rPr sz="1600" spc="-40" dirty="0">
                <a:latin typeface="Georgia" panose="02040502050405020303"/>
                <a:cs typeface="Georgia" panose="02040502050405020303"/>
              </a:rPr>
              <a:t>hash function </a:t>
            </a:r>
            <a:r>
              <a:rPr sz="1600" spc="-10" dirty="0">
                <a:latin typeface="Georgia" panose="02040502050405020303"/>
                <a:cs typeface="Georgia" panose="02040502050405020303"/>
              </a:rPr>
              <a:t>H1 </a:t>
            </a:r>
            <a:r>
              <a:rPr sz="1600" spc="-45" dirty="0">
                <a:latin typeface="Georgia" panose="02040502050405020303"/>
                <a:cs typeface="Georgia" panose="02040502050405020303"/>
              </a:rPr>
              <a:t>and </a:t>
            </a:r>
            <a:r>
              <a:rPr sz="1600" spc="-114" dirty="0">
                <a:latin typeface="Georgia" panose="02040502050405020303"/>
                <a:cs typeface="Georgia" panose="02040502050405020303"/>
              </a:rPr>
              <a:t>H2 </a:t>
            </a:r>
            <a:r>
              <a:rPr sz="1600" spc="-45" dirty="0">
                <a:latin typeface="Georgia" panose="02040502050405020303"/>
                <a:cs typeface="Georgia" panose="02040502050405020303"/>
              </a:rPr>
              <a:t>and </a:t>
            </a:r>
            <a:r>
              <a:rPr sz="1600" spc="-70" dirty="0">
                <a:latin typeface="Georgia" panose="02040502050405020303"/>
                <a:cs typeface="Georgia" panose="02040502050405020303"/>
              </a:rPr>
              <a:t>key. </a:t>
            </a:r>
            <a:r>
              <a:rPr sz="1600" spc="-25" dirty="0">
                <a:latin typeface="Georgia" panose="02040502050405020303"/>
                <a:cs typeface="Georgia" panose="02040502050405020303"/>
              </a:rPr>
              <a:t>do the</a:t>
            </a:r>
            <a:r>
              <a:rPr sz="1600" spc="160" dirty="0">
                <a:latin typeface="Georgia" panose="02040502050405020303"/>
                <a:cs typeface="Georgia" panose="02040502050405020303"/>
              </a:rPr>
              <a:t> </a:t>
            </a:r>
            <a:r>
              <a:rPr sz="1600" spc="-30" dirty="0">
                <a:latin typeface="Georgia" panose="02040502050405020303"/>
                <a:cs typeface="Georgia" panose="02040502050405020303"/>
              </a:rPr>
              <a:t>following:</a:t>
            </a:r>
            <a:endParaRPr sz="1600">
              <a:latin typeface="Georgia" panose="02040502050405020303"/>
              <a:cs typeface="Georgia" panose="02040502050405020303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Clr>
                <a:srgbClr val="C00000"/>
              </a:buClr>
              <a:buSzPct val="78000"/>
              <a:buFont typeface="Wingdings" panose="05000000000000000000"/>
              <a:buChar char=""/>
              <a:tabLst>
                <a:tab pos="354965" algn="l"/>
                <a:tab pos="355600" algn="l"/>
              </a:tabLst>
            </a:pPr>
            <a:r>
              <a:rPr sz="1600" spc="-45" dirty="0">
                <a:latin typeface="Georgia" panose="02040502050405020303"/>
                <a:cs typeface="Georgia" panose="02040502050405020303"/>
              </a:rPr>
              <a:t>Check </a:t>
            </a:r>
            <a:r>
              <a:rPr sz="1600" spc="-30" dirty="0">
                <a:latin typeface="Georgia" panose="02040502050405020303"/>
                <a:cs typeface="Georgia" panose="02040502050405020303"/>
              </a:rPr>
              <a:t>location </a:t>
            </a:r>
            <a:r>
              <a:rPr sz="1600" spc="-10" dirty="0">
                <a:latin typeface="Georgia" panose="02040502050405020303"/>
                <a:cs typeface="Georgia" panose="02040502050405020303"/>
              </a:rPr>
              <a:t>hash1(key). </a:t>
            </a:r>
            <a:r>
              <a:rPr sz="1600" spc="-75" dirty="0">
                <a:latin typeface="Georgia" panose="02040502050405020303"/>
                <a:cs typeface="Georgia" panose="02040502050405020303"/>
              </a:rPr>
              <a:t>If </a:t>
            </a:r>
            <a:r>
              <a:rPr sz="1600" spc="-20" dirty="0">
                <a:latin typeface="Georgia" panose="02040502050405020303"/>
                <a:cs typeface="Georgia" panose="02040502050405020303"/>
              </a:rPr>
              <a:t>it is </a:t>
            </a:r>
            <a:r>
              <a:rPr sz="1600" spc="-60" dirty="0">
                <a:latin typeface="Georgia" panose="02040502050405020303"/>
                <a:cs typeface="Georgia" panose="02040502050405020303"/>
              </a:rPr>
              <a:t>empty, </a:t>
            </a:r>
            <a:r>
              <a:rPr sz="1600" spc="-30" dirty="0">
                <a:latin typeface="Georgia" panose="02040502050405020303"/>
                <a:cs typeface="Georgia" panose="02040502050405020303"/>
              </a:rPr>
              <a:t>put </a:t>
            </a:r>
            <a:r>
              <a:rPr sz="1600" spc="-20" dirty="0">
                <a:latin typeface="Georgia" panose="02040502050405020303"/>
                <a:cs typeface="Georgia" panose="02040502050405020303"/>
              </a:rPr>
              <a:t>record </a:t>
            </a:r>
            <a:r>
              <a:rPr sz="1600" spc="-40" dirty="0">
                <a:latin typeface="Georgia" panose="02040502050405020303"/>
                <a:cs typeface="Georgia" panose="02040502050405020303"/>
              </a:rPr>
              <a:t>in</a:t>
            </a:r>
            <a:r>
              <a:rPr sz="1600" spc="-15" dirty="0">
                <a:latin typeface="Georgia" panose="02040502050405020303"/>
                <a:cs typeface="Georgia" panose="02040502050405020303"/>
              </a:rPr>
              <a:t> </a:t>
            </a:r>
            <a:r>
              <a:rPr sz="1600" spc="-45" dirty="0">
                <a:latin typeface="Georgia" panose="02040502050405020303"/>
                <a:cs typeface="Georgia" panose="02040502050405020303"/>
              </a:rPr>
              <a:t>it.</a:t>
            </a:r>
            <a:endParaRPr sz="1600">
              <a:latin typeface="Georgia" panose="02040502050405020303"/>
              <a:cs typeface="Georgia" panose="02040502050405020303"/>
            </a:endParaRPr>
          </a:p>
          <a:p>
            <a:pPr marL="355600" indent="-342900">
              <a:lnSpc>
                <a:spcPct val="100000"/>
              </a:lnSpc>
              <a:buClr>
                <a:srgbClr val="C00000"/>
              </a:buClr>
              <a:buSzPct val="78000"/>
              <a:buFont typeface="Wingdings" panose="05000000000000000000"/>
              <a:buChar char=""/>
              <a:tabLst>
                <a:tab pos="354965" algn="l"/>
                <a:tab pos="355600" algn="l"/>
              </a:tabLst>
            </a:pPr>
            <a:r>
              <a:rPr sz="1600" spc="-75" dirty="0">
                <a:latin typeface="Georgia" panose="02040502050405020303"/>
                <a:cs typeface="Georgia" panose="02040502050405020303"/>
              </a:rPr>
              <a:t>If </a:t>
            </a:r>
            <a:r>
              <a:rPr sz="1600" spc="-20" dirty="0">
                <a:latin typeface="Georgia" panose="02040502050405020303"/>
                <a:cs typeface="Georgia" panose="02040502050405020303"/>
              </a:rPr>
              <a:t>it is </a:t>
            </a:r>
            <a:r>
              <a:rPr sz="1600" spc="-35" dirty="0">
                <a:latin typeface="Georgia" panose="02040502050405020303"/>
                <a:cs typeface="Georgia" panose="02040502050405020303"/>
              </a:rPr>
              <a:t>not </a:t>
            </a:r>
            <a:r>
              <a:rPr sz="1600" spc="-25" dirty="0">
                <a:latin typeface="Georgia" panose="02040502050405020303"/>
                <a:cs typeface="Georgia" panose="02040502050405020303"/>
              </a:rPr>
              <a:t>empty </a:t>
            </a:r>
            <a:r>
              <a:rPr sz="1600" spc="-30" dirty="0">
                <a:latin typeface="Georgia" panose="02040502050405020303"/>
                <a:cs typeface="Georgia" panose="02040502050405020303"/>
              </a:rPr>
              <a:t>calculate</a:t>
            </a:r>
            <a:r>
              <a:rPr sz="1600" spc="-10" dirty="0">
                <a:latin typeface="Georgia" panose="02040502050405020303"/>
                <a:cs typeface="Georgia" panose="02040502050405020303"/>
              </a:rPr>
              <a:t> </a:t>
            </a:r>
            <a:r>
              <a:rPr sz="1600" spc="-30" dirty="0">
                <a:latin typeface="Georgia" panose="02040502050405020303"/>
                <a:cs typeface="Georgia" panose="02040502050405020303"/>
              </a:rPr>
              <a:t>hash2(key).</a:t>
            </a:r>
            <a:endParaRPr sz="1600">
              <a:latin typeface="Georgia" panose="02040502050405020303"/>
              <a:cs typeface="Georgia" panose="02040502050405020303"/>
            </a:endParaRPr>
          </a:p>
          <a:p>
            <a:pPr marL="355600" indent="-342900">
              <a:lnSpc>
                <a:spcPct val="100000"/>
              </a:lnSpc>
              <a:buClr>
                <a:srgbClr val="C00000"/>
              </a:buClr>
              <a:buSzPct val="78000"/>
              <a:buFont typeface="Wingdings" panose="05000000000000000000"/>
              <a:buChar char=""/>
              <a:tabLst>
                <a:tab pos="354965" algn="l"/>
                <a:tab pos="355600" algn="l"/>
              </a:tabLst>
            </a:pPr>
            <a:r>
              <a:rPr sz="1600" spc="-25" dirty="0">
                <a:latin typeface="Georgia" panose="02040502050405020303"/>
                <a:cs typeface="Georgia" panose="02040502050405020303"/>
              </a:rPr>
              <a:t>check </a:t>
            </a:r>
            <a:r>
              <a:rPr sz="1600" spc="-35" dirty="0">
                <a:latin typeface="Georgia" panose="02040502050405020303"/>
                <a:cs typeface="Georgia" panose="02040502050405020303"/>
              </a:rPr>
              <a:t>if </a:t>
            </a:r>
            <a:r>
              <a:rPr sz="1600" spc="-15" dirty="0">
                <a:latin typeface="Georgia" panose="02040502050405020303"/>
                <a:cs typeface="Georgia" panose="02040502050405020303"/>
              </a:rPr>
              <a:t>hash1(key)+hash2(key) </a:t>
            </a:r>
            <a:r>
              <a:rPr sz="1600" spc="-20" dirty="0">
                <a:latin typeface="Georgia" panose="02040502050405020303"/>
                <a:cs typeface="Georgia" panose="02040502050405020303"/>
              </a:rPr>
              <a:t>is </a:t>
            </a:r>
            <a:r>
              <a:rPr sz="1600" spc="-40" dirty="0">
                <a:latin typeface="Georgia" panose="02040502050405020303"/>
                <a:cs typeface="Georgia" panose="02040502050405020303"/>
              </a:rPr>
              <a:t>open, </a:t>
            </a:r>
            <a:r>
              <a:rPr sz="1600" spc="-35" dirty="0">
                <a:latin typeface="Georgia" panose="02040502050405020303"/>
                <a:cs typeface="Georgia" panose="02040502050405020303"/>
              </a:rPr>
              <a:t>if </a:t>
            </a:r>
            <a:r>
              <a:rPr sz="1600" spc="-20" dirty="0">
                <a:latin typeface="Georgia" panose="02040502050405020303"/>
                <a:cs typeface="Georgia" panose="02040502050405020303"/>
              </a:rPr>
              <a:t>it </a:t>
            </a:r>
            <a:r>
              <a:rPr sz="1600" spc="-45" dirty="0">
                <a:latin typeface="Georgia" panose="02040502050405020303"/>
                <a:cs typeface="Georgia" panose="02040502050405020303"/>
              </a:rPr>
              <a:t>is, </a:t>
            </a:r>
            <a:r>
              <a:rPr sz="1600" spc="-30" dirty="0">
                <a:latin typeface="Georgia" panose="02040502050405020303"/>
                <a:cs typeface="Georgia" panose="02040502050405020303"/>
              </a:rPr>
              <a:t>put </a:t>
            </a:r>
            <a:r>
              <a:rPr sz="1600" spc="-20" dirty="0">
                <a:latin typeface="Georgia" panose="02040502050405020303"/>
                <a:cs typeface="Georgia" panose="02040502050405020303"/>
              </a:rPr>
              <a:t>it</a:t>
            </a:r>
            <a:r>
              <a:rPr sz="1600" spc="-70" dirty="0">
                <a:latin typeface="Georgia" panose="02040502050405020303"/>
                <a:cs typeface="Georgia" panose="02040502050405020303"/>
              </a:rPr>
              <a:t> </a:t>
            </a:r>
            <a:r>
              <a:rPr sz="1600" spc="-40" dirty="0">
                <a:latin typeface="Georgia" panose="02040502050405020303"/>
                <a:cs typeface="Georgia" panose="02040502050405020303"/>
              </a:rPr>
              <a:t>in</a:t>
            </a:r>
            <a:endParaRPr sz="1600">
              <a:latin typeface="Georgia" panose="02040502050405020303"/>
              <a:cs typeface="Georgia" panose="02040502050405020303"/>
            </a:endParaRPr>
          </a:p>
          <a:p>
            <a:pPr marL="355600" indent="-342900">
              <a:lnSpc>
                <a:spcPct val="100000"/>
              </a:lnSpc>
              <a:buClr>
                <a:srgbClr val="C00000"/>
              </a:buClr>
              <a:buSzPct val="78000"/>
              <a:buFont typeface="Wingdings" panose="05000000000000000000"/>
              <a:buChar char=""/>
              <a:tabLst>
                <a:tab pos="354965" algn="l"/>
                <a:tab pos="355600" algn="l"/>
              </a:tabLst>
            </a:pPr>
            <a:r>
              <a:rPr sz="1600" spc="-15" dirty="0">
                <a:latin typeface="Georgia" panose="02040502050405020303"/>
                <a:cs typeface="Georgia" panose="02040502050405020303"/>
              </a:rPr>
              <a:t>repeat </a:t>
            </a:r>
            <a:r>
              <a:rPr sz="1600" spc="-10" dirty="0">
                <a:latin typeface="Georgia" panose="02040502050405020303"/>
                <a:cs typeface="Georgia" panose="02040502050405020303"/>
              </a:rPr>
              <a:t>with </a:t>
            </a:r>
            <a:r>
              <a:rPr sz="1600" spc="-15" dirty="0">
                <a:latin typeface="Georgia" panose="02040502050405020303"/>
                <a:cs typeface="Georgia" panose="02040502050405020303"/>
              </a:rPr>
              <a:t>hash1(key)+2hash2(key), hash1(key)+3hash2(key) </a:t>
            </a:r>
            <a:r>
              <a:rPr sz="1600" spc="-45" dirty="0">
                <a:latin typeface="Georgia" panose="02040502050405020303"/>
                <a:cs typeface="Georgia" panose="02040502050405020303"/>
              </a:rPr>
              <a:t>and </a:t>
            </a:r>
            <a:r>
              <a:rPr sz="1600" spc="-15" dirty="0">
                <a:latin typeface="Georgia" panose="02040502050405020303"/>
                <a:cs typeface="Georgia" panose="02040502050405020303"/>
              </a:rPr>
              <a:t>so</a:t>
            </a:r>
            <a:r>
              <a:rPr sz="1600" spc="65" dirty="0">
                <a:latin typeface="Georgia" panose="02040502050405020303"/>
                <a:cs typeface="Georgia" panose="02040502050405020303"/>
              </a:rPr>
              <a:t> </a:t>
            </a:r>
            <a:r>
              <a:rPr sz="1600" spc="-60" dirty="0">
                <a:latin typeface="Georgia" panose="02040502050405020303"/>
                <a:cs typeface="Georgia" panose="02040502050405020303"/>
              </a:rPr>
              <a:t>on, </a:t>
            </a:r>
            <a:r>
              <a:rPr sz="1600" spc="-40" dirty="0">
                <a:latin typeface="Georgia" panose="02040502050405020303"/>
                <a:cs typeface="Georgia" panose="02040502050405020303"/>
              </a:rPr>
              <a:t>until </a:t>
            </a:r>
            <a:r>
              <a:rPr sz="1600" spc="-45" dirty="0">
                <a:latin typeface="Georgia" panose="02040502050405020303"/>
                <a:cs typeface="Georgia" panose="02040502050405020303"/>
              </a:rPr>
              <a:t>an </a:t>
            </a:r>
            <a:r>
              <a:rPr sz="1600" spc="-30" dirty="0">
                <a:latin typeface="Georgia" panose="02040502050405020303"/>
                <a:cs typeface="Georgia" panose="02040502050405020303"/>
              </a:rPr>
              <a:t>opening </a:t>
            </a:r>
            <a:r>
              <a:rPr sz="1600" spc="-20" dirty="0">
                <a:latin typeface="Georgia" panose="02040502050405020303"/>
                <a:cs typeface="Georgia" panose="02040502050405020303"/>
              </a:rPr>
              <a:t>is</a:t>
            </a:r>
            <a:endParaRPr sz="1600">
              <a:latin typeface="Georgia" panose="02040502050405020303"/>
              <a:cs typeface="Georgia" panose="02040502050405020303"/>
            </a:endParaRPr>
          </a:p>
          <a:p>
            <a:pPr marL="355600">
              <a:lnSpc>
                <a:spcPct val="100000"/>
              </a:lnSpc>
            </a:pPr>
            <a:r>
              <a:rPr sz="1600" spc="-55" dirty="0">
                <a:latin typeface="Georgia" panose="02040502050405020303"/>
                <a:cs typeface="Georgia" panose="02040502050405020303"/>
              </a:rPr>
              <a:t>found.</a:t>
            </a:r>
            <a:endParaRPr sz="1600">
              <a:latin typeface="Georgia" panose="02040502050405020303"/>
              <a:cs typeface="Georgia" panose="02040502050405020303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Georgia" panose="02040502050405020303"/>
              <a:cs typeface="Georgia" panose="02040502050405020303"/>
            </a:endParaRPr>
          </a:p>
          <a:p>
            <a:pPr marL="12700" algn="just">
              <a:lnSpc>
                <a:spcPct val="100000"/>
              </a:lnSpc>
            </a:pPr>
            <a:r>
              <a:rPr sz="1600" spc="-45" dirty="0">
                <a:latin typeface="Georgia" panose="02040502050405020303"/>
                <a:cs typeface="Georgia" panose="02040502050405020303"/>
              </a:rPr>
              <a:t>Let </a:t>
            </a:r>
            <a:r>
              <a:rPr sz="1600" spc="5" dirty="0">
                <a:latin typeface="Georgia" panose="02040502050405020303"/>
                <a:cs typeface="Georgia" panose="02040502050405020303"/>
              </a:rPr>
              <a:t>hash1(k) </a:t>
            </a:r>
            <a:r>
              <a:rPr sz="1600" spc="-150" dirty="0">
                <a:latin typeface="Georgia" panose="02040502050405020303"/>
                <a:cs typeface="Georgia" panose="02040502050405020303"/>
              </a:rPr>
              <a:t>= </a:t>
            </a:r>
            <a:r>
              <a:rPr sz="1600" spc="-25" dirty="0">
                <a:latin typeface="Georgia" panose="02040502050405020303"/>
                <a:cs typeface="Georgia" panose="02040502050405020303"/>
              </a:rPr>
              <a:t>k </a:t>
            </a:r>
            <a:r>
              <a:rPr sz="1600" spc="110" dirty="0">
                <a:latin typeface="Georgia" panose="02040502050405020303"/>
                <a:cs typeface="Georgia" panose="02040502050405020303"/>
              </a:rPr>
              <a:t>% </a:t>
            </a:r>
            <a:r>
              <a:rPr sz="1600" spc="-55" dirty="0">
                <a:latin typeface="Georgia" panose="02040502050405020303"/>
                <a:cs typeface="Georgia" panose="02040502050405020303"/>
              </a:rPr>
              <a:t>20 </a:t>
            </a:r>
            <a:r>
              <a:rPr sz="1600" spc="-45" dirty="0">
                <a:latin typeface="Georgia" panose="02040502050405020303"/>
                <a:cs typeface="Georgia" panose="02040502050405020303"/>
              </a:rPr>
              <a:t>and </a:t>
            </a:r>
            <a:r>
              <a:rPr sz="1600" spc="-20" dirty="0">
                <a:latin typeface="Georgia" panose="02040502050405020303"/>
                <a:cs typeface="Georgia" panose="02040502050405020303"/>
              </a:rPr>
              <a:t>hash2(k) </a:t>
            </a:r>
            <a:r>
              <a:rPr sz="1600" spc="-150" dirty="0">
                <a:latin typeface="Georgia" panose="02040502050405020303"/>
                <a:cs typeface="Georgia" panose="02040502050405020303"/>
              </a:rPr>
              <a:t>= </a:t>
            </a:r>
            <a:r>
              <a:rPr sz="1600" spc="-25" dirty="0">
                <a:latin typeface="Georgia" panose="02040502050405020303"/>
                <a:cs typeface="Georgia" panose="02040502050405020303"/>
              </a:rPr>
              <a:t>k </a:t>
            </a:r>
            <a:r>
              <a:rPr sz="1600" spc="110" dirty="0">
                <a:latin typeface="Georgia" panose="02040502050405020303"/>
                <a:cs typeface="Georgia" panose="02040502050405020303"/>
              </a:rPr>
              <a:t>% </a:t>
            </a:r>
            <a:r>
              <a:rPr sz="1600" spc="-25" dirty="0">
                <a:latin typeface="Georgia" panose="02040502050405020303"/>
                <a:cs typeface="Georgia" panose="02040502050405020303"/>
              </a:rPr>
              <a:t>6 </a:t>
            </a:r>
            <a:r>
              <a:rPr sz="1600" spc="-150" dirty="0">
                <a:latin typeface="Georgia" panose="02040502050405020303"/>
                <a:cs typeface="Georgia" panose="02040502050405020303"/>
              </a:rPr>
              <a:t>+ </a:t>
            </a:r>
            <a:r>
              <a:rPr sz="1600" spc="195" dirty="0">
                <a:latin typeface="Georgia" panose="02040502050405020303"/>
                <a:cs typeface="Georgia" panose="02040502050405020303"/>
              </a:rPr>
              <a:t>1 </a:t>
            </a:r>
            <a:r>
              <a:rPr sz="1600" spc="-45" dirty="0">
                <a:latin typeface="Georgia" panose="02040502050405020303"/>
                <a:cs typeface="Georgia" panose="02040502050405020303"/>
              </a:rPr>
              <a:t>and </a:t>
            </a:r>
            <a:r>
              <a:rPr sz="1600" spc="-35" dirty="0">
                <a:latin typeface="Georgia" panose="02040502050405020303"/>
                <a:cs typeface="Georgia" panose="02040502050405020303"/>
              </a:rPr>
              <a:t>length </a:t>
            </a:r>
            <a:r>
              <a:rPr sz="1600" spc="-30" dirty="0">
                <a:latin typeface="Georgia" panose="02040502050405020303"/>
                <a:cs typeface="Georgia" panose="02040502050405020303"/>
              </a:rPr>
              <a:t>of </a:t>
            </a:r>
            <a:r>
              <a:rPr sz="1600" spc="-25" dirty="0">
                <a:latin typeface="Georgia" panose="02040502050405020303"/>
                <a:cs typeface="Georgia" panose="02040502050405020303"/>
              </a:rPr>
              <a:t>the circular array </a:t>
            </a:r>
            <a:r>
              <a:rPr sz="1600" spc="-20" dirty="0">
                <a:latin typeface="Georgia" panose="02040502050405020303"/>
                <a:cs typeface="Georgia" panose="02040502050405020303"/>
              </a:rPr>
              <a:t>is</a:t>
            </a:r>
            <a:r>
              <a:rPr sz="1600" spc="-114" dirty="0">
                <a:latin typeface="Georgia" panose="02040502050405020303"/>
                <a:cs typeface="Georgia" panose="02040502050405020303"/>
              </a:rPr>
              <a:t> </a:t>
            </a:r>
            <a:r>
              <a:rPr sz="1600" spc="-55" dirty="0">
                <a:latin typeface="Georgia" panose="02040502050405020303"/>
                <a:cs typeface="Georgia" panose="02040502050405020303"/>
              </a:rPr>
              <a:t>20</a:t>
            </a:r>
            <a:endParaRPr sz="16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71475" y="4557267"/>
          <a:ext cx="8258175" cy="323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3545"/>
                <a:gridCol w="415924"/>
                <a:gridCol w="361950"/>
                <a:gridCol w="398780"/>
                <a:gridCol w="424180"/>
                <a:gridCol w="415925"/>
                <a:gridCol w="381000"/>
                <a:gridCol w="379094"/>
                <a:gridCol w="424179"/>
                <a:gridCol w="415925"/>
                <a:gridCol w="344804"/>
                <a:gridCol w="415925"/>
                <a:gridCol w="424179"/>
                <a:gridCol w="415925"/>
                <a:gridCol w="455929"/>
                <a:gridCol w="457834"/>
                <a:gridCol w="424815"/>
                <a:gridCol w="416559"/>
                <a:gridCol w="456565"/>
                <a:gridCol w="382904"/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6B859A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6B859A"/>
                      </a:solidFill>
                      <a:prstDash val="solid"/>
                    </a:lnT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6B859A"/>
                      </a:solidFill>
                      <a:prstDash val="solid"/>
                    </a:lnT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6B859A"/>
                      </a:solidFill>
                      <a:prstDash val="solid"/>
                    </a:lnT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6B859A"/>
                      </a:solidFill>
                      <a:prstDash val="solid"/>
                    </a:lnT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6B859A"/>
                      </a:solidFill>
                      <a:prstDash val="solid"/>
                    </a:lnT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6B859A"/>
                      </a:solidFill>
                      <a:prstDash val="solid"/>
                    </a:lnT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6B859A"/>
                      </a:solidFill>
                      <a:prstDash val="solid"/>
                    </a:lnT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6B859A"/>
                      </a:solidFill>
                      <a:prstDash val="solid"/>
                    </a:lnT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6B859A"/>
                      </a:solidFill>
                      <a:prstDash val="solid"/>
                    </a:lnT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6B859A"/>
                      </a:solidFill>
                      <a:prstDash val="solid"/>
                    </a:lnT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6B859A"/>
                      </a:solidFill>
                      <a:prstDash val="solid"/>
                    </a:lnT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6B859A"/>
                      </a:solidFill>
                      <a:prstDash val="solid"/>
                    </a:lnT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6B859A"/>
                      </a:solidFill>
                      <a:prstDash val="solid"/>
                    </a:lnT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6B859A"/>
                      </a:solidFill>
                      <a:prstDash val="solid"/>
                    </a:lnT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6B859A"/>
                      </a:solidFill>
                      <a:prstDash val="solid"/>
                    </a:lnT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6B859A"/>
                      </a:solidFill>
                      <a:prstDash val="solid"/>
                    </a:lnT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6B859A"/>
                      </a:solidFill>
                      <a:prstDash val="solid"/>
                    </a:lnT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6B859A"/>
                      </a:solidFill>
                      <a:prstDash val="solid"/>
                    </a:lnT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6B859A"/>
                      </a:solidFill>
                      <a:prstDash val="solid"/>
                    </a:lnT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6B859A"/>
                      </a:solidFill>
                      <a:prstDash val="solid"/>
                    </a:lnR>
                    <a:lnT w="19050">
                      <a:solidFill>
                        <a:srgbClr val="6B859A"/>
                      </a:solidFill>
                      <a:prstDash val="solid"/>
                    </a:lnT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7831328" y="4822697"/>
            <a:ext cx="689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4500" algn="l"/>
              </a:tabLst>
            </a:pPr>
            <a:r>
              <a:rPr sz="1800" spc="-5" dirty="0">
                <a:latin typeface="Carlito" panose="020F0502020204030204"/>
                <a:cs typeface="Carlito" panose="020F0502020204030204"/>
              </a:rPr>
              <a:t>1</a:t>
            </a:r>
            <a:r>
              <a:rPr sz="1800" dirty="0">
                <a:latin typeface="Carlito" panose="020F0502020204030204"/>
                <a:cs typeface="Carlito" panose="020F0502020204030204"/>
              </a:rPr>
              <a:t>8	</a:t>
            </a:r>
            <a:r>
              <a:rPr sz="2700" spc="-7" baseline="2000" dirty="0">
                <a:latin typeface="Carlito" panose="020F0502020204030204"/>
                <a:cs typeface="Carlito" panose="020F0502020204030204"/>
              </a:rPr>
              <a:t>19</a:t>
            </a:r>
            <a:endParaRPr sz="2700" baseline="2000">
              <a:latin typeface="Carlito" panose="020F0502020204030204"/>
              <a:cs typeface="Carlito" panose="020F0502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9240" y="4712021"/>
            <a:ext cx="7447280" cy="768350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262255">
              <a:lnSpc>
                <a:spcPct val="100000"/>
              </a:lnSpc>
              <a:spcBef>
                <a:spcPts val="1035"/>
              </a:spcBef>
              <a:tabLst>
                <a:tab pos="694690" algn="l"/>
                <a:tab pos="1041400" algn="l"/>
                <a:tab pos="1473835" algn="l"/>
                <a:tab pos="1865630" algn="l"/>
                <a:tab pos="2297430" algn="l"/>
                <a:tab pos="2644140" algn="l"/>
                <a:tab pos="3076575" algn="l"/>
                <a:tab pos="3437890" algn="l"/>
                <a:tab pos="3844290" algn="l"/>
                <a:tab pos="4191635" algn="l"/>
                <a:tab pos="4623435" algn="l"/>
                <a:tab pos="5015230" algn="l"/>
                <a:tab pos="5447665" algn="l"/>
                <a:tab pos="5845175" algn="l"/>
                <a:tab pos="6277610" algn="l"/>
                <a:tab pos="6743700" algn="l"/>
                <a:tab pos="7176770" algn="l"/>
              </a:tabLst>
            </a:pPr>
            <a:r>
              <a:rPr sz="2700" baseline="2000" dirty="0">
                <a:latin typeface="Carlito" panose="020F0502020204030204"/>
                <a:cs typeface="Carlito" panose="020F0502020204030204"/>
              </a:rPr>
              <a:t>0	</a:t>
            </a:r>
            <a:r>
              <a:rPr sz="2700" baseline="5000" dirty="0">
                <a:latin typeface="Carlito" panose="020F0502020204030204"/>
                <a:cs typeface="Carlito" panose="020F0502020204030204"/>
              </a:rPr>
              <a:t>1	2	</a:t>
            </a:r>
            <a:r>
              <a:rPr sz="2700" baseline="2000" dirty="0">
                <a:latin typeface="Carlito" panose="020F0502020204030204"/>
                <a:cs typeface="Carlito" panose="020F0502020204030204"/>
              </a:rPr>
              <a:t>3	</a:t>
            </a:r>
            <a:r>
              <a:rPr sz="2700" baseline="5000" dirty="0">
                <a:latin typeface="Carlito" panose="020F0502020204030204"/>
                <a:cs typeface="Carlito" panose="020F0502020204030204"/>
              </a:rPr>
              <a:t>4	</a:t>
            </a:r>
            <a:r>
              <a:rPr sz="2700" baseline="8000" dirty="0">
                <a:latin typeface="Carlito" panose="020F0502020204030204"/>
                <a:cs typeface="Carlito" panose="020F0502020204030204"/>
              </a:rPr>
              <a:t>5	6	</a:t>
            </a:r>
            <a:r>
              <a:rPr sz="2700" baseline="3000" dirty="0">
                <a:latin typeface="Carlito" panose="020F0502020204030204"/>
                <a:cs typeface="Carlito" panose="020F0502020204030204"/>
              </a:rPr>
              <a:t>7	</a:t>
            </a:r>
            <a:r>
              <a:rPr sz="2700" baseline="5000" dirty="0">
                <a:latin typeface="Carlito" panose="020F0502020204030204"/>
                <a:cs typeface="Carlito" panose="020F0502020204030204"/>
              </a:rPr>
              <a:t>8	</a:t>
            </a:r>
            <a:r>
              <a:rPr sz="2700" baseline="8000" dirty="0">
                <a:latin typeface="Carlito" panose="020F0502020204030204"/>
                <a:cs typeface="Carlito" panose="020F0502020204030204"/>
              </a:rPr>
              <a:t>9	</a:t>
            </a:r>
            <a:r>
              <a:rPr sz="2700" spc="-7" baseline="8000" dirty="0">
                <a:latin typeface="Carlito" panose="020F0502020204030204"/>
                <a:cs typeface="Carlito" panose="020F0502020204030204"/>
              </a:rPr>
              <a:t>10	</a:t>
            </a:r>
            <a:r>
              <a:rPr sz="2700" spc="-7" baseline="2000" dirty="0">
                <a:latin typeface="Carlito" panose="020F0502020204030204"/>
                <a:cs typeface="Carlito" panose="020F0502020204030204"/>
              </a:rPr>
              <a:t>11	</a:t>
            </a:r>
            <a:r>
              <a:rPr sz="1800" spc="-5" dirty="0">
                <a:latin typeface="Carlito" panose="020F0502020204030204"/>
                <a:cs typeface="Carlito" panose="020F0502020204030204"/>
              </a:rPr>
              <a:t>12	13	</a:t>
            </a:r>
            <a:r>
              <a:rPr sz="2700" spc="-7" baseline="2000" dirty="0">
                <a:latin typeface="Carlito" panose="020F0502020204030204"/>
                <a:cs typeface="Carlito" panose="020F0502020204030204"/>
              </a:rPr>
              <a:t>14	</a:t>
            </a:r>
            <a:r>
              <a:rPr sz="2700" spc="-7" baseline="5000" dirty="0">
                <a:latin typeface="Carlito" panose="020F0502020204030204"/>
                <a:cs typeface="Carlito" panose="020F0502020204030204"/>
              </a:rPr>
              <a:t>15	</a:t>
            </a:r>
            <a:r>
              <a:rPr sz="1800" spc="-5" dirty="0">
                <a:latin typeface="Carlito" panose="020F0502020204030204"/>
                <a:cs typeface="Carlito" panose="020F0502020204030204"/>
              </a:rPr>
              <a:t>16	17</a:t>
            </a:r>
            <a:endParaRPr sz="1800">
              <a:latin typeface="Carlito" panose="020F0502020204030204"/>
              <a:cs typeface="Carlito" panose="020F0502020204030204"/>
            </a:endParaRPr>
          </a:p>
          <a:p>
            <a:pPr marL="50800">
              <a:lnSpc>
                <a:spcPct val="100000"/>
              </a:lnSpc>
              <a:spcBef>
                <a:spcPts val="830"/>
              </a:spcBef>
            </a:pPr>
            <a:r>
              <a:rPr sz="1600" spc="-30" dirty="0">
                <a:latin typeface="Georgia" panose="02040502050405020303"/>
                <a:cs typeface="Georgia" panose="02040502050405020303"/>
              </a:rPr>
              <a:t>Let’s </a:t>
            </a:r>
            <a:r>
              <a:rPr sz="1600" spc="-20" dirty="0">
                <a:latin typeface="Georgia" panose="02040502050405020303"/>
                <a:cs typeface="Georgia" panose="02040502050405020303"/>
              </a:rPr>
              <a:t>insert </a:t>
            </a:r>
            <a:r>
              <a:rPr sz="1600" spc="-40" dirty="0">
                <a:latin typeface="Georgia" panose="02040502050405020303"/>
                <a:cs typeface="Georgia" panose="02040502050405020303"/>
              </a:rPr>
              <a:t>34, </a:t>
            </a:r>
            <a:r>
              <a:rPr sz="1600" spc="-10" dirty="0">
                <a:latin typeface="Georgia" panose="02040502050405020303"/>
                <a:cs typeface="Georgia" panose="02040502050405020303"/>
              </a:rPr>
              <a:t>55, </a:t>
            </a:r>
            <a:r>
              <a:rPr sz="1600" spc="25" dirty="0">
                <a:latin typeface="Georgia" panose="02040502050405020303"/>
                <a:cs typeface="Georgia" panose="02040502050405020303"/>
              </a:rPr>
              <a:t>12, </a:t>
            </a:r>
            <a:r>
              <a:rPr sz="1600" spc="-90" dirty="0">
                <a:latin typeface="Georgia" panose="02040502050405020303"/>
                <a:cs typeface="Georgia" panose="02040502050405020303"/>
              </a:rPr>
              <a:t>8, </a:t>
            </a:r>
            <a:r>
              <a:rPr sz="1600" spc="-30" dirty="0">
                <a:latin typeface="Georgia" panose="02040502050405020303"/>
                <a:cs typeface="Georgia" panose="02040502050405020303"/>
              </a:rPr>
              <a:t>45, </a:t>
            </a:r>
            <a:r>
              <a:rPr sz="1600" spc="-10" dirty="0">
                <a:latin typeface="Georgia" panose="02040502050405020303"/>
                <a:cs typeface="Georgia" panose="02040502050405020303"/>
              </a:rPr>
              <a:t>37, </a:t>
            </a:r>
            <a:r>
              <a:rPr sz="1600" spc="-80" dirty="0">
                <a:latin typeface="Georgia" panose="02040502050405020303"/>
                <a:cs typeface="Georgia" panose="02040502050405020303"/>
              </a:rPr>
              <a:t>88, </a:t>
            </a:r>
            <a:r>
              <a:rPr sz="1600" spc="-65" dirty="0">
                <a:latin typeface="Georgia" panose="02040502050405020303"/>
                <a:cs typeface="Georgia" panose="02040502050405020303"/>
              </a:rPr>
              <a:t>98, </a:t>
            </a:r>
            <a:r>
              <a:rPr sz="1600" spc="10" dirty="0">
                <a:latin typeface="Georgia" panose="02040502050405020303"/>
                <a:cs typeface="Georgia" panose="02040502050405020303"/>
              </a:rPr>
              <a:t>54 </a:t>
            </a:r>
            <a:r>
              <a:rPr sz="1600" spc="-45" dirty="0">
                <a:latin typeface="Georgia" panose="02040502050405020303"/>
                <a:cs typeface="Georgia" panose="02040502050405020303"/>
              </a:rPr>
              <a:t>and</a:t>
            </a:r>
            <a:r>
              <a:rPr sz="1600" spc="-140" dirty="0">
                <a:latin typeface="Georgia" panose="02040502050405020303"/>
                <a:cs typeface="Georgia" panose="02040502050405020303"/>
              </a:rPr>
              <a:t> </a:t>
            </a:r>
            <a:r>
              <a:rPr sz="1600" spc="-5" dirty="0">
                <a:latin typeface="Georgia" panose="02040502050405020303"/>
                <a:cs typeface="Georgia" panose="02040502050405020303"/>
              </a:rPr>
              <a:t>32</a:t>
            </a:r>
            <a:endParaRPr sz="1600">
              <a:latin typeface="Georgia" panose="02040502050405020303"/>
              <a:cs typeface="Georgia" panose="02040502050405020303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-26034" y="5536133"/>
          <a:ext cx="8639175" cy="8775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3275"/>
                <a:gridCol w="415290"/>
                <a:gridCol w="361315"/>
                <a:gridCol w="398144"/>
                <a:gridCol w="423544"/>
                <a:gridCol w="415290"/>
                <a:gridCol w="380364"/>
                <a:gridCol w="379095"/>
                <a:gridCol w="423545"/>
                <a:gridCol w="415289"/>
                <a:gridCol w="344170"/>
                <a:gridCol w="415289"/>
                <a:gridCol w="423545"/>
                <a:gridCol w="415289"/>
                <a:gridCol w="455295"/>
                <a:gridCol w="457200"/>
                <a:gridCol w="424179"/>
                <a:gridCol w="415925"/>
                <a:gridCol w="455929"/>
                <a:gridCol w="382270"/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035"/>
                        </a:lnSpc>
                      </a:pPr>
                      <a:r>
                        <a:rPr sz="1800" spc="-5" dirty="0">
                          <a:latin typeface="Carlito" panose="020F0502020204030204"/>
                          <a:cs typeface="Carlito" panose="020F0502020204030204"/>
                        </a:rPr>
                        <a:t>32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6B859A"/>
                      </a:solidFill>
                      <a:prstDash val="solid"/>
                    </a:lnT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6B859A"/>
                      </a:solidFill>
                      <a:prstDash val="solid"/>
                    </a:lnT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6B859A"/>
                      </a:solidFill>
                      <a:prstDash val="solid"/>
                    </a:lnT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6B859A"/>
                      </a:solidFill>
                      <a:prstDash val="solid"/>
                    </a:lnT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39370" algn="ctr">
                        <a:lnSpc>
                          <a:spcPts val="2140"/>
                        </a:lnSpc>
                      </a:pPr>
                      <a:r>
                        <a:rPr sz="1800" spc="-5" dirty="0">
                          <a:latin typeface="Carlito" panose="020F0502020204030204"/>
                          <a:cs typeface="Carlito" panose="020F0502020204030204"/>
                        </a:rPr>
                        <a:t>45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6B859A"/>
                      </a:solidFill>
                      <a:prstDash val="solid"/>
                    </a:lnT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6B859A"/>
                      </a:solidFill>
                      <a:prstDash val="solid"/>
                    </a:lnT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6B859A"/>
                      </a:solidFill>
                      <a:prstDash val="solid"/>
                    </a:lnT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ts val="2100"/>
                        </a:lnSpc>
                      </a:pPr>
                      <a:r>
                        <a:rPr sz="1800" dirty="0">
                          <a:latin typeface="Carlito" panose="020F0502020204030204"/>
                          <a:cs typeface="Carlito" panose="020F0502020204030204"/>
                        </a:rPr>
                        <a:t>8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6B859A"/>
                      </a:solidFill>
                      <a:prstDash val="solid"/>
                    </a:lnT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6B859A"/>
                      </a:solidFill>
                      <a:prstDash val="solid"/>
                    </a:lnT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6B859A"/>
                      </a:solidFill>
                      <a:prstDash val="solid"/>
                    </a:lnT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6B859A"/>
                      </a:solidFill>
                      <a:prstDash val="solid"/>
                    </a:lnT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75"/>
                        </a:lnSpc>
                      </a:pPr>
                      <a:r>
                        <a:rPr sz="1800" spc="-5" dirty="0">
                          <a:latin typeface="Carlito" panose="020F0502020204030204"/>
                          <a:cs typeface="Carlito" panose="020F0502020204030204"/>
                        </a:rPr>
                        <a:t>12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6B859A"/>
                      </a:solidFill>
                      <a:prstDash val="solid"/>
                    </a:lnT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ts val="2100"/>
                        </a:lnSpc>
                      </a:pPr>
                      <a:r>
                        <a:rPr sz="1800" spc="-5" dirty="0">
                          <a:latin typeface="Carlito" panose="020F0502020204030204"/>
                          <a:cs typeface="Carlito" panose="020F0502020204030204"/>
                        </a:rPr>
                        <a:t>88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6B859A"/>
                      </a:solidFill>
                      <a:prstDash val="solid"/>
                    </a:lnT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ts val="2140"/>
                        </a:lnSpc>
                      </a:pPr>
                      <a:r>
                        <a:rPr sz="1800" spc="-5" dirty="0">
                          <a:latin typeface="Carlito" panose="020F0502020204030204"/>
                          <a:cs typeface="Carlito" panose="020F0502020204030204"/>
                        </a:rPr>
                        <a:t>34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6B859A"/>
                      </a:solidFill>
                      <a:prstDash val="solid"/>
                    </a:lnT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100"/>
                        </a:lnSpc>
                      </a:pPr>
                      <a:r>
                        <a:rPr sz="1800" spc="-5" dirty="0">
                          <a:latin typeface="Carlito" panose="020F0502020204030204"/>
                          <a:cs typeface="Carlito" panose="020F0502020204030204"/>
                        </a:rPr>
                        <a:t>55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6B859A"/>
                      </a:solidFill>
                      <a:prstDash val="solid"/>
                    </a:lnT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800" spc="-5" dirty="0">
                          <a:latin typeface="Carlito" panose="020F0502020204030204"/>
                          <a:cs typeface="Carlito" panose="020F0502020204030204"/>
                        </a:rPr>
                        <a:t>54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6B859A"/>
                      </a:solidFill>
                      <a:prstDash val="solid"/>
                    </a:lnT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2035"/>
                        </a:lnSpc>
                      </a:pPr>
                      <a:r>
                        <a:rPr sz="1800" spc="-5" dirty="0">
                          <a:latin typeface="Carlito" panose="020F0502020204030204"/>
                          <a:cs typeface="Carlito" panose="020F0502020204030204"/>
                        </a:rPr>
                        <a:t>37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6B859A"/>
                      </a:solidFill>
                      <a:prstDash val="solid"/>
                    </a:lnT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ts val="1965"/>
                        </a:lnSpc>
                      </a:pPr>
                      <a:r>
                        <a:rPr sz="1800" spc="-5" dirty="0">
                          <a:latin typeface="Carlito" panose="020F0502020204030204"/>
                          <a:cs typeface="Carlito" panose="020F0502020204030204"/>
                        </a:rPr>
                        <a:t>98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6B859A"/>
                      </a:solidFill>
                      <a:prstDash val="solid"/>
                    </a:lnT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6B859A"/>
                      </a:solidFill>
                      <a:prstDash val="solid"/>
                    </a:lnR>
                    <a:lnT w="19050">
                      <a:solidFill>
                        <a:srgbClr val="6B859A"/>
                      </a:solidFill>
                      <a:prstDash val="solid"/>
                    </a:lnT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</a:tr>
              <a:tr h="290957">
                <a:tc>
                  <a:txBody>
                    <a:bodyPr/>
                    <a:lstStyle/>
                    <a:p>
                      <a:pPr marL="530860">
                        <a:lnSpc>
                          <a:spcPts val="1820"/>
                        </a:lnSpc>
                      </a:pPr>
                      <a:r>
                        <a:rPr sz="1800" dirty="0">
                          <a:latin typeface="Carlito" panose="020F0502020204030204"/>
                          <a:cs typeface="Carlito" panose="020F0502020204030204"/>
                        </a:rPr>
                        <a:t>0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ts val="1750"/>
                        </a:lnSpc>
                      </a:pPr>
                      <a:r>
                        <a:rPr sz="1800" dirty="0">
                          <a:latin typeface="Carlito" panose="020F0502020204030204"/>
                          <a:cs typeface="Carlito" panose="020F0502020204030204"/>
                        </a:rPr>
                        <a:t>1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750"/>
                        </a:lnSpc>
                      </a:pPr>
                      <a:r>
                        <a:rPr sz="1800" dirty="0">
                          <a:latin typeface="Carlito" panose="020F0502020204030204"/>
                          <a:cs typeface="Carlito" panose="020F0502020204030204"/>
                        </a:rPr>
                        <a:t>2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ts val="1820"/>
                        </a:lnSpc>
                      </a:pPr>
                      <a:r>
                        <a:rPr sz="1800" dirty="0">
                          <a:latin typeface="Carlito" panose="020F0502020204030204"/>
                          <a:cs typeface="Carlito" panose="020F0502020204030204"/>
                        </a:rPr>
                        <a:t>3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710"/>
                        </a:lnSpc>
                      </a:pPr>
                      <a:r>
                        <a:rPr sz="1800" dirty="0">
                          <a:latin typeface="Carlito" panose="020F0502020204030204"/>
                          <a:cs typeface="Carlito" panose="020F0502020204030204"/>
                        </a:rPr>
                        <a:t>4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ts val="1775"/>
                        </a:lnSpc>
                      </a:pPr>
                      <a:r>
                        <a:rPr sz="1800" dirty="0">
                          <a:latin typeface="Carlito" panose="020F0502020204030204"/>
                          <a:cs typeface="Carlito" panose="020F0502020204030204"/>
                        </a:rPr>
                        <a:t>5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1775"/>
                        </a:lnSpc>
                      </a:pPr>
                      <a:r>
                        <a:rPr sz="1800" dirty="0">
                          <a:latin typeface="Carlito" panose="020F0502020204030204"/>
                          <a:cs typeface="Carlito" panose="020F0502020204030204"/>
                        </a:rPr>
                        <a:t>6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1975"/>
                        </a:lnSpc>
                      </a:pPr>
                      <a:r>
                        <a:rPr sz="1800" dirty="0">
                          <a:latin typeface="Carlito" panose="020F0502020204030204"/>
                          <a:cs typeface="Carlito" panose="020F0502020204030204"/>
                        </a:rPr>
                        <a:t>7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6365">
                        <a:lnSpc>
                          <a:spcPts val="1860"/>
                        </a:lnSpc>
                      </a:pPr>
                      <a:r>
                        <a:rPr sz="1800" dirty="0">
                          <a:latin typeface="Carlito" panose="020F0502020204030204"/>
                          <a:cs typeface="Carlito" panose="020F0502020204030204"/>
                        </a:rPr>
                        <a:t>8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1860"/>
                        </a:lnSpc>
                      </a:pPr>
                      <a:r>
                        <a:rPr sz="1800" dirty="0">
                          <a:latin typeface="Carlito" panose="020F0502020204030204"/>
                          <a:cs typeface="Carlito" panose="020F0502020204030204"/>
                        </a:rPr>
                        <a:t>9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ts val="1860"/>
                        </a:lnSpc>
                      </a:pPr>
                      <a:r>
                        <a:rPr sz="1800" spc="-5" dirty="0">
                          <a:latin typeface="Carlito" panose="020F0502020204030204"/>
                          <a:cs typeface="Carlito" panose="020F0502020204030204"/>
                        </a:rPr>
                        <a:t>10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1860"/>
                        </a:lnSpc>
                      </a:pPr>
                      <a:r>
                        <a:rPr sz="1800" spc="-5" dirty="0">
                          <a:latin typeface="Carlito" panose="020F0502020204030204"/>
                          <a:cs typeface="Carlito" panose="020F0502020204030204"/>
                        </a:rPr>
                        <a:t>11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ts val="1885"/>
                        </a:lnSpc>
                      </a:pPr>
                      <a:r>
                        <a:rPr sz="1800" spc="-5" dirty="0">
                          <a:latin typeface="Carlito" panose="020F0502020204030204"/>
                          <a:cs typeface="Carlito" panose="020F0502020204030204"/>
                        </a:rPr>
                        <a:t>12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ts val="1885"/>
                        </a:lnSpc>
                      </a:pPr>
                      <a:r>
                        <a:rPr sz="1800" spc="-5" dirty="0">
                          <a:latin typeface="Carlito" panose="020F0502020204030204"/>
                          <a:cs typeface="Carlito" panose="020F0502020204030204"/>
                        </a:rPr>
                        <a:t>13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ts val="1820"/>
                        </a:lnSpc>
                      </a:pPr>
                      <a:r>
                        <a:rPr sz="1800" spc="-5" dirty="0">
                          <a:latin typeface="Carlito" panose="020F0502020204030204"/>
                          <a:cs typeface="Carlito" panose="020F0502020204030204"/>
                        </a:rPr>
                        <a:t>14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750"/>
                        </a:lnSpc>
                      </a:pPr>
                      <a:r>
                        <a:rPr sz="1800" spc="-5" dirty="0">
                          <a:latin typeface="Carlito" panose="020F0502020204030204"/>
                          <a:cs typeface="Carlito" panose="020F0502020204030204"/>
                        </a:rPr>
                        <a:t>15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140" algn="r">
                        <a:lnSpc>
                          <a:spcPts val="1885"/>
                        </a:lnSpc>
                      </a:pPr>
                      <a:r>
                        <a:rPr sz="1800" spc="-5" dirty="0">
                          <a:latin typeface="Carlito" panose="020F0502020204030204"/>
                          <a:cs typeface="Carlito" panose="020F0502020204030204"/>
                        </a:rPr>
                        <a:t>16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5"/>
                        </a:lnSpc>
                      </a:pPr>
                      <a:r>
                        <a:rPr sz="1800" spc="-5" dirty="0">
                          <a:latin typeface="Carlito" panose="020F0502020204030204"/>
                          <a:cs typeface="Carlito" panose="020F0502020204030204"/>
                        </a:rPr>
                        <a:t>17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820"/>
                        </a:lnSpc>
                      </a:pPr>
                      <a:r>
                        <a:rPr sz="1800" spc="-5" dirty="0">
                          <a:latin typeface="Carlito" panose="020F0502020204030204"/>
                          <a:cs typeface="Carlito" panose="020F0502020204030204"/>
                        </a:rPr>
                        <a:t>18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ts val="1750"/>
                        </a:lnSpc>
                      </a:pPr>
                      <a:r>
                        <a:rPr sz="1800" spc="-5" dirty="0">
                          <a:latin typeface="Carlito" panose="020F0502020204030204"/>
                          <a:cs typeface="Carlito" panose="020F0502020204030204"/>
                        </a:rPr>
                        <a:t>19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0" marB="0"/>
                </a:tc>
              </a:tr>
              <a:tr h="272034">
                <a:tc>
                  <a:txBody>
                    <a:bodyPr/>
                    <a:lstStyle/>
                    <a:p>
                      <a:pPr marL="31750">
                        <a:lnSpc>
                          <a:spcPts val="1875"/>
                        </a:lnSpc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Carlito" panose="020F0502020204030204"/>
                          <a:cs typeface="Carlito" panose="020F0502020204030204"/>
                        </a:rPr>
                        <a:t>Probes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ts val="1985"/>
                        </a:lnSpc>
                      </a:pPr>
                      <a:r>
                        <a:rPr sz="1800" dirty="0">
                          <a:solidFill>
                            <a:srgbClr val="C00000"/>
                          </a:solidFill>
                          <a:latin typeface="Carlito" panose="020F0502020204030204"/>
                          <a:cs typeface="Carlito" panose="020F0502020204030204"/>
                        </a:rPr>
                        <a:t>4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ts val="2040"/>
                        </a:lnSpc>
                      </a:pPr>
                      <a:r>
                        <a:rPr sz="1800" dirty="0">
                          <a:solidFill>
                            <a:srgbClr val="C00000"/>
                          </a:solidFill>
                          <a:latin typeface="Carlito" panose="020F0502020204030204"/>
                          <a:cs typeface="Carlito" panose="020F0502020204030204"/>
                        </a:rPr>
                        <a:t>1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ts val="2040"/>
                        </a:lnSpc>
                      </a:pPr>
                      <a:r>
                        <a:rPr sz="1800" dirty="0">
                          <a:solidFill>
                            <a:srgbClr val="C00000"/>
                          </a:solidFill>
                          <a:latin typeface="Carlito" panose="020F0502020204030204"/>
                          <a:cs typeface="Carlito" panose="020F0502020204030204"/>
                        </a:rPr>
                        <a:t>1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90" algn="ctr">
                        <a:lnSpc>
                          <a:spcPts val="2040"/>
                        </a:lnSpc>
                      </a:pPr>
                      <a:r>
                        <a:rPr sz="1800" dirty="0">
                          <a:solidFill>
                            <a:srgbClr val="C00000"/>
                          </a:solidFill>
                          <a:latin typeface="Carlito" panose="020F0502020204030204"/>
                          <a:cs typeface="Carlito" panose="020F0502020204030204"/>
                        </a:rPr>
                        <a:t>1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325" algn="ctr">
                        <a:lnSpc>
                          <a:spcPts val="2040"/>
                        </a:lnSpc>
                      </a:pPr>
                      <a:r>
                        <a:rPr sz="1800" dirty="0">
                          <a:solidFill>
                            <a:srgbClr val="C00000"/>
                          </a:solidFill>
                          <a:latin typeface="Carlito" panose="020F0502020204030204"/>
                          <a:cs typeface="Carlito" panose="020F0502020204030204"/>
                        </a:rPr>
                        <a:t>2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ts val="2040"/>
                        </a:lnSpc>
                      </a:pPr>
                      <a:r>
                        <a:rPr sz="1800" dirty="0">
                          <a:solidFill>
                            <a:srgbClr val="C00000"/>
                          </a:solidFill>
                          <a:latin typeface="Carlito" panose="020F0502020204030204"/>
                          <a:cs typeface="Carlito" panose="020F0502020204030204"/>
                        </a:rPr>
                        <a:t>1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40"/>
                        </a:lnSpc>
                      </a:pPr>
                      <a:r>
                        <a:rPr sz="1800" dirty="0">
                          <a:solidFill>
                            <a:srgbClr val="C00000"/>
                          </a:solidFill>
                          <a:latin typeface="Carlito" panose="020F0502020204030204"/>
                          <a:cs typeface="Carlito" panose="020F0502020204030204"/>
                        </a:rPr>
                        <a:t>1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4300" algn="r">
                        <a:lnSpc>
                          <a:spcPts val="2040"/>
                        </a:lnSpc>
                      </a:pPr>
                      <a:r>
                        <a:rPr sz="1800" dirty="0">
                          <a:solidFill>
                            <a:srgbClr val="C00000"/>
                          </a:solidFill>
                          <a:latin typeface="Carlito" panose="020F0502020204030204"/>
                          <a:cs typeface="Carlito" panose="020F0502020204030204"/>
                        </a:rPr>
                        <a:t>3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ts val="2010"/>
                        </a:lnSpc>
                      </a:pPr>
                      <a:r>
                        <a:rPr sz="1800" dirty="0">
                          <a:solidFill>
                            <a:srgbClr val="C00000"/>
                          </a:solidFill>
                          <a:latin typeface="Carlito" panose="020F0502020204030204"/>
                          <a:cs typeface="Carlito" panose="020F0502020204030204"/>
                        </a:rPr>
                        <a:t>1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ts val="2040"/>
                        </a:lnSpc>
                      </a:pPr>
                      <a:r>
                        <a:rPr sz="1800" dirty="0">
                          <a:solidFill>
                            <a:srgbClr val="C00000"/>
                          </a:solidFill>
                          <a:latin typeface="Carlito" panose="020F0502020204030204"/>
                          <a:cs typeface="Carlito" panose="020F0502020204030204"/>
                        </a:rPr>
                        <a:t>1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05" y="369773"/>
            <a:ext cx="250380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305" dirty="0">
                <a:solidFill>
                  <a:srgbClr val="000000"/>
                </a:solidFill>
              </a:rPr>
              <a:t>Searching</a:t>
            </a:r>
            <a:endParaRPr sz="43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31140" y="1541881"/>
            <a:ext cx="8682990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sz="2000" spc="-50" dirty="0">
                <a:latin typeface="Georgia" panose="02040502050405020303"/>
                <a:cs typeface="Georgia" panose="02040502050405020303"/>
              </a:rPr>
              <a:t>Computer </a:t>
            </a:r>
            <a:r>
              <a:rPr sz="2000" spc="-25" dirty="0">
                <a:latin typeface="Georgia" panose="02040502050405020303"/>
                <a:cs typeface="Georgia" panose="02040502050405020303"/>
              </a:rPr>
              <a:t>systems </a:t>
            </a:r>
            <a:r>
              <a:rPr sz="2000" spc="-20" dirty="0">
                <a:latin typeface="Georgia" panose="02040502050405020303"/>
                <a:cs typeface="Georgia" panose="02040502050405020303"/>
              </a:rPr>
              <a:t>are </a:t>
            </a:r>
            <a:r>
              <a:rPr sz="2000" spc="-35" dirty="0">
                <a:latin typeface="Georgia" panose="02040502050405020303"/>
                <a:cs typeface="Georgia" panose="02040502050405020303"/>
              </a:rPr>
              <a:t>often </a:t>
            </a:r>
            <a:r>
              <a:rPr sz="2000" spc="-25" dirty="0">
                <a:latin typeface="Georgia" panose="02040502050405020303"/>
                <a:cs typeface="Georgia" panose="02040502050405020303"/>
              </a:rPr>
              <a:t>used to </a:t>
            </a:r>
            <a:r>
              <a:rPr sz="2000" spc="-15" dirty="0">
                <a:latin typeface="Georgia" panose="02040502050405020303"/>
                <a:cs typeface="Georgia" panose="02040502050405020303"/>
              </a:rPr>
              <a:t>store </a:t>
            </a:r>
            <a:r>
              <a:rPr sz="2000" spc="-25" dirty="0">
                <a:latin typeface="Georgia" panose="02040502050405020303"/>
                <a:cs typeface="Georgia" panose="02040502050405020303"/>
              </a:rPr>
              <a:t>large </a:t>
            </a:r>
            <a:r>
              <a:rPr sz="2000" spc="-45" dirty="0">
                <a:latin typeface="Georgia" panose="02040502050405020303"/>
                <a:cs typeface="Georgia" panose="02040502050405020303"/>
              </a:rPr>
              <a:t>amounts </a:t>
            </a:r>
            <a:r>
              <a:rPr sz="2000" spc="-35" dirty="0">
                <a:latin typeface="Georgia" panose="02040502050405020303"/>
                <a:cs typeface="Georgia" panose="02040502050405020303"/>
              </a:rPr>
              <a:t>of data </a:t>
            </a:r>
            <a:r>
              <a:rPr sz="2000" spc="-50" dirty="0">
                <a:latin typeface="Georgia" panose="02040502050405020303"/>
                <a:cs typeface="Georgia" panose="02040502050405020303"/>
              </a:rPr>
              <a:t>from </a:t>
            </a:r>
            <a:r>
              <a:rPr sz="2000" spc="-30" dirty="0">
                <a:latin typeface="Georgia" panose="02040502050405020303"/>
                <a:cs typeface="Georgia" panose="02040502050405020303"/>
              </a:rPr>
              <a:t>which  </a:t>
            </a:r>
            <a:r>
              <a:rPr sz="2000" spc="-40" dirty="0">
                <a:latin typeface="Georgia" panose="02040502050405020303"/>
                <a:cs typeface="Georgia" panose="02040502050405020303"/>
              </a:rPr>
              <a:t>individual </a:t>
            </a:r>
            <a:r>
              <a:rPr sz="2000" spc="-20" dirty="0">
                <a:latin typeface="Georgia" panose="02040502050405020303"/>
                <a:cs typeface="Georgia" panose="02040502050405020303"/>
              </a:rPr>
              <a:t>records </a:t>
            </a:r>
            <a:r>
              <a:rPr sz="2000" spc="-45" dirty="0">
                <a:latin typeface="Georgia" panose="02040502050405020303"/>
                <a:cs typeface="Georgia" panose="02040502050405020303"/>
              </a:rPr>
              <a:t>must </a:t>
            </a:r>
            <a:r>
              <a:rPr sz="2000" spc="-10" dirty="0">
                <a:latin typeface="Georgia" panose="02040502050405020303"/>
                <a:cs typeface="Georgia" panose="02040502050405020303"/>
              </a:rPr>
              <a:t>be </a:t>
            </a:r>
            <a:r>
              <a:rPr sz="2000" spc="-15" dirty="0">
                <a:latin typeface="Georgia" panose="02040502050405020303"/>
                <a:cs typeface="Georgia" panose="02040502050405020303"/>
              </a:rPr>
              <a:t>retrieved </a:t>
            </a:r>
            <a:r>
              <a:rPr sz="2000" spc="-35" dirty="0">
                <a:latin typeface="Georgia" panose="02040502050405020303"/>
                <a:cs typeface="Georgia" panose="02040502050405020303"/>
              </a:rPr>
              <a:t>according </a:t>
            </a:r>
            <a:r>
              <a:rPr sz="2000" spc="-25" dirty="0">
                <a:latin typeface="Georgia" panose="02040502050405020303"/>
                <a:cs typeface="Georgia" panose="02040502050405020303"/>
              </a:rPr>
              <a:t>to </a:t>
            </a:r>
            <a:r>
              <a:rPr sz="2000" spc="-35" dirty="0">
                <a:latin typeface="Georgia" panose="02040502050405020303"/>
                <a:cs typeface="Georgia" panose="02040502050405020303"/>
              </a:rPr>
              <a:t>some </a:t>
            </a:r>
            <a:r>
              <a:rPr sz="2000" spc="-25" dirty="0">
                <a:latin typeface="Georgia" panose="02040502050405020303"/>
                <a:cs typeface="Georgia" panose="02040502050405020303"/>
              </a:rPr>
              <a:t>search </a:t>
            </a:r>
            <a:r>
              <a:rPr sz="2000" spc="-35" dirty="0">
                <a:latin typeface="Georgia" panose="02040502050405020303"/>
                <a:cs typeface="Georgia" panose="02040502050405020303"/>
              </a:rPr>
              <a:t>criterion. </a:t>
            </a:r>
            <a:r>
              <a:rPr sz="2000" spc="-45" dirty="0">
                <a:latin typeface="Georgia" panose="02040502050405020303"/>
                <a:cs typeface="Georgia" panose="02040502050405020303"/>
              </a:rPr>
              <a:t>Thus  </a:t>
            </a:r>
            <a:r>
              <a:rPr sz="2000" spc="-20" dirty="0">
                <a:latin typeface="Georgia" panose="02040502050405020303"/>
                <a:cs typeface="Georgia" panose="02040502050405020303"/>
              </a:rPr>
              <a:t>the </a:t>
            </a:r>
            <a:r>
              <a:rPr sz="2000" spc="-30" dirty="0">
                <a:latin typeface="Georgia" panose="02040502050405020303"/>
                <a:cs typeface="Georgia" panose="02040502050405020303"/>
              </a:rPr>
              <a:t>efficient </a:t>
            </a:r>
            <a:r>
              <a:rPr sz="2000" spc="-20" dirty="0">
                <a:latin typeface="Georgia" panose="02040502050405020303"/>
                <a:cs typeface="Georgia" panose="02040502050405020303"/>
              </a:rPr>
              <a:t>storage </a:t>
            </a:r>
            <a:r>
              <a:rPr sz="2000" spc="-30" dirty="0">
                <a:latin typeface="Georgia" panose="02040502050405020303"/>
                <a:cs typeface="Georgia" panose="02040502050405020303"/>
              </a:rPr>
              <a:t>of data </a:t>
            </a:r>
            <a:r>
              <a:rPr sz="2000" spc="-20" dirty="0">
                <a:latin typeface="Georgia" panose="02040502050405020303"/>
                <a:cs typeface="Georgia" panose="02040502050405020303"/>
              </a:rPr>
              <a:t>to </a:t>
            </a:r>
            <a:r>
              <a:rPr sz="2000" spc="-30" dirty="0">
                <a:latin typeface="Georgia" panose="02040502050405020303"/>
                <a:cs typeface="Georgia" panose="02040502050405020303"/>
              </a:rPr>
              <a:t>facilitate </a:t>
            </a:r>
            <a:r>
              <a:rPr sz="2000" b="1" spc="-110" dirty="0">
                <a:latin typeface="Georgia" panose="02040502050405020303"/>
                <a:cs typeface="Georgia" panose="02040502050405020303"/>
              </a:rPr>
              <a:t>fast </a:t>
            </a:r>
            <a:r>
              <a:rPr sz="2000" b="1" spc="-125" dirty="0">
                <a:latin typeface="Georgia" panose="02040502050405020303"/>
                <a:cs typeface="Georgia" panose="02040502050405020303"/>
              </a:rPr>
              <a:t>searching </a:t>
            </a:r>
            <a:r>
              <a:rPr sz="2000" b="1" spc="-90" dirty="0">
                <a:latin typeface="Georgia" panose="02040502050405020303"/>
                <a:cs typeface="Georgia" panose="02040502050405020303"/>
              </a:rPr>
              <a:t>is </a:t>
            </a:r>
            <a:r>
              <a:rPr sz="2000" b="1" spc="-150" dirty="0">
                <a:latin typeface="Georgia" panose="02040502050405020303"/>
                <a:cs typeface="Georgia" panose="02040502050405020303"/>
              </a:rPr>
              <a:t>an </a:t>
            </a:r>
            <a:r>
              <a:rPr sz="2000" b="1" spc="-130" dirty="0">
                <a:latin typeface="Georgia" panose="02040502050405020303"/>
                <a:cs typeface="Georgia" panose="02040502050405020303"/>
              </a:rPr>
              <a:t>important</a:t>
            </a:r>
            <a:r>
              <a:rPr sz="2000" b="1" spc="-225" dirty="0">
                <a:latin typeface="Georgia" panose="02040502050405020303"/>
                <a:cs typeface="Georgia" panose="02040502050405020303"/>
              </a:rPr>
              <a:t> </a:t>
            </a:r>
            <a:r>
              <a:rPr sz="2000" b="1" spc="-110" dirty="0">
                <a:latin typeface="Georgia" panose="02040502050405020303"/>
                <a:cs typeface="Georgia" panose="02040502050405020303"/>
              </a:rPr>
              <a:t>issue</a:t>
            </a:r>
            <a:r>
              <a:rPr sz="2000" spc="-110" dirty="0">
                <a:latin typeface="Georgia" panose="02040502050405020303"/>
                <a:cs typeface="Georgia" panose="02040502050405020303"/>
              </a:rPr>
              <a:t>.</a:t>
            </a:r>
            <a:endParaRPr sz="2000">
              <a:latin typeface="Georgia" panose="02040502050405020303"/>
              <a:cs typeface="Georgia" panose="02040502050405020303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>
              <a:latin typeface="Georgia" panose="02040502050405020303"/>
              <a:cs typeface="Georgia" panose="02040502050405020303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000" spc="-40" dirty="0">
                <a:latin typeface="Georgia" panose="02040502050405020303"/>
                <a:cs typeface="Georgia" panose="02040502050405020303"/>
              </a:rPr>
              <a:t>Following </a:t>
            </a:r>
            <a:r>
              <a:rPr sz="2000" spc="-15" dirty="0">
                <a:latin typeface="Georgia" panose="02040502050405020303"/>
                <a:cs typeface="Georgia" panose="02040502050405020303"/>
              </a:rPr>
              <a:t>are </a:t>
            </a:r>
            <a:r>
              <a:rPr sz="2000" spc="-20" dirty="0">
                <a:latin typeface="Georgia" panose="02040502050405020303"/>
                <a:cs typeface="Georgia" panose="02040502050405020303"/>
              </a:rPr>
              <a:t>the typical </a:t>
            </a:r>
            <a:r>
              <a:rPr sz="2000" spc="-30" dirty="0">
                <a:latin typeface="Georgia" panose="02040502050405020303"/>
                <a:cs typeface="Georgia" panose="02040502050405020303"/>
              </a:rPr>
              <a:t>searching methodology</a:t>
            </a:r>
            <a:r>
              <a:rPr sz="2000" spc="-330" dirty="0">
                <a:latin typeface="Georgia" panose="02040502050405020303"/>
                <a:cs typeface="Georgia" panose="02040502050405020303"/>
              </a:rPr>
              <a:t> </a:t>
            </a:r>
            <a:r>
              <a:rPr sz="2000" spc="-40" dirty="0">
                <a:latin typeface="Georgia" panose="02040502050405020303"/>
                <a:cs typeface="Georgia" panose="02040502050405020303"/>
              </a:rPr>
              <a:t>used:</a:t>
            </a:r>
            <a:endParaRPr sz="2000">
              <a:latin typeface="Georgia" panose="02040502050405020303"/>
              <a:cs typeface="Georgia" panose="02040502050405020303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>
              <a:latin typeface="Georgia" panose="02040502050405020303"/>
              <a:cs typeface="Georgia" panose="02040502050405020303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C00000"/>
              </a:buClr>
              <a:buSzPct val="80000"/>
              <a:buFont typeface="Wingdings" panose="05000000000000000000"/>
              <a:buChar char=""/>
              <a:tabLst>
                <a:tab pos="354965" algn="l"/>
                <a:tab pos="355600" algn="l"/>
              </a:tabLst>
            </a:pPr>
            <a:r>
              <a:rPr sz="2000" b="1" spc="-140" dirty="0">
                <a:latin typeface="Georgia" panose="02040502050405020303"/>
                <a:cs typeface="Georgia" panose="02040502050405020303"/>
              </a:rPr>
              <a:t>Linear</a:t>
            </a:r>
            <a:r>
              <a:rPr sz="2000" b="1" spc="-105" dirty="0">
                <a:latin typeface="Georgia" panose="02040502050405020303"/>
                <a:cs typeface="Georgia" panose="02040502050405020303"/>
              </a:rPr>
              <a:t> </a:t>
            </a:r>
            <a:r>
              <a:rPr sz="2000" b="1" spc="-150" dirty="0">
                <a:latin typeface="Georgia" panose="02040502050405020303"/>
                <a:cs typeface="Georgia" panose="02040502050405020303"/>
              </a:rPr>
              <a:t>Search</a:t>
            </a:r>
            <a:endParaRPr sz="2000">
              <a:latin typeface="Georgia" panose="02040502050405020303"/>
              <a:cs typeface="Georgia" panose="02040502050405020303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C00000"/>
              </a:buClr>
              <a:buSzPct val="80000"/>
              <a:buFont typeface="Wingdings" panose="05000000000000000000"/>
              <a:buChar char=""/>
              <a:tabLst>
                <a:tab pos="354965" algn="l"/>
                <a:tab pos="355600" algn="l"/>
              </a:tabLst>
            </a:pPr>
            <a:r>
              <a:rPr sz="2000" b="1" spc="-130" dirty="0">
                <a:latin typeface="Georgia" panose="02040502050405020303"/>
                <a:cs typeface="Georgia" panose="02040502050405020303"/>
              </a:rPr>
              <a:t>Binary</a:t>
            </a:r>
            <a:r>
              <a:rPr sz="2000" b="1" spc="-105" dirty="0">
                <a:latin typeface="Georgia" panose="02040502050405020303"/>
                <a:cs typeface="Georgia" panose="02040502050405020303"/>
              </a:rPr>
              <a:t> </a:t>
            </a:r>
            <a:r>
              <a:rPr sz="2000" b="1" spc="-150" dirty="0">
                <a:latin typeface="Georgia" panose="02040502050405020303"/>
                <a:cs typeface="Georgia" panose="02040502050405020303"/>
              </a:rPr>
              <a:t>Search</a:t>
            </a:r>
            <a:endParaRPr sz="2000">
              <a:latin typeface="Georgia" panose="02040502050405020303"/>
              <a:cs typeface="Georgia" panose="02040502050405020303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C00000"/>
              </a:buClr>
              <a:buSzPct val="80000"/>
              <a:buFont typeface="Wingdings" panose="05000000000000000000"/>
              <a:buChar char=""/>
              <a:tabLst>
                <a:tab pos="354965" algn="l"/>
                <a:tab pos="355600" algn="l"/>
              </a:tabLst>
            </a:pPr>
            <a:r>
              <a:rPr sz="2000" b="1" spc="-165" dirty="0">
                <a:latin typeface="Georgia" panose="02040502050405020303"/>
                <a:cs typeface="Georgia" panose="02040502050405020303"/>
              </a:rPr>
              <a:t>Hashing</a:t>
            </a:r>
            <a:endParaRPr sz="20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8" name="object 8"/>
          <p:cNvSpPr txBox="1"/>
          <p:nvPr/>
        </p:nvSpPr>
        <p:spPr>
          <a:xfrm>
            <a:off x="212547" y="1265682"/>
            <a:ext cx="106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3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05" y="369773"/>
            <a:ext cx="385127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300" dirty="0">
                <a:solidFill>
                  <a:srgbClr val="000000"/>
                </a:solidFill>
              </a:rPr>
              <a:t>Closed</a:t>
            </a:r>
            <a:r>
              <a:rPr sz="4300" spc="-195" dirty="0">
                <a:solidFill>
                  <a:srgbClr val="000000"/>
                </a:solidFill>
              </a:rPr>
              <a:t> </a:t>
            </a:r>
            <a:r>
              <a:rPr sz="4300" spc="-355" dirty="0">
                <a:solidFill>
                  <a:srgbClr val="000000"/>
                </a:solidFill>
              </a:rPr>
              <a:t>Hashing</a:t>
            </a:r>
            <a:endParaRPr sz="43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54939" y="1187381"/>
            <a:ext cx="8759190" cy="136588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715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32</a:t>
            </a:r>
            <a:endParaRPr sz="1200">
              <a:latin typeface="Trebuchet MS" panose="020B0603020202020204"/>
              <a:cs typeface="Trebuchet MS" panose="020B0603020202020204"/>
            </a:endParaRPr>
          </a:p>
          <a:p>
            <a:pPr marL="12700" marR="5080" algn="just">
              <a:lnSpc>
                <a:spcPct val="100000"/>
              </a:lnSpc>
              <a:spcBef>
                <a:spcPts val="815"/>
              </a:spcBef>
            </a:pPr>
            <a:r>
              <a:rPr sz="1600" spc="-65" dirty="0">
                <a:latin typeface="Georgia" panose="02040502050405020303"/>
                <a:cs typeface="Georgia" panose="02040502050405020303"/>
              </a:rPr>
              <a:t>It </a:t>
            </a:r>
            <a:r>
              <a:rPr sz="1600" spc="-10" dirty="0">
                <a:latin typeface="Georgia" panose="02040502050405020303"/>
                <a:cs typeface="Georgia" panose="02040502050405020303"/>
              </a:rPr>
              <a:t>allow </a:t>
            </a:r>
            <a:r>
              <a:rPr sz="1600" spc="-25" dirty="0">
                <a:latin typeface="Georgia" panose="02040502050405020303"/>
                <a:cs typeface="Georgia" panose="02040502050405020303"/>
              </a:rPr>
              <a:t>each </a:t>
            </a:r>
            <a:r>
              <a:rPr sz="1600" spc="-20" dirty="0">
                <a:latin typeface="Georgia" panose="02040502050405020303"/>
                <a:cs typeface="Georgia" panose="02040502050405020303"/>
              </a:rPr>
              <a:t>slot </a:t>
            </a:r>
            <a:r>
              <a:rPr sz="1600" spc="-25" dirty="0">
                <a:latin typeface="Georgia" panose="02040502050405020303"/>
                <a:cs typeface="Georgia" panose="02040502050405020303"/>
              </a:rPr>
              <a:t>to </a:t>
            </a:r>
            <a:r>
              <a:rPr sz="1600" spc="-35" dirty="0">
                <a:latin typeface="Georgia" panose="02040502050405020303"/>
                <a:cs typeface="Georgia" panose="02040502050405020303"/>
              </a:rPr>
              <a:t>hold </a:t>
            </a:r>
            <a:r>
              <a:rPr sz="1600" spc="-30" dirty="0">
                <a:latin typeface="Georgia" panose="02040502050405020303"/>
                <a:cs typeface="Georgia" panose="02040502050405020303"/>
              </a:rPr>
              <a:t>a </a:t>
            </a:r>
            <a:r>
              <a:rPr sz="1600" spc="-20" dirty="0">
                <a:latin typeface="Georgia" panose="02040502050405020303"/>
                <a:cs typeface="Georgia" panose="02040502050405020303"/>
              </a:rPr>
              <a:t>reference </a:t>
            </a:r>
            <a:r>
              <a:rPr sz="1600" spc="-25" dirty="0">
                <a:latin typeface="Georgia" panose="02040502050405020303"/>
                <a:cs typeface="Georgia" panose="02040502050405020303"/>
              </a:rPr>
              <a:t>to </a:t>
            </a:r>
            <a:r>
              <a:rPr sz="1600" spc="-30" dirty="0">
                <a:latin typeface="Georgia" panose="02040502050405020303"/>
                <a:cs typeface="Georgia" panose="02040502050405020303"/>
              </a:rPr>
              <a:t>a </a:t>
            </a:r>
            <a:r>
              <a:rPr sz="1600" spc="-25" dirty="0">
                <a:latin typeface="Georgia" panose="02040502050405020303"/>
                <a:cs typeface="Georgia" panose="02040502050405020303"/>
              </a:rPr>
              <a:t>collection </a:t>
            </a:r>
            <a:r>
              <a:rPr sz="1600" spc="-5" dirty="0">
                <a:latin typeface="Georgia" panose="02040502050405020303"/>
                <a:cs typeface="Georgia" panose="02040502050405020303"/>
              </a:rPr>
              <a:t>(or </a:t>
            </a:r>
            <a:r>
              <a:rPr sz="1600" spc="-30" dirty="0">
                <a:latin typeface="Georgia" panose="02040502050405020303"/>
                <a:cs typeface="Georgia" panose="02040502050405020303"/>
              </a:rPr>
              <a:t>chain) of </a:t>
            </a:r>
            <a:r>
              <a:rPr sz="1600" spc="-40" dirty="0">
                <a:latin typeface="Georgia" panose="02040502050405020303"/>
                <a:cs typeface="Georgia" panose="02040502050405020303"/>
              </a:rPr>
              <a:t>items. </a:t>
            </a:r>
            <a:r>
              <a:rPr sz="1600" spc="-50" dirty="0">
                <a:latin typeface="Georgia" panose="02040502050405020303"/>
                <a:cs typeface="Georgia" panose="02040502050405020303"/>
              </a:rPr>
              <a:t>Chaining </a:t>
            </a:r>
            <a:r>
              <a:rPr sz="1600" spc="-10" dirty="0">
                <a:latin typeface="Georgia" panose="02040502050405020303"/>
                <a:cs typeface="Georgia" panose="02040502050405020303"/>
              </a:rPr>
              <a:t>allows </a:t>
            </a:r>
            <a:r>
              <a:rPr sz="1600" spc="-45" dirty="0">
                <a:latin typeface="Georgia" panose="02040502050405020303"/>
                <a:cs typeface="Georgia" panose="02040502050405020303"/>
              </a:rPr>
              <a:t>many </a:t>
            </a:r>
            <a:r>
              <a:rPr sz="1600" spc="-30" dirty="0">
                <a:latin typeface="Georgia" panose="02040502050405020303"/>
                <a:cs typeface="Georgia" panose="02040502050405020303"/>
              </a:rPr>
              <a:t>items  </a:t>
            </a:r>
            <a:r>
              <a:rPr sz="1600" spc="-25" dirty="0">
                <a:latin typeface="Georgia" panose="02040502050405020303"/>
                <a:cs typeface="Georgia" panose="02040502050405020303"/>
              </a:rPr>
              <a:t>to exist </a:t>
            </a:r>
            <a:r>
              <a:rPr sz="1600" spc="-20" dirty="0">
                <a:latin typeface="Georgia" panose="02040502050405020303"/>
                <a:cs typeface="Georgia" panose="02040502050405020303"/>
              </a:rPr>
              <a:t>at </a:t>
            </a:r>
            <a:r>
              <a:rPr sz="1600" spc="-25" dirty="0">
                <a:latin typeface="Georgia" panose="02040502050405020303"/>
                <a:cs typeface="Georgia" panose="02040502050405020303"/>
              </a:rPr>
              <a:t>the same </a:t>
            </a:r>
            <a:r>
              <a:rPr sz="1600" spc="-30" dirty="0">
                <a:latin typeface="Georgia" panose="02040502050405020303"/>
                <a:cs typeface="Georgia" panose="02040502050405020303"/>
              </a:rPr>
              <a:t>location </a:t>
            </a:r>
            <a:r>
              <a:rPr sz="1600" spc="-40" dirty="0">
                <a:latin typeface="Georgia" panose="02040502050405020303"/>
                <a:cs typeface="Georgia" panose="02040502050405020303"/>
              </a:rPr>
              <a:t>in </a:t>
            </a:r>
            <a:r>
              <a:rPr sz="1600" spc="-20" dirty="0">
                <a:latin typeface="Georgia" panose="02040502050405020303"/>
                <a:cs typeface="Georgia" panose="02040502050405020303"/>
              </a:rPr>
              <a:t>the </a:t>
            </a:r>
            <a:r>
              <a:rPr sz="1600" spc="-35" dirty="0">
                <a:latin typeface="Georgia" panose="02040502050405020303"/>
                <a:cs typeface="Georgia" panose="02040502050405020303"/>
              </a:rPr>
              <a:t>hash table. </a:t>
            </a:r>
            <a:r>
              <a:rPr sz="1600" spc="-50" dirty="0">
                <a:latin typeface="Georgia" panose="02040502050405020303"/>
                <a:cs typeface="Georgia" panose="02040502050405020303"/>
              </a:rPr>
              <a:t>When </a:t>
            </a:r>
            <a:r>
              <a:rPr sz="1600" spc="-25" dirty="0">
                <a:latin typeface="Georgia" panose="02040502050405020303"/>
                <a:cs typeface="Georgia" panose="02040502050405020303"/>
              </a:rPr>
              <a:t>collisions </a:t>
            </a:r>
            <a:r>
              <a:rPr sz="1600" spc="-45" dirty="0">
                <a:latin typeface="Georgia" panose="02040502050405020303"/>
                <a:cs typeface="Georgia" panose="02040502050405020303"/>
              </a:rPr>
              <a:t>happen, </a:t>
            </a:r>
            <a:r>
              <a:rPr sz="1600" spc="-25" dirty="0">
                <a:latin typeface="Georgia" panose="02040502050405020303"/>
                <a:cs typeface="Georgia" panose="02040502050405020303"/>
              </a:rPr>
              <a:t>the </a:t>
            </a:r>
            <a:r>
              <a:rPr sz="1600" spc="-35" dirty="0">
                <a:latin typeface="Georgia" panose="02040502050405020303"/>
                <a:cs typeface="Georgia" panose="02040502050405020303"/>
              </a:rPr>
              <a:t>item </a:t>
            </a:r>
            <a:r>
              <a:rPr sz="1600" spc="-20" dirty="0">
                <a:latin typeface="Georgia" panose="02040502050405020303"/>
                <a:cs typeface="Georgia" panose="02040502050405020303"/>
              </a:rPr>
              <a:t>is still </a:t>
            </a:r>
            <a:r>
              <a:rPr sz="1600" spc="-25" dirty="0">
                <a:latin typeface="Georgia" panose="02040502050405020303"/>
                <a:cs typeface="Georgia" panose="02040502050405020303"/>
              </a:rPr>
              <a:t>placed </a:t>
            </a:r>
            <a:r>
              <a:rPr sz="1600" spc="-40" dirty="0">
                <a:latin typeface="Georgia" panose="02040502050405020303"/>
                <a:cs typeface="Georgia" panose="02040502050405020303"/>
              </a:rPr>
              <a:t>in </a:t>
            </a:r>
            <a:r>
              <a:rPr sz="1600" spc="-25" dirty="0">
                <a:latin typeface="Georgia" panose="02040502050405020303"/>
                <a:cs typeface="Georgia" panose="02040502050405020303"/>
              </a:rPr>
              <a:t>the  </a:t>
            </a:r>
            <a:r>
              <a:rPr sz="1600" spc="-15" dirty="0">
                <a:latin typeface="Georgia" panose="02040502050405020303"/>
                <a:cs typeface="Georgia" panose="02040502050405020303"/>
              </a:rPr>
              <a:t>proper slot </a:t>
            </a:r>
            <a:r>
              <a:rPr sz="1600" spc="-30" dirty="0">
                <a:latin typeface="Georgia" panose="02040502050405020303"/>
                <a:cs typeface="Georgia" panose="02040502050405020303"/>
              </a:rPr>
              <a:t>of </a:t>
            </a:r>
            <a:r>
              <a:rPr sz="1600" spc="-25" dirty="0">
                <a:latin typeface="Georgia" panose="02040502050405020303"/>
                <a:cs typeface="Georgia" panose="02040502050405020303"/>
              </a:rPr>
              <a:t>the </a:t>
            </a:r>
            <a:r>
              <a:rPr sz="1600" spc="-35" dirty="0">
                <a:latin typeface="Georgia" panose="02040502050405020303"/>
                <a:cs typeface="Georgia" panose="02040502050405020303"/>
              </a:rPr>
              <a:t>hash table. </a:t>
            </a:r>
            <a:r>
              <a:rPr sz="1600" spc="-45" dirty="0">
                <a:latin typeface="Georgia" panose="02040502050405020303"/>
                <a:cs typeface="Georgia" panose="02040502050405020303"/>
              </a:rPr>
              <a:t>As </a:t>
            </a:r>
            <a:r>
              <a:rPr sz="1600" spc="-30" dirty="0">
                <a:latin typeface="Georgia" panose="02040502050405020303"/>
                <a:cs typeface="Georgia" panose="02040502050405020303"/>
              </a:rPr>
              <a:t>more </a:t>
            </a:r>
            <a:r>
              <a:rPr sz="1600" spc="-45" dirty="0">
                <a:latin typeface="Georgia" panose="02040502050405020303"/>
                <a:cs typeface="Georgia" panose="02040502050405020303"/>
              </a:rPr>
              <a:t>and </a:t>
            </a:r>
            <a:r>
              <a:rPr sz="1600" spc="-30" dirty="0">
                <a:latin typeface="Georgia" panose="02040502050405020303"/>
                <a:cs typeface="Georgia" panose="02040502050405020303"/>
              </a:rPr>
              <a:t>more items </a:t>
            </a:r>
            <a:r>
              <a:rPr sz="1600" spc="-35" dirty="0">
                <a:latin typeface="Georgia" panose="02040502050405020303"/>
                <a:cs typeface="Georgia" panose="02040502050405020303"/>
              </a:rPr>
              <a:t>hash </a:t>
            </a:r>
            <a:r>
              <a:rPr sz="1600" spc="-25" dirty="0">
                <a:latin typeface="Georgia" panose="02040502050405020303"/>
                <a:cs typeface="Georgia" panose="02040502050405020303"/>
              </a:rPr>
              <a:t>to the </a:t>
            </a:r>
            <a:r>
              <a:rPr sz="1600" spc="-30" dirty="0">
                <a:latin typeface="Georgia" panose="02040502050405020303"/>
                <a:cs typeface="Georgia" panose="02040502050405020303"/>
              </a:rPr>
              <a:t>same </a:t>
            </a:r>
            <a:r>
              <a:rPr sz="1600" spc="-40" dirty="0">
                <a:latin typeface="Georgia" panose="02040502050405020303"/>
                <a:cs typeface="Georgia" panose="02040502050405020303"/>
              </a:rPr>
              <a:t>location, </a:t>
            </a:r>
            <a:r>
              <a:rPr sz="1600" spc="-25" dirty="0">
                <a:latin typeface="Georgia" panose="02040502050405020303"/>
                <a:cs typeface="Georgia" panose="02040502050405020303"/>
              </a:rPr>
              <a:t>the difficulty </a:t>
            </a:r>
            <a:r>
              <a:rPr sz="1600" spc="-15" dirty="0">
                <a:latin typeface="Georgia" panose="02040502050405020303"/>
                <a:cs typeface="Georgia" panose="02040502050405020303"/>
              </a:rPr>
              <a:t>of  </a:t>
            </a:r>
            <a:r>
              <a:rPr sz="1600" spc="-30" dirty="0">
                <a:latin typeface="Georgia" panose="02040502050405020303"/>
                <a:cs typeface="Georgia" panose="02040502050405020303"/>
              </a:rPr>
              <a:t>searching for </a:t>
            </a:r>
            <a:r>
              <a:rPr sz="1600" spc="-25" dirty="0">
                <a:latin typeface="Georgia" panose="02040502050405020303"/>
                <a:cs typeface="Georgia" panose="02040502050405020303"/>
              </a:rPr>
              <a:t>the </a:t>
            </a:r>
            <a:r>
              <a:rPr sz="1600" spc="-35" dirty="0">
                <a:latin typeface="Georgia" panose="02040502050405020303"/>
                <a:cs typeface="Georgia" panose="02040502050405020303"/>
              </a:rPr>
              <a:t>item </a:t>
            </a:r>
            <a:r>
              <a:rPr sz="1600" spc="-40" dirty="0">
                <a:latin typeface="Georgia" panose="02040502050405020303"/>
                <a:cs typeface="Georgia" panose="02040502050405020303"/>
              </a:rPr>
              <a:t>in </a:t>
            </a:r>
            <a:r>
              <a:rPr sz="1600" spc="-25" dirty="0">
                <a:latin typeface="Georgia" panose="02040502050405020303"/>
                <a:cs typeface="Georgia" panose="02040502050405020303"/>
              </a:rPr>
              <a:t>the collection</a:t>
            </a:r>
            <a:r>
              <a:rPr sz="1600" spc="-40" dirty="0">
                <a:latin typeface="Georgia" panose="02040502050405020303"/>
                <a:cs typeface="Georgia" panose="02040502050405020303"/>
              </a:rPr>
              <a:t> </a:t>
            </a:r>
            <a:r>
              <a:rPr sz="1600" spc="-30" dirty="0">
                <a:latin typeface="Georgia" panose="02040502050405020303"/>
                <a:cs typeface="Georgia" panose="02040502050405020303"/>
              </a:rPr>
              <a:t>increases.</a:t>
            </a:r>
            <a:endParaRPr sz="16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00225" y="2609850"/>
            <a:ext cx="5543550" cy="2571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54939" y="5228082"/>
            <a:ext cx="875728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latin typeface="Georgia" panose="02040502050405020303"/>
                <a:cs typeface="Georgia" panose="02040502050405020303"/>
              </a:rPr>
              <a:t>When </a:t>
            </a:r>
            <a:r>
              <a:rPr sz="1600" spc="15" dirty="0">
                <a:latin typeface="Georgia" panose="02040502050405020303"/>
                <a:cs typeface="Georgia" panose="02040502050405020303"/>
              </a:rPr>
              <a:t>we </a:t>
            </a:r>
            <a:r>
              <a:rPr sz="1600" spc="-20" dirty="0">
                <a:latin typeface="Georgia" panose="02040502050405020303"/>
                <a:cs typeface="Georgia" panose="02040502050405020303"/>
              </a:rPr>
              <a:t>want </a:t>
            </a:r>
            <a:r>
              <a:rPr sz="1600" spc="-25" dirty="0">
                <a:latin typeface="Georgia" panose="02040502050405020303"/>
                <a:cs typeface="Georgia" panose="02040502050405020303"/>
              </a:rPr>
              <a:t>to search </a:t>
            </a:r>
            <a:r>
              <a:rPr sz="1600" spc="-30" dirty="0">
                <a:latin typeface="Georgia" panose="02040502050405020303"/>
                <a:cs typeface="Georgia" panose="02040502050405020303"/>
              </a:rPr>
              <a:t>for </a:t>
            </a:r>
            <a:r>
              <a:rPr sz="1600" spc="-45" dirty="0">
                <a:latin typeface="Georgia" panose="02040502050405020303"/>
                <a:cs typeface="Georgia" panose="02040502050405020303"/>
              </a:rPr>
              <a:t>an item, </a:t>
            </a:r>
            <a:r>
              <a:rPr sz="1600" spc="15" dirty="0">
                <a:latin typeface="Georgia" panose="02040502050405020303"/>
                <a:cs typeface="Georgia" panose="02040502050405020303"/>
              </a:rPr>
              <a:t>we </a:t>
            </a:r>
            <a:r>
              <a:rPr sz="1600" spc="-20" dirty="0">
                <a:latin typeface="Georgia" panose="02040502050405020303"/>
                <a:cs typeface="Georgia" panose="02040502050405020303"/>
              </a:rPr>
              <a:t>use the </a:t>
            </a:r>
            <a:r>
              <a:rPr sz="1600" spc="-35" dirty="0">
                <a:latin typeface="Georgia" panose="02040502050405020303"/>
                <a:cs typeface="Georgia" panose="02040502050405020303"/>
              </a:rPr>
              <a:t>hash </a:t>
            </a:r>
            <a:r>
              <a:rPr sz="1600" spc="-40" dirty="0">
                <a:latin typeface="Georgia" panose="02040502050405020303"/>
                <a:cs typeface="Georgia" panose="02040502050405020303"/>
              </a:rPr>
              <a:t>function </a:t>
            </a:r>
            <a:r>
              <a:rPr sz="1600" spc="-25" dirty="0">
                <a:latin typeface="Georgia" panose="02040502050405020303"/>
                <a:cs typeface="Georgia" panose="02040502050405020303"/>
              </a:rPr>
              <a:t>to </a:t>
            </a:r>
            <a:r>
              <a:rPr sz="1600" spc="-20" dirty="0">
                <a:latin typeface="Georgia" panose="02040502050405020303"/>
                <a:cs typeface="Georgia" panose="02040502050405020303"/>
              </a:rPr>
              <a:t>generate </a:t>
            </a:r>
            <a:r>
              <a:rPr sz="1600" spc="-25" dirty="0">
                <a:latin typeface="Georgia" panose="02040502050405020303"/>
                <a:cs typeface="Georgia" panose="02040502050405020303"/>
              </a:rPr>
              <a:t>the </a:t>
            </a:r>
            <a:r>
              <a:rPr sz="1600" spc="-15" dirty="0">
                <a:latin typeface="Georgia" panose="02040502050405020303"/>
                <a:cs typeface="Georgia" panose="02040502050405020303"/>
              </a:rPr>
              <a:t>slot </a:t>
            </a:r>
            <a:r>
              <a:rPr sz="1600" spc="-5" dirty="0">
                <a:latin typeface="Georgia" panose="02040502050405020303"/>
                <a:cs typeface="Georgia" panose="02040502050405020303"/>
              </a:rPr>
              <a:t>where </a:t>
            </a:r>
            <a:r>
              <a:rPr sz="1600" spc="-20" dirty="0">
                <a:latin typeface="Georgia" panose="02040502050405020303"/>
                <a:cs typeface="Georgia" panose="02040502050405020303"/>
              </a:rPr>
              <a:t>it </a:t>
            </a:r>
            <a:r>
              <a:rPr sz="1600" spc="-30" dirty="0">
                <a:latin typeface="Georgia" panose="02040502050405020303"/>
                <a:cs typeface="Georgia" panose="02040502050405020303"/>
              </a:rPr>
              <a:t>should  reside. </a:t>
            </a:r>
            <a:r>
              <a:rPr sz="1600" spc="-45" dirty="0">
                <a:latin typeface="Georgia" panose="02040502050405020303"/>
                <a:cs typeface="Georgia" panose="02040502050405020303"/>
              </a:rPr>
              <a:t>Since </a:t>
            </a:r>
            <a:r>
              <a:rPr sz="1600" spc="-25" dirty="0">
                <a:latin typeface="Georgia" panose="02040502050405020303"/>
                <a:cs typeface="Georgia" panose="02040502050405020303"/>
              </a:rPr>
              <a:t>each </a:t>
            </a:r>
            <a:r>
              <a:rPr sz="1600" spc="-15" dirty="0">
                <a:latin typeface="Georgia" panose="02040502050405020303"/>
                <a:cs typeface="Georgia" panose="02040502050405020303"/>
              </a:rPr>
              <a:t>slot </a:t>
            </a:r>
            <a:r>
              <a:rPr sz="1600" spc="-30" dirty="0">
                <a:latin typeface="Georgia" panose="02040502050405020303"/>
                <a:cs typeface="Georgia" panose="02040502050405020303"/>
              </a:rPr>
              <a:t>holds a </a:t>
            </a:r>
            <a:r>
              <a:rPr sz="1600" spc="-35" dirty="0">
                <a:latin typeface="Georgia" panose="02040502050405020303"/>
                <a:cs typeface="Georgia" panose="02040502050405020303"/>
              </a:rPr>
              <a:t>collection, </a:t>
            </a:r>
            <a:r>
              <a:rPr sz="1600" spc="15" dirty="0">
                <a:latin typeface="Georgia" panose="02040502050405020303"/>
                <a:cs typeface="Georgia" panose="02040502050405020303"/>
              </a:rPr>
              <a:t>we </a:t>
            </a:r>
            <a:r>
              <a:rPr sz="1600" spc="-20" dirty="0">
                <a:latin typeface="Georgia" panose="02040502050405020303"/>
                <a:cs typeface="Georgia" panose="02040502050405020303"/>
              </a:rPr>
              <a:t>use </a:t>
            </a:r>
            <a:r>
              <a:rPr sz="1600" spc="-30" dirty="0">
                <a:latin typeface="Georgia" panose="02040502050405020303"/>
                <a:cs typeface="Georgia" panose="02040502050405020303"/>
              </a:rPr>
              <a:t>a </a:t>
            </a:r>
            <a:r>
              <a:rPr sz="1600" spc="-25" dirty="0">
                <a:latin typeface="Georgia" panose="02040502050405020303"/>
                <a:cs typeface="Georgia" panose="02040502050405020303"/>
              </a:rPr>
              <a:t>searching </a:t>
            </a:r>
            <a:r>
              <a:rPr sz="1600" spc="-30" dirty="0">
                <a:latin typeface="Georgia" panose="02040502050405020303"/>
                <a:cs typeface="Georgia" panose="02040502050405020303"/>
              </a:rPr>
              <a:t>technique </a:t>
            </a:r>
            <a:r>
              <a:rPr sz="1600" spc="-25" dirty="0">
                <a:latin typeface="Georgia" panose="02040502050405020303"/>
                <a:cs typeface="Georgia" panose="02040502050405020303"/>
              </a:rPr>
              <a:t>to </a:t>
            </a:r>
            <a:r>
              <a:rPr sz="1600" spc="-20" dirty="0">
                <a:latin typeface="Georgia" panose="02040502050405020303"/>
                <a:cs typeface="Georgia" panose="02040502050405020303"/>
              </a:rPr>
              <a:t>decide </a:t>
            </a:r>
            <a:r>
              <a:rPr sz="1600" spc="-10" dirty="0">
                <a:latin typeface="Georgia" panose="02040502050405020303"/>
                <a:cs typeface="Georgia" panose="02040502050405020303"/>
              </a:rPr>
              <a:t>whether </a:t>
            </a:r>
            <a:r>
              <a:rPr sz="1600" spc="-25" dirty="0">
                <a:latin typeface="Georgia" panose="02040502050405020303"/>
                <a:cs typeface="Georgia" panose="02040502050405020303"/>
              </a:rPr>
              <a:t>the </a:t>
            </a:r>
            <a:r>
              <a:rPr sz="1600" spc="-35" dirty="0">
                <a:latin typeface="Georgia" panose="02040502050405020303"/>
                <a:cs typeface="Georgia" panose="02040502050405020303"/>
              </a:rPr>
              <a:t>item </a:t>
            </a:r>
            <a:r>
              <a:rPr sz="1600" spc="-20" dirty="0">
                <a:latin typeface="Georgia" panose="02040502050405020303"/>
                <a:cs typeface="Georgia" panose="02040502050405020303"/>
              </a:rPr>
              <a:t>is </a:t>
            </a:r>
            <a:r>
              <a:rPr sz="1600" spc="345" dirty="0">
                <a:latin typeface="Georgia" panose="02040502050405020303"/>
                <a:cs typeface="Georgia" panose="02040502050405020303"/>
              </a:rPr>
              <a:t> </a:t>
            </a:r>
            <a:r>
              <a:rPr sz="1600" spc="-25" dirty="0">
                <a:latin typeface="Georgia" panose="02040502050405020303"/>
                <a:cs typeface="Georgia" panose="02040502050405020303"/>
              </a:rPr>
              <a:t>present. </a:t>
            </a:r>
            <a:r>
              <a:rPr sz="1600" spc="-30" dirty="0">
                <a:latin typeface="Georgia" panose="02040502050405020303"/>
                <a:cs typeface="Georgia" panose="02040502050405020303"/>
              </a:rPr>
              <a:t>The </a:t>
            </a:r>
            <a:r>
              <a:rPr sz="1600" spc="-35" dirty="0">
                <a:latin typeface="Georgia" panose="02040502050405020303"/>
                <a:cs typeface="Georgia" panose="02040502050405020303"/>
              </a:rPr>
              <a:t>advantage </a:t>
            </a:r>
            <a:r>
              <a:rPr sz="1600" spc="-20" dirty="0">
                <a:latin typeface="Georgia" panose="02040502050405020303"/>
                <a:cs typeface="Georgia" panose="02040502050405020303"/>
              </a:rPr>
              <a:t>is </a:t>
            </a:r>
            <a:r>
              <a:rPr sz="1600" spc="-30" dirty="0">
                <a:latin typeface="Georgia" panose="02040502050405020303"/>
                <a:cs typeface="Georgia" panose="02040502050405020303"/>
              </a:rPr>
              <a:t>that </a:t>
            </a:r>
            <a:r>
              <a:rPr sz="1600" spc="-35" dirty="0">
                <a:latin typeface="Georgia" panose="02040502050405020303"/>
                <a:cs typeface="Georgia" panose="02040502050405020303"/>
              </a:rPr>
              <a:t>on </a:t>
            </a:r>
            <a:r>
              <a:rPr sz="1600" spc="-20" dirty="0">
                <a:latin typeface="Georgia" panose="02040502050405020303"/>
                <a:cs typeface="Georgia" panose="02040502050405020303"/>
              </a:rPr>
              <a:t>the </a:t>
            </a:r>
            <a:r>
              <a:rPr sz="1600" spc="-25" dirty="0">
                <a:latin typeface="Georgia" panose="02040502050405020303"/>
                <a:cs typeface="Georgia" panose="02040502050405020303"/>
              </a:rPr>
              <a:t>average </a:t>
            </a:r>
            <a:r>
              <a:rPr sz="1600" spc="-20" dirty="0">
                <a:latin typeface="Georgia" panose="02040502050405020303"/>
                <a:cs typeface="Georgia" panose="02040502050405020303"/>
              </a:rPr>
              <a:t>there are </a:t>
            </a:r>
            <a:r>
              <a:rPr sz="1600" spc="-25" dirty="0">
                <a:latin typeface="Georgia" panose="02040502050405020303"/>
                <a:cs typeface="Georgia" panose="02040502050405020303"/>
              </a:rPr>
              <a:t>likely to </a:t>
            </a:r>
            <a:r>
              <a:rPr sz="1600" spc="-10" dirty="0">
                <a:latin typeface="Georgia" panose="02040502050405020303"/>
                <a:cs typeface="Georgia" panose="02040502050405020303"/>
              </a:rPr>
              <a:t>be </a:t>
            </a:r>
            <a:r>
              <a:rPr sz="1600" spc="-45" dirty="0">
                <a:latin typeface="Georgia" panose="02040502050405020303"/>
                <a:cs typeface="Georgia" panose="02040502050405020303"/>
              </a:rPr>
              <a:t>many </a:t>
            </a:r>
            <a:r>
              <a:rPr sz="1600" spc="-5" dirty="0">
                <a:latin typeface="Georgia" panose="02040502050405020303"/>
                <a:cs typeface="Georgia" panose="02040502050405020303"/>
              </a:rPr>
              <a:t>fewer </a:t>
            </a:r>
            <a:r>
              <a:rPr sz="1600" spc="-30" dirty="0">
                <a:latin typeface="Georgia" panose="02040502050405020303"/>
                <a:cs typeface="Georgia" panose="02040502050405020303"/>
              </a:rPr>
              <a:t>items </a:t>
            </a:r>
            <a:r>
              <a:rPr sz="1600" spc="-35" dirty="0">
                <a:latin typeface="Georgia" panose="02040502050405020303"/>
                <a:cs typeface="Georgia" panose="02040502050405020303"/>
              </a:rPr>
              <a:t>in </a:t>
            </a:r>
            <a:r>
              <a:rPr sz="1600" spc="-25" dirty="0">
                <a:latin typeface="Georgia" panose="02040502050405020303"/>
                <a:cs typeface="Georgia" panose="02040502050405020303"/>
              </a:rPr>
              <a:t>each </a:t>
            </a:r>
            <a:r>
              <a:rPr sz="1600" spc="-30" dirty="0">
                <a:latin typeface="Georgia" panose="02040502050405020303"/>
                <a:cs typeface="Georgia" panose="02040502050405020303"/>
              </a:rPr>
              <a:t>slot, </a:t>
            </a:r>
            <a:r>
              <a:rPr sz="1600" spc="-20" dirty="0">
                <a:latin typeface="Georgia" panose="02040502050405020303"/>
                <a:cs typeface="Georgia" panose="02040502050405020303"/>
              </a:rPr>
              <a:t>so </a:t>
            </a:r>
            <a:r>
              <a:rPr sz="1600" spc="345" dirty="0">
                <a:latin typeface="Georgia" panose="02040502050405020303"/>
                <a:cs typeface="Georgia" panose="02040502050405020303"/>
              </a:rPr>
              <a:t> </a:t>
            </a:r>
            <a:r>
              <a:rPr sz="1600" spc="-25" dirty="0">
                <a:latin typeface="Georgia" panose="02040502050405020303"/>
                <a:cs typeface="Georgia" panose="02040502050405020303"/>
              </a:rPr>
              <a:t>the </a:t>
            </a:r>
            <a:r>
              <a:rPr sz="1600" spc="-20" dirty="0">
                <a:latin typeface="Georgia" panose="02040502050405020303"/>
                <a:cs typeface="Georgia" panose="02040502050405020303"/>
              </a:rPr>
              <a:t>search is </a:t>
            </a:r>
            <a:r>
              <a:rPr sz="1600" spc="-25" dirty="0">
                <a:latin typeface="Georgia" panose="02040502050405020303"/>
                <a:cs typeface="Georgia" panose="02040502050405020303"/>
              </a:rPr>
              <a:t>perhaps </a:t>
            </a:r>
            <a:r>
              <a:rPr sz="1600" spc="-30" dirty="0">
                <a:latin typeface="Georgia" panose="02040502050405020303"/>
                <a:cs typeface="Georgia" panose="02040502050405020303"/>
              </a:rPr>
              <a:t>more</a:t>
            </a:r>
            <a:r>
              <a:rPr sz="1600" spc="-75" dirty="0">
                <a:latin typeface="Georgia" panose="02040502050405020303"/>
                <a:cs typeface="Georgia" panose="02040502050405020303"/>
              </a:rPr>
              <a:t> </a:t>
            </a:r>
            <a:r>
              <a:rPr sz="1600" spc="-30" dirty="0">
                <a:latin typeface="Georgia" panose="02040502050405020303"/>
                <a:cs typeface="Georgia" panose="02040502050405020303"/>
              </a:rPr>
              <a:t>efficient.</a:t>
            </a:r>
            <a:endParaRPr sz="16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05" y="455117"/>
            <a:ext cx="73653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75" dirty="0">
                <a:solidFill>
                  <a:srgbClr val="000000"/>
                </a:solidFill>
              </a:rPr>
              <a:t>What </a:t>
            </a:r>
            <a:r>
              <a:rPr sz="3200" spc="-175" dirty="0">
                <a:solidFill>
                  <a:srgbClr val="000000"/>
                </a:solidFill>
              </a:rPr>
              <a:t>constitutes </a:t>
            </a:r>
            <a:r>
              <a:rPr sz="3200" spc="-195" dirty="0">
                <a:solidFill>
                  <a:srgbClr val="000000"/>
                </a:solidFill>
              </a:rPr>
              <a:t>a </a:t>
            </a:r>
            <a:r>
              <a:rPr sz="3200" spc="-204" dirty="0">
                <a:solidFill>
                  <a:srgbClr val="000000"/>
                </a:solidFill>
              </a:rPr>
              <a:t>good </a:t>
            </a:r>
            <a:r>
              <a:rPr sz="3200" spc="-310" dirty="0">
                <a:solidFill>
                  <a:srgbClr val="000000"/>
                </a:solidFill>
              </a:rPr>
              <a:t>Hash</a:t>
            </a:r>
            <a:r>
              <a:rPr sz="3200" spc="-295" dirty="0">
                <a:solidFill>
                  <a:srgbClr val="000000"/>
                </a:solidFill>
              </a:rPr>
              <a:t> </a:t>
            </a:r>
            <a:r>
              <a:rPr sz="3200" spc="-220" dirty="0">
                <a:solidFill>
                  <a:srgbClr val="000000"/>
                </a:solidFill>
              </a:rPr>
              <a:t>function?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34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8" name="object 8"/>
          <p:cNvSpPr txBox="1"/>
          <p:nvPr/>
        </p:nvSpPr>
        <p:spPr>
          <a:xfrm>
            <a:off x="154939" y="1546072"/>
            <a:ext cx="8641715" cy="258635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C00000"/>
              </a:buClr>
              <a:buSzPct val="80000"/>
              <a:buFont typeface="Wingdings" panose="05000000000000000000"/>
              <a:buChar char=""/>
              <a:tabLst>
                <a:tab pos="354965" algn="l"/>
                <a:tab pos="355600" algn="l"/>
              </a:tabLst>
            </a:pPr>
            <a:r>
              <a:rPr sz="2000" spc="-95" dirty="0">
                <a:latin typeface="Georgia" panose="02040502050405020303"/>
                <a:cs typeface="Georgia" panose="02040502050405020303"/>
              </a:rPr>
              <a:t>A </a:t>
            </a:r>
            <a:r>
              <a:rPr sz="2000" spc="-40" dirty="0">
                <a:latin typeface="Georgia" panose="02040502050405020303"/>
                <a:cs typeface="Georgia" panose="02040502050405020303"/>
              </a:rPr>
              <a:t>hash function </a:t>
            </a:r>
            <a:r>
              <a:rPr sz="2000" spc="-35" dirty="0">
                <a:latin typeface="Georgia" panose="02040502050405020303"/>
                <a:cs typeface="Georgia" panose="02040502050405020303"/>
              </a:rPr>
              <a:t>should </a:t>
            </a:r>
            <a:r>
              <a:rPr sz="2000" spc="-10" dirty="0">
                <a:latin typeface="Georgia" panose="02040502050405020303"/>
                <a:cs typeface="Georgia" panose="02040502050405020303"/>
              </a:rPr>
              <a:t>be </a:t>
            </a:r>
            <a:r>
              <a:rPr sz="2000" spc="-5" dirty="0">
                <a:latin typeface="Georgia" panose="02040502050405020303"/>
                <a:cs typeface="Georgia" panose="02040502050405020303"/>
              </a:rPr>
              <a:t>easy </a:t>
            </a:r>
            <a:r>
              <a:rPr sz="2000" spc="-45" dirty="0">
                <a:latin typeface="Georgia" panose="02040502050405020303"/>
                <a:cs typeface="Georgia" panose="02040502050405020303"/>
              </a:rPr>
              <a:t>and </a:t>
            </a:r>
            <a:r>
              <a:rPr sz="2000" spc="-30" dirty="0">
                <a:latin typeface="Georgia" panose="02040502050405020303"/>
                <a:cs typeface="Georgia" panose="02040502050405020303"/>
              </a:rPr>
              <a:t>fast </a:t>
            </a:r>
            <a:r>
              <a:rPr sz="2000" spc="-20" dirty="0">
                <a:latin typeface="Georgia" panose="02040502050405020303"/>
                <a:cs typeface="Georgia" panose="02040502050405020303"/>
              </a:rPr>
              <a:t>to</a:t>
            </a:r>
            <a:r>
              <a:rPr sz="2000" spc="-260" dirty="0">
                <a:latin typeface="Georgia" panose="02040502050405020303"/>
                <a:cs typeface="Georgia" panose="02040502050405020303"/>
              </a:rPr>
              <a:t> </a:t>
            </a:r>
            <a:r>
              <a:rPr sz="2000" spc="-35" dirty="0">
                <a:latin typeface="Georgia" panose="02040502050405020303"/>
                <a:cs typeface="Georgia" panose="02040502050405020303"/>
              </a:rPr>
              <a:t>compute</a:t>
            </a:r>
            <a:endParaRPr sz="2000">
              <a:latin typeface="Georgia" panose="02040502050405020303"/>
              <a:cs typeface="Georgia" panose="02040502050405020303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C00000"/>
              </a:buClr>
              <a:buSzPct val="80000"/>
              <a:buFont typeface="Wingdings" panose="05000000000000000000"/>
              <a:buChar char=""/>
              <a:tabLst>
                <a:tab pos="354965" algn="l"/>
                <a:tab pos="355600" algn="l"/>
              </a:tabLst>
            </a:pPr>
            <a:r>
              <a:rPr sz="2000" spc="-95" dirty="0">
                <a:latin typeface="Georgia" panose="02040502050405020303"/>
                <a:cs typeface="Georgia" panose="02040502050405020303"/>
              </a:rPr>
              <a:t>A </a:t>
            </a:r>
            <a:r>
              <a:rPr sz="2000" spc="-40" dirty="0">
                <a:latin typeface="Georgia" panose="02040502050405020303"/>
                <a:cs typeface="Georgia" panose="02040502050405020303"/>
              </a:rPr>
              <a:t>hash function </a:t>
            </a:r>
            <a:r>
              <a:rPr sz="2000" spc="-35" dirty="0">
                <a:latin typeface="Georgia" panose="02040502050405020303"/>
                <a:cs typeface="Georgia" panose="02040502050405020303"/>
              </a:rPr>
              <a:t>should </a:t>
            </a:r>
            <a:r>
              <a:rPr sz="2000" spc="-15" dirty="0">
                <a:latin typeface="Georgia" panose="02040502050405020303"/>
                <a:cs typeface="Georgia" panose="02040502050405020303"/>
              </a:rPr>
              <a:t>scatter </a:t>
            </a:r>
            <a:r>
              <a:rPr sz="2000" spc="-20" dirty="0">
                <a:latin typeface="Georgia" panose="02040502050405020303"/>
                <a:cs typeface="Georgia" panose="02040502050405020303"/>
              </a:rPr>
              <a:t>the </a:t>
            </a:r>
            <a:r>
              <a:rPr sz="2000" spc="-30" dirty="0">
                <a:latin typeface="Georgia" panose="02040502050405020303"/>
                <a:cs typeface="Georgia" panose="02040502050405020303"/>
              </a:rPr>
              <a:t>data evenly </a:t>
            </a:r>
            <a:r>
              <a:rPr sz="2000" spc="-35" dirty="0">
                <a:latin typeface="Georgia" panose="02040502050405020303"/>
                <a:cs typeface="Georgia" panose="02040502050405020303"/>
              </a:rPr>
              <a:t>throughout </a:t>
            </a:r>
            <a:r>
              <a:rPr sz="2000" spc="-20" dirty="0">
                <a:latin typeface="Georgia" panose="02040502050405020303"/>
                <a:cs typeface="Georgia" panose="02040502050405020303"/>
              </a:rPr>
              <a:t>the </a:t>
            </a:r>
            <a:r>
              <a:rPr sz="2000" spc="-40" dirty="0">
                <a:latin typeface="Georgia" panose="02040502050405020303"/>
                <a:cs typeface="Georgia" panose="02040502050405020303"/>
              </a:rPr>
              <a:t>hash</a:t>
            </a:r>
            <a:r>
              <a:rPr sz="2000" spc="-350" dirty="0">
                <a:latin typeface="Georgia" panose="02040502050405020303"/>
                <a:cs typeface="Georgia" panose="02040502050405020303"/>
              </a:rPr>
              <a:t> </a:t>
            </a:r>
            <a:r>
              <a:rPr sz="2000" spc="-20" dirty="0">
                <a:latin typeface="Georgia" panose="02040502050405020303"/>
                <a:cs typeface="Georgia" panose="02040502050405020303"/>
              </a:rPr>
              <a:t>table</a:t>
            </a:r>
            <a:endParaRPr sz="2000">
              <a:latin typeface="Georgia" panose="02040502050405020303"/>
              <a:cs typeface="Georgia" panose="02040502050405020303"/>
            </a:endParaRPr>
          </a:p>
          <a:p>
            <a:pPr marL="812800" lvl="1" indent="-342900">
              <a:lnSpc>
                <a:spcPct val="100000"/>
              </a:lnSpc>
              <a:spcBef>
                <a:spcPts val="480"/>
              </a:spcBef>
              <a:buClr>
                <a:srgbClr val="C00000"/>
              </a:buClr>
              <a:buSzPct val="80000"/>
              <a:buFont typeface="Wingdings" panose="05000000000000000000"/>
              <a:buChar char=""/>
              <a:tabLst>
                <a:tab pos="812165" algn="l"/>
                <a:tab pos="812800" algn="l"/>
              </a:tabLst>
            </a:pPr>
            <a:r>
              <a:rPr sz="2000" spc="-65" dirty="0">
                <a:latin typeface="Georgia" panose="02040502050405020303"/>
                <a:cs typeface="Georgia" panose="02040502050405020303"/>
              </a:rPr>
              <a:t>How </a:t>
            </a:r>
            <a:r>
              <a:rPr sz="2000" spc="-5" dirty="0">
                <a:latin typeface="Georgia" panose="02040502050405020303"/>
                <a:cs typeface="Georgia" panose="02040502050405020303"/>
              </a:rPr>
              <a:t>well </a:t>
            </a:r>
            <a:r>
              <a:rPr sz="2000" spc="-10" dirty="0">
                <a:latin typeface="Georgia" panose="02040502050405020303"/>
                <a:cs typeface="Georgia" panose="02040502050405020303"/>
              </a:rPr>
              <a:t>does </a:t>
            </a:r>
            <a:r>
              <a:rPr sz="2000" spc="-20" dirty="0">
                <a:latin typeface="Georgia" panose="02040502050405020303"/>
                <a:cs typeface="Georgia" panose="02040502050405020303"/>
              </a:rPr>
              <a:t>the </a:t>
            </a:r>
            <a:r>
              <a:rPr sz="2000" spc="-40" dirty="0">
                <a:latin typeface="Georgia" panose="02040502050405020303"/>
                <a:cs typeface="Georgia" panose="02040502050405020303"/>
              </a:rPr>
              <a:t>hash function </a:t>
            </a:r>
            <a:r>
              <a:rPr sz="2000" spc="-15" dirty="0">
                <a:latin typeface="Georgia" panose="02040502050405020303"/>
                <a:cs typeface="Georgia" panose="02040502050405020303"/>
              </a:rPr>
              <a:t>scatter </a:t>
            </a:r>
            <a:r>
              <a:rPr sz="2000" spc="-50" dirty="0">
                <a:latin typeface="Georgia" panose="02040502050405020303"/>
                <a:cs typeface="Georgia" panose="02040502050405020303"/>
              </a:rPr>
              <a:t>random</a:t>
            </a:r>
            <a:r>
              <a:rPr sz="2000" spc="-345" dirty="0">
                <a:latin typeface="Georgia" panose="02040502050405020303"/>
                <a:cs typeface="Georgia" panose="02040502050405020303"/>
              </a:rPr>
              <a:t> </a:t>
            </a:r>
            <a:r>
              <a:rPr sz="2000" spc="-45" dirty="0">
                <a:latin typeface="Georgia" panose="02040502050405020303"/>
                <a:cs typeface="Georgia" panose="02040502050405020303"/>
              </a:rPr>
              <a:t>data?</a:t>
            </a:r>
            <a:endParaRPr sz="2000">
              <a:latin typeface="Georgia" panose="02040502050405020303"/>
              <a:cs typeface="Georgia" panose="02040502050405020303"/>
            </a:endParaRPr>
          </a:p>
          <a:p>
            <a:pPr marL="812800" lvl="1" indent="-342900">
              <a:lnSpc>
                <a:spcPct val="100000"/>
              </a:lnSpc>
              <a:spcBef>
                <a:spcPts val="480"/>
              </a:spcBef>
              <a:buClr>
                <a:srgbClr val="C00000"/>
              </a:buClr>
              <a:buSzPct val="80000"/>
              <a:buFont typeface="Wingdings" panose="05000000000000000000"/>
              <a:buChar char=""/>
              <a:tabLst>
                <a:tab pos="812165" algn="l"/>
                <a:tab pos="812800" algn="l"/>
              </a:tabLst>
            </a:pPr>
            <a:r>
              <a:rPr sz="2000" spc="-65" dirty="0">
                <a:latin typeface="Georgia" panose="02040502050405020303"/>
                <a:cs typeface="Georgia" panose="02040502050405020303"/>
              </a:rPr>
              <a:t>How </a:t>
            </a:r>
            <a:r>
              <a:rPr sz="2000" spc="-5" dirty="0">
                <a:latin typeface="Georgia" panose="02040502050405020303"/>
                <a:cs typeface="Georgia" panose="02040502050405020303"/>
              </a:rPr>
              <a:t>well </a:t>
            </a:r>
            <a:r>
              <a:rPr sz="2000" spc="-10" dirty="0">
                <a:latin typeface="Georgia" panose="02040502050405020303"/>
                <a:cs typeface="Georgia" panose="02040502050405020303"/>
              </a:rPr>
              <a:t>does </a:t>
            </a:r>
            <a:r>
              <a:rPr sz="2000" spc="-20" dirty="0">
                <a:latin typeface="Georgia" panose="02040502050405020303"/>
                <a:cs typeface="Georgia" panose="02040502050405020303"/>
              </a:rPr>
              <a:t>the </a:t>
            </a:r>
            <a:r>
              <a:rPr sz="2000" spc="-40" dirty="0">
                <a:latin typeface="Georgia" panose="02040502050405020303"/>
                <a:cs typeface="Georgia" panose="02040502050405020303"/>
              </a:rPr>
              <a:t>hash function </a:t>
            </a:r>
            <a:r>
              <a:rPr sz="2000" spc="-15" dirty="0">
                <a:latin typeface="Georgia" panose="02040502050405020303"/>
                <a:cs typeface="Georgia" panose="02040502050405020303"/>
              </a:rPr>
              <a:t>scatter</a:t>
            </a:r>
            <a:r>
              <a:rPr sz="2000" spc="-360" dirty="0">
                <a:latin typeface="Georgia" panose="02040502050405020303"/>
                <a:cs typeface="Georgia" panose="02040502050405020303"/>
              </a:rPr>
              <a:t> </a:t>
            </a:r>
            <a:r>
              <a:rPr sz="2000" spc="-20" dirty="0">
                <a:latin typeface="Georgia" panose="02040502050405020303"/>
                <a:cs typeface="Georgia" panose="02040502050405020303"/>
              </a:rPr>
              <a:t>the </a:t>
            </a:r>
            <a:r>
              <a:rPr sz="2000" spc="-55" dirty="0">
                <a:latin typeface="Georgia" panose="02040502050405020303"/>
                <a:cs typeface="Georgia" panose="02040502050405020303"/>
              </a:rPr>
              <a:t>non-random </a:t>
            </a:r>
            <a:r>
              <a:rPr sz="2000" spc="-45" dirty="0">
                <a:latin typeface="Georgia" panose="02040502050405020303"/>
                <a:cs typeface="Georgia" panose="02040502050405020303"/>
              </a:rPr>
              <a:t>data?</a:t>
            </a:r>
            <a:endParaRPr sz="2000">
              <a:latin typeface="Georgia" panose="02040502050405020303"/>
              <a:cs typeface="Georgia" panose="02040502050405020303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C00000"/>
              </a:buClr>
              <a:buSzPct val="80000"/>
              <a:buFont typeface="Wingdings" panose="05000000000000000000"/>
              <a:buChar char=""/>
              <a:tabLst>
                <a:tab pos="354965" algn="l"/>
                <a:tab pos="355600" algn="l"/>
              </a:tabLst>
            </a:pPr>
            <a:r>
              <a:rPr sz="2000" spc="-55" dirty="0">
                <a:latin typeface="Georgia" panose="02040502050405020303"/>
                <a:cs typeface="Georgia" panose="02040502050405020303"/>
              </a:rPr>
              <a:t>General</a:t>
            </a:r>
            <a:r>
              <a:rPr sz="2000" spc="-70" dirty="0">
                <a:latin typeface="Georgia" panose="02040502050405020303"/>
                <a:cs typeface="Georgia" panose="02040502050405020303"/>
              </a:rPr>
              <a:t> </a:t>
            </a:r>
            <a:r>
              <a:rPr sz="2000" spc="-25" dirty="0">
                <a:latin typeface="Georgia" panose="02040502050405020303"/>
                <a:cs typeface="Georgia" panose="02040502050405020303"/>
              </a:rPr>
              <a:t>principles</a:t>
            </a:r>
            <a:endParaRPr sz="2000">
              <a:latin typeface="Georgia" panose="02040502050405020303"/>
              <a:cs typeface="Georgia" panose="02040502050405020303"/>
            </a:endParaRPr>
          </a:p>
          <a:p>
            <a:pPr marL="812800" lvl="1" indent="-342900">
              <a:lnSpc>
                <a:spcPct val="100000"/>
              </a:lnSpc>
              <a:spcBef>
                <a:spcPts val="480"/>
              </a:spcBef>
              <a:buClr>
                <a:srgbClr val="C00000"/>
              </a:buClr>
              <a:buSzPct val="80000"/>
              <a:buFont typeface="Wingdings" panose="05000000000000000000"/>
              <a:buChar char=""/>
              <a:tabLst>
                <a:tab pos="812165" algn="l"/>
                <a:tab pos="812800" algn="l"/>
              </a:tabLst>
            </a:pPr>
            <a:r>
              <a:rPr sz="2000" spc="-85" dirty="0">
                <a:latin typeface="Georgia" panose="02040502050405020303"/>
                <a:cs typeface="Georgia" panose="02040502050405020303"/>
              </a:rPr>
              <a:t>Hash </a:t>
            </a:r>
            <a:r>
              <a:rPr sz="2000" spc="-40" dirty="0">
                <a:latin typeface="Georgia" panose="02040502050405020303"/>
                <a:cs typeface="Georgia" panose="02040502050405020303"/>
              </a:rPr>
              <a:t>function </a:t>
            </a:r>
            <a:r>
              <a:rPr sz="2000" spc="-35" dirty="0">
                <a:latin typeface="Georgia" panose="02040502050405020303"/>
                <a:cs typeface="Georgia" panose="02040502050405020303"/>
              </a:rPr>
              <a:t>should </a:t>
            </a:r>
            <a:r>
              <a:rPr sz="2000" spc="-20" dirty="0">
                <a:latin typeface="Georgia" panose="02040502050405020303"/>
                <a:cs typeface="Georgia" panose="02040502050405020303"/>
              </a:rPr>
              <a:t>use entire key </a:t>
            </a:r>
            <a:r>
              <a:rPr sz="2000" spc="-50" dirty="0">
                <a:latin typeface="Georgia" panose="02040502050405020303"/>
                <a:cs typeface="Georgia" panose="02040502050405020303"/>
              </a:rPr>
              <a:t>in </a:t>
            </a:r>
            <a:r>
              <a:rPr sz="2000" spc="-20" dirty="0">
                <a:latin typeface="Georgia" panose="02040502050405020303"/>
                <a:cs typeface="Georgia" panose="02040502050405020303"/>
              </a:rPr>
              <a:t>the</a:t>
            </a:r>
            <a:r>
              <a:rPr sz="2000" spc="-229" dirty="0">
                <a:latin typeface="Georgia" panose="02040502050405020303"/>
                <a:cs typeface="Georgia" panose="02040502050405020303"/>
              </a:rPr>
              <a:t> </a:t>
            </a:r>
            <a:r>
              <a:rPr sz="2000" spc="-35" dirty="0">
                <a:latin typeface="Georgia" panose="02040502050405020303"/>
                <a:cs typeface="Georgia" panose="02040502050405020303"/>
              </a:rPr>
              <a:t>calculation</a:t>
            </a:r>
            <a:endParaRPr sz="2000">
              <a:latin typeface="Georgia" panose="02040502050405020303"/>
              <a:cs typeface="Georgia" panose="02040502050405020303"/>
            </a:endParaRPr>
          </a:p>
          <a:p>
            <a:pPr marL="812800" lvl="1" indent="-342900">
              <a:lnSpc>
                <a:spcPct val="100000"/>
              </a:lnSpc>
              <a:spcBef>
                <a:spcPts val="480"/>
              </a:spcBef>
              <a:buClr>
                <a:srgbClr val="C00000"/>
              </a:buClr>
              <a:buSzPct val="80000"/>
              <a:buFont typeface="Wingdings" panose="05000000000000000000"/>
              <a:buChar char=""/>
              <a:tabLst>
                <a:tab pos="812165" algn="l"/>
                <a:tab pos="812800" algn="l"/>
              </a:tabLst>
            </a:pPr>
            <a:r>
              <a:rPr sz="2000" spc="-90" dirty="0">
                <a:latin typeface="Georgia" panose="02040502050405020303"/>
                <a:cs typeface="Georgia" panose="02040502050405020303"/>
              </a:rPr>
              <a:t>If </a:t>
            </a:r>
            <a:r>
              <a:rPr sz="2000" spc="-30" dirty="0">
                <a:latin typeface="Georgia" panose="02040502050405020303"/>
                <a:cs typeface="Georgia" panose="02040502050405020303"/>
              </a:rPr>
              <a:t>a </a:t>
            </a:r>
            <a:r>
              <a:rPr sz="2000" spc="-40" dirty="0">
                <a:latin typeface="Georgia" panose="02040502050405020303"/>
                <a:cs typeface="Georgia" panose="02040502050405020303"/>
              </a:rPr>
              <a:t>hash function </a:t>
            </a:r>
            <a:r>
              <a:rPr sz="2000" spc="-15" dirty="0">
                <a:latin typeface="Georgia" panose="02040502050405020303"/>
                <a:cs typeface="Georgia" panose="02040502050405020303"/>
              </a:rPr>
              <a:t>uses </a:t>
            </a:r>
            <a:r>
              <a:rPr sz="2000" spc="-45" dirty="0">
                <a:latin typeface="Georgia" panose="02040502050405020303"/>
                <a:cs typeface="Georgia" panose="02040502050405020303"/>
              </a:rPr>
              <a:t>modulo </a:t>
            </a:r>
            <a:r>
              <a:rPr sz="2000" spc="-40" dirty="0">
                <a:latin typeface="Georgia" panose="02040502050405020303"/>
                <a:cs typeface="Georgia" panose="02040502050405020303"/>
              </a:rPr>
              <a:t>arithmetic, </a:t>
            </a:r>
            <a:r>
              <a:rPr sz="2000" spc="-20" dirty="0">
                <a:latin typeface="Georgia" panose="02040502050405020303"/>
                <a:cs typeface="Georgia" panose="02040502050405020303"/>
              </a:rPr>
              <a:t>the table </a:t>
            </a:r>
            <a:r>
              <a:rPr sz="2000" dirty="0">
                <a:latin typeface="Georgia" panose="02040502050405020303"/>
                <a:cs typeface="Georgia" panose="02040502050405020303"/>
              </a:rPr>
              <a:t>size </a:t>
            </a:r>
            <a:r>
              <a:rPr sz="2000" spc="-35" dirty="0">
                <a:latin typeface="Georgia" panose="02040502050405020303"/>
                <a:cs typeface="Georgia" panose="02040502050405020303"/>
              </a:rPr>
              <a:t>should </a:t>
            </a:r>
            <a:r>
              <a:rPr sz="2000" spc="-10" dirty="0">
                <a:latin typeface="Georgia" panose="02040502050405020303"/>
                <a:cs typeface="Georgia" panose="02040502050405020303"/>
              </a:rPr>
              <a:t>be</a:t>
            </a:r>
            <a:r>
              <a:rPr sz="2000" spc="-335" dirty="0">
                <a:latin typeface="Georgia" panose="02040502050405020303"/>
                <a:cs typeface="Georgia" panose="02040502050405020303"/>
              </a:rPr>
              <a:t> </a:t>
            </a:r>
            <a:r>
              <a:rPr sz="2000" spc="-35" dirty="0">
                <a:latin typeface="Georgia" panose="02040502050405020303"/>
                <a:cs typeface="Georgia" panose="02040502050405020303"/>
              </a:rPr>
              <a:t>prime</a:t>
            </a:r>
            <a:endParaRPr sz="2000">
              <a:latin typeface="Georgia" panose="02040502050405020303"/>
              <a:cs typeface="Georgia" panose="02040502050405020303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05" y="455117"/>
            <a:ext cx="42614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95" dirty="0">
                <a:solidFill>
                  <a:srgbClr val="000000"/>
                </a:solidFill>
              </a:rPr>
              <a:t>Application </a:t>
            </a:r>
            <a:r>
              <a:rPr sz="3200" spc="-215" dirty="0">
                <a:solidFill>
                  <a:srgbClr val="000000"/>
                </a:solidFill>
              </a:rPr>
              <a:t>of</a:t>
            </a:r>
            <a:r>
              <a:rPr sz="3200" spc="-75" dirty="0">
                <a:solidFill>
                  <a:srgbClr val="000000"/>
                </a:solidFill>
              </a:rPr>
              <a:t> </a:t>
            </a:r>
            <a:r>
              <a:rPr sz="3200" spc="-260" dirty="0">
                <a:solidFill>
                  <a:srgbClr val="000000"/>
                </a:solidFill>
              </a:rPr>
              <a:t>Hashing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35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8" name="object 8"/>
          <p:cNvSpPr txBox="1"/>
          <p:nvPr/>
        </p:nvSpPr>
        <p:spPr>
          <a:xfrm>
            <a:off x="154939" y="1546072"/>
            <a:ext cx="8758555" cy="295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350" indent="-342900">
              <a:lnSpc>
                <a:spcPct val="120000"/>
              </a:lnSpc>
              <a:spcBef>
                <a:spcPts val="100"/>
              </a:spcBef>
              <a:buClr>
                <a:srgbClr val="C00000"/>
              </a:buClr>
              <a:buSzPct val="80000"/>
              <a:buFont typeface="Wingdings" panose="05000000000000000000"/>
              <a:buChar char=""/>
              <a:tabLst>
                <a:tab pos="354965" algn="l"/>
                <a:tab pos="355600" algn="l"/>
              </a:tabLst>
            </a:pPr>
            <a:r>
              <a:rPr sz="2000" spc="-50" dirty="0">
                <a:latin typeface="Georgia" panose="02040502050405020303"/>
                <a:cs typeface="Georgia" panose="02040502050405020303"/>
              </a:rPr>
              <a:t>Compiler </a:t>
            </a:r>
            <a:r>
              <a:rPr sz="2000" spc="-20" dirty="0">
                <a:latin typeface="Georgia" panose="02040502050405020303"/>
                <a:cs typeface="Georgia" panose="02040502050405020303"/>
              </a:rPr>
              <a:t>use </a:t>
            </a:r>
            <a:r>
              <a:rPr sz="2000" spc="-40" dirty="0">
                <a:latin typeface="Georgia" panose="02040502050405020303"/>
                <a:cs typeface="Georgia" panose="02040502050405020303"/>
              </a:rPr>
              <a:t>hash </a:t>
            </a:r>
            <a:r>
              <a:rPr sz="2000" spc="-20" dirty="0">
                <a:latin typeface="Georgia" panose="02040502050405020303"/>
                <a:cs typeface="Georgia" panose="02040502050405020303"/>
              </a:rPr>
              <a:t>tables </a:t>
            </a:r>
            <a:r>
              <a:rPr sz="2000" spc="-25" dirty="0">
                <a:latin typeface="Georgia" panose="02040502050405020303"/>
                <a:cs typeface="Georgia" panose="02040502050405020303"/>
              </a:rPr>
              <a:t>to </a:t>
            </a:r>
            <a:r>
              <a:rPr sz="2000" spc="-45" dirty="0">
                <a:latin typeface="Georgia" panose="02040502050405020303"/>
                <a:cs typeface="Georgia" panose="02040502050405020303"/>
              </a:rPr>
              <a:t>implement </a:t>
            </a:r>
            <a:r>
              <a:rPr sz="2000" spc="-25" dirty="0">
                <a:latin typeface="Georgia" panose="02040502050405020303"/>
                <a:cs typeface="Georgia" panose="02040502050405020303"/>
              </a:rPr>
              <a:t>the symbol table </a:t>
            </a:r>
            <a:r>
              <a:rPr sz="2000" spc="-15" dirty="0">
                <a:latin typeface="Georgia" panose="02040502050405020303"/>
                <a:cs typeface="Georgia" panose="02040502050405020303"/>
              </a:rPr>
              <a:t>(a </a:t>
            </a:r>
            <a:r>
              <a:rPr sz="2000" spc="-35" dirty="0">
                <a:latin typeface="Georgia" panose="02040502050405020303"/>
                <a:cs typeface="Georgia" panose="02040502050405020303"/>
              </a:rPr>
              <a:t>data </a:t>
            </a:r>
            <a:r>
              <a:rPr sz="2000" spc="-20" dirty="0">
                <a:latin typeface="Georgia" panose="02040502050405020303"/>
                <a:cs typeface="Georgia" panose="02040502050405020303"/>
              </a:rPr>
              <a:t>structure </a:t>
            </a:r>
            <a:r>
              <a:rPr sz="2000" spc="-35" dirty="0">
                <a:latin typeface="Georgia" panose="02040502050405020303"/>
                <a:cs typeface="Georgia" panose="02040502050405020303"/>
              </a:rPr>
              <a:t>to  </a:t>
            </a:r>
            <a:r>
              <a:rPr sz="2000" spc="-20" dirty="0">
                <a:latin typeface="Georgia" panose="02040502050405020303"/>
                <a:cs typeface="Georgia" panose="02040502050405020303"/>
              </a:rPr>
              <a:t>keep </a:t>
            </a:r>
            <a:r>
              <a:rPr sz="2000" spc="-25" dirty="0">
                <a:latin typeface="Georgia" panose="02040502050405020303"/>
                <a:cs typeface="Georgia" panose="02040502050405020303"/>
              </a:rPr>
              <a:t>track </a:t>
            </a:r>
            <a:r>
              <a:rPr sz="2000" spc="-30" dirty="0">
                <a:latin typeface="Georgia" panose="02040502050405020303"/>
                <a:cs typeface="Georgia" panose="02040502050405020303"/>
              </a:rPr>
              <a:t>of </a:t>
            </a:r>
            <a:r>
              <a:rPr sz="2000" spc="-20" dirty="0">
                <a:latin typeface="Georgia" panose="02040502050405020303"/>
                <a:cs typeface="Georgia" panose="02040502050405020303"/>
              </a:rPr>
              <a:t>declared</a:t>
            </a:r>
            <a:r>
              <a:rPr sz="2000" spc="-180" dirty="0">
                <a:latin typeface="Georgia" panose="02040502050405020303"/>
                <a:cs typeface="Georgia" panose="02040502050405020303"/>
              </a:rPr>
              <a:t> </a:t>
            </a:r>
            <a:r>
              <a:rPr sz="2000" spc="-20" dirty="0">
                <a:latin typeface="Georgia" panose="02040502050405020303"/>
                <a:cs typeface="Georgia" panose="02040502050405020303"/>
              </a:rPr>
              <a:t>variables)</a:t>
            </a:r>
            <a:endParaRPr sz="2000">
              <a:latin typeface="Georgia" panose="02040502050405020303"/>
              <a:cs typeface="Georgia" panose="02040502050405020303"/>
            </a:endParaRPr>
          </a:p>
          <a:p>
            <a:pPr marL="355600" marR="5080" indent="-342900">
              <a:lnSpc>
                <a:spcPts val="2880"/>
              </a:lnSpc>
              <a:spcBef>
                <a:spcPts val="175"/>
              </a:spcBef>
              <a:buClr>
                <a:srgbClr val="C00000"/>
              </a:buClr>
              <a:buSzPct val="80000"/>
              <a:buFont typeface="Wingdings" panose="05000000000000000000"/>
              <a:buChar char=""/>
              <a:tabLst>
                <a:tab pos="354965" algn="l"/>
                <a:tab pos="355600" algn="l"/>
              </a:tabLst>
            </a:pPr>
            <a:r>
              <a:rPr sz="2000" spc="-85" dirty="0">
                <a:latin typeface="Georgia" panose="02040502050405020303"/>
                <a:cs typeface="Georgia" panose="02040502050405020303"/>
              </a:rPr>
              <a:t>Game </a:t>
            </a:r>
            <a:r>
              <a:rPr sz="2000" spc="-40" dirty="0">
                <a:latin typeface="Georgia" panose="02040502050405020303"/>
                <a:cs typeface="Georgia" panose="02040502050405020303"/>
              </a:rPr>
              <a:t>programs </a:t>
            </a:r>
            <a:r>
              <a:rPr sz="2000" spc="-20" dirty="0">
                <a:latin typeface="Georgia" panose="02040502050405020303"/>
                <a:cs typeface="Georgia" panose="02040502050405020303"/>
              </a:rPr>
              <a:t>use </a:t>
            </a:r>
            <a:r>
              <a:rPr sz="2000" spc="-45" dirty="0">
                <a:latin typeface="Georgia" panose="02040502050405020303"/>
                <a:cs typeface="Georgia" panose="02040502050405020303"/>
              </a:rPr>
              <a:t>hash </a:t>
            </a:r>
            <a:r>
              <a:rPr sz="2000" spc="-20" dirty="0">
                <a:latin typeface="Georgia" panose="02040502050405020303"/>
                <a:cs typeface="Georgia" panose="02040502050405020303"/>
              </a:rPr>
              <a:t>tables to keep </a:t>
            </a:r>
            <a:r>
              <a:rPr sz="2000" spc="-30" dirty="0">
                <a:latin typeface="Georgia" panose="02040502050405020303"/>
                <a:cs typeface="Georgia" panose="02040502050405020303"/>
              </a:rPr>
              <a:t>track </a:t>
            </a:r>
            <a:r>
              <a:rPr sz="2000" spc="-35" dirty="0">
                <a:latin typeface="Georgia" panose="02040502050405020303"/>
                <a:cs typeface="Georgia" panose="02040502050405020303"/>
              </a:rPr>
              <a:t>of </a:t>
            </a:r>
            <a:r>
              <a:rPr sz="2000" spc="-30" dirty="0">
                <a:latin typeface="Georgia" panose="02040502050405020303"/>
                <a:cs typeface="Georgia" panose="02040502050405020303"/>
              </a:rPr>
              <a:t>positions </a:t>
            </a:r>
            <a:r>
              <a:rPr sz="2000" spc="-25" dirty="0">
                <a:latin typeface="Georgia" panose="02040502050405020303"/>
                <a:cs typeface="Georgia" panose="02040502050405020303"/>
              </a:rPr>
              <a:t>it </a:t>
            </a:r>
            <a:r>
              <a:rPr sz="2000" spc="-40" dirty="0">
                <a:latin typeface="Georgia" panose="02040502050405020303"/>
                <a:cs typeface="Georgia" panose="02040502050405020303"/>
              </a:rPr>
              <a:t>has </a:t>
            </a:r>
            <a:r>
              <a:rPr sz="2000" spc="-30" dirty="0">
                <a:latin typeface="Georgia" panose="02040502050405020303"/>
                <a:cs typeface="Georgia" panose="02040502050405020303"/>
              </a:rPr>
              <a:t>encountered  (transposition</a:t>
            </a:r>
            <a:r>
              <a:rPr sz="2000" spc="-95" dirty="0">
                <a:latin typeface="Georgia" panose="02040502050405020303"/>
                <a:cs typeface="Georgia" panose="02040502050405020303"/>
              </a:rPr>
              <a:t> </a:t>
            </a:r>
            <a:r>
              <a:rPr sz="2000" spc="-15" dirty="0">
                <a:latin typeface="Georgia" panose="02040502050405020303"/>
                <a:cs typeface="Georgia" panose="02040502050405020303"/>
              </a:rPr>
              <a:t>table)</a:t>
            </a:r>
            <a:endParaRPr sz="2000">
              <a:latin typeface="Georgia" panose="02040502050405020303"/>
              <a:cs typeface="Georgia" panose="02040502050405020303"/>
            </a:endParaRPr>
          </a:p>
          <a:p>
            <a:pPr marL="355600" indent="-342900">
              <a:lnSpc>
                <a:spcPct val="100000"/>
              </a:lnSpc>
              <a:spcBef>
                <a:spcPts val="305"/>
              </a:spcBef>
              <a:buClr>
                <a:srgbClr val="C00000"/>
              </a:buClr>
              <a:buSzPct val="80000"/>
              <a:buFont typeface="Wingdings" panose="05000000000000000000"/>
              <a:buChar char=""/>
              <a:tabLst>
                <a:tab pos="354965" algn="l"/>
                <a:tab pos="355600" algn="l"/>
              </a:tabLst>
            </a:pPr>
            <a:r>
              <a:rPr sz="2000" spc="-65" dirty="0">
                <a:latin typeface="Georgia" panose="02040502050405020303"/>
                <a:cs typeface="Georgia" panose="02040502050405020303"/>
              </a:rPr>
              <a:t>Online </a:t>
            </a:r>
            <a:r>
              <a:rPr sz="2000" spc="-30" dirty="0">
                <a:latin typeface="Georgia" panose="02040502050405020303"/>
                <a:cs typeface="Georgia" panose="02040502050405020303"/>
              </a:rPr>
              <a:t>spelling</a:t>
            </a:r>
            <a:r>
              <a:rPr sz="2000" spc="-75" dirty="0">
                <a:latin typeface="Georgia" panose="02040502050405020303"/>
                <a:cs typeface="Georgia" panose="02040502050405020303"/>
              </a:rPr>
              <a:t> </a:t>
            </a:r>
            <a:r>
              <a:rPr sz="2000" spc="-20" dirty="0">
                <a:latin typeface="Georgia" panose="02040502050405020303"/>
                <a:cs typeface="Georgia" panose="02040502050405020303"/>
              </a:rPr>
              <a:t>checker</a:t>
            </a:r>
            <a:endParaRPr sz="2000">
              <a:latin typeface="Georgia" panose="02040502050405020303"/>
              <a:cs typeface="Georgia" panose="02040502050405020303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C00000"/>
              </a:buClr>
              <a:buSzPct val="80000"/>
              <a:buFont typeface="Wingdings" panose="05000000000000000000"/>
              <a:buChar char=""/>
              <a:tabLst>
                <a:tab pos="354965" algn="l"/>
                <a:tab pos="355600" algn="l"/>
              </a:tabLst>
            </a:pPr>
            <a:r>
              <a:rPr sz="2000" spc="-45" dirty="0">
                <a:latin typeface="Georgia" panose="02040502050405020303"/>
                <a:cs typeface="Georgia" panose="02040502050405020303"/>
              </a:rPr>
              <a:t>Substring </a:t>
            </a:r>
            <a:r>
              <a:rPr sz="2000" spc="-25" dirty="0">
                <a:latin typeface="Georgia" panose="02040502050405020303"/>
                <a:cs typeface="Georgia" panose="02040502050405020303"/>
              </a:rPr>
              <a:t>pattern</a:t>
            </a:r>
            <a:r>
              <a:rPr sz="2000" spc="-130" dirty="0">
                <a:latin typeface="Georgia" panose="02040502050405020303"/>
                <a:cs typeface="Georgia" panose="02040502050405020303"/>
              </a:rPr>
              <a:t> </a:t>
            </a:r>
            <a:r>
              <a:rPr sz="2000" spc="-50" dirty="0">
                <a:latin typeface="Georgia" panose="02040502050405020303"/>
                <a:cs typeface="Georgia" panose="02040502050405020303"/>
              </a:rPr>
              <a:t>matching</a:t>
            </a:r>
            <a:endParaRPr sz="2000">
              <a:latin typeface="Georgia" panose="02040502050405020303"/>
              <a:cs typeface="Georgia" panose="02040502050405020303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C00000"/>
              </a:buClr>
              <a:buSzPct val="80000"/>
              <a:buFont typeface="Wingdings" panose="05000000000000000000"/>
              <a:buChar char=""/>
              <a:tabLst>
                <a:tab pos="354965" algn="l"/>
                <a:tab pos="355600" algn="l"/>
              </a:tabLst>
            </a:pPr>
            <a:r>
              <a:rPr sz="2000" spc="-60" dirty="0">
                <a:latin typeface="Georgia" panose="02040502050405020303"/>
                <a:cs typeface="Georgia" panose="02040502050405020303"/>
              </a:rPr>
              <a:t>Document</a:t>
            </a:r>
            <a:r>
              <a:rPr sz="2000" spc="-75" dirty="0">
                <a:latin typeface="Georgia" panose="02040502050405020303"/>
                <a:cs typeface="Georgia" panose="02040502050405020303"/>
              </a:rPr>
              <a:t> </a:t>
            </a:r>
            <a:r>
              <a:rPr sz="2000" spc="-35" dirty="0">
                <a:latin typeface="Georgia" panose="02040502050405020303"/>
                <a:cs typeface="Georgia" panose="02040502050405020303"/>
              </a:rPr>
              <a:t>comparison</a:t>
            </a:r>
            <a:endParaRPr sz="2000">
              <a:latin typeface="Georgia" panose="02040502050405020303"/>
              <a:cs typeface="Georgia" panose="02040502050405020303"/>
            </a:endParaRPr>
          </a:p>
          <a:p>
            <a:pPr marL="355600" indent="-342900">
              <a:lnSpc>
                <a:spcPct val="100000"/>
              </a:lnSpc>
              <a:spcBef>
                <a:spcPts val="485"/>
              </a:spcBef>
              <a:buClr>
                <a:srgbClr val="C00000"/>
              </a:buClr>
              <a:buSzPct val="80000"/>
              <a:buFont typeface="Wingdings" panose="05000000000000000000"/>
              <a:buChar char=""/>
              <a:tabLst>
                <a:tab pos="354965" algn="l"/>
                <a:tab pos="355600" algn="l"/>
              </a:tabLst>
            </a:pPr>
            <a:r>
              <a:rPr sz="2000" spc="-45" dirty="0">
                <a:latin typeface="Georgia" panose="02040502050405020303"/>
                <a:cs typeface="Georgia" panose="02040502050405020303"/>
              </a:rPr>
              <a:t>Searching</a:t>
            </a:r>
            <a:endParaRPr sz="2000">
              <a:latin typeface="Georgia" panose="02040502050405020303"/>
              <a:cs typeface="Georgia" panose="02040502050405020303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67400" y="244602"/>
            <a:ext cx="1543050" cy="100012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136" y="369773"/>
            <a:ext cx="321881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295" dirty="0">
                <a:solidFill>
                  <a:srgbClr val="000000"/>
                </a:solidFill>
              </a:rPr>
              <a:t>Assignments</a:t>
            </a:r>
            <a:endParaRPr sz="4300"/>
          </a:p>
        </p:txBody>
      </p:sp>
      <p:sp>
        <p:nvSpPr>
          <p:cNvPr id="4" name="object 4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36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9" name="object 9"/>
          <p:cNvSpPr txBox="1"/>
          <p:nvPr/>
        </p:nvSpPr>
        <p:spPr>
          <a:xfrm>
            <a:off x="178307" y="1519173"/>
            <a:ext cx="8802370" cy="4948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7515" marR="30480" indent="-400050">
              <a:lnSpc>
                <a:spcPct val="100000"/>
              </a:lnSpc>
              <a:spcBef>
                <a:spcPts val="95"/>
              </a:spcBef>
              <a:buClr>
                <a:srgbClr val="C00000"/>
              </a:buClr>
              <a:buSzPct val="89000"/>
              <a:buFont typeface="Wingdings" panose="05000000000000000000"/>
              <a:buChar char=""/>
              <a:tabLst>
                <a:tab pos="437515" algn="l"/>
                <a:tab pos="438150" algn="l"/>
              </a:tabLst>
            </a:pPr>
            <a:r>
              <a:rPr sz="1900" spc="-95" dirty="0">
                <a:latin typeface="Georgia" panose="02040502050405020303"/>
                <a:cs typeface="Georgia" panose="02040502050405020303"/>
              </a:rPr>
              <a:t>A </a:t>
            </a:r>
            <a:r>
              <a:rPr sz="1900" spc="-40" dirty="0">
                <a:latin typeface="Georgia" panose="02040502050405020303"/>
                <a:cs typeface="Georgia" panose="02040502050405020303"/>
              </a:rPr>
              <a:t>hash function </a:t>
            </a:r>
            <a:r>
              <a:rPr sz="1900" spc="-20" dirty="0">
                <a:latin typeface="Georgia" panose="02040502050405020303"/>
                <a:cs typeface="Georgia" panose="02040502050405020303"/>
              </a:rPr>
              <a:t>is </a:t>
            </a:r>
            <a:r>
              <a:rPr sz="1900" spc="-35" dirty="0">
                <a:latin typeface="Georgia" panose="02040502050405020303"/>
                <a:cs typeface="Georgia" panose="02040502050405020303"/>
              </a:rPr>
              <a:t>defined </a:t>
            </a:r>
            <a:r>
              <a:rPr sz="1900" spc="-30" dirty="0">
                <a:latin typeface="Georgia" panose="02040502050405020303"/>
                <a:cs typeface="Georgia" panose="02040502050405020303"/>
              </a:rPr>
              <a:t>as </a:t>
            </a:r>
            <a:r>
              <a:rPr sz="1900" spc="-40" dirty="0">
                <a:latin typeface="Georgia" panose="02040502050405020303"/>
                <a:cs typeface="Georgia" panose="02040502050405020303"/>
              </a:rPr>
              <a:t>h</a:t>
            </a:r>
            <a:r>
              <a:rPr sz="1875" spc="-60" baseline="-20000" dirty="0">
                <a:latin typeface="Georgia" panose="02040502050405020303"/>
                <a:cs typeface="Georgia" panose="02040502050405020303"/>
              </a:rPr>
              <a:t>1</a:t>
            </a:r>
            <a:r>
              <a:rPr sz="1900" spc="-40" dirty="0">
                <a:latin typeface="Georgia" panose="02040502050405020303"/>
                <a:cs typeface="Georgia" panose="02040502050405020303"/>
              </a:rPr>
              <a:t>(r, </a:t>
            </a:r>
            <a:r>
              <a:rPr sz="1900" spc="-80" dirty="0">
                <a:latin typeface="Georgia" panose="02040502050405020303"/>
                <a:cs typeface="Georgia" panose="02040502050405020303"/>
              </a:rPr>
              <a:t>g, </a:t>
            </a:r>
            <a:r>
              <a:rPr sz="1900" spc="-15" dirty="0">
                <a:latin typeface="Georgia" panose="02040502050405020303"/>
                <a:cs typeface="Georgia" panose="02040502050405020303"/>
              </a:rPr>
              <a:t>b) </a:t>
            </a:r>
            <a:r>
              <a:rPr sz="1900" spc="-175" dirty="0">
                <a:latin typeface="Georgia" panose="02040502050405020303"/>
                <a:cs typeface="Georgia" panose="02040502050405020303"/>
              </a:rPr>
              <a:t>= </a:t>
            </a:r>
            <a:r>
              <a:rPr sz="1900" spc="5" dirty="0">
                <a:latin typeface="Georgia" panose="02040502050405020303"/>
                <a:cs typeface="Georgia" panose="02040502050405020303"/>
              </a:rPr>
              <a:t>r </a:t>
            </a:r>
            <a:r>
              <a:rPr sz="1900" spc="-175" dirty="0">
                <a:latin typeface="Georgia" panose="02040502050405020303"/>
                <a:cs typeface="Georgia" panose="02040502050405020303"/>
              </a:rPr>
              <a:t>^ </a:t>
            </a:r>
            <a:r>
              <a:rPr sz="1900" spc="-35" dirty="0">
                <a:latin typeface="Georgia" panose="02040502050405020303"/>
                <a:cs typeface="Georgia" panose="02040502050405020303"/>
              </a:rPr>
              <a:t>g </a:t>
            </a:r>
            <a:r>
              <a:rPr sz="1900" spc="-175" dirty="0">
                <a:latin typeface="Georgia" panose="02040502050405020303"/>
                <a:cs typeface="Georgia" panose="02040502050405020303"/>
              </a:rPr>
              <a:t>^ </a:t>
            </a:r>
            <a:r>
              <a:rPr sz="1900" spc="-30" dirty="0">
                <a:latin typeface="Georgia" panose="02040502050405020303"/>
                <a:cs typeface="Georgia" panose="02040502050405020303"/>
              </a:rPr>
              <a:t>b </a:t>
            </a:r>
            <a:r>
              <a:rPr sz="1900" spc="-10" dirty="0">
                <a:latin typeface="Georgia" panose="02040502050405020303"/>
                <a:cs typeface="Georgia" panose="02040502050405020303"/>
              </a:rPr>
              <a:t>where </a:t>
            </a:r>
            <a:r>
              <a:rPr sz="1900" spc="-175" dirty="0">
                <a:latin typeface="Georgia" panose="02040502050405020303"/>
                <a:cs typeface="Georgia" panose="02040502050405020303"/>
              </a:rPr>
              <a:t>^ </a:t>
            </a:r>
            <a:r>
              <a:rPr sz="1900" spc="-20" dirty="0">
                <a:latin typeface="Georgia" panose="02040502050405020303"/>
                <a:cs typeface="Georgia" panose="02040502050405020303"/>
              </a:rPr>
              <a:t>represents </a:t>
            </a:r>
            <a:r>
              <a:rPr sz="1900" spc="-40" dirty="0">
                <a:latin typeface="Georgia" panose="02040502050405020303"/>
                <a:cs typeface="Georgia" panose="02040502050405020303"/>
              </a:rPr>
              <a:t>exclusive-  </a:t>
            </a:r>
            <a:r>
              <a:rPr sz="1900" spc="-110" dirty="0">
                <a:latin typeface="Georgia" panose="02040502050405020303"/>
                <a:cs typeface="Georgia" panose="02040502050405020303"/>
              </a:rPr>
              <a:t>or. </a:t>
            </a:r>
            <a:r>
              <a:rPr sz="1900" spc="-55" dirty="0">
                <a:latin typeface="Georgia" panose="02040502050405020303"/>
                <a:cs typeface="Georgia" panose="02040502050405020303"/>
              </a:rPr>
              <a:t>Compute </a:t>
            </a:r>
            <a:r>
              <a:rPr sz="1900" spc="-30" dirty="0">
                <a:latin typeface="Georgia" panose="02040502050405020303"/>
                <a:cs typeface="Georgia" panose="02040502050405020303"/>
              </a:rPr>
              <a:t>the</a:t>
            </a:r>
            <a:r>
              <a:rPr sz="1900" spc="35" dirty="0">
                <a:latin typeface="Georgia" panose="02040502050405020303"/>
                <a:cs typeface="Georgia" panose="02040502050405020303"/>
              </a:rPr>
              <a:t> </a:t>
            </a:r>
            <a:r>
              <a:rPr sz="1900" spc="-35" dirty="0">
                <a:latin typeface="Georgia" panose="02040502050405020303"/>
                <a:cs typeface="Georgia" panose="02040502050405020303"/>
              </a:rPr>
              <a:t>following-</a:t>
            </a:r>
            <a:endParaRPr sz="1900">
              <a:latin typeface="Georgia" panose="02040502050405020303"/>
              <a:cs typeface="Georgia" panose="02040502050405020303"/>
            </a:endParaRPr>
          </a:p>
          <a:p>
            <a:pPr marL="894715" lvl="1" indent="-400050">
              <a:lnSpc>
                <a:spcPct val="100000"/>
              </a:lnSpc>
              <a:spcBef>
                <a:spcPts val="5"/>
              </a:spcBef>
              <a:buClr>
                <a:srgbClr val="C00000"/>
              </a:buClr>
              <a:buSzPct val="89000"/>
              <a:buFont typeface="Wingdings" panose="05000000000000000000"/>
              <a:buChar char=""/>
              <a:tabLst>
                <a:tab pos="894715" algn="l"/>
                <a:tab pos="895350" algn="l"/>
              </a:tabLst>
            </a:pPr>
            <a:r>
              <a:rPr sz="1900" spc="20" dirty="0">
                <a:latin typeface="Georgia" panose="02040502050405020303"/>
                <a:cs typeface="Georgia" panose="02040502050405020303"/>
              </a:rPr>
              <a:t>h</a:t>
            </a:r>
            <a:r>
              <a:rPr sz="1875" spc="30" baseline="-20000" dirty="0">
                <a:latin typeface="Georgia" panose="02040502050405020303"/>
                <a:cs typeface="Georgia" panose="02040502050405020303"/>
              </a:rPr>
              <a:t>1</a:t>
            </a:r>
            <a:r>
              <a:rPr sz="1900" spc="20" dirty="0">
                <a:latin typeface="Georgia" panose="02040502050405020303"/>
                <a:cs typeface="Georgia" panose="02040502050405020303"/>
              </a:rPr>
              <a:t>(255,18,15)</a:t>
            </a:r>
            <a:endParaRPr sz="1900">
              <a:latin typeface="Georgia" panose="02040502050405020303"/>
              <a:cs typeface="Georgia" panose="02040502050405020303"/>
            </a:endParaRPr>
          </a:p>
          <a:p>
            <a:pPr marL="894715" lvl="1" indent="-400050">
              <a:lnSpc>
                <a:spcPct val="100000"/>
              </a:lnSpc>
              <a:buClr>
                <a:srgbClr val="C00000"/>
              </a:buClr>
              <a:buSzPct val="89000"/>
              <a:buFont typeface="Wingdings" panose="05000000000000000000"/>
              <a:buChar char=""/>
              <a:tabLst>
                <a:tab pos="894715" algn="l"/>
                <a:tab pos="895350" algn="l"/>
              </a:tabLst>
            </a:pPr>
            <a:r>
              <a:rPr sz="1900" spc="5" dirty="0">
                <a:latin typeface="Georgia" panose="02040502050405020303"/>
                <a:cs typeface="Georgia" panose="02040502050405020303"/>
              </a:rPr>
              <a:t>h</a:t>
            </a:r>
            <a:r>
              <a:rPr sz="1875" spc="7" baseline="-20000" dirty="0">
                <a:latin typeface="Georgia" panose="02040502050405020303"/>
                <a:cs typeface="Georgia" panose="02040502050405020303"/>
              </a:rPr>
              <a:t>1</a:t>
            </a:r>
            <a:r>
              <a:rPr sz="1900" spc="5" dirty="0">
                <a:latin typeface="Georgia" panose="02040502050405020303"/>
                <a:cs typeface="Georgia" panose="02040502050405020303"/>
              </a:rPr>
              <a:t>(127,0,255)</a:t>
            </a:r>
            <a:endParaRPr sz="1900">
              <a:latin typeface="Georgia" panose="02040502050405020303"/>
              <a:cs typeface="Georgia" panose="02040502050405020303"/>
            </a:endParaRPr>
          </a:p>
          <a:p>
            <a:pPr marL="437515" marR="33655" indent="-400050">
              <a:lnSpc>
                <a:spcPct val="100000"/>
              </a:lnSpc>
              <a:buClr>
                <a:srgbClr val="C00000"/>
              </a:buClr>
              <a:buSzPct val="89000"/>
              <a:buFont typeface="Wingdings" panose="05000000000000000000"/>
              <a:buChar char=""/>
              <a:tabLst>
                <a:tab pos="437515" algn="l"/>
                <a:tab pos="438150" algn="l"/>
              </a:tabLst>
            </a:pPr>
            <a:r>
              <a:rPr sz="1900" spc="-95" dirty="0">
                <a:latin typeface="Georgia" panose="02040502050405020303"/>
                <a:cs typeface="Georgia" panose="02040502050405020303"/>
              </a:rPr>
              <a:t>A </a:t>
            </a:r>
            <a:r>
              <a:rPr sz="1900" spc="-40" dirty="0">
                <a:latin typeface="Georgia" panose="02040502050405020303"/>
                <a:cs typeface="Georgia" panose="02040502050405020303"/>
              </a:rPr>
              <a:t>hash function </a:t>
            </a:r>
            <a:r>
              <a:rPr sz="1900" spc="-20" dirty="0">
                <a:latin typeface="Georgia" panose="02040502050405020303"/>
                <a:cs typeface="Georgia" panose="02040502050405020303"/>
              </a:rPr>
              <a:t>is </a:t>
            </a:r>
            <a:r>
              <a:rPr sz="1900" spc="-30" dirty="0">
                <a:latin typeface="Georgia" panose="02040502050405020303"/>
                <a:cs typeface="Georgia" panose="02040502050405020303"/>
              </a:rPr>
              <a:t>defined as </a:t>
            </a:r>
            <a:r>
              <a:rPr sz="1900" spc="-75" dirty="0">
                <a:latin typeface="Georgia" panose="02040502050405020303"/>
                <a:cs typeface="Georgia" panose="02040502050405020303"/>
              </a:rPr>
              <a:t>h</a:t>
            </a:r>
            <a:r>
              <a:rPr sz="1875" spc="-112" baseline="-20000" dirty="0">
                <a:latin typeface="Georgia" panose="02040502050405020303"/>
                <a:cs typeface="Georgia" panose="02040502050405020303"/>
              </a:rPr>
              <a:t>2</a:t>
            </a:r>
            <a:r>
              <a:rPr sz="1900" spc="-75" dirty="0">
                <a:latin typeface="Georgia" panose="02040502050405020303"/>
                <a:cs typeface="Georgia" panose="02040502050405020303"/>
              </a:rPr>
              <a:t>(r, </a:t>
            </a:r>
            <a:r>
              <a:rPr sz="1900" spc="-80" dirty="0">
                <a:latin typeface="Georgia" panose="02040502050405020303"/>
                <a:cs typeface="Georgia" panose="02040502050405020303"/>
              </a:rPr>
              <a:t>g, </a:t>
            </a:r>
            <a:r>
              <a:rPr sz="1900" spc="-15" dirty="0">
                <a:latin typeface="Georgia" panose="02040502050405020303"/>
                <a:cs typeface="Georgia" panose="02040502050405020303"/>
              </a:rPr>
              <a:t>b) </a:t>
            </a:r>
            <a:r>
              <a:rPr sz="1900" spc="-175" dirty="0">
                <a:latin typeface="Georgia" panose="02040502050405020303"/>
                <a:cs typeface="Georgia" panose="02040502050405020303"/>
              </a:rPr>
              <a:t>= </a:t>
            </a:r>
            <a:r>
              <a:rPr sz="1900" spc="15" dirty="0">
                <a:latin typeface="Georgia" panose="02040502050405020303"/>
                <a:cs typeface="Georgia" panose="02040502050405020303"/>
              </a:rPr>
              <a:t>1024 </a:t>
            </a:r>
            <a:r>
              <a:rPr sz="1900" spc="-90" dirty="0">
                <a:latin typeface="Georgia" panose="02040502050405020303"/>
                <a:cs typeface="Georgia" panose="02040502050405020303"/>
              </a:rPr>
              <a:t>* </a:t>
            </a:r>
            <a:r>
              <a:rPr sz="1900" spc="5" dirty="0">
                <a:latin typeface="Georgia" panose="02040502050405020303"/>
                <a:cs typeface="Georgia" panose="02040502050405020303"/>
              </a:rPr>
              <a:t>r </a:t>
            </a:r>
            <a:r>
              <a:rPr sz="1900" spc="-175" dirty="0">
                <a:latin typeface="Georgia" panose="02040502050405020303"/>
                <a:cs typeface="Georgia" panose="02040502050405020303"/>
              </a:rPr>
              <a:t>+ </a:t>
            </a:r>
            <a:r>
              <a:rPr sz="1900" spc="-5" dirty="0">
                <a:latin typeface="Georgia" panose="02040502050405020303"/>
                <a:cs typeface="Georgia" panose="02040502050405020303"/>
              </a:rPr>
              <a:t>32 </a:t>
            </a:r>
            <a:r>
              <a:rPr sz="1900" spc="-90" dirty="0">
                <a:latin typeface="Georgia" panose="02040502050405020303"/>
                <a:cs typeface="Georgia" panose="02040502050405020303"/>
              </a:rPr>
              <a:t>* </a:t>
            </a:r>
            <a:r>
              <a:rPr sz="1900" spc="-105" dirty="0">
                <a:latin typeface="Georgia" panose="02040502050405020303"/>
                <a:cs typeface="Georgia" panose="02040502050405020303"/>
              </a:rPr>
              <a:t>g+ </a:t>
            </a:r>
            <a:r>
              <a:rPr sz="1900" spc="-80" dirty="0">
                <a:latin typeface="Georgia" panose="02040502050405020303"/>
                <a:cs typeface="Georgia" panose="02040502050405020303"/>
              </a:rPr>
              <a:t>b. </a:t>
            </a:r>
            <a:r>
              <a:rPr sz="1900" spc="-55" dirty="0">
                <a:latin typeface="Georgia" panose="02040502050405020303"/>
                <a:cs typeface="Georgia" panose="02040502050405020303"/>
              </a:rPr>
              <a:t>Compute </a:t>
            </a:r>
            <a:r>
              <a:rPr sz="1900" spc="-30" dirty="0">
                <a:latin typeface="Georgia" panose="02040502050405020303"/>
                <a:cs typeface="Georgia" panose="02040502050405020303"/>
              </a:rPr>
              <a:t>the  </a:t>
            </a:r>
            <a:r>
              <a:rPr sz="1900" spc="-35" dirty="0">
                <a:latin typeface="Georgia" panose="02040502050405020303"/>
                <a:cs typeface="Georgia" panose="02040502050405020303"/>
              </a:rPr>
              <a:t>following-</a:t>
            </a:r>
            <a:endParaRPr sz="1900">
              <a:latin typeface="Georgia" panose="02040502050405020303"/>
              <a:cs typeface="Georgia" panose="02040502050405020303"/>
            </a:endParaRPr>
          </a:p>
          <a:p>
            <a:pPr marL="894715" lvl="1" indent="-400050">
              <a:lnSpc>
                <a:spcPct val="100000"/>
              </a:lnSpc>
              <a:buClr>
                <a:srgbClr val="C00000"/>
              </a:buClr>
              <a:buSzPct val="89000"/>
              <a:buFont typeface="Wingdings" panose="05000000000000000000"/>
              <a:buChar char=""/>
              <a:tabLst>
                <a:tab pos="894715" algn="l"/>
                <a:tab pos="895350" algn="l"/>
              </a:tabLst>
            </a:pPr>
            <a:r>
              <a:rPr sz="1900" spc="10" dirty="0">
                <a:latin typeface="Georgia" panose="02040502050405020303"/>
                <a:cs typeface="Georgia" panose="02040502050405020303"/>
              </a:rPr>
              <a:t>h</a:t>
            </a:r>
            <a:r>
              <a:rPr sz="1875" spc="15" baseline="-20000" dirty="0">
                <a:latin typeface="Georgia" panose="02040502050405020303"/>
                <a:cs typeface="Georgia" panose="02040502050405020303"/>
              </a:rPr>
              <a:t>2</a:t>
            </a:r>
            <a:r>
              <a:rPr sz="1900" spc="10" dirty="0">
                <a:latin typeface="Georgia" panose="02040502050405020303"/>
                <a:cs typeface="Georgia" panose="02040502050405020303"/>
              </a:rPr>
              <a:t>(255,18,15)</a:t>
            </a:r>
            <a:endParaRPr sz="1900">
              <a:latin typeface="Georgia" panose="02040502050405020303"/>
              <a:cs typeface="Georgia" panose="02040502050405020303"/>
            </a:endParaRPr>
          </a:p>
          <a:p>
            <a:pPr marL="894715" lvl="1" indent="-400050">
              <a:lnSpc>
                <a:spcPct val="100000"/>
              </a:lnSpc>
              <a:buClr>
                <a:srgbClr val="C00000"/>
              </a:buClr>
              <a:buSzPct val="89000"/>
              <a:buFont typeface="Wingdings" panose="05000000000000000000"/>
              <a:buChar char=""/>
              <a:tabLst>
                <a:tab pos="894715" algn="l"/>
                <a:tab pos="895350" algn="l"/>
              </a:tabLst>
            </a:pPr>
            <a:r>
              <a:rPr sz="1900" spc="-10" dirty="0">
                <a:latin typeface="Georgia" panose="02040502050405020303"/>
                <a:cs typeface="Georgia" panose="02040502050405020303"/>
              </a:rPr>
              <a:t>h</a:t>
            </a:r>
            <a:r>
              <a:rPr sz="1875" spc="-15" baseline="-20000" dirty="0">
                <a:latin typeface="Georgia" panose="02040502050405020303"/>
                <a:cs typeface="Georgia" panose="02040502050405020303"/>
              </a:rPr>
              <a:t>2</a:t>
            </a:r>
            <a:r>
              <a:rPr sz="1900" spc="-10" dirty="0">
                <a:latin typeface="Georgia" panose="02040502050405020303"/>
                <a:cs typeface="Georgia" panose="02040502050405020303"/>
              </a:rPr>
              <a:t>(127,0,255)</a:t>
            </a:r>
            <a:endParaRPr sz="1900">
              <a:latin typeface="Georgia" panose="02040502050405020303"/>
              <a:cs typeface="Georgia" panose="02040502050405020303"/>
            </a:endParaRPr>
          </a:p>
          <a:p>
            <a:pPr marL="437515" marR="33655" indent="-400050">
              <a:lnSpc>
                <a:spcPct val="100000"/>
              </a:lnSpc>
              <a:buClr>
                <a:srgbClr val="C00000"/>
              </a:buClr>
              <a:buSzPct val="89000"/>
              <a:buFont typeface="Wingdings" panose="05000000000000000000"/>
              <a:buChar char=""/>
              <a:tabLst>
                <a:tab pos="437515" algn="l"/>
                <a:tab pos="438150" algn="l"/>
              </a:tabLst>
            </a:pPr>
            <a:r>
              <a:rPr sz="1900" spc="-90" dirty="0">
                <a:latin typeface="Georgia" panose="02040502050405020303"/>
                <a:cs typeface="Georgia" panose="02040502050405020303"/>
              </a:rPr>
              <a:t>If </a:t>
            </a:r>
            <a:r>
              <a:rPr sz="1900" spc="20" dirty="0">
                <a:latin typeface="Georgia" panose="02040502050405020303"/>
                <a:cs typeface="Georgia" panose="02040502050405020303"/>
              </a:rPr>
              <a:t>we </a:t>
            </a:r>
            <a:r>
              <a:rPr sz="1900" spc="-20" dirty="0">
                <a:latin typeface="Georgia" panose="02040502050405020303"/>
                <a:cs typeface="Georgia" panose="02040502050405020303"/>
              </a:rPr>
              <a:t>use </a:t>
            </a:r>
            <a:r>
              <a:rPr sz="1900" spc="-35" dirty="0">
                <a:latin typeface="Georgia" panose="02040502050405020303"/>
                <a:cs typeface="Georgia" panose="02040502050405020303"/>
              </a:rPr>
              <a:t>a </a:t>
            </a:r>
            <a:r>
              <a:rPr sz="1900" spc="-45" dirty="0">
                <a:latin typeface="Georgia" panose="02040502050405020303"/>
                <a:cs typeface="Georgia" panose="02040502050405020303"/>
              </a:rPr>
              <a:t>hash </a:t>
            </a:r>
            <a:r>
              <a:rPr sz="1900" spc="-25" dirty="0">
                <a:latin typeface="Georgia" panose="02040502050405020303"/>
                <a:cs typeface="Georgia" panose="02040502050405020303"/>
              </a:rPr>
              <a:t>table </a:t>
            </a:r>
            <a:r>
              <a:rPr sz="1900" spc="-35" dirty="0">
                <a:latin typeface="Georgia" panose="02040502050405020303"/>
                <a:cs typeface="Georgia" panose="02040502050405020303"/>
              </a:rPr>
              <a:t>of </a:t>
            </a:r>
            <a:r>
              <a:rPr sz="1900" spc="-10" dirty="0">
                <a:latin typeface="Georgia" panose="02040502050405020303"/>
                <a:cs typeface="Georgia" panose="02040502050405020303"/>
              </a:rPr>
              <a:t>size </a:t>
            </a:r>
            <a:r>
              <a:rPr sz="1900" spc="-170" dirty="0">
                <a:latin typeface="Georgia" panose="02040502050405020303"/>
                <a:cs typeface="Georgia" panose="02040502050405020303"/>
              </a:rPr>
              <a:t>N </a:t>
            </a:r>
            <a:r>
              <a:rPr sz="1900" spc="-175" dirty="0">
                <a:latin typeface="Georgia" panose="02040502050405020303"/>
                <a:cs typeface="Georgia" panose="02040502050405020303"/>
              </a:rPr>
              <a:t>= </a:t>
            </a:r>
            <a:r>
              <a:rPr sz="1900" spc="25" dirty="0">
                <a:latin typeface="Georgia" panose="02040502050405020303"/>
                <a:cs typeface="Georgia" panose="02040502050405020303"/>
              </a:rPr>
              <a:t>521, </a:t>
            </a:r>
            <a:r>
              <a:rPr sz="1900" spc="-50" dirty="0">
                <a:latin typeface="Georgia" panose="02040502050405020303"/>
                <a:cs typeface="Georgia" panose="02040502050405020303"/>
              </a:rPr>
              <a:t>and </a:t>
            </a:r>
            <a:r>
              <a:rPr sz="1900" spc="-40" dirty="0">
                <a:latin typeface="Georgia" panose="02040502050405020303"/>
                <a:cs typeface="Georgia" panose="02040502050405020303"/>
              </a:rPr>
              <a:t>compute hash </a:t>
            </a:r>
            <a:r>
              <a:rPr sz="1900" spc="-25" dirty="0">
                <a:latin typeface="Georgia" panose="02040502050405020303"/>
                <a:cs typeface="Georgia" panose="02040502050405020303"/>
              </a:rPr>
              <a:t>table </a:t>
            </a:r>
            <a:r>
              <a:rPr sz="1900" spc="-50" dirty="0">
                <a:latin typeface="Georgia" panose="02040502050405020303"/>
                <a:cs typeface="Georgia" panose="02040502050405020303"/>
              </a:rPr>
              <a:t>indexes, </a:t>
            </a:r>
            <a:r>
              <a:rPr sz="1900" spc="-40" dirty="0">
                <a:latin typeface="Georgia" panose="02040502050405020303"/>
                <a:cs typeface="Georgia" panose="02040502050405020303"/>
              </a:rPr>
              <a:t>then  </a:t>
            </a:r>
            <a:r>
              <a:rPr sz="1900" spc="-30" dirty="0">
                <a:latin typeface="Georgia" panose="02040502050405020303"/>
                <a:cs typeface="Georgia" panose="02040502050405020303"/>
              </a:rPr>
              <a:t>which </a:t>
            </a:r>
            <a:r>
              <a:rPr sz="1900" spc="-40" dirty="0">
                <a:latin typeface="Georgia" panose="02040502050405020303"/>
                <a:cs typeface="Georgia" panose="02040502050405020303"/>
              </a:rPr>
              <a:t>hash function </a:t>
            </a:r>
            <a:r>
              <a:rPr sz="1900" spc="35" dirty="0">
                <a:latin typeface="Georgia" panose="02040502050405020303"/>
                <a:cs typeface="Georgia" panose="02040502050405020303"/>
              </a:rPr>
              <a:t>(h</a:t>
            </a:r>
            <a:r>
              <a:rPr sz="1875" spc="52" baseline="-20000" dirty="0">
                <a:latin typeface="Georgia" panose="02040502050405020303"/>
                <a:cs typeface="Georgia" panose="02040502050405020303"/>
              </a:rPr>
              <a:t>1 </a:t>
            </a:r>
            <a:r>
              <a:rPr sz="1900" spc="-10" dirty="0">
                <a:latin typeface="Georgia" panose="02040502050405020303"/>
                <a:cs typeface="Georgia" panose="02040502050405020303"/>
              </a:rPr>
              <a:t>or </a:t>
            </a:r>
            <a:r>
              <a:rPr sz="1900" spc="-20" dirty="0">
                <a:latin typeface="Georgia" panose="02040502050405020303"/>
                <a:cs typeface="Georgia" panose="02040502050405020303"/>
              </a:rPr>
              <a:t>h</a:t>
            </a:r>
            <a:r>
              <a:rPr sz="1875" spc="-30" baseline="-20000" dirty="0">
                <a:latin typeface="Georgia" panose="02040502050405020303"/>
                <a:cs typeface="Georgia" panose="02040502050405020303"/>
              </a:rPr>
              <a:t>2</a:t>
            </a:r>
            <a:r>
              <a:rPr sz="1900" spc="-20" dirty="0">
                <a:latin typeface="Georgia" panose="02040502050405020303"/>
                <a:cs typeface="Georgia" panose="02040502050405020303"/>
              </a:rPr>
              <a:t>) is </a:t>
            </a:r>
            <a:r>
              <a:rPr sz="1900" spc="-30" dirty="0">
                <a:latin typeface="Georgia" panose="02040502050405020303"/>
                <a:cs typeface="Georgia" panose="02040502050405020303"/>
              </a:rPr>
              <a:t>likely to </a:t>
            </a:r>
            <a:r>
              <a:rPr sz="1900" spc="-25" dirty="0">
                <a:latin typeface="Georgia" panose="02040502050405020303"/>
                <a:cs typeface="Georgia" panose="02040502050405020303"/>
              </a:rPr>
              <a:t>cause </a:t>
            </a:r>
            <a:r>
              <a:rPr sz="1900" spc="-5" dirty="0">
                <a:latin typeface="Georgia" panose="02040502050405020303"/>
                <a:cs typeface="Georgia" panose="02040502050405020303"/>
              </a:rPr>
              <a:t>fewer</a:t>
            </a:r>
            <a:r>
              <a:rPr sz="1900" spc="-95" dirty="0">
                <a:latin typeface="Georgia" panose="02040502050405020303"/>
                <a:cs typeface="Georgia" panose="02040502050405020303"/>
              </a:rPr>
              <a:t> </a:t>
            </a:r>
            <a:r>
              <a:rPr sz="1900" spc="-40" dirty="0">
                <a:latin typeface="Georgia" panose="02040502050405020303"/>
                <a:cs typeface="Georgia" panose="02040502050405020303"/>
              </a:rPr>
              <a:t>collisions.</a:t>
            </a:r>
            <a:endParaRPr sz="1900">
              <a:latin typeface="Georgia" panose="02040502050405020303"/>
              <a:cs typeface="Georgia" panose="02040502050405020303"/>
            </a:endParaRPr>
          </a:p>
          <a:p>
            <a:pPr marL="399415" marR="31750" indent="-399415" algn="r">
              <a:lnSpc>
                <a:spcPct val="100000"/>
              </a:lnSpc>
              <a:buClr>
                <a:srgbClr val="C00000"/>
              </a:buClr>
              <a:buSzPct val="89000"/>
              <a:buFont typeface="Wingdings" panose="05000000000000000000"/>
              <a:buChar char=""/>
              <a:tabLst>
                <a:tab pos="399415" algn="l"/>
                <a:tab pos="400050" algn="l"/>
              </a:tabLst>
            </a:pPr>
            <a:r>
              <a:rPr sz="1900" spc="-40" dirty="0">
                <a:latin typeface="Georgia" panose="02040502050405020303"/>
                <a:cs typeface="Georgia" panose="02040502050405020303"/>
              </a:rPr>
              <a:t>Consider  </a:t>
            </a:r>
            <a:r>
              <a:rPr sz="1900" spc="-25" dirty="0">
                <a:latin typeface="Georgia" panose="02040502050405020303"/>
                <a:cs typeface="Georgia" panose="02040502050405020303"/>
              </a:rPr>
              <a:t>the  </a:t>
            </a:r>
            <a:r>
              <a:rPr sz="1900" spc="-40" dirty="0">
                <a:latin typeface="Georgia" panose="02040502050405020303"/>
                <a:cs typeface="Georgia" panose="02040502050405020303"/>
              </a:rPr>
              <a:t>6-digit  </a:t>
            </a:r>
            <a:r>
              <a:rPr sz="1900" spc="-30" dirty="0">
                <a:latin typeface="Georgia" panose="02040502050405020303"/>
                <a:cs typeface="Georgia" panose="02040502050405020303"/>
              </a:rPr>
              <a:t>employee  </a:t>
            </a:r>
            <a:r>
              <a:rPr sz="1900" spc="-40" dirty="0">
                <a:latin typeface="Georgia" panose="02040502050405020303"/>
                <a:cs typeface="Georgia" panose="02040502050405020303"/>
              </a:rPr>
              <a:t>numbers  </a:t>
            </a:r>
            <a:r>
              <a:rPr sz="1900" spc="-85" dirty="0">
                <a:latin typeface="Georgia" panose="02040502050405020303"/>
                <a:cs typeface="Georgia" panose="02040502050405020303"/>
              </a:rPr>
              <a:t>-   </a:t>
            </a:r>
            <a:r>
              <a:rPr sz="1900" spc="10" dirty="0">
                <a:latin typeface="Georgia" panose="02040502050405020303"/>
                <a:cs typeface="Georgia" panose="02040502050405020303"/>
              </a:rPr>
              <a:t>123456,  654321,  </a:t>
            </a:r>
            <a:r>
              <a:rPr sz="1900" spc="45" dirty="0">
                <a:latin typeface="Georgia" panose="02040502050405020303"/>
                <a:cs typeface="Georgia" panose="02040502050405020303"/>
              </a:rPr>
              <a:t>112233,</a:t>
            </a:r>
            <a:r>
              <a:rPr sz="1900" spc="220" dirty="0">
                <a:latin typeface="Georgia" panose="02040502050405020303"/>
                <a:cs typeface="Georgia" panose="02040502050405020303"/>
              </a:rPr>
              <a:t> </a:t>
            </a:r>
            <a:r>
              <a:rPr sz="1900" spc="-30" dirty="0">
                <a:latin typeface="Georgia" panose="02040502050405020303"/>
                <a:cs typeface="Georgia" panose="02040502050405020303"/>
              </a:rPr>
              <a:t>223344,</a:t>
            </a:r>
            <a:endParaRPr sz="1900">
              <a:latin typeface="Georgia" panose="02040502050405020303"/>
              <a:cs typeface="Georgia" panose="02040502050405020303"/>
            </a:endParaRPr>
          </a:p>
          <a:p>
            <a:pPr marR="31750" algn="r">
              <a:lnSpc>
                <a:spcPct val="100000"/>
              </a:lnSpc>
              <a:spcBef>
                <a:spcPts val="5"/>
              </a:spcBef>
            </a:pPr>
            <a:r>
              <a:rPr sz="1900" spc="-45" dirty="0">
                <a:latin typeface="Georgia" panose="02040502050405020303"/>
                <a:cs typeface="Georgia" panose="02040502050405020303"/>
              </a:rPr>
              <a:t>999999,  </a:t>
            </a:r>
            <a:r>
              <a:rPr sz="1900" spc="-95" dirty="0">
                <a:latin typeface="Georgia" panose="02040502050405020303"/>
                <a:cs typeface="Georgia" panose="02040502050405020303"/>
              </a:rPr>
              <a:t>888888,  </a:t>
            </a:r>
            <a:r>
              <a:rPr sz="1900" spc="175" dirty="0">
                <a:latin typeface="Georgia" panose="02040502050405020303"/>
                <a:cs typeface="Georgia" panose="02040502050405020303"/>
              </a:rPr>
              <a:t>111111, </a:t>
            </a:r>
            <a:r>
              <a:rPr sz="1900" spc="-30" dirty="0">
                <a:latin typeface="Georgia" panose="02040502050405020303"/>
                <a:cs typeface="Georgia" panose="02040502050405020303"/>
              </a:rPr>
              <a:t>222222,  </a:t>
            </a:r>
            <a:r>
              <a:rPr sz="1900" spc="-20" dirty="0">
                <a:latin typeface="Georgia" panose="02040502050405020303"/>
                <a:cs typeface="Georgia" panose="02040502050405020303"/>
              </a:rPr>
              <a:t>333333, </a:t>
            </a:r>
            <a:r>
              <a:rPr sz="1900" spc="-40" dirty="0">
                <a:latin typeface="Georgia" panose="02040502050405020303"/>
                <a:cs typeface="Georgia" panose="02040502050405020303"/>
              </a:rPr>
              <a:t>444444,</a:t>
            </a:r>
            <a:r>
              <a:rPr sz="1900" spc="375" dirty="0">
                <a:latin typeface="Georgia" panose="02040502050405020303"/>
                <a:cs typeface="Georgia" panose="02040502050405020303"/>
              </a:rPr>
              <a:t> </a:t>
            </a:r>
            <a:r>
              <a:rPr sz="1900" spc="20" dirty="0">
                <a:latin typeface="Georgia" panose="02040502050405020303"/>
                <a:cs typeface="Georgia" panose="02040502050405020303"/>
              </a:rPr>
              <a:t>555555, </a:t>
            </a:r>
            <a:r>
              <a:rPr sz="1900" spc="-45" dirty="0">
                <a:latin typeface="Georgia" panose="02040502050405020303"/>
                <a:cs typeface="Georgia" panose="02040502050405020303"/>
              </a:rPr>
              <a:t>666666,</a:t>
            </a:r>
            <a:r>
              <a:rPr sz="1900" spc="175" dirty="0">
                <a:latin typeface="Georgia" panose="02040502050405020303"/>
                <a:cs typeface="Georgia" panose="02040502050405020303"/>
              </a:rPr>
              <a:t> </a:t>
            </a:r>
            <a:r>
              <a:rPr sz="1900" spc="60" dirty="0">
                <a:latin typeface="Georgia" panose="02040502050405020303"/>
                <a:cs typeface="Georgia" panose="02040502050405020303"/>
              </a:rPr>
              <a:t>777777.</a:t>
            </a:r>
            <a:endParaRPr sz="1900">
              <a:latin typeface="Georgia" panose="02040502050405020303"/>
              <a:cs typeface="Georgia" panose="02040502050405020303"/>
            </a:endParaRPr>
          </a:p>
          <a:p>
            <a:pPr marL="437515">
              <a:lnSpc>
                <a:spcPct val="100000"/>
              </a:lnSpc>
            </a:pPr>
            <a:r>
              <a:rPr sz="1900" spc="-65" dirty="0">
                <a:latin typeface="Georgia" panose="02040502050405020303"/>
                <a:cs typeface="Georgia" panose="02040502050405020303"/>
              </a:rPr>
              <a:t>Find </a:t>
            </a:r>
            <a:r>
              <a:rPr sz="1900" spc="-30" dirty="0">
                <a:latin typeface="Georgia" panose="02040502050405020303"/>
                <a:cs typeface="Georgia" panose="02040502050405020303"/>
              </a:rPr>
              <a:t>the </a:t>
            </a:r>
            <a:r>
              <a:rPr sz="1900" spc="-40" dirty="0">
                <a:latin typeface="Georgia" panose="02040502050405020303"/>
                <a:cs typeface="Georgia" panose="02040502050405020303"/>
              </a:rPr>
              <a:t>2-digit hash </a:t>
            </a:r>
            <a:r>
              <a:rPr sz="1900" spc="-25" dirty="0">
                <a:latin typeface="Georgia" panose="02040502050405020303"/>
                <a:cs typeface="Georgia" panose="02040502050405020303"/>
              </a:rPr>
              <a:t>address </a:t>
            </a:r>
            <a:r>
              <a:rPr sz="1900" spc="-35" dirty="0">
                <a:latin typeface="Georgia" panose="02040502050405020303"/>
                <a:cs typeface="Georgia" panose="02040502050405020303"/>
              </a:rPr>
              <a:t>of </a:t>
            </a:r>
            <a:r>
              <a:rPr sz="1900" spc="-30" dirty="0">
                <a:latin typeface="Georgia" panose="02040502050405020303"/>
                <a:cs typeface="Georgia" panose="02040502050405020303"/>
              </a:rPr>
              <a:t>each </a:t>
            </a:r>
            <a:r>
              <a:rPr sz="1900" spc="-45" dirty="0">
                <a:latin typeface="Georgia" panose="02040502050405020303"/>
                <a:cs typeface="Georgia" panose="02040502050405020303"/>
              </a:rPr>
              <a:t>number</a:t>
            </a:r>
            <a:r>
              <a:rPr sz="1900" spc="-90" dirty="0">
                <a:latin typeface="Georgia" panose="02040502050405020303"/>
                <a:cs typeface="Georgia" panose="02040502050405020303"/>
              </a:rPr>
              <a:t> </a:t>
            </a:r>
            <a:r>
              <a:rPr sz="1900" spc="-45" dirty="0">
                <a:latin typeface="Georgia" panose="02040502050405020303"/>
                <a:cs typeface="Georgia" panose="02040502050405020303"/>
              </a:rPr>
              <a:t>using</a:t>
            </a:r>
            <a:endParaRPr sz="1900">
              <a:latin typeface="Georgia" panose="02040502050405020303"/>
              <a:cs typeface="Georgia" panose="02040502050405020303"/>
            </a:endParaRPr>
          </a:p>
          <a:p>
            <a:pPr marL="894715" lvl="1" indent="-400050">
              <a:lnSpc>
                <a:spcPct val="100000"/>
              </a:lnSpc>
              <a:buClr>
                <a:srgbClr val="C00000"/>
              </a:buClr>
              <a:buSzPct val="89000"/>
              <a:buFont typeface="Wingdings" panose="05000000000000000000"/>
              <a:buChar char=""/>
              <a:tabLst>
                <a:tab pos="894715" algn="l"/>
                <a:tab pos="895350" algn="l"/>
              </a:tabLst>
            </a:pPr>
            <a:r>
              <a:rPr sz="1900" spc="-50" dirty="0">
                <a:latin typeface="Georgia" panose="02040502050405020303"/>
                <a:cs typeface="Georgia" panose="02040502050405020303"/>
              </a:rPr>
              <a:t>Division</a:t>
            </a:r>
            <a:r>
              <a:rPr sz="1900" spc="-70" dirty="0">
                <a:latin typeface="Georgia" panose="02040502050405020303"/>
                <a:cs typeface="Georgia" panose="02040502050405020303"/>
              </a:rPr>
              <a:t> </a:t>
            </a:r>
            <a:r>
              <a:rPr sz="1900" spc="-45" dirty="0">
                <a:latin typeface="Georgia" panose="02040502050405020303"/>
                <a:cs typeface="Georgia" panose="02040502050405020303"/>
              </a:rPr>
              <a:t>method</a:t>
            </a:r>
            <a:endParaRPr sz="1900">
              <a:latin typeface="Georgia" panose="02040502050405020303"/>
              <a:cs typeface="Georgia" panose="02040502050405020303"/>
            </a:endParaRPr>
          </a:p>
          <a:p>
            <a:pPr marL="894715" lvl="1" indent="-400050">
              <a:lnSpc>
                <a:spcPct val="100000"/>
              </a:lnSpc>
              <a:buClr>
                <a:srgbClr val="C00000"/>
              </a:buClr>
              <a:buSzPct val="89000"/>
              <a:buFont typeface="Wingdings" panose="05000000000000000000"/>
              <a:buChar char=""/>
              <a:tabLst>
                <a:tab pos="894715" algn="l"/>
                <a:tab pos="895350" algn="l"/>
              </a:tabLst>
            </a:pPr>
            <a:r>
              <a:rPr sz="1900" spc="-55" dirty="0">
                <a:latin typeface="Georgia" panose="02040502050405020303"/>
                <a:cs typeface="Georgia" panose="02040502050405020303"/>
              </a:rPr>
              <a:t>Mid-square</a:t>
            </a:r>
            <a:r>
              <a:rPr sz="1900" spc="-60" dirty="0">
                <a:latin typeface="Georgia" panose="02040502050405020303"/>
                <a:cs typeface="Georgia" panose="02040502050405020303"/>
              </a:rPr>
              <a:t> </a:t>
            </a:r>
            <a:r>
              <a:rPr sz="1900" spc="-45" dirty="0">
                <a:latin typeface="Georgia" panose="02040502050405020303"/>
                <a:cs typeface="Georgia" panose="02040502050405020303"/>
              </a:rPr>
              <a:t>method</a:t>
            </a:r>
            <a:endParaRPr sz="1900">
              <a:latin typeface="Georgia" panose="02040502050405020303"/>
              <a:cs typeface="Georgia" panose="02040502050405020303"/>
            </a:endParaRPr>
          </a:p>
          <a:p>
            <a:pPr marL="894715" lvl="1" indent="-400050">
              <a:lnSpc>
                <a:spcPct val="100000"/>
              </a:lnSpc>
              <a:buClr>
                <a:srgbClr val="C00000"/>
              </a:buClr>
              <a:buSzPct val="89000"/>
              <a:buFont typeface="Wingdings" panose="05000000000000000000"/>
              <a:buChar char=""/>
              <a:tabLst>
                <a:tab pos="894715" algn="l"/>
                <a:tab pos="895350" algn="l"/>
              </a:tabLst>
            </a:pPr>
            <a:r>
              <a:rPr sz="1900" spc="-60" dirty="0">
                <a:latin typeface="Georgia" panose="02040502050405020303"/>
                <a:cs typeface="Georgia" panose="02040502050405020303"/>
              </a:rPr>
              <a:t>Folding </a:t>
            </a:r>
            <a:r>
              <a:rPr sz="1900" spc="-45" dirty="0">
                <a:latin typeface="Georgia" panose="02040502050405020303"/>
                <a:cs typeface="Georgia" panose="02040502050405020303"/>
              </a:rPr>
              <a:t>method </a:t>
            </a:r>
            <a:r>
              <a:rPr sz="1900" spc="-15" dirty="0">
                <a:latin typeface="Georgia" panose="02040502050405020303"/>
                <a:cs typeface="Georgia" panose="02040502050405020303"/>
              </a:rPr>
              <a:t>with </a:t>
            </a:r>
            <a:r>
              <a:rPr sz="1900" spc="-25" dirty="0">
                <a:latin typeface="Georgia" panose="02040502050405020303"/>
                <a:cs typeface="Georgia" panose="02040502050405020303"/>
              </a:rPr>
              <a:t>reversing</a:t>
            </a:r>
            <a:endParaRPr sz="1900">
              <a:latin typeface="Georgia" panose="02040502050405020303"/>
              <a:cs typeface="Georgia" panose="02040502050405020303"/>
            </a:endParaRPr>
          </a:p>
          <a:p>
            <a:pPr marL="894715" lvl="1" indent="-400050">
              <a:lnSpc>
                <a:spcPct val="100000"/>
              </a:lnSpc>
              <a:buClr>
                <a:srgbClr val="C00000"/>
              </a:buClr>
              <a:buSzPct val="89000"/>
              <a:buFont typeface="Wingdings" panose="05000000000000000000"/>
              <a:buChar char=""/>
              <a:tabLst>
                <a:tab pos="894715" algn="l"/>
                <a:tab pos="895350" algn="l"/>
              </a:tabLst>
            </a:pPr>
            <a:r>
              <a:rPr sz="1900" spc="-60" dirty="0">
                <a:latin typeface="Georgia" panose="02040502050405020303"/>
                <a:cs typeface="Georgia" panose="02040502050405020303"/>
              </a:rPr>
              <a:t>Folding </a:t>
            </a:r>
            <a:r>
              <a:rPr sz="1900" spc="-45" dirty="0">
                <a:latin typeface="Georgia" panose="02040502050405020303"/>
                <a:cs typeface="Georgia" panose="02040502050405020303"/>
              </a:rPr>
              <a:t>method </a:t>
            </a:r>
            <a:r>
              <a:rPr sz="1900" spc="-20" dirty="0">
                <a:latin typeface="Georgia" panose="02040502050405020303"/>
                <a:cs typeface="Georgia" panose="02040502050405020303"/>
              </a:rPr>
              <a:t>without</a:t>
            </a:r>
            <a:r>
              <a:rPr sz="1900" spc="-10" dirty="0">
                <a:latin typeface="Georgia" panose="02040502050405020303"/>
                <a:cs typeface="Georgia" panose="02040502050405020303"/>
              </a:rPr>
              <a:t> </a:t>
            </a:r>
            <a:r>
              <a:rPr sz="1900" spc="-25" dirty="0">
                <a:latin typeface="Georgia" panose="02040502050405020303"/>
                <a:cs typeface="Georgia" panose="02040502050405020303"/>
              </a:rPr>
              <a:t>reversion</a:t>
            </a:r>
            <a:endParaRPr sz="1900">
              <a:latin typeface="Georgia" panose="02040502050405020303"/>
              <a:cs typeface="Georgia" panose="02040502050405020303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03708" y="1549653"/>
            <a:ext cx="8752205" cy="459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2115" marR="5080" indent="-400050" algn="just">
              <a:lnSpc>
                <a:spcPct val="100000"/>
              </a:lnSpc>
              <a:spcBef>
                <a:spcPts val="105"/>
              </a:spcBef>
              <a:buClr>
                <a:srgbClr val="C00000"/>
              </a:buClr>
              <a:buSzPct val="90000"/>
              <a:buFont typeface="Wingdings" panose="05000000000000000000"/>
              <a:buChar char=""/>
              <a:tabLst>
                <a:tab pos="412750" algn="l"/>
              </a:tabLst>
            </a:pPr>
            <a:r>
              <a:rPr sz="2000" spc="-110" dirty="0">
                <a:latin typeface="Georgia" panose="02040502050405020303"/>
                <a:cs typeface="Georgia" panose="02040502050405020303"/>
              </a:rPr>
              <a:t>We </a:t>
            </a:r>
            <a:r>
              <a:rPr sz="2000" spc="-40" dirty="0">
                <a:latin typeface="Georgia" panose="02040502050405020303"/>
                <a:cs typeface="Georgia" panose="02040502050405020303"/>
              </a:rPr>
              <a:t>have </a:t>
            </a:r>
            <a:r>
              <a:rPr sz="2000" spc="-30" dirty="0">
                <a:latin typeface="Georgia" panose="02040502050405020303"/>
                <a:cs typeface="Georgia" panose="02040502050405020303"/>
              </a:rPr>
              <a:t>a </a:t>
            </a:r>
            <a:r>
              <a:rPr sz="2000" spc="-175" dirty="0">
                <a:latin typeface="Georgia" panose="02040502050405020303"/>
                <a:cs typeface="Georgia" panose="02040502050405020303"/>
              </a:rPr>
              <a:t>N </a:t>
            </a:r>
            <a:r>
              <a:rPr sz="2000" dirty="0">
                <a:latin typeface="Georgia" panose="02040502050405020303"/>
                <a:cs typeface="Georgia" panose="02040502050405020303"/>
              </a:rPr>
              <a:t>(very </a:t>
            </a:r>
            <a:r>
              <a:rPr sz="2000" spc="-25" dirty="0">
                <a:latin typeface="Georgia" panose="02040502050405020303"/>
                <a:cs typeface="Georgia" panose="02040502050405020303"/>
              </a:rPr>
              <a:t>large </a:t>
            </a:r>
            <a:r>
              <a:rPr sz="2000" spc="-45" dirty="0">
                <a:latin typeface="Georgia" panose="02040502050405020303"/>
                <a:cs typeface="Georgia" panose="02040502050405020303"/>
              </a:rPr>
              <a:t>number </a:t>
            </a:r>
            <a:r>
              <a:rPr sz="2000" spc="-20" dirty="0">
                <a:latin typeface="Georgia" panose="02040502050405020303"/>
                <a:cs typeface="Georgia" panose="02040502050405020303"/>
              </a:rPr>
              <a:t>of) sales </a:t>
            </a:r>
            <a:r>
              <a:rPr sz="2000" spc="-35" dirty="0">
                <a:latin typeface="Georgia" panose="02040502050405020303"/>
                <a:cs typeface="Georgia" panose="02040502050405020303"/>
              </a:rPr>
              <a:t>records. </a:t>
            </a:r>
            <a:r>
              <a:rPr sz="2000" spc="-75" dirty="0">
                <a:latin typeface="Georgia" panose="02040502050405020303"/>
                <a:cs typeface="Georgia" panose="02040502050405020303"/>
              </a:rPr>
              <a:t>Each </a:t>
            </a:r>
            <a:r>
              <a:rPr sz="2000" spc="-20" dirty="0">
                <a:latin typeface="Georgia" panose="02040502050405020303"/>
                <a:cs typeface="Georgia" panose="02040502050405020303"/>
              </a:rPr>
              <a:t>record </a:t>
            </a:r>
            <a:r>
              <a:rPr sz="2000" spc="-25" dirty="0">
                <a:latin typeface="Georgia" panose="02040502050405020303"/>
                <a:cs typeface="Georgia" panose="02040502050405020303"/>
              </a:rPr>
              <a:t>consists </a:t>
            </a:r>
            <a:r>
              <a:rPr sz="2000" spc="-35" dirty="0">
                <a:latin typeface="Georgia" panose="02040502050405020303"/>
                <a:cs typeface="Georgia" panose="02040502050405020303"/>
              </a:rPr>
              <a:t>of </a:t>
            </a:r>
            <a:r>
              <a:rPr sz="2000" spc="-20" dirty="0">
                <a:latin typeface="Georgia" panose="02040502050405020303"/>
                <a:cs typeface="Georgia" panose="02040502050405020303"/>
              </a:rPr>
              <a:t>the  </a:t>
            </a:r>
            <a:r>
              <a:rPr sz="2000" b="1" spc="-105" dirty="0">
                <a:latin typeface="Georgia" panose="02040502050405020303"/>
                <a:cs typeface="Georgia" panose="02040502050405020303"/>
              </a:rPr>
              <a:t>id </a:t>
            </a:r>
            <a:r>
              <a:rPr sz="2000" spc="-45" dirty="0">
                <a:latin typeface="Georgia" panose="02040502050405020303"/>
                <a:cs typeface="Georgia" panose="02040502050405020303"/>
              </a:rPr>
              <a:t>number </a:t>
            </a:r>
            <a:r>
              <a:rPr sz="2000" spc="-35" dirty="0">
                <a:latin typeface="Georgia" panose="02040502050405020303"/>
                <a:cs typeface="Georgia" panose="02040502050405020303"/>
              </a:rPr>
              <a:t>of </a:t>
            </a:r>
            <a:r>
              <a:rPr sz="2000" spc="-20" dirty="0">
                <a:latin typeface="Georgia" panose="02040502050405020303"/>
                <a:cs typeface="Georgia" panose="02040502050405020303"/>
              </a:rPr>
              <a:t>the </a:t>
            </a:r>
            <a:r>
              <a:rPr sz="2000" spc="-30" dirty="0">
                <a:latin typeface="Georgia" panose="02040502050405020303"/>
                <a:cs typeface="Georgia" panose="02040502050405020303"/>
              </a:rPr>
              <a:t>customer </a:t>
            </a:r>
            <a:r>
              <a:rPr sz="2000" spc="-45" dirty="0">
                <a:latin typeface="Georgia" panose="02040502050405020303"/>
                <a:cs typeface="Georgia" panose="02040502050405020303"/>
              </a:rPr>
              <a:t>and </a:t>
            </a:r>
            <a:r>
              <a:rPr sz="2000" spc="-20" dirty="0">
                <a:latin typeface="Georgia" panose="02040502050405020303"/>
                <a:cs typeface="Georgia" panose="02040502050405020303"/>
              </a:rPr>
              <a:t>the </a:t>
            </a:r>
            <a:r>
              <a:rPr sz="2000" spc="-40" dirty="0">
                <a:latin typeface="Georgia" panose="02040502050405020303"/>
                <a:cs typeface="Georgia" panose="02040502050405020303"/>
              </a:rPr>
              <a:t>price. </a:t>
            </a:r>
            <a:r>
              <a:rPr sz="2000" spc="-25" dirty="0">
                <a:latin typeface="Georgia" panose="02040502050405020303"/>
                <a:cs typeface="Georgia" panose="02040502050405020303"/>
              </a:rPr>
              <a:t>There </a:t>
            </a:r>
            <a:r>
              <a:rPr sz="2000" spc="-20" dirty="0">
                <a:latin typeface="Georgia" panose="02040502050405020303"/>
                <a:cs typeface="Georgia" panose="02040502050405020303"/>
              </a:rPr>
              <a:t>are </a:t>
            </a:r>
            <a:r>
              <a:rPr sz="2000" spc="-25" dirty="0">
                <a:latin typeface="Georgia" panose="02040502050405020303"/>
                <a:cs typeface="Georgia" panose="02040502050405020303"/>
              </a:rPr>
              <a:t>k </a:t>
            </a:r>
            <a:r>
              <a:rPr sz="2000" spc="-40" dirty="0">
                <a:latin typeface="Georgia" panose="02040502050405020303"/>
                <a:cs typeface="Georgia" panose="02040502050405020303"/>
              </a:rPr>
              <a:t>customers, </a:t>
            </a:r>
            <a:r>
              <a:rPr sz="2000" spc="-10" dirty="0">
                <a:latin typeface="Georgia" panose="02040502050405020303"/>
                <a:cs typeface="Georgia" panose="02040502050405020303"/>
              </a:rPr>
              <a:t>where </a:t>
            </a:r>
            <a:r>
              <a:rPr sz="2000" spc="-25" dirty="0">
                <a:latin typeface="Georgia" panose="02040502050405020303"/>
                <a:cs typeface="Georgia" panose="02040502050405020303"/>
              </a:rPr>
              <a:t>k is  still </a:t>
            </a:r>
            <a:r>
              <a:rPr sz="2000" spc="-40" dirty="0">
                <a:latin typeface="Georgia" panose="02040502050405020303"/>
                <a:cs typeface="Georgia" panose="02040502050405020303"/>
              </a:rPr>
              <a:t>large, </a:t>
            </a:r>
            <a:r>
              <a:rPr sz="2000" spc="-35" dirty="0">
                <a:latin typeface="Georgia" panose="02040502050405020303"/>
                <a:cs typeface="Georgia" panose="02040502050405020303"/>
              </a:rPr>
              <a:t>but </a:t>
            </a:r>
            <a:r>
              <a:rPr sz="2000" spc="-40" dirty="0">
                <a:latin typeface="Georgia" panose="02040502050405020303"/>
                <a:cs typeface="Georgia" panose="02040502050405020303"/>
              </a:rPr>
              <a:t>not </a:t>
            </a:r>
            <a:r>
              <a:rPr sz="2000" spc="-30" dirty="0">
                <a:latin typeface="Georgia" panose="02040502050405020303"/>
                <a:cs typeface="Georgia" panose="02040502050405020303"/>
              </a:rPr>
              <a:t>nearly </a:t>
            </a:r>
            <a:r>
              <a:rPr sz="2000" spc="-20" dirty="0">
                <a:latin typeface="Georgia" panose="02040502050405020303"/>
                <a:cs typeface="Georgia" panose="02040502050405020303"/>
              </a:rPr>
              <a:t>as </a:t>
            </a:r>
            <a:r>
              <a:rPr sz="2000" spc="-25" dirty="0">
                <a:latin typeface="Georgia" panose="02040502050405020303"/>
                <a:cs typeface="Georgia" panose="02040502050405020303"/>
              </a:rPr>
              <a:t>large </a:t>
            </a:r>
            <a:r>
              <a:rPr sz="2000" spc="-20" dirty="0">
                <a:latin typeface="Georgia" panose="02040502050405020303"/>
                <a:cs typeface="Georgia" panose="02040502050405020303"/>
              </a:rPr>
              <a:t>as </a:t>
            </a:r>
            <a:r>
              <a:rPr sz="2000" spc="-165" dirty="0">
                <a:latin typeface="Georgia" panose="02040502050405020303"/>
                <a:cs typeface="Georgia" panose="02040502050405020303"/>
              </a:rPr>
              <a:t>N. </a:t>
            </a:r>
            <a:r>
              <a:rPr sz="2000" spc="-110" dirty="0">
                <a:latin typeface="Georgia" panose="02040502050405020303"/>
                <a:cs typeface="Georgia" panose="02040502050405020303"/>
              </a:rPr>
              <a:t>We </a:t>
            </a:r>
            <a:r>
              <a:rPr sz="2000" spc="-25" dirty="0">
                <a:latin typeface="Georgia" panose="02040502050405020303"/>
                <a:cs typeface="Georgia" panose="02040502050405020303"/>
              </a:rPr>
              <a:t>want </a:t>
            </a:r>
            <a:r>
              <a:rPr sz="2000" spc="-20" dirty="0">
                <a:latin typeface="Georgia" panose="02040502050405020303"/>
                <a:cs typeface="Georgia" panose="02040502050405020303"/>
              </a:rPr>
              <a:t>create </a:t>
            </a:r>
            <a:r>
              <a:rPr sz="2000" spc="-30" dirty="0">
                <a:latin typeface="Georgia" panose="02040502050405020303"/>
                <a:cs typeface="Georgia" panose="02040502050405020303"/>
              </a:rPr>
              <a:t>a </a:t>
            </a:r>
            <a:r>
              <a:rPr sz="2000" spc="-25" dirty="0">
                <a:latin typeface="Georgia" panose="02040502050405020303"/>
                <a:cs typeface="Georgia" panose="02040502050405020303"/>
              </a:rPr>
              <a:t>list </a:t>
            </a:r>
            <a:r>
              <a:rPr sz="2000" spc="-35" dirty="0">
                <a:latin typeface="Georgia" panose="02040502050405020303"/>
                <a:cs typeface="Georgia" panose="02040502050405020303"/>
              </a:rPr>
              <a:t>of </a:t>
            </a:r>
            <a:r>
              <a:rPr sz="2000" spc="-25" dirty="0">
                <a:latin typeface="Georgia" panose="02040502050405020303"/>
                <a:cs typeface="Georgia" panose="02040502050405020303"/>
              </a:rPr>
              <a:t>customers  </a:t>
            </a:r>
            <a:r>
              <a:rPr sz="2000" spc="-20" dirty="0">
                <a:latin typeface="Georgia" panose="02040502050405020303"/>
                <a:cs typeface="Georgia" panose="02040502050405020303"/>
              </a:rPr>
              <a:t>together </a:t>
            </a:r>
            <a:r>
              <a:rPr sz="2000" spc="-15" dirty="0">
                <a:latin typeface="Georgia" panose="02040502050405020303"/>
                <a:cs typeface="Georgia" panose="02040502050405020303"/>
              </a:rPr>
              <a:t>with </a:t>
            </a:r>
            <a:r>
              <a:rPr sz="2000" spc="-25" dirty="0">
                <a:latin typeface="Georgia" panose="02040502050405020303"/>
                <a:cs typeface="Georgia" panose="02040502050405020303"/>
              </a:rPr>
              <a:t>the </a:t>
            </a:r>
            <a:r>
              <a:rPr sz="2000" spc="-30" dirty="0">
                <a:latin typeface="Georgia" panose="02040502050405020303"/>
                <a:cs typeface="Georgia" panose="02040502050405020303"/>
              </a:rPr>
              <a:t>total </a:t>
            </a:r>
            <a:r>
              <a:rPr sz="2000" spc="-50" dirty="0">
                <a:latin typeface="Georgia" panose="02040502050405020303"/>
                <a:cs typeface="Georgia" panose="02040502050405020303"/>
              </a:rPr>
              <a:t>amount </a:t>
            </a:r>
            <a:r>
              <a:rPr sz="2000" spc="-25" dirty="0">
                <a:latin typeface="Georgia" panose="02040502050405020303"/>
                <a:cs typeface="Georgia" panose="02040502050405020303"/>
              </a:rPr>
              <a:t>spent by </a:t>
            </a:r>
            <a:r>
              <a:rPr sz="2000" spc="-30" dirty="0">
                <a:latin typeface="Georgia" panose="02040502050405020303"/>
                <a:cs typeface="Georgia" panose="02040502050405020303"/>
              </a:rPr>
              <a:t>each </a:t>
            </a:r>
            <a:r>
              <a:rPr sz="2000" spc="-65" dirty="0">
                <a:latin typeface="Georgia" panose="02040502050405020303"/>
                <a:cs typeface="Georgia" panose="02040502050405020303"/>
              </a:rPr>
              <a:t>customer. </a:t>
            </a:r>
            <a:r>
              <a:rPr sz="2000" spc="-45" dirty="0">
                <a:latin typeface="Georgia" panose="02040502050405020303"/>
                <a:cs typeface="Georgia" panose="02040502050405020303"/>
              </a:rPr>
              <a:t>That </a:t>
            </a:r>
            <a:r>
              <a:rPr sz="2000" spc="-55" dirty="0">
                <a:latin typeface="Georgia" panose="02040502050405020303"/>
                <a:cs typeface="Georgia" panose="02040502050405020303"/>
              </a:rPr>
              <a:t>is, </a:t>
            </a:r>
            <a:r>
              <a:rPr sz="2000" spc="-30" dirty="0">
                <a:latin typeface="Georgia" panose="02040502050405020303"/>
                <a:cs typeface="Georgia" panose="02040502050405020303"/>
              </a:rPr>
              <a:t>for </a:t>
            </a:r>
            <a:r>
              <a:rPr sz="2000" spc="-35" dirty="0">
                <a:latin typeface="Georgia" panose="02040502050405020303"/>
                <a:cs typeface="Georgia" panose="02040502050405020303"/>
              </a:rPr>
              <a:t>each  </a:t>
            </a:r>
            <a:r>
              <a:rPr sz="2000" spc="-30" dirty="0">
                <a:latin typeface="Georgia" panose="02040502050405020303"/>
                <a:cs typeface="Georgia" panose="02040502050405020303"/>
              </a:rPr>
              <a:t>customer </a:t>
            </a:r>
            <a:r>
              <a:rPr sz="2000" spc="-65" dirty="0">
                <a:latin typeface="Georgia" panose="02040502050405020303"/>
                <a:cs typeface="Georgia" panose="02040502050405020303"/>
              </a:rPr>
              <a:t>id, </a:t>
            </a:r>
            <a:r>
              <a:rPr sz="2000" spc="25" dirty="0">
                <a:latin typeface="Georgia" panose="02040502050405020303"/>
                <a:cs typeface="Georgia" panose="02040502050405020303"/>
              </a:rPr>
              <a:t>we </a:t>
            </a:r>
            <a:r>
              <a:rPr sz="2000" spc="-25" dirty="0">
                <a:latin typeface="Georgia" panose="02040502050405020303"/>
                <a:cs typeface="Georgia" panose="02040502050405020303"/>
              </a:rPr>
              <a:t>want to </a:t>
            </a:r>
            <a:r>
              <a:rPr sz="2000" spc="-15" dirty="0">
                <a:latin typeface="Georgia" panose="02040502050405020303"/>
                <a:cs typeface="Georgia" panose="02040502050405020303"/>
              </a:rPr>
              <a:t>know </a:t>
            </a:r>
            <a:r>
              <a:rPr sz="2000" spc="-20" dirty="0">
                <a:latin typeface="Georgia" panose="02040502050405020303"/>
                <a:cs typeface="Georgia" panose="02040502050405020303"/>
              </a:rPr>
              <a:t>the </a:t>
            </a:r>
            <a:r>
              <a:rPr sz="2000" spc="-50" dirty="0">
                <a:latin typeface="Georgia" panose="02040502050405020303"/>
                <a:cs typeface="Georgia" panose="02040502050405020303"/>
              </a:rPr>
              <a:t>sum </a:t>
            </a:r>
            <a:r>
              <a:rPr sz="2000" spc="-35" dirty="0">
                <a:latin typeface="Georgia" panose="02040502050405020303"/>
                <a:cs typeface="Georgia" panose="02040502050405020303"/>
              </a:rPr>
              <a:t>of all </a:t>
            </a:r>
            <a:r>
              <a:rPr sz="2000" spc="-25" dirty="0">
                <a:latin typeface="Georgia" panose="02040502050405020303"/>
                <a:cs typeface="Georgia" panose="02040502050405020303"/>
              </a:rPr>
              <a:t>the </a:t>
            </a:r>
            <a:r>
              <a:rPr sz="2000" spc="-20" dirty="0">
                <a:latin typeface="Georgia" panose="02040502050405020303"/>
                <a:cs typeface="Georgia" panose="02040502050405020303"/>
              </a:rPr>
              <a:t>prices </a:t>
            </a:r>
            <a:r>
              <a:rPr sz="2000" spc="-50" dirty="0">
                <a:latin typeface="Georgia" panose="02040502050405020303"/>
                <a:cs typeface="Georgia" panose="02040502050405020303"/>
              </a:rPr>
              <a:t>in </a:t>
            </a:r>
            <a:r>
              <a:rPr sz="2000" spc="-20" dirty="0">
                <a:latin typeface="Georgia" panose="02040502050405020303"/>
                <a:cs typeface="Georgia" panose="02040502050405020303"/>
              </a:rPr>
              <a:t>sales records </a:t>
            </a:r>
            <a:r>
              <a:rPr sz="2000" spc="-15" dirty="0">
                <a:latin typeface="Georgia" panose="02040502050405020303"/>
                <a:cs typeface="Georgia" panose="02040502050405020303"/>
              </a:rPr>
              <a:t>with  </a:t>
            </a:r>
            <a:r>
              <a:rPr sz="2000" spc="-30" dirty="0">
                <a:latin typeface="Georgia" panose="02040502050405020303"/>
                <a:cs typeface="Georgia" panose="02040502050405020303"/>
              </a:rPr>
              <a:t>that </a:t>
            </a:r>
            <a:r>
              <a:rPr sz="2000" spc="-70" dirty="0">
                <a:latin typeface="Georgia" panose="02040502050405020303"/>
                <a:cs typeface="Georgia" panose="02040502050405020303"/>
              </a:rPr>
              <a:t>id. </a:t>
            </a:r>
            <a:r>
              <a:rPr sz="2000" spc="-55" dirty="0">
                <a:latin typeface="Georgia" panose="02040502050405020303"/>
                <a:cs typeface="Georgia" panose="02040502050405020303"/>
              </a:rPr>
              <a:t>Design </a:t>
            </a:r>
            <a:r>
              <a:rPr sz="2000" spc="-30" dirty="0">
                <a:latin typeface="Georgia" panose="02040502050405020303"/>
                <a:cs typeface="Georgia" panose="02040502050405020303"/>
              </a:rPr>
              <a:t>a </a:t>
            </a:r>
            <a:r>
              <a:rPr sz="2000" spc="-20" dirty="0">
                <a:latin typeface="Georgia" panose="02040502050405020303"/>
                <a:cs typeface="Georgia" panose="02040502050405020303"/>
              </a:rPr>
              <a:t>sensible </a:t>
            </a:r>
            <a:r>
              <a:rPr sz="2000" spc="-35" dirty="0">
                <a:latin typeface="Georgia" panose="02040502050405020303"/>
                <a:cs typeface="Georgia" panose="02040502050405020303"/>
              </a:rPr>
              <a:t>algorithm </a:t>
            </a:r>
            <a:r>
              <a:rPr sz="2000" spc="-25" dirty="0">
                <a:latin typeface="Georgia" panose="02040502050405020303"/>
                <a:cs typeface="Georgia" panose="02040502050405020303"/>
              </a:rPr>
              <a:t>for </a:t>
            </a:r>
            <a:r>
              <a:rPr sz="2000" spc="-40" dirty="0">
                <a:latin typeface="Georgia" panose="02040502050405020303"/>
                <a:cs typeface="Georgia" panose="02040502050405020303"/>
              </a:rPr>
              <a:t>doing</a:t>
            </a:r>
            <a:r>
              <a:rPr sz="2000" spc="-240" dirty="0">
                <a:latin typeface="Georgia" panose="02040502050405020303"/>
                <a:cs typeface="Georgia" panose="02040502050405020303"/>
              </a:rPr>
              <a:t> </a:t>
            </a:r>
            <a:r>
              <a:rPr sz="2000" spc="-50" dirty="0">
                <a:latin typeface="Georgia" panose="02040502050405020303"/>
                <a:cs typeface="Georgia" panose="02040502050405020303"/>
              </a:rPr>
              <a:t>this.</a:t>
            </a:r>
            <a:endParaRPr sz="2000">
              <a:latin typeface="Georgia" panose="02040502050405020303"/>
              <a:cs typeface="Georgia" panose="02040502050405020303"/>
            </a:endParaRPr>
          </a:p>
          <a:p>
            <a:pPr marL="412115" indent="-400050" algn="just">
              <a:lnSpc>
                <a:spcPct val="100000"/>
              </a:lnSpc>
              <a:buClr>
                <a:srgbClr val="C00000"/>
              </a:buClr>
              <a:buSzPct val="90000"/>
              <a:buFont typeface="Wingdings" panose="05000000000000000000"/>
              <a:buChar char=""/>
              <a:tabLst>
                <a:tab pos="412750" algn="l"/>
              </a:tabLst>
            </a:pPr>
            <a:r>
              <a:rPr sz="2000" spc="-60" dirty="0">
                <a:latin typeface="Georgia" panose="02040502050405020303"/>
                <a:cs typeface="Georgia" panose="02040502050405020303"/>
              </a:rPr>
              <a:t>What </a:t>
            </a:r>
            <a:r>
              <a:rPr sz="2000" spc="-20" dirty="0">
                <a:latin typeface="Georgia" panose="02040502050405020303"/>
                <a:cs typeface="Georgia" panose="02040502050405020303"/>
              </a:rPr>
              <a:t>is the </a:t>
            </a:r>
            <a:r>
              <a:rPr sz="2000" b="1" spc="-130" dirty="0">
                <a:latin typeface="Georgia" panose="02040502050405020303"/>
                <a:cs typeface="Georgia" panose="02040502050405020303"/>
              </a:rPr>
              <a:t>average </a:t>
            </a:r>
            <a:r>
              <a:rPr sz="2000" spc="-45" dirty="0">
                <a:latin typeface="Georgia" panose="02040502050405020303"/>
                <a:cs typeface="Georgia" panose="02040502050405020303"/>
              </a:rPr>
              <a:t>and </a:t>
            </a:r>
            <a:r>
              <a:rPr sz="2000" b="1" spc="-130" dirty="0">
                <a:latin typeface="Georgia" panose="02040502050405020303"/>
                <a:cs typeface="Georgia" panose="02040502050405020303"/>
              </a:rPr>
              <a:t>worst </a:t>
            </a:r>
            <a:r>
              <a:rPr sz="2000" spc="-35" dirty="0">
                <a:latin typeface="Georgia" panose="02040502050405020303"/>
                <a:cs typeface="Georgia" panose="02040502050405020303"/>
              </a:rPr>
              <a:t>time </a:t>
            </a:r>
            <a:r>
              <a:rPr sz="2000" spc="-30" dirty="0">
                <a:latin typeface="Georgia" panose="02040502050405020303"/>
                <a:cs typeface="Georgia" panose="02040502050405020303"/>
              </a:rPr>
              <a:t>complexity for </a:t>
            </a:r>
            <a:r>
              <a:rPr sz="2000" spc="-40" dirty="0">
                <a:solidFill>
                  <a:srgbClr val="C00000"/>
                </a:solidFill>
                <a:latin typeface="Georgia" panose="02040502050405020303"/>
                <a:cs typeface="Georgia" panose="02040502050405020303"/>
              </a:rPr>
              <a:t>insertion</a:t>
            </a:r>
            <a:r>
              <a:rPr sz="2000" spc="-40" dirty="0">
                <a:latin typeface="Georgia" panose="02040502050405020303"/>
                <a:cs typeface="Georgia" panose="02040502050405020303"/>
              </a:rPr>
              <a:t>, </a:t>
            </a:r>
            <a:r>
              <a:rPr sz="2000" spc="-30" dirty="0">
                <a:solidFill>
                  <a:srgbClr val="C00000"/>
                </a:solidFill>
                <a:latin typeface="Georgia" panose="02040502050405020303"/>
                <a:cs typeface="Georgia" panose="02040502050405020303"/>
              </a:rPr>
              <a:t>deletion</a:t>
            </a:r>
            <a:r>
              <a:rPr sz="2000" spc="225" dirty="0">
                <a:solidFill>
                  <a:srgbClr val="C00000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000" spc="-50" dirty="0">
                <a:latin typeface="Georgia" panose="02040502050405020303"/>
                <a:cs typeface="Georgia" panose="02040502050405020303"/>
              </a:rPr>
              <a:t>and</a:t>
            </a:r>
            <a:endParaRPr sz="2000">
              <a:latin typeface="Georgia" panose="02040502050405020303"/>
              <a:cs typeface="Georgia" panose="02040502050405020303"/>
            </a:endParaRPr>
          </a:p>
          <a:p>
            <a:pPr marL="412115" algn="just">
              <a:lnSpc>
                <a:spcPct val="100000"/>
              </a:lnSpc>
              <a:spcBef>
                <a:spcPts val="5"/>
              </a:spcBef>
            </a:pPr>
            <a:r>
              <a:rPr sz="2000" spc="-15" dirty="0">
                <a:solidFill>
                  <a:srgbClr val="C00000"/>
                </a:solidFill>
                <a:latin typeface="Georgia" panose="02040502050405020303"/>
                <a:cs typeface="Georgia" panose="02040502050405020303"/>
              </a:rPr>
              <a:t>access </a:t>
            </a:r>
            <a:r>
              <a:rPr sz="2000" spc="-25" dirty="0">
                <a:latin typeface="Georgia" panose="02040502050405020303"/>
                <a:cs typeface="Georgia" panose="02040502050405020303"/>
              </a:rPr>
              <a:t>operation for the </a:t>
            </a:r>
            <a:r>
              <a:rPr sz="2000" spc="-40" dirty="0">
                <a:latin typeface="Georgia" panose="02040502050405020303"/>
                <a:cs typeface="Georgia" panose="02040502050405020303"/>
              </a:rPr>
              <a:t>hash</a:t>
            </a:r>
            <a:r>
              <a:rPr sz="2000" spc="-270" dirty="0">
                <a:latin typeface="Georgia" panose="02040502050405020303"/>
                <a:cs typeface="Georgia" panose="02040502050405020303"/>
              </a:rPr>
              <a:t> </a:t>
            </a:r>
            <a:r>
              <a:rPr sz="2000" spc="-40" dirty="0">
                <a:latin typeface="Georgia" panose="02040502050405020303"/>
                <a:cs typeface="Georgia" panose="02040502050405020303"/>
              </a:rPr>
              <a:t>table.</a:t>
            </a:r>
            <a:endParaRPr sz="2000">
              <a:latin typeface="Georgia" panose="02040502050405020303"/>
              <a:cs typeface="Georgia" panose="02040502050405020303"/>
            </a:endParaRPr>
          </a:p>
          <a:p>
            <a:pPr marL="412115" marR="6350" indent="-400050" algn="just">
              <a:lnSpc>
                <a:spcPct val="100000"/>
              </a:lnSpc>
              <a:buClr>
                <a:srgbClr val="C00000"/>
              </a:buClr>
              <a:buSzPct val="90000"/>
              <a:buFont typeface="Wingdings" panose="05000000000000000000"/>
              <a:buChar char=""/>
              <a:tabLst>
                <a:tab pos="412750" algn="l"/>
              </a:tabLst>
            </a:pPr>
            <a:r>
              <a:rPr sz="2000" spc="-40" dirty="0">
                <a:latin typeface="Georgia" panose="02040502050405020303"/>
                <a:cs typeface="Georgia" panose="02040502050405020303"/>
              </a:rPr>
              <a:t>Suppose </a:t>
            </a:r>
            <a:r>
              <a:rPr sz="2000" spc="-45" dirty="0">
                <a:latin typeface="Georgia" panose="02040502050405020303"/>
                <a:cs typeface="Georgia" panose="02040502050405020303"/>
              </a:rPr>
              <a:t>an </a:t>
            </a:r>
            <a:r>
              <a:rPr sz="2000" spc="-30" dirty="0">
                <a:latin typeface="Georgia" panose="02040502050405020303"/>
                <a:cs typeface="Georgia" panose="02040502050405020303"/>
              </a:rPr>
              <a:t>unsorted </a:t>
            </a:r>
            <a:r>
              <a:rPr sz="2000" spc="-40" dirty="0">
                <a:latin typeface="Georgia" panose="02040502050405020303"/>
                <a:cs typeface="Georgia" panose="02040502050405020303"/>
              </a:rPr>
              <a:t>linked </a:t>
            </a:r>
            <a:r>
              <a:rPr sz="2000" spc="-25" dirty="0">
                <a:latin typeface="Georgia" panose="02040502050405020303"/>
                <a:cs typeface="Georgia" panose="02040502050405020303"/>
              </a:rPr>
              <a:t>list </a:t>
            </a:r>
            <a:r>
              <a:rPr sz="2000" spc="-20" dirty="0">
                <a:latin typeface="Georgia" panose="02040502050405020303"/>
                <a:cs typeface="Georgia" panose="02040502050405020303"/>
              </a:rPr>
              <a:t>is </a:t>
            </a:r>
            <a:r>
              <a:rPr sz="2000" spc="-50" dirty="0">
                <a:latin typeface="Georgia" panose="02040502050405020303"/>
                <a:cs typeface="Georgia" panose="02040502050405020303"/>
              </a:rPr>
              <a:t>in </a:t>
            </a:r>
            <a:r>
              <a:rPr sz="2000" spc="-75" dirty="0">
                <a:latin typeface="Georgia" panose="02040502050405020303"/>
                <a:cs typeface="Georgia" panose="02040502050405020303"/>
              </a:rPr>
              <a:t>memory. </a:t>
            </a:r>
            <a:r>
              <a:rPr sz="2000" spc="-45" dirty="0">
                <a:latin typeface="Georgia" panose="02040502050405020303"/>
                <a:cs typeface="Georgia" panose="02040502050405020303"/>
              </a:rPr>
              <a:t>Write </a:t>
            </a:r>
            <a:r>
              <a:rPr sz="2000" spc="-30" dirty="0">
                <a:latin typeface="Georgia" panose="02040502050405020303"/>
                <a:cs typeface="Georgia" panose="02040502050405020303"/>
              </a:rPr>
              <a:t>a </a:t>
            </a:r>
            <a:r>
              <a:rPr sz="2000" spc="-25" dirty="0">
                <a:latin typeface="Georgia" panose="02040502050405020303"/>
                <a:cs typeface="Georgia" panose="02040502050405020303"/>
              </a:rPr>
              <a:t>procedure  </a:t>
            </a:r>
            <a:r>
              <a:rPr sz="2000" spc="-150" dirty="0">
                <a:latin typeface="Georgia" panose="02040502050405020303"/>
                <a:cs typeface="Georgia" panose="02040502050405020303"/>
              </a:rPr>
              <a:t>SEARCH(INFO, </a:t>
            </a:r>
            <a:r>
              <a:rPr sz="2000" spc="-140" dirty="0">
                <a:latin typeface="Georgia" panose="02040502050405020303"/>
                <a:cs typeface="Georgia" panose="02040502050405020303"/>
              </a:rPr>
              <a:t>LINK, </a:t>
            </a:r>
            <a:r>
              <a:rPr sz="2000" spc="-185" dirty="0">
                <a:latin typeface="Georgia" panose="02040502050405020303"/>
                <a:cs typeface="Georgia" panose="02040502050405020303"/>
              </a:rPr>
              <a:t>START, </a:t>
            </a:r>
            <a:r>
              <a:rPr sz="2000" spc="-145" dirty="0">
                <a:latin typeface="Georgia" panose="02040502050405020303"/>
                <a:cs typeface="Georgia" panose="02040502050405020303"/>
              </a:rPr>
              <a:t>ITEM, </a:t>
            </a:r>
            <a:r>
              <a:rPr sz="2000" spc="-120" dirty="0">
                <a:latin typeface="Georgia" panose="02040502050405020303"/>
                <a:cs typeface="Georgia" panose="02040502050405020303"/>
              </a:rPr>
              <a:t>LOC)</a:t>
            </a:r>
            <a:r>
              <a:rPr sz="2000" dirty="0">
                <a:latin typeface="Georgia" panose="02040502050405020303"/>
                <a:cs typeface="Georgia" panose="02040502050405020303"/>
              </a:rPr>
              <a:t> </a:t>
            </a:r>
            <a:r>
              <a:rPr sz="2000" spc="-30" dirty="0">
                <a:latin typeface="Georgia" panose="02040502050405020303"/>
                <a:cs typeface="Georgia" panose="02040502050405020303"/>
              </a:rPr>
              <a:t>which</a:t>
            </a:r>
            <a:endParaRPr sz="2000">
              <a:latin typeface="Georgia" panose="02040502050405020303"/>
              <a:cs typeface="Georgia" panose="02040502050405020303"/>
            </a:endParaRPr>
          </a:p>
          <a:p>
            <a:pPr marL="869315" marR="5080" lvl="1" indent="-399415">
              <a:lnSpc>
                <a:spcPct val="100000"/>
              </a:lnSpc>
              <a:buClr>
                <a:srgbClr val="C00000"/>
              </a:buClr>
              <a:buSzPct val="90000"/>
              <a:buFont typeface="Wingdings" panose="05000000000000000000"/>
              <a:buChar char=""/>
              <a:tabLst>
                <a:tab pos="869315" algn="l"/>
                <a:tab pos="869950" algn="l"/>
              </a:tabLst>
            </a:pPr>
            <a:r>
              <a:rPr sz="2000" spc="-55" dirty="0">
                <a:latin typeface="Georgia" panose="02040502050405020303"/>
                <a:cs typeface="Georgia" panose="02040502050405020303"/>
              </a:rPr>
              <a:t>Finds </a:t>
            </a:r>
            <a:r>
              <a:rPr sz="2000" spc="-20" dirty="0">
                <a:latin typeface="Georgia" panose="02040502050405020303"/>
                <a:cs typeface="Georgia" panose="02040502050405020303"/>
              </a:rPr>
              <a:t>the </a:t>
            </a:r>
            <a:r>
              <a:rPr sz="2000" spc="-35" dirty="0">
                <a:latin typeface="Georgia" panose="02040502050405020303"/>
                <a:cs typeface="Georgia" panose="02040502050405020303"/>
              </a:rPr>
              <a:t>location </a:t>
            </a:r>
            <a:r>
              <a:rPr sz="2000" spc="-165" dirty="0">
                <a:latin typeface="Georgia" panose="02040502050405020303"/>
                <a:cs typeface="Georgia" panose="02040502050405020303"/>
              </a:rPr>
              <a:t>LOC </a:t>
            </a:r>
            <a:r>
              <a:rPr sz="2000" spc="-35" dirty="0">
                <a:latin typeface="Georgia" panose="02040502050405020303"/>
                <a:cs typeface="Georgia" panose="02040502050405020303"/>
              </a:rPr>
              <a:t>of </a:t>
            </a:r>
            <a:r>
              <a:rPr sz="2000" spc="-145" dirty="0">
                <a:latin typeface="Georgia" panose="02040502050405020303"/>
                <a:cs typeface="Georgia" panose="02040502050405020303"/>
              </a:rPr>
              <a:t>ITEM </a:t>
            </a:r>
            <a:r>
              <a:rPr sz="2000" spc="-50" dirty="0">
                <a:latin typeface="Georgia" panose="02040502050405020303"/>
                <a:cs typeface="Georgia" panose="02040502050405020303"/>
              </a:rPr>
              <a:t>in </a:t>
            </a:r>
            <a:r>
              <a:rPr sz="2000" spc="-25" dirty="0">
                <a:latin typeface="Georgia" panose="02040502050405020303"/>
                <a:cs typeface="Georgia" panose="02040502050405020303"/>
              </a:rPr>
              <a:t>the list </a:t>
            </a:r>
            <a:r>
              <a:rPr sz="2000" spc="-5" dirty="0">
                <a:latin typeface="Georgia" panose="02040502050405020303"/>
                <a:cs typeface="Georgia" panose="02040502050405020303"/>
              </a:rPr>
              <a:t>or </a:t>
            </a:r>
            <a:r>
              <a:rPr sz="2000" spc="-10" dirty="0">
                <a:latin typeface="Georgia" panose="02040502050405020303"/>
                <a:cs typeface="Georgia" panose="02040502050405020303"/>
              </a:rPr>
              <a:t>sets </a:t>
            </a:r>
            <a:r>
              <a:rPr sz="2000" spc="-165" dirty="0">
                <a:latin typeface="Georgia" panose="02040502050405020303"/>
                <a:cs typeface="Georgia" panose="02040502050405020303"/>
              </a:rPr>
              <a:t>LOC </a:t>
            </a:r>
            <a:r>
              <a:rPr sz="2000" spc="-180" dirty="0">
                <a:latin typeface="Georgia" panose="02040502050405020303"/>
                <a:cs typeface="Georgia" panose="02040502050405020303"/>
              </a:rPr>
              <a:t>= </a:t>
            </a:r>
            <a:r>
              <a:rPr sz="2000" spc="-170" dirty="0">
                <a:latin typeface="Georgia" panose="02040502050405020303"/>
                <a:cs typeface="Georgia" panose="02040502050405020303"/>
              </a:rPr>
              <a:t>NULL </a:t>
            </a:r>
            <a:r>
              <a:rPr sz="2000" spc="-25" dirty="0">
                <a:latin typeface="Georgia" panose="02040502050405020303"/>
                <a:cs typeface="Georgia" panose="02040502050405020303"/>
              </a:rPr>
              <a:t>for </a:t>
            </a:r>
            <a:r>
              <a:rPr sz="2000" spc="-60" dirty="0">
                <a:latin typeface="Georgia" panose="02040502050405020303"/>
                <a:cs typeface="Georgia" panose="02040502050405020303"/>
              </a:rPr>
              <a:t>an  </a:t>
            </a:r>
            <a:r>
              <a:rPr sz="2000" spc="-25" dirty="0">
                <a:latin typeface="Georgia" panose="02040502050405020303"/>
                <a:cs typeface="Georgia" panose="02040502050405020303"/>
              </a:rPr>
              <a:t>successful</a:t>
            </a:r>
            <a:r>
              <a:rPr sz="2000" spc="-95" dirty="0">
                <a:latin typeface="Georgia" panose="02040502050405020303"/>
                <a:cs typeface="Georgia" panose="02040502050405020303"/>
              </a:rPr>
              <a:t> </a:t>
            </a:r>
            <a:r>
              <a:rPr sz="2000" spc="-20" dirty="0">
                <a:latin typeface="Georgia" panose="02040502050405020303"/>
                <a:cs typeface="Georgia" panose="02040502050405020303"/>
              </a:rPr>
              <a:t>search</a:t>
            </a:r>
            <a:endParaRPr sz="2000">
              <a:latin typeface="Georgia" panose="02040502050405020303"/>
              <a:cs typeface="Georgia" panose="02040502050405020303"/>
            </a:endParaRPr>
          </a:p>
          <a:p>
            <a:pPr marL="869315" lvl="1" indent="-400050">
              <a:lnSpc>
                <a:spcPct val="100000"/>
              </a:lnSpc>
              <a:buClr>
                <a:srgbClr val="C00000"/>
              </a:buClr>
              <a:buSzPct val="90000"/>
              <a:buFont typeface="Wingdings" panose="05000000000000000000"/>
              <a:buChar char=""/>
              <a:tabLst>
                <a:tab pos="869315" algn="l"/>
                <a:tab pos="869950" algn="l"/>
              </a:tabLst>
            </a:pPr>
            <a:r>
              <a:rPr sz="2000" spc="-60" dirty="0">
                <a:latin typeface="Georgia" panose="02040502050405020303"/>
                <a:cs typeface="Georgia" panose="02040502050405020303"/>
              </a:rPr>
              <a:t>When </a:t>
            </a:r>
            <a:r>
              <a:rPr sz="2000" spc="-25" dirty="0">
                <a:latin typeface="Georgia" panose="02040502050405020303"/>
                <a:cs typeface="Georgia" panose="02040502050405020303"/>
              </a:rPr>
              <a:t>the search is </a:t>
            </a:r>
            <a:r>
              <a:rPr sz="2000" spc="-40" dirty="0">
                <a:latin typeface="Georgia" panose="02040502050405020303"/>
                <a:cs typeface="Georgia" panose="02040502050405020303"/>
              </a:rPr>
              <a:t>successful, </a:t>
            </a:r>
            <a:r>
              <a:rPr sz="2000" spc="-35" dirty="0">
                <a:latin typeface="Georgia" panose="02040502050405020303"/>
                <a:cs typeface="Georgia" panose="02040502050405020303"/>
              </a:rPr>
              <a:t>interchanges </a:t>
            </a:r>
            <a:r>
              <a:rPr sz="2000" spc="-145" dirty="0">
                <a:latin typeface="Georgia" panose="02040502050405020303"/>
                <a:cs typeface="Georgia" panose="02040502050405020303"/>
              </a:rPr>
              <a:t>ITEM </a:t>
            </a:r>
            <a:r>
              <a:rPr sz="2000" spc="-15" dirty="0">
                <a:latin typeface="Georgia" panose="02040502050405020303"/>
                <a:cs typeface="Georgia" panose="02040502050405020303"/>
              </a:rPr>
              <a:t>with </a:t>
            </a:r>
            <a:r>
              <a:rPr sz="2000" spc="-25" dirty="0">
                <a:latin typeface="Georgia" panose="02040502050405020303"/>
                <a:cs typeface="Georgia" panose="02040502050405020303"/>
              </a:rPr>
              <a:t>the</a:t>
            </a:r>
            <a:r>
              <a:rPr sz="2000" spc="305" dirty="0">
                <a:latin typeface="Georgia" panose="02040502050405020303"/>
                <a:cs typeface="Georgia" panose="02040502050405020303"/>
              </a:rPr>
              <a:t> </a:t>
            </a:r>
            <a:r>
              <a:rPr sz="2000" spc="-35" dirty="0">
                <a:latin typeface="Georgia" panose="02040502050405020303"/>
                <a:cs typeface="Georgia" panose="02040502050405020303"/>
              </a:rPr>
              <a:t>element </a:t>
            </a:r>
            <a:r>
              <a:rPr sz="2000" spc="-60" dirty="0">
                <a:latin typeface="Georgia" panose="02040502050405020303"/>
                <a:cs typeface="Georgia" panose="02040502050405020303"/>
              </a:rPr>
              <a:t>in</a:t>
            </a:r>
            <a:endParaRPr sz="2000">
              <a:latin typeface="Georgia" panose="02040502050405020303"/>
              <a:cs typeface="Georgia" panose="02040502050405020303"/>
            </a:endParaRPr>
          </a:p>
          <a:p>
            <a:pPr marL="869315">
              <a:lnSpc>
                <a:spcPct val="100000"/>
              </a:lnSpc>
            </a:pPr>
            <a:r>
              <a:rPr sz="2000" spc="-30" dirty="0">
                <a:latin typeface="Georgia" panose="02040502050405020303"/>
                <a:cs typeface="Georgia" panose="02040502050405020303"/>
              </a:rPr>
              <a:t>front of</a:t>
            </a:r>
            <a:r>
              <a:rPr sz="2000" spc="-130" dirty="0">
                <a:latin typeface="Georgia" panose="02040502050405020303"/>
                <a:cs typeface="Georgia" panose="02040502050405020303"/>
              </a:rPr>
              <a:t> </a:t>
            </a:r>
            <a:r>
              <a:rPr sz="2000" spc="-50" dirty="0">
                <a:latin typeface="Georgia" panose="02040502050405020303"/>
                <a:cs typeface="Georgia" panose="02040502050405020303"/>
              </a:rPr>
              <a:t>it.</a:t>
            </a:r>
            <a:endParaRPr sz="2000">
              <a:latin typeface="Georgia" panose="02040502050405020303"/>
              <a:cs typeface="Georgia" panose="02040502050405020303"/>
            </a:endParaRPr>
          </a:p>
          <a:p>
            <a:pPr marL="412115" indent="-400050">
              <a:lnSpc>
                <a:spcPct val="100000"/>
              </a:lnSpc>
              <a:buClr>
                <a:srgbClr val="C00000"/>
              </a:buClr>
              <a:buSzPct val="90000"/>
              <a:buFont typeface="Wingdings" panose="05000000000000000000"/>
              <a:buChar char=""/>
              <a:tabLst>
                <a:tab pos="412115" algn="l"/>
                <a:tab pos="412750" algn="l"/>
              </a:tabLst>
            </a:pPr>
            <a:r>
              <a:rPr sz="2000" spc="-50" dirty="0">
                <a:latin typeface="Georgia" panose="02040502050405020303"/>
                <a:cs typeface="Georgia" panose="02040502050405020303"/>
              </a:rPr>
              <a:t>Mathematically </a:t>
            </a:r>
            <a:r>
              <a:rPr sz="2000" spc="-35" dirty="0">
                <a:latin typeface="Georgia" panose="02040502050405020303"/>
                <a:cs typeface="Georgia" panose="02040502050405020303"/>
              </a:rPr>
              <a:t>compute </a:t>
            </a:r>
            <a:r>
              <a:rPr sz="2000" spc="-20" dirty="0">
                <a:latin typeface="Georgia" panose="02040502050405020303"/>
                <a:cs typeface="Georgia" panose="02040502050405020303"/>
              </a:rPr>
              <a:t>the </a:t>
            </a:r>
            <a:r>
              <a:rPr sz="2000" spc="5" dirty="0">
                <a:latin typeface="Georgia" panose="02040502050405020303"/>
                <a:cs typeface="Georgia" panose="02040502050405020303"/>
              </a:rPr>
              <a:t>worst</a:t>
            </a:r>
            <a:r>
              <a:rPr sz="2000" spc="-355" dirty="0">
                <a:latin typeface="Georgia" panose="02040502050405020303"/>
                <a:cs typeface="Georgia" panose="02040502050405020303"/>
              </a:rPr>
              <a:t> </a:t>
            </a:r>
            <a:r>
              <a:rPr sz="2000" spc="-15" dirty="0">
                <a:latin typeface="Georgia" panose="02040502050405020303"/>
                <a:cs typeface="Georgia" panose="02040502050405020303"/>
              </a:rPr>
              <a:t>case </a:t>
            </a:r>
            <a:r>
              <a:rPr sz="2000" spc="-35" dirty="0">
                <a:latin typeface="Georgia" panose="02040502050405020303"/>
                <a:cs typeface="Georgia" panose="02040502050405020303"/>
              </a:rPr>
              <a:t>time </a:t>
            </a:r>
            <a:r>
              <a:rPr sz="2000" spc="-30" dirty="0">
                <a:latin typeface="Georgia" panose="02040502050405020303"/>
                <a:cs typeface="Georgia" panose="02040502050405020303"/>
              </a:rPr>
              <a:t>complexity of </a:t>
            </a:r>
            <a:r>
              <a:rPr sz="2000" spc="-25" dirty="0">
                <a:latin typeface="Georgia" panose="02040502050405020303"/>
                <a:cs typeface="Georgia" panose="02040502050405020303"/>
              </a:rPr>
              <a:t>binary </a:t>
            </a:r>
            <a:r>
              <a:rPr sz="2000" spc="-20" dirty="0">
                <a:latin typeface="Georgia" panose="02040502050405020303"/>
                <a:cs typeface="Georgia" panose="02040502050405020303"/>
              </a:rPr>
              <a:t>search</a:t>
            </a:r>
            <a:endParaRPr sz="20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37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136" y="369773"/>
            <a:ext cx="321881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295" dirty="0">
                <a:solidFill>
                  <a:srgbClr val="000000"/>
                </a:solidFill>
              </a:rPr>
              <a:t>Assignments</a:t>
            </a:r>
            <a:endParaRPr sz="4300"/>
          </a:p>
        </p:txBody>
      </p:sp>
      <p:sp>
        <p:nvSpPr>
          <p:cNvPr id="9" name="object 9"/>
          <p:cNvSpPr/>
          <p:nvPr/>
        </p:nvSpPr>
        <p:spPr>
          <a:xfrm>
            <a:off x="5867400" y="244602"/>
            <a:ext cx="1543050" cy="1000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3594" y="2679319"/>
            <a:ext cx="373316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385" dirty="0">
                <a:solidFill>
                  <a:srgbClr val="000000"/>
                </a:solidFill>
              </a:rPr>
              <a:t>Thank</a:t>
            </a:r>
            <a:r>
              <a:rPr sz="6000" spc="-275" dirty="0">
                <a:solidFill>
                  <a:srgbClr val="000000"/>
                </a:solidFill>
              </a:rPr>
              <a:t> </a:t>
            </a:r>
            <a:r>
              <a:rPr sz="6000" spc="-735" dirty="0">
                <a:solidFill>
                  <a:srgbClr val="000000"/>
                </a:solidFill>
              </a:rPr>
              <a:t>You</a:t>
            </a:r>
            <a:endParaRPr sz="6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3" name="object 3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38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505" y="392633"/>
            <a:ext cx="27920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430" dirty="0">
                <a:solidFill>
                  <a:srgbClr val="000000"/>
                </a:solidFill>
              </a:rPr>
              <a:t>Home</a:t>
            </a:r>
            <a:r>
              <a:rPr sz="4000" spc="-210" dirty="0">
                <a:solidFill>
                  <a:srgbClr val="000000"/>
                </a:solidFill>
              </a:rPr>
              <a:t> </a:t>
            </a:r>
            <a:r>
              <a:rPr sz="4000" spc="-405" dirty="0">
                <a:solidFill>
                  <a:srgbClr val="000000"/>
                </a:solidFill>
              </a:rPr>
              <a:t>Work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7507" y="1515871"/>
            <a:ext cx="8916670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8315" marR="93980" indent="-400050" algn="just">
              <a:lnSpc>
                <a:spcPct val="100000"/>
              </a:lnSpc>
              <a:spcBef>
                <a:spcPts val="105"/>
              </a:spcBef>
              <a:buClr>
                <a:srgbClr val="C00000"/>
              </a:buClr>
              <a:buSzPct val="90000"/>
              <a:buFont typeface="Wingdings" panose="05000000000000000000"/>
              <a:buChar char=""/>
              <a:tabLst>
                <a:tab pos="488950" algn="l"/>
              </a:tabLst>
            </a:pPr>
            <a:r>
              <a:rPr sz="2000" spc="-45" dirty="0">
                <a:latin typeface="Georgia" panose="02040502050405020303"/>
                <a:cs typeface="Georgia" panose="02040502050405020303"/>
              </a:rPr>
              <a:t>Write an </a:t>
            </a:r>
            <a:r>
              <a:rPr sz="2000" spc="-40" dirty="0">
                <a:latin typeface="Georgia" panose="02040502050405020303"/>
                <a:cs typeface="Georgia" panose="02040502050405020303"/>
              </a:rPr>
              <a:t>algorithm </a:t>
            </a:r>
            <a:r>
              <a:rPr sz="2000" spc="-160" dirty="0">
                <a:latin typeface="Georgia" panose="02040502050405020303"/>
                <a:cs typeface="Georgia" panose="02040502050405020303"/>
              </a:rPr>
              <a:t>RANDOM(DATA, N, </a:t>
            </a:r>
            <a:r>
              <a:rPr sz="2000" spc="-65" dirty="0">
                <a:latin typeface="Georgia" panose="02040502050405020303"/>
                <a:cs typeface="Georgia" panose="02040502050405020303"/>
              </a:rPr>
              <a:t>K) </a:t>
            </a:r>
            <a:r>
              <a:rPr sz="2000" spc="-30" dirty="0">
                <a:latin typeface="Georgia" panose="02040502050405020303"/>
                <a:cs typeface="Georgia" panose="02040502050405020303"/>
              </a:rPr>
              <a:t>which assigns </a:t>
            </a:r>
            <a:r>
              <a:rPr sz="2000" spc="-175" dirty="0">
                <a:latin typeface="Georgia" panose="02040502050405020303"/>
                <a:cs typeface="Georgia" panose="02040502050405020303"/>
              </a:rPr>
              <a:t>N </a:t>
            </a:r>
            <a:r>
              <a:rPr sz="2000" spc="-50" dirty="0">
                <a:latin typeface="Georgia" panose="02040502050405020303"/>
                <a:cs typeface="Georgia" panose="02040502050405020303"/>
              </a:rPr>
              <a:t>random </a:t>
            </a:r>
            <a:r>
              <a:rPr sz="2000" spc="-20" dirty="0">
                <a:latin typeface="Georgia" panose="02040502050405020303"/>
                <a:cs typeface="Georgia" panose="02040502050405020303"/>
              </a:rPr>
              <a:t>integers  </a:t>
            </a:r>
            <a:r>
              <a:rPr sz="2000" spc="-10" dirty="0">
                <a:latin typeface="Georgia" panose="02040502050405020303"/>
                <a:cs typeface="Georgia" panose="02040502050405020303"/>
              </a:rPr>
              <a:t>between </a:t>
            </a:r>
            <a:r>
              <a:rPr sz="2000" spc="250" dirty="0">
                <a:latin typeface="Georgia" panose="02040502050405020303"/>
                <a:cs typeface="Georgia" panose="02040502050405020303"/>
              </a:rPr>
              <a:t>1</a:t>
            </a:r>
            <a:r>
              <a:rPr sz="2000" spc="-150" dirty="0">
                <a:latin typeface="Georgia" panose="02040502050405020303"/>
                <a:cs typeface="Georgia" panose="02040502050405020303"/>
              </a:rPr>
              <a:t> </a:t>
            </a:r>
            <a:r>
              <a:rPr sz="2000" spc="-45" dirty="0">
                <a:latin typeface="Georgia" panose="02040502050405020303"/>
                <a:cs typeface="Georgia" panose="02040502050405020303"/>
              </a:rPr>
              <a:t>and </a:t>
            </a:r>
            <a:r>
              <a:rPr sz="2000" spc="-130" dirty="0">
                <a:latin typeface="Georgia" panose="02040502050405020303"/>
                <a:cs typeface="Georgia" panose="02040502050405020303"/>
              </a:rPr>
              <a:t>K </a:t>
            </a:r>
            <a:r>
              <a:rPr sz="2000" spc="-20" dirty="0">
                <a:latin typeface="Georgia" panose="02040502050405020303"/>
                <a:cs typeface="Georgia" panose="02040502050405020303"/>
              </a:rPr>
              <a:t>to the array </a:t>
            </a:r>
            <a:r>
              <a:rPr sz="2000" spc="-180" dirty="0">
                <a:latin typeface="Georgia" panose="02040502050405020303"/>
                <a:cs typeface="Georgia" panose="02040502050405020303"/>
              </a:rPr>
              <a:t>DATA.</a:t>
            </a:r>
            <a:endParaRPr sz="2000">
              <a:latin typeface="Georgia" panose="02040502050405020303"/>
              <a:cs typeface="Georgia" panose="02040502050405020303"/>
            </a:endParaRPr>
          </a:p>
          <a:p>
            <a:pPr marL="488315" marR="94615" indent="-400050" algn="just">
              <a:lnSpc>
                <a:spcPct val="100000"/>
              </a:lnSpc>
              <a:buClr>
                <a:srgbClr val="C00000"/>
              </a:buClr>
              <a:buSzPct val="90000"/>
              <a:buFont typeface="Wingdings" panose="05000000000000000000"/>
              <a:buChar char=""/>
              <a:tabLst>
                <a:tab pos="488950" algn="l"/>
              </a:tabLst>
            </a:pPr>
            <a:r>
              <a:rPr sz="2000" spc="-45" dirty="0">
                <a:latin typeface="Georgia" panose="02040502050405020303"/>
                <a:cs typeface="Georgia" panose="02040502050405020303"/>
              </a:rPr>
              <a:t>Write </a:t>
            </a:r>
            <a:r>
              <a:rPr sz="2000" spc="-30" dirty="0">
                <a:latin typeface="Georgia" panose="02040502050405020303"/>
                <a:cs typeface="Georgia" panose="02040502050405020303"/>
              </a:rPr>
              <a:t>a </a:t>
            </a:r>
            <a:r>
              <a:rPr sz="2000" spc="-160" dirty="0">
                <a:latin typeface="Georgia" panose="02040502050405020303"/>
                <a:cs typeface="Georgia" panose="02040502050405020303"/>
              </a:rPr>
              <a:t>C </a:t>
            </a:r>
            <a:r>
              <a:rPr sz="2000" spc="-45" dirty="0">
                <a:latin typeface="Georgia" panose="02040502050405020303"/>
                <a:cs typeface="Georgia" panose="02040502050405020303"/>
              </a:rPr>
              <a:t>function </a:t>
            </a:r>
            <a:r>
              <a:rPr sz="2000" b="1" spc="-110" dirty="0">
                <a:latin typeface="Georgia" panose="02040502050405020303"/>
                <a:cs typeface="Georgia" panose="02040502050405020303"/>
              </a:rPr>
              <a:t>int </a:t>
            </a:r>
            <a:r>
              <a:rPr sz="2000" b="1" spc="-135" dirty="0">
                <a:latin typeface="Georgia" panose="02040502050405020303"/>
                <a:cs typeface="Georgia" panose="02040502050405020303"/>
              </a:rPr>
              <a:t>Search(int </a:t>
            </a:r>
            <a:r>
              <a:rPr sz="2000" b="1" spc="-185" dirty="0">
                <a:latin typeface="Georgia" panose="02040502050405020303"/>
                <a:cs typeface="Georgia" panose="02040502050405020303"/>
              </a:rPr>
              <a:t>A[], </a:t>
            </a:r>
            <a:r>
              <a:rPr sz="2000" b="1" spc="-110" dirty="0">
                <a:latin typeface="Georgia" panose="02040502050405020303"/>
                <a:cs typeface="Georgia" panose="02040502050405020303"/>
              </a:rPr>
              <a:t>int </a:t>
            </a:r>
            <a:r>
              <a:rPr sz="2000" b="1" spc="-190" dirty="0">
                <a:latin typeface="Georgia" panose="02040502050405020303"/>
                <a:cs typeface="Georgia" panose="02040502050405020303"/>
              </a:rPr>
              <a:t>n, </a:t>
            </a:r>
            <a:r>
              <a:rPr sz="2000" b="1" spc="-110" dirty="0">
                <a:latin typeface="Georgia" panose="02040502050405020303"/>
                <a:cs typeface="Georgia" panose="02040502050405020303"/>
              </a:rPr>
              <a:t>int </a:t>
            </a:r>
            <a:r>
              <a:rPr sz="2000" b="1" spc="-105" dirty="0">
                <a:latin typeface="Georgia" panose="02040502050405020303"/>
                <a:cs typeface="Georgia" panose="02040502050405020303"/>
              </a:rPr>
              <a:t>key)</a:t>
            </a:r>
            <a:r>
              <a:rPr sz="2000" spc="-105" dirty="0">
                <a:latin typeface="Georgia" panose="02040502050405020303"/>
                <a:cs typeface="Georgia" panose="02040502050405020303"/>
              </a:rPr>
              <a:t>, </a:t>
            </a:r>
            <a:r>
              <a:rPr sz="2000" spc="-35" dirty="0">
                <a:latin typeface="Georgia" panose="02040502050405020303"/>
                <a:cs typeface="Georgia" panose="02040502050405020303"/>
              </a:rPr>
              <a:t>that </a:t>
            </a:r>
            <a:r>
              <a:rPr sz="2000" spc="-25" dirty="0">
                <a:latin typeface="Georgia" panose="02040502050405020303"/>
                <a:cs typeface="Georgia" panose="02040502050405020303"/>
              </a:rPr>
              <a:t>returns </a:t>
            </a:r>
            <a:r>
              <a:rPr sz="2000" spc="250" dirty="0">
                <a:latin typeface="Georgia" panose="02040502050405020303"/>
                <a:cs typeface="Georgia" panose="02040502050405020303"/>
              </a:rPr>
              <a:t>1 </a:t>
            </a:r>
            <a:r>
              <a:rPr sz="2000" spc="-20" dirty="0">
                <a:latin typeface="Georgia" panose="02040502050405020303"/>
                <a:cs typeface="Georgia" panose="02040502050405020303"/>
              </a:rPr>
              <a:t>when  key </a:t>
            </a:r>
            <a:r>
              <a:rPr sz="2000" spc="-25" dirty="0">
                <a:latin typeface="Georgia" panose="02040502050405020303"/>
                <a:cs typeface="Georgia" panose="02040502050405020303"/>
              </a:rPr>
              <a:t>is </a:t>
            </a:r>
            <a:r>
              <a:rPr sz="2000" spc="-20" dirty="0">
                <a:latin typeface="Georgia" panose="02040502050405020303"/>
                <a:cs typeface="Georgia" panose="02040502050405020303"/>
              </a:rPr>
              <a:t>present </a:t>
            </a:r>
            <a:r>
              <a:rPr sz="2000" spc="-55" dirty="0">
                <a:latin typeface="Georgia" panose="02040502050405020303"/>
                <a:cs typeface="Georgia" panose="02040502050405020303"/>
              </a:rPr>
              <a:t>in </a:t>
            </a:r>
            <a:r>
              <a:rPr sz="2000" spc="85" dirty="0">
                <a:latin typeface="Georgia" panose="02040502050405020303"/>
                <a:cs typeface="Georgia" panose="02040502050405020303"/>
              </a:rPr>
              <a:t>1</a:t>
            </a:r>
            <a:r>
              <a:rPr sz="1950" spc="127" baseline="26000" dirty="0">
                <a:latin typeface="Georgia" panose="02040502050405020303"/>
                <a:cs typeface="Georgia" panose="02040502050405020303"/>
              </a:rPr>
              <a:t>st </a:t>
            </a:r>
            <a:r>
              <a:rPr sz="2000" spc="-50" dirty="0">
                <a:latin typeface="Georgia" panose="02040502050405020303"/>
                <a:cs typeface="Georgia" panose="02040502050405020303"/>
              </a:rPr>
              <a:t>half </a:t>
            </a:r>
            <a:r>
              <a:rPr sz="2000" spc="-35" dirty="0">
                <a:latin typeface="Georgia" panose="02040502050405020303"/>
                <a:cs typeface="Georgia" panose="02040502050405020303"/>
              </a:rPr>
              <a:t>of </a:t>
            </a:r>
            <a:r>
              <a:rPr sz="2000" spc="-25" dirty="0">
                <a:latin typeface="Georgia" panose="02040502050405020303"/>
                <a:cs typeface="Georgia" panose="02040502050405020303"/>
              </a:rPr>
              <a:t>the </a:t>
            </a:r>
            <a:r>
              <a:rPr sz="2000" spc="-70" dirty="0">
                <a:latin typeface="Georgia" panose="02040502050405020303"/>
                <a:cs typeface="Georgia" panose="02040502050405020303"/>
              </a:rPr>
              <a:t>array, </a:t>
            </a:r>
            <a:r>
              <a:rPr sz="2000" spc="-25" dirty="0">
                <a:latin typeface="Georgia" panose="02040502050405020303"/>
                <a:cs typeface="Georgia" panose="02040502050405020303"/>
              </a:rPr>
              <a:t>returns </a:t>
            </a:r>
            <a:r>
              <a:rPr sz="2000" spc="-10" dirty="0">
                <a:latin typeface="Georgia" panose="02040502050405020303"/>
                <a:cs typeface="Georgia" panose="02040502050405020303"/>
              </a:rPr>
              <a:t>2 </a:t>
            </a:r>
            <a:r>
              <a:rPr sz="2000" spc="-20" dirty="0">
                <a:latin typeface="Georgia" panose="02040502050405020303"/>
                <a:cs typeface="Georgia" panose="02040502050405020303"/>
              </a:rPr>
              <a:t>when </a:t>
            </a:r>
            <a:r>
              <a:rPr sz="2000" spc="-25" dirty="0">
                <a:latin typeface="Georgia" panose="02040502050405020303"/>
                <a:cs typeface="Georgia" panose="02040502050405020303"/>
              </a:rPr>
              <a:t>the </a:t>
            </a:r>
            <a:r>
              <a:rPr sz="2000" spc="-20" dirty="0">
                <a:latin typeface="Georgia" panose="02040502050405020303"/>
                <a:cs typeface="Georgia" panose="02040502050405020303"/>
              </a:rPr>
              <a:t>key </a:t>
            </a:r>
            <a:r>
              <a:rPr sz="2000" spc="-25" dirty="0">
                <a:latin typeface="Georgia" panose="02040502050405020303"/>
                <a:cs typeface="Georgia" panose="02040502050405020303"/>
              </a:rPr>
              <a:t>is </a:t>
            </a:r>
            <a:r>
              <a:rPr sz="2000" spc="-20" dirty="0">
                <a:latin typeface="Georgia" panose="02040502050405020303"/>
                <a:cs typeface="Georgia" panose="02040502050405020303"/>
              </a:rPr>
              <a:t>present </a:t>
            </a:r>
            <a:r>
              <a:rPr sz="2000" spc="-55" dirty="0">
                <a:latin typeface="Georgia" panose="02040502050405020303"/>
                <a:cs typeface="Georgia" panose="02040502050405020303"/>
              </a:rPr>
              <a:t>in </a:t>
            </a:r>
            <a:r>
              <a:rPr sz="2000" spc="-20" dirty="0">
                <a:latin typeface="Georgia" panose="02040502050405020303"/>
                <a:cs typeface="Georgia" panose="02040502050405020303"/>
              </a:rPr>
              <a:t>2</a:t>
            </a:r>
            <a:r>
              <a:rPr sz="1950" spc="-30" baseline="26000" dirty="0">
                <a:latin typeface="Georgia" panose="02040502050405020303"/>
                <a:cs typeface="Georgia" panose="02040502050405020303"/>
              </a:rPr>
              <a:t>nd </a:t>
            </a:r>
            <a:r>
              <a:rPr sz="1300" spc="270" dirty="0">
                <a:latin typeface="Georgia" panose="02040502050405020303"/>
                <a:cs typeface="Georgia" panose="02040502050405020303"/>
              </a:rPr>
              <a:t> </a:t>
            </a:r>
            <a:r>
              <a:rPr sz="2000" spc="-40" dirty="0">
                <a:latin typeface="Georgia" panose="02040502050405020303"/>
                <a:cs typeface="Georgia" panose="02040502050405020303"/>
              </a:rPr>
              <a:t>half </a:t>
            </a:r>
            <a:r>
              <a:rPr sz="2000" spc="-30" dirty="0">
                <a:latin typeface="Georgia" panose="02040502050405020303"/>
                <a:cs typeface="Georgia" panose="02040502050405020303"/>
              </a:rPr>
              <a:t>of </a:t>
            </a:r>
            <a:r>
              <a:rPr sz="2000" spc="-20" dirty="0">
                <a:latin typeface="Georgia" panose="02040502050405020303"/>
                <a:cs typeface="Georgia" panose="02040502050405020303"/>
              </a:rPr>
              <a:t>the array </a:t>
            </a:r>
            <a:r>
              <a:rPr sz="2000" spc="-45" dirty="0">
                <a:latin typeface="Georgia" panose="02040502050405020303"/>
                <a:cs typeface="Georgia" panose="02040502050405020303"/>
              </a:rPr>
              <a:t>&amp; </a:t>
            </a:r>
            <a:r>
              <a:rPr sz="2000" spc="-20" dirty="0">
                <a:latin typeface="Georgia" panose="02040502050405020303"/>
                <a:cs typeface="Georgia" panose="02040502050405020303"/>
              </a:rPr>
              <a:t>returns </a:t>
            </a:r>
            <a:r>
              <a:rPr sz="2000" spc="-120" dirty="0">
                <a:latin typeface="Georgia" panose="02040502050405020303"/>
                <a:cs typeface="Georgia" panose="02040502050405020303"/>
              </a:rPr>
              <a:t>0 </a:t>
            </a:r>
            <a:r>
              <a:rPr sz="2000" spc="-25" dirty="0">
                <a:latin typeface="Georgia" panose="02040502050405020303"/>
                <a:cs typeface="Georgia" panose="02040502050405020303"/>
              </a:rPr>
              <a:t>for </a:t>
            </a:r>
            <a:r>
              <a:rPr sz="2000" spc="-30" dirty="0">
                <a:latin typeface="Georgia" panose="02040502050405020303"/>
                <a:cs typeface="Georgia" panose="02040502050405020303"/>
              </a:rPr>
              <a:t>unsuccessful</a:t>
            </a:r>
            <a:r>
              <a:rPr sz="2000" spc="-275" dirty="0">
                <a:latin typeface="Georgia" panose="02040502050405020303"/>
                <a:cs typeface="Georgia" panose="02040502050405020303"/>
              </a:rPr>
              <a:t> </a:t>
            </a:r>
            <a:r>
              <a:rPr sz="2000" spc="-40" dirty="0">
                <a:latin typeface="Georgia" panose="02040502050405020303"/>
                <a:cs typeface="Georgia" panose="02040502050405020303"/>
              </a:rPr>
              <a:t>search.</a:t>
            </a:r>
            <a:endParaRPr sz="2000">
              <a:latin typeface="Georgia" panose="02040502050405020303"/>
              <a:cs typeface="Georgia" panose="02040502050405020303"/>
            </a:endParaRPr>
          </a:p>
          <a:p>
            <a:pPr marL="488315" marR="94615" indent="-400050" algn="just">
              <a:lnSpc>
                <a:spcPct val="100000"/>
              </a:lnSpc>
              <a:buClr>
                <a:srgbClr val="C00000"/>
              </a:buClr>
              <a:buSzPct val="90000"/>
              <a:buFont typeface="Wingdings" panose="05000000000000000000"/>
              <a:buChar char=""/>
              <a:tabLst>
                <a:tab pos="488950" algn="l"/>
              </a:tabLst>
            </a:pPr>
            <a:r>
              <a:rPr sz="2000" spc="-45" dirty="0">
                <a:latin typeface="Georgia" panose="02040502050405020303"/>
                <a:cs typeface="Georgia" panose="02040502050405020303"/>
              </a:rPr>
              <a:t>Write </a:t>
            </a:r>
            <a:r>
              <a:rPr sz="2000" spc="-20" dirty="0">
                <a:latin typeface="Georgia" panose="02040502050405020303"/>
                <a:cs typeface="Georgia" panose="02040502050405020303"/>
              </a:rPr>
              <a:t>the </a:t>
            </a:r>
            <a:r>
              <a:rPr sz="2000" spc="-25" dirty="0">
                <a:latin typeface="Georgia" panose="02040502050405020303"/>
                <a:cs typeface="Georgia" panose="02040502050405020303"/>
              </a:rPr>
              <a:t>pseudo </a:t>
            </a:r>
            <a:r>
              <a:rPr sz="2000" spc="-20" dirty="0">
                <a:latin typeface="Georgia" panose="02040502050405020303"/>
                <a:cs typeface="Georgia" panose="02040502050405020303"/>
              </a:rPr>
              <a:t>code </a:t>
            </a:r>
            <a:r>
              <a:rPr sz="2000" spc="-35" dirty="0">
                <a:latin typeface="Georgia" panose="02040502050405020303"/>
                <a:cs typeface="Georgia" panose="02040502050405020303"/>
              </a:rPr>
              <a:t>of </a:t>
            </a:r>
            <a:r>
              <a:rPr sz="2000" spc="-25" dirty="0">
                <a:latin typeface="Georgia" panose="02040502050405020303"/>
                <a:cs typeface="Georgia" panose="02040502050405020303"/>
              </a:rPr>
              <a:t>the search </a:t>
            </a:r>
            <a:r>
              <a:rPr sz="2000" spc="-30" dirty="0">
                <a:latin typeface="Georgia" panose="02040502050405020303"/>
                <a:cs typeface="Georgia" panose="02040502050405020303"/>
              </a:rPr>
              <a:t>algorithm(s) </a:t>
            </a:r>
            <a:r>
              <a:rPr sz="2000" spc="-10" dirty="0">
                <a:latin typeface="Georgia" panose="02040502050405020303"/>
                <a:cs typeface="Georgia" panose="02040502050405020303"/>
              </a:rPr>
              <a:t>whose </a:t>
            </a:r>
            <a:r>
              <a:rPr sz="2000" dirty="0">
                <a:latin typeface="Georgia" panose="02040502050405020303"/>
                <a:cs typeface="Georgia" panose="02040502050405020303"/>
              </a:rPr>
              <a:t>worst </a:t>
            </a:r>
            <a:r>
              <a:rPr sz="2000" spc="-20" dirty="0">
                <a:latin typeface="Georgia" panose="02040502050405020303"/>
                <a:cs typeface="Georgia" panose="02040502050405020303"/>
              </a:rPr>
              <a:t>case </a:t>
            </a:r>
            <a:r>
              <a:rPr sz="2000" spc="-40" dirty="0">
                <a:latin typeface="Georgia" panose="02040502050405020303"/>
                <a:cs typeface="Georgia" panose="02040502050405020303"/>
              </a:rPr>
              <a:t>time  </a:t>
            </a:r>
            <a:r>
              <a:rPr sz="2000" spc="-30" dirty="0">
                <a:latin typeface="Georgia" panose="02040502050405020303"/>
                <a:cs typeface="Georgia" panose="02040502050405020303"/>
              </a:rPr>
              <a:t>complexity </a:t>
            </a:r>
            <a:r>
              <a:rPr sz="2000" spc="-15" dirty="0">
                <a:latin typeface="Georgia" panose="02040502050405020303"/>
                <a:cs typeface="Georgia" panose="02040502050405020303"/>
              </a:rPr>
              <a:t>are </a:t>
            </a:r>
            <a:r>
              <a:rPr sz="2000" spc="-75" dirty="0">
                <a:latin typeface="Georgia" panose="02040502050405020303"/>
                <a:cs typeface="Georgia" panose="02040502050405020303"/>
              </a:rPr>
              <a:t>O(n), </a:t>
            </a:r>
            <a:r>
              <a:rPr sz="2000" spc="-55" dirty="0">
                <a:latin typeface="Georgia" panose="02040502050405020303"/>
                <a:cs typeface="Georgia" panose="02040502050405020303"/>
              </a:rPr>
              <a:t>O(log </a:t>
            </a:r>
            <a:r>
              <a:rPr sz="2000" spc="-30" dirty="0">
                <a:latin typeface="Georgia" panose="02040502050405020303"/>
                <a:cs typeface="Georgia" panose="02040502050405020303"/>
              </a:rPr>
              <a:t>n) </a:t>
            </a:r>
            <a:r>
              <a:rPr sz="2000" spc="-45" dirty="0">
                <a:latin typeface="Georgia" panose="02040502050405020303"/>
                <a:cs typeface="Georgia" panose="02040502050405020303"/>
              </a:rPr>
              <a:t>and</a:t>
            </a:r>
            <a:r>
              <a:rPr sz="2000" spc="-170" dirty="0">
                <a:latin typeface="Georgia" panose="02040502050405020303"/>
                <a:cs typeface="Georgia" panose="02040502050405020303"/>
              </a:rPr>
              <a:t> </a:t>
            </a:r>
            <a:r>
              <a:rPr sz="2000" spc="20" dirty="0">
                <a:latin typeface="Georgia" panose="02040502050405020303"/>
                <a:cs typeface="Georgia" panose="02040502050405020303"/>
              </a:rPr>
              <a:t>O(1)</a:t>
            </a:r>
            <a:endParaRPr sz="2000">
              <a:latin typeface="Georgia" panose="02040502050405020303"/>
              <a:cs typeface="Georgia" panose="02040502050405020303"/>
            </a:endParaRPr>
          </a:p>
          <a:p>
            <a:pPr marL="488315" marR="93980" indent="-400050" algn="just">
              <a:lnSpc>
                <a:spcPct val="100000"/>
              </a:lnSpc>
              <a:buClr>
                <a:srgbClr val="C00000"/>
              </a:buClr>
              <a:buSzPct val="90000"/>
              <a:buFont typeface="Wingdings" panose="05000000000000000000"/>
              <a:buChar char=""/>
              <a:tabLst>
                <a:tab pos="488950" algn="l"/>
              </a:tabLst>
            </a:pPr>
            <a:r>
              <a:rPr sz="2000" spc="-60" dirty="0">
                <a:latin typeface="Georgia" panose="02040502050405020303"/>
                <a:cs typeface="Georgia" panose="02040502050405020303"/>
              </a:rPr>
              <a:t>What </a:t>
            </a:r>
            <a:r>
              <a:rPr sz="2000" spc="-20" dirty="0">
                <a:latin typeface="Georgia" panose="02040502050405020303"/>
                <a:cs typeface="Georgia" panose="02040502050405020303"/>
              </a:rPr>
              <a:t>is </a:t>
            </a:r>
            <a:r>
              <a:rPr sz="2000" spc="-30" dirty="0">
                <a:latin typeface="Georgia" panose="02040502050405020303"/>
                <a:cs typeface="Georgia" panose="02040502050405020303"/>
              </a:rPr>
              <a:t>a divide </a:t>
            </a:r>
            <a:r>
              <a:rPr sz="2000" spc="-45" dirty="0">
                <a:latin typeface="Georgia" panose="02040502050405020303"/>
                <a:cs typeface="Georgia" panose="02040502050405020303"/>
              </a:rPr>
              <a:t>and </a:t>
            </a:r>
            <a:r>
              <a:rPr sz="2000" spc="-25" dirty="0">
                <a:latin typeface="Georgia" panose="02040502050405020303"/>
                <a:cs typeface="Georgia" panose="02040502050405020303"/>
              </a:rPr>
              <a:t>conquer </a:t>
            </a:r>
            <a:r>
              <a:rPr sz="2000" spc="-50" dirty="0">
                <a:latin typeface="Georgia" panose="02040502050405020303"/>
                <a:cs typeface="Georgia" panose="02040502050405020303"/>
              </a:rPr>
              <a:t>algorithm? </a:t>
            </a:r>
            <a:r>
              <a:rPr sz="2000" spc="-60" dirty="0">
                <a:latin typeface="Georgia" panose="02040502050405020303"/>
                <a:cs typeface="Georgia" panose="02040502050405020303"/>
              </a:rPr>
              <a:t>Explain </a:t>
            </a:r>
            <a:r>
              <a:rPr sz="2000" spc="-20" dirty="0">
                <a:latin typeface="Georgia" panose="02040502050405020303"/>
                <a:cs typeface="Georgia" panose="02040502050405020303"/>
              </a:rPr>
              <a:t>the </a:t>
            </a:r>
            <a:r>
              <a:rPr sz="2000" spc="-30" dirty="0">
                <a:latin typeface="Georgia" panose="02040502050405020303"/>
                <a:cs typeface="Georgia" panose="02040502050405020303"/>
              </a:rPr>
              <a:t>concept </a:t>
            </a:r>
            <a:r>
              <a:rPr sz="2000" spc="-35" dirty="0">
                <a:latin typeface="Georgia" panose="02040502050405020303"/>
                <a:cs typeface="Georgia" panose="02040502050405020303"/>
              </a:rPr>
              <a:t>of </a:t>
            </a:r>
            <a:r>
              <a:rPr sz="2000" spc="-30" dirty="0">
                <a:latin typeface="Georgia" panose="02040502050405020303"/>
                <a:cs typeface="Georgia" panose="02040502050405020303"/>
              </a:rPr>
              <a:t>divide </a:t>
            </a:r>
            <a:r>
              <a:rPr sz="2000" spc="-50" dirty="0">
                <a:latin typeface="Georgia" panose="02040502050405020303"/>
                <a:cs typeface="Georgia" panose="02040502050405020303"/>
              </a:rPr>
              <a:t>and  </a:t>
            </a:r>
            <a:r>
              <a:rPr sz="2000" spc="-25" dirty="0">
                <a:latin typeface="Georgia" panose="02040502050405020303"/>
                <a:cs typeface="Georgia" panose="02040502050405020303"/>
              </a:rPr>
              <a:t>conquer </a:t>
            </a:r>
            <a:r>
              <a:rPr sz="2000" spc="-45" dirty="0">
                <a:latin typeface="Georgia" panose="02040502050405020303"/>
                <a:cs typeface="Georgia" panose="02040502050405020303"/>
              </a:rPr>
              <a:t>through </a:t>
            </a:r>
            <a:r>
              <a:rPr sz="2000" spc="-25" dirty="0">
                <a:latin typeface="Georgia" panose="02040502050405020303"/>
                <a:cs typeface="Georgia" panose="02040502050405020303"/>
              </a:rPr>
              <a:t>the pseudo </a:t>
            </a:r>
            <a:r>
              <a:rPr sz="2000" spc="-20" dirty="0">
                <a:latin typeface="Georgia" panose="02040502050405020303"/>
                <a:cs typeface="Georgia" panose="02040502050405020303"/>
              </a:rPr>
              <a:t>code </a:t>
            </a:r>
            <a:r>
              <a:rPr sz="2000" spc="-30" dirty="0">
                <a:latin typeface="Georgia" panose="02040502050405020303"/>
                <a:cs typeface="Georgia" panose="02040502050405020303"/>
              </a:rPr>
              <a:t>binary </a:t>
            </a:r>
            <a:r>
              <a:rPr sz="2000" spc="-25" dirty="0">
                <a:latin typeface="Georgia" panose="02040502050405020303"/>
                <a:cs typeface="Georgia" panose="02040502050405020303"/>
              </a:rPr>
              <a:t>search </a:t>
            </a:r>
            <a:r>
              <a:rPr sz="2000" spc="-50" dirty="0">
                <a:latin typeface="Georgia" panose="02040502050405020303"/>
                <a:cs typeface="Georgia" panose="02040502050405020303"/>
              </a:rPr>
              <a:t>algorithm. </a:t>
            </a:r>
            <a:r>
              <a:rPr sz="2000" spc="-45" dirty="0">
                <a:latin typeface="Georgia" panose="02040502050405020303"/>
                <a:cs typeface="Georgia" panose="02040502050405020303"/>
              </a:rPr>
              <a:t>Write </a:t>
            </a:r>
            <a:r>
              <a:rPr sz="2000" spc="-15" dirty="0">
                <a:latin typeface="Georgia" panose="02040502050405020303"/>
                <a:cs typeface="Georgia" panose="02040502050405020303"/>
              </a:rPr>
              <a:t>down </a:t>
            </a:r>
            <a:r>
              <a:rPr sz="2000" spc="-25" dirty="0">
                <a:latin typeface="Georgia" panose="02040502050405020303"/>
                <a:cs typeface="Georgia" panose="02040502050405020303"/>
              </a:rPr>
              <a:t>its  </a:t>
            </a:r>
            <a:r>
              <a:rPr sz="2000" spc="-35" dirty="0">
                <a:latin typeface="Georgia" panose="02040502050405020303"/>
                <a:cs typeface="Georgia" panose="02040502050405020303"/>
              </a:rPr>
              <a:t>time </a:t>
            </a:r>
            <a:r>
              <a:rPr sz="2000" spc="-30" dirty="0">
                <a:latin typeface="Georgia" panose="02040502050405020303"/>
                <a:cs typeface="Georgia" panose="02040502050405020303"/>
              </a:rPr>
              <a:t>complexity </a:t>
            </a:r>
            <a:r>
              <a:rPr sz="2000" spc="-25" dirty="0">
                <a:latin typeface="Georgia" panose="02040502050405020303"/>
                <a:cs typeface="Georgia" panose="02040502050405020303"/>
              </a:rPr>
              <a:t>for </a:t>
            </a:r>
            <a:r>
              <a:rPr sz="2000" spc="-30" dirty="0">
                <a:latin typeface="Georgia" panose="02040502050405020303"/>
                <a:cs typeface="Georgia" panose="02040502050405020303"/>
              </a:rPr>
              <a:t>best, </a:t>
            </a:r>
            <a:r>
              <a:rPr sz="2000" spc="-25" dirty="0">
                <a:latin typeface="Georgia" panose="02040502050405020303"/>
                <a:cs typeface="Georgia" panose="02040502050405020303"/>
              </a:rPr>
              <a:t>average </a:t>
            </a:r>
            <a:r>
              <a:rPr sz="2000" spc="-45" dirty="0">
                <a:latin typeface="Georgia" panose="02040502050405020303"/>
                <a:cs typeface="Georgia" panose="02040502050405020303"/>
              </a:rPr>
              <a:t>and </a:t>
            </a:r>
            <a:r>
              <a:rPr sz="2000" spc="5" dirty="0">
                <a:latin typeface="Georgia" panose="02040502050405020303"/>
                <a:cs typeface="Georgia" panose="02040502050405020303"/>
              </a:rPr>
              <a:t>worst</a:t>
            </a:r>
            <a:r>
              <a:rPr sz="2000" spc="-254" dirty="0">
                <a:latin typeface="Georgia" panose="02040502050405020303"/>
                <a:cs typeface="Georgia" panose="02040502050405020303"/>
              </a:rPr>
              <a:t> </a:t>
            </a:r>
            <a:r>
              <a:rPr sz="2000" spc="-35" dirty="0">
                <a:latin typeface="Georgia" panose="02040502050405020303"/>
                <a:cs typeface="Georgia" panose="02040502050405020303"/>
              </a:rPr>
              <a:t>case.</a:t>
            </a:r>
            <a:endParaRPr sz="2000">
              <a:latin typeface="Georgia" panose="02040502050405020303"/>
              <a:cs typeface="Georgia" panose="02040502050405020303"/>
            </a:endParaRPr>
          </a:p>
          <a:p>
            <a:pPr marL="488315" marR="95250" indent="-400050" algn="just">
              <a:lnSpc>
                <a:spcPct val="100000"/>
              </a:lnSpc>
              <a:spcBef>
                <a:spcPts val="5"/>
              </a:spcBef>
              <a:buClr>
                <a:srgbClr val="C00000"/>
              </a:buClr>
              <a:buSzPct val="90000"/>
              <a:buFont typeface="Wingdings" panose="05000000000000000000"/>
              <a:buChar char=""/>
              <a:tabLst>
                <a:tab pos="488950" algn="l"/>
              </a:tabLst>
            </a:pPr>
            <a:r>
              <a:rPr sz="2000" spc="-45" dirty="0">
                <a:latin typeface="Georgia" panose="02040502050405020303"/>
                <a:cs typeface="Georgia" panose="02040502050405020303"/>
              </a:rPr>
              <a:t>Assume </a:t>
            </a:r>
            <a:r>
              <a:rPr sz="2000" spc="-30" dirty="0">
                <a:latin typeface="Georgia" panose="02040502050405020303"/>
                <a:cs typeface="Georgia" panose="02040502050405020303"/>
              </a:rPr>
              <a:t>a </a:t>
            </a:r>
            <a:r>
              <a:rPr sz="2000" spc="-95" dirty="0">
                <a:latin typeface="Georgia" panose="02040502050405020303"/>
                <a:cs typeface="Georgia" panose="02040502050405020303"/>
              </a:rPr>
              <a:t>Hash </a:t>
            </a:r>
            <a:r>
              <a:rPr sz="2000" spc="-65" dirty="0">
                <a:latin typeface="Georgia" panose="02040502050405020303"/>
                <a:cs typeface="Georgia" panose="02040502050405020303"/>
              </a:rPr>
              <a:t>Table </a:t>
            </a:r>
            <a:r>
              <a:rPr sz="2000" spc="-35" dirty="0">
                <a:latin typeface="Georgia" panose="02040502050405020303"/>
                <a:cs typeface="Georgia" panose="02040502050405020303"/>
              </a:rPr>
              <a:t>of </a:t>
            </a:r>
            <a:r>
              <a:rPr sz="2000" dirty="0">
                <a:latin typeface="Georgia" panose="02040502050405020303"/>
                <a:cs typeface="Georgia" panose="02040502050405020303"/>
              </a:rPr>
              <a:t>size </a:t>
            </a:r>
            <a:r>
              <a:rPr sz="2000" spc="-70" dirty="0">
                <a:latin typeface="Georgia" panose="02040502050405020303"/>
                <a:cs typeface="Georgia" panose="02040502050405020303"/>
              </a:rPr>
              <a:t>20 </a:t>
            </a:r>
            <a:r>
              <a:rPr sz="2000" spc="-50" dirty="0">
                <a:latin typeface="Georgia" panose="02040502050405020303"/>
                <a:cs typeface="Georgia" panose="02040502050405020303"/>
              </a:rPr>
              <a:t>and </a:t>
            </a:r>
            <a:r>
              <a:rPr sz="2000" spc="-25" dirty="0">
                <a:latin typeface="Georgia" panose="02040502050405020303"/>
                <a:cs typeface="Georgia" panose="02040502050405020303"/>
              </a:rPr>
              <a:t>the </a:t>
            </a:r>
            <a:r>
              <a:rPr sz="2000" spc="-45" dirty="0">
                <a:latin typeface="Georgia" panose="02040502050405020303"/>
                <a:cs typeface="Georgia" panose="02040502050405020303"/>
              </a:rPr>
              <a:t>hash function </a:t>
            </a:r>
            <a:r>
              <a:rPr sz="2000" spc="-180" dirty="0">
                <a:latin typeface="Georgia" panose="02040502050405020303"/>
                <a:cs typeface="Georgia" panose="02040502050405020303"/>
              </a:rPr>
              <a:t>= </a:t>
            </a:r>
            <a:r>
              <a:rPr sz="2000" spc="-45" dirty="0">
                <a:latin typeface="Georgia" panose="02040502050405020303"/>
                <a:cs typeface="Georgia" panose="02040502050405020303"/>
              </a:rPr>
              <a:t>x </a:t>
            </a:r>
            <a:r>
              <a:rPr sz="2000" spc="-55" dirty="0">
                <a:latin typeface="Georgia" panose="02040502050405020303"/>
                <a:cs typeface="Georgia" panose="02040502050405020303"/>
              </a:rPr>
              <a:t>mod </a:t>
            </a:r>
            <a:r>
              <a:rPr sz="2000" spc="-70" dirty="0">
                <a:latin typeface="Georgia" panose="02040502050405020303"/>
                <a:cs typeface="Georgia" panose="02040502050405020303"/>
              </a:rPr>
              <a:t>20 </a:t>
            </a:r>
            <a:r>
              <a:rPr sz="2000" spc="-45" dirty="0">
                <a:latin typeface="Georgia" panose="02040502050405020303"/>
                <a:cs typeface="Georgia" panose="02040502050405020303"/>
              </a:rPr>
              <a:t>and </a:t>
            </a:r>
            <a:r>
              <a:rPr sz="2000" spc="-20" dirty="0">
                <a:latin typeface="Georgia" panose="02040502050405020303"/>
                <a:cs typeface="Georgia" panose="02040502050405020303"/>
              </a:rPr>
              <a:t>key </a:t>
            </a:r>
            <a:r>
              <a:rPr sz="2000" spc="-35" dirty="0">
                <a:latin typeface="Georgia" panose="02040502050405020303"/>
                <a:cs typeface="Georgia" panose="02040502050405020303"/>
              </a:rPr>
              <a:t>to  </a:t>
            </a:r>
            <a:r>
              <a:rPr sz="2000" spc="-20" dirty="0">
                <a:latin typeface="Georgia" panose="02040502050405020303"/>
                <a:cs typeface="Georgia" panose="02040502050405020303"/>
              </a:rPr>
              <a:t>insert are </a:t>
            </a:r>
            <a:r>
              <a:rPr sz="2000" spc="114" dirty="0">
                <a:latin typeface="Georgia" panose="02040502050405020303"/>
                <a:cs typeface="Georgia" panose="02040502050405020303"/>
              </a:rPr>
              <a:t>11, </a:t>
            </a:r>
            <a:r>
              <a:rPr sz="2000" spc="-55" dirty="0">
                <a:latin typeface="Georgia" panose="02040502050405020303"/>
                <a:cs typeface="Georgia" panose="02040502050405020303"/>
              </a:rPr>
              <a:t>29, 42, </a:t>
            </a:r>
            <a:r>
              <a:rPr sz="2000" spc="-50" dirty="0">
                <a:latin typeface="Georgia" panose="02040502050405020303"/>
                <a:cs typeface="Georgia" panose="02040502050405020303"/>
              </a:rPr>
              <a:t>39, </a:t>
            </a:r>
            <a:r>
              <a:rPr sz="2000" spc="-95" dirty="0">
                <a:latin typeface="Georgia" panose="02040502050405020303"/>
                <a:cs typeface="Georgia" panose="02040502050405020303"/>
              </a:rPr>
              <a:t>40, </a:t>
            </a:r>
            <a:r>
              <a:rPr sz="2000" spc="35" dirty="0">
                <a:latin typeface="Georgia" panose="02040502050405020303"/>
                <a:cs typeface="Georgia" panose="02040502050405020303"/>
              </a:rPr>
              <a:t>12, 14, </a:t>
            </a:r>
            <a:r>
              <a:rPr sz="2000" spc="70" dirty="0">
                <a:latin typeface="Georgia" panose="02040502050405020303"/>
                <a:cs typeface="Georgia" panose="02040502050405020303"/>
              </a:rPr>
              <a:t>17, </a:t>
            </a:r>
            <a:r>
              <a:rPr sz="2000" spc="40" dirty="0">
                <a:latin typeface="Georgia" panose="02040502050405020303"/>
                <a:cs typeface="Georgia" panose="02040502050405020303"/>
              </a:rPr>
              <a:t>13, </a:t>
            </a:r>
            <a:r>
              <a:rPr sz="2000" spc="-20" dirty="0">
                <a:latin typeface="Georgia" panose="02040502050405020303"/>
                <a:cs typeface="Georgia" panose="02040502050405020303"/>
              </a:rPr>
              <a:t>99 </a:t>
            </a:r>
            <a:r>
              <a:rPr sz="2000" spc="-45" dirty="0">
                <a:latin typeface="Georgia" panose="02040502050405020303"/>
                <a:cs typeface="Georgia" panose="02040502050405020303"/>
              </a:rPr>
              <a:t>and </a:t>
            </a:r>
            <a:r>
              <a:rPr sz="2000" spc="-15" dirty="0">
                <a:latin typeface="Georgia" panose="02040502050405020303"/>
                <a:cs typeface="Georgia" panose="02040502050405020303"/>
              </a:rPr>
              <a:t>37. </a:t>
            </a:r>
            <a:r>
              <a:rPr sz="2000" spc="-55" dirty="0">
                <a:latin typeface="Georgia" panose="02040502050405020303"/>
                <a:cs typeface="Georgia" panose="02040502050405020303"/>
              </a:rPr>
              <a:t>Compute </a:t>
            </a:r>
            <a:r>
              <a:rPr sz="2000" spc="-25" dirty="0">
                <a:latin typeface="Georgia" panose="02040502050405020303"/>
                <a:cs typeface="Georgia" panose="02040502050405020303"/>
              </a:rPr>
              <a:t>the </a:t>
            </a:r>
            <a:r>
              <a:rPr sz="2000" spc="-40" dirty="0">
                <a:latin typeface="Georgia" panose="02040502050405020303"/>
                <a:cs typeface="Georgia" panose="02040502050405020303"/>
              </a:rPr>
              <a:t>hash  </a:t>
            </a:r>
            <a:r>
              <a:rPr sz="2000" spc="-25" dirty="0">
                <a:latin typeface="Georgia" panose="02040502050405020303"/>
                <a:cs typeface="Georgia" panose="02040502050405020303"/>
              </a:rPr>
              <a:t>index/address</a:t>
            </a:r>
            <a:r>
              <a:rPr sz="2000" spc="-100" dirty="0">
                <a:latin typeface="Georgia" panose="02040502050405020303"/>
                <a:cs typeface="Georgia" panose="02040502050405020303"/>
              </a:rPr>
              <a:t> </a:t>
            </a:r>
            <a:r>
              <a:rPr sz="2000" spc="-40" dirty="0">
                <a:latin typeface="Georgia" panose="02040502050405020303"/>
                <a:cs typeface="Georgia" panose="02040502050405020303"/>
              </a:rPr>
              <a:t>using</a:t>
            </a:r>
            <a:endParaRPr sz="2000">
              <a:latin typeface="Georgia" panose="02040502050405020303"/>
              <a:cs typeface="Georgia" panose="02040502050405020303"/>
            </a:endParaRPr>
          </a:p>
          <a:p>
            <a:pPr marL="945515" lvl="1" indent="-400050">
              <a:lnSpc>
                <a:spcPct val="100000"/>
              </a:lnSpc>
              <a:buClr>
                <a:srgbClr val="C00000"/>
              </a:buClr>
              <a:buSzPct val="90000"/>
              <a:buFont typeface="Wingdings" panose="05000000000000000000"/>
              <a:buChar char=""/>
              <a:tabLst>
                <a:tab pos="945515" algn="l"/>
                <a:tab pos="946150" algn="l"/>
              </a:tabLst>
            </a:pPr>
            <a:r>
              <a:rPr sz="2000" spc="-45" dirty="0">
                <a:latin typeface="Georgia" panose="02040502050405020303"/>
                <a:cs typeface="Georgia" panose="02040502050405020303"/>
              </a:rPr>
              <a:t>Linear</a:t>
            </a:r>
            <a:r>
              <a:rPr sz="2000" spc="-80" dirty="0">
                <a:latin typeface="Georgia" panose="02040502050405020303"/>
                <a:cs typeface="Georgia" panose="02040502050405020303"/>
              </a:rPr>
              <a:t> </a:t>
            </a:r>
            <a:r>
              <a:rPr sz="2000" spc="-40" dirty="0">
                <a:latin typeface="Georgia" panose="02040502050405020303"/>
                <a:cs typeface="Georgia" panose="02040502050405020303"/>
              </a:rPr>
              <a:t>Probing</a:t>
            </a:r>
            <a:endParaRPr sz="2000">
              <a:latin typeface="Georgia" panose="02040502050405020303"/>
              <a:cs typeface="Georgia" panose="02040502050405020303"/>
            </a:endParaRPr>
          </a:p>
          <a:p>
            <a:pPr marL="945515" lvl="1" indent="-400050">
              <a:lnSpc>
                <a:spcPct val="100000"/>
              </a:lnSpc>
              <a:buClr>
                <a:srgbClr val="C00000"/>
              </a:buClr>
              <a:buSzPct val="90000"/>
              <a:buFont typeface="Wingdings" panose="05000000000000000000"/>
              <a:buChar char=""/>
              <a:tabLst>
                <a:tab pos="945515" algn="l"/>
                <a:tab pos="946150" algn="l"/>
              </a:tabLst>
            </a:pPr>
            <a:r>
              <a:rPr sz="2000" spc="-50" dirty="0">
                <a:latin typeface="Georgia" panose="02040502050405020303"/>
                <a:cs typeface="Georgia" panose="02040502050405020303"/>
              </a:rPr>
              <a:t>Quadratic</a:t>
            </a:r>
            <a:r>
              <a:rPr sz="2000" spc="-85" dirty="0">
                <a:latin typeface="Georgia" panose="02040502050405020303"/>
                <a:cs typeface="Georgia" panose="02040502050405020303"/>
              </a:rPr>
              <a:t> </a:t>
            </a:r>
            <a:r>
              <a:rPr sz="2000" spc="-40" dirty="0">
                <a:latin typeface="Georgia" panose="02040502050405020303"/>
                <a:cs typeface="Georgia" panose="02040502050405020303"/>
              </a:rPr>
              <a:t>Probing</a:t>
            </a:r>
            <a:endParaRPr sz="2000">
              <a:latin typeface="Georgia" panose="02040502050405020303"/>
              <a:cs typeface="Georgia" panose="02040502050405020303"/>
            </a:endParaRPr>
          </a:p>
          <a:p>
            <a:pPr marL="945515" lvl="1" indent="-400050">
              <a:lnSpc>
                <a:spcPct val="100000"/>
              </a:lnSpc>
              <a:buClr>
                <a:srgbClr val="C00000"/>
              </a:buClr>
              <a:buSzPct val="90000"/>
              <a:buFont typeface="Wingdings" panose="05000000000000000000"/>
              <a:buChar char=""/>
              <a:tabLst>
                <a:tab pos="945515" algn="l"/>
                <a:tab pos="946150" algn="l"/>
              </a:tabLst>
            </a:pPr>
            <a:r>
              <a:rPr sz="2000" spc="-50" dirty="0">
                <a:latin typeface="Georgia" panose="02040502050405020303"/>
                <a:cs typeface="Georgia" panose="02040502050405020303"/>
              </a:rPr>
              <a:t>Double</a:t>
            </a:r>
            <a:r>
              <a:rPr sz="2000" spc="-75" dirty="0">
                <a:latin typeface="Georgia" panose="02040502050405020303"/>
                <a:cs typeface="Georgia" panose="02040502050405020303"/>
              </a:rPr>
              <a:t> </a:t>
            </a:r>
            <a:r>
              <a:rPr sz="2000" spc="-70" dirty="0">
                <a:latin typeface="Georgia" panose="02040502050405020303"/>
                <a:cs typeface="Georgia" panose="02040502050405020303"/>
              </a:rPr>
              <a:t>Hashing</a:t>
            </a:r>
            <a:endParaRPr sz="20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39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7" name="object 7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5638800" y="304800"/>
            <a:ext cx="1352550" cy="857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505" y="392633"/>
            <a:ext cx="56222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70" dirty="0">
                <a:solidFill>
                  <a:srgbClr val="000000"/>
                </a:solidFill>
              </a:rPr>
              <a:t>Supplementary</a:t>
            </a:r>
            <a:r>
              <a:rPr sz="4000" spc="-185" dirty="0">
                <a:solidFill>
                  <a:srgbClr val="000000"/>
                </a:solidFill>
              </a:rPr>
              <a:t> </a:t>
            </a:r>
            <a:r>
              <a:rPr sz="4000" spc="-290" dirty="0">
                <a:solidFill>
                  <a:srgbClr val="000000"/>
                </a:solidFill>
              </a:rPr>
              <a:t>Reading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72923" y="1193417"/>
            <a:ext cx="8778875" cy="321945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40</a:t>
            </a:r>
            <a:endParaRPr sz="1200">
              <a:latin typeface="Trebuchet MS" panose="020B0603020202020204"/>
              <a:cs typeface="Trebuchet MS" panose="020B0603020202020204"/>
            </a:endParaRPr>
          </a:p>
          <a:p>
            <a:pPr marL="442595" indent="-400050">
              <a:lnSpc>
                <a:spcPct val="100000"/>
              </a:lnSpc>
              <a:spcBef>
                <a:spcPts val="810"/>
              </a:spcBef>
              <a:buClr>
                <a:srgbClr val="C00000"/>
              </a:buClr>
              <a:buSzPct val="88000"/>
              <a:buFont typeface="Wingdings" panose="05000000000000000000"/>
              <a:buChar char=""/>
              <a:tabLst>
                <a:tab pos="442595" algn="l"/>
                <a:tab pos="443230" algn="l"/>
              </a:tabLst>
            </a:pPr>
            <a:r>
              <a:rPr sz="1700" spc="-50" dirty="0">
                <a:latin typeface="Georgia" panose="02040502050405020303"/>
                <a:cs typeface="Georgia" panose="02040502050405020303"/>
              </a:rPr>
              <a:t>https://</a:t>
            </a:r>
            <a:r>
              <a:rPr sz="1700" spc="-50" dirty="0">
                <a:latin typeface="Georgia" panose="02040502050405020303"/>
                <a:cs typeface="Georgia" panose="02040502050405020303"/>
                <a:hlinkClick r:id="rId2"/>
              </a:rPr>
              <a:t>www.tutorialspoint.com/data_structures_algorithms/linear_search_algorithm.htm</a:t>
            </a:r>
            <a:endParaRPr sz="1700">
              <a:latin typeface="Georgia" panose="02040502050405020303"/>
              <a:cs typeface="Georgia" panose="02040502050405020303"/>
            </a:endParaRPr>
          </a:p>
          <a:p>
            <a:pPr marL="442595" indent="-400050">
              <a:lnSpc>
                <a:spcPts val="1920"/>
              </a:lnSpc>
              <a:spcBef>
                <a:spcPts val="5"/>
              </a:spcBef>
              <a:buClr>
                <a:srgbClr val="C00000"/>
              </a:buClr>
              <a:buSzPct val="91000"/>
              <a:buFont typeface="Wingdings" panose="05000000000000000000"/>
              <a:buChar char=""/>
              <a:tabLst>
                <a:tab pos="442595" algn="l"/>
                <a:tab pos="443230" algn="l"/>
              </a:tabLst>
            </a:pPr>
            <a:r>
              <a:rPr sz="1600" spc="-45" dirty="0">
                <a:latin typeface="Georgia" panose="02040502050405020303"/>
                <a:cs typeface="Georgia" panose="02040502050405020303"/>
              </a:rPr>
              <a:t>https:</a:t>
            </a:r>
            <a:r>
              <a:rPr sz="1600" spc="-45" dirty="0">
                <a:latin typeface="Georgia" panose="02040502050405020303"/>
                <a:cs typeface="Georgia" panose="02040502050405020303"/>
                <a:hlinkClick r:id="rId3"/>
              </a:rPr>
              <a:t>//ww</a:t>
            </a:r>
            <a:r>
              <a:rPr sz="1600" spc="-45" dirty="0">
                <a:latin typeface="Georgia" panose="02040502050405020303"/>
                <a:cs typeface="Georgia" panose="02040502050405020303"/>
              </a:rPr>
              <a:t>w.</a:t>
            </a:r>
            <a:r>
              <a:rPr sz="1600" spc="-45" dirty="0">
                <a:latin typeface="Georgia" panose="02040502050405020303"/>
                <a:cs typeface="Georgia" panose="02040502050405020303"/>
                <a:hlinkClick r:id="rId3"/>
              </a:rPr>
              <a:t>tutorialspoint.com/data_structures_algorithms/binary_search_algorithm.htm</a:t>
            </a:r>
            <a:endParaRPr sz="1600">
              <a:latin typeface="Georgia" panose="02040502050405020303"/>
              <a:cs typeface="Georgia" panose="02040502050405020303"/>
            </a:endParaRPr>
          </a:p>
          <a:p>
            <a:pPr marL="442595" indent="-400050">
              <a:lnSpc>
                <a:spcPts val="2040"/>
              </a:lnSpc>
              <a:buClr>
                <a:srgbClr val="C00000"/>
              </a:buClr>
              <a:buSzPct val="88000"/>
              <a:buFont typeface="Wingdings" panose="05000000000000000000"/>
              <a:buChar char=""/>
              <a:tabLst>
                <a:tab pos="442595" algn="l"/>
                <a:tab pos="443230" algn="l"/>
              </a:tabLst>
            </a:pPr>
            <a:r>
              <a:rPr sz="1700" spc="-50" dirty="0">
                <a:latin typeface="Georgia" panose="02040502050405020303"/>
                <a:cs typeface="Georgia" panose="02040502050405020303"/>
              </a:rPr>
              <a:t>https://</a:t>
            </a:r>
            <a:r>
              <a:rPr sz="1700" spc="-50" dirty="0">
                <a:latin typeface="Georgia" panose="02040502050405020303"/>
                <a:cs typeface="Georgia" panose="02040502050405020303"/>
                <a:hlinkClick r:id="rId4"/>
              </a:rPr>
              <a:t>www.tutorialspoint.com/data_structures_algorithms/hash_data_structure.htm</a:t>
            </a:r>
            <a:endParaRPr sz="1700">
              <a:latin typeface="Georgia" panose="02040502050405020303"/>
              <a:cs typeface="Georgia" panose="02040502050405020303"/>
            </a:endParaRPr>
          </a:p>
          <a:p>
            <a:pPr marL="442595" indent="-400050">
              <a:lnSpc>
                <a:spcPct val="100000"/>
              </a:lnSpc>
              <a:buClr>
                <a:srgbClr val="C00000"/>
              </a:buClr>
              <a:buSzPct val="88000"/>
              <a:buFont typeface="Wingdings" panose="05000000000000000000"/>
              <a:buChar char=""/>
              <a:tabLst>
                <a:tab pos="442595" algn="l"/>
                <a:tab pos="443230" algn="l"/>
              </a:tabLst>
            </a:pPr>
            <a:r>
              <a:rPr sz="1700" spc="-30" dirty="0">
                <a:latin typeface="Georgia" panose="02040502050405020303"/>
                <a:cs typeface="Georgia" panose="02040502050405020303"/>
                <a:hlinkClick r:id="rId5"/>
              </a:rPr>
              <a:t>http://www.studytonight.com/data-structures/search-algorithms</a:t>
            </a:r>
            <a:endParaRPr sz="1700">
              <a:latin typeface="Georgia" panose="02040502050405020303"/>
              <a:cs typeface="Georgia" panose="02040502050405020303"/>
            </a:endParaRPr>
          </a:p>
          <a:p>
            <a:pPr marL="442595" indent="-400050">
              <a:lnSpc>
                <a:spcPct val="100000"/>
              </a:lnSpc>
              <a:buClr>
                <a:srgbClr val="C00000"/>
              </a:buClr>
              <a:buSzPct val="88000"/>
              <a:buFont typeface="Wingdings" panose="05000000000000000000"/>
              <a:buChar char=""/>
              <a:tabLst>
                <a:tab pos="442595" algn="l"/>
                <a:tab pos="443230" algn="l"/>
              </a:tabLst>
            </a:pPr>
            <a:r>
              <a:rPr sz="1700" spc="-25" dirty="0">
                <a:latin typeface="Georgia" panose="02040502050405020303"/>
                <a:cs typeface="Georgia" panose="02040502050405020303"/>
              </a:rPr>
              <a:t>https://</a:t>
            </a:r>
            <a:r>
              <a:rPr sz="1700" spc="-25" dirty="0">
                <a:latin typeface="Georgia" panose="02040502050405020303"/>
                <a:cs typeface="Georgia" panose="02040502050405020303"/>
                <a:hlinkClick r:id="rId6"/>
              </a:rPr>
              <a:t>www.w3schools.in/data-structures-tutorial/searching-techniques/</a:t>
            </a:r>
            <a:endParaRPr sz="1700">
              <a:latin typeface="Georgia" panose="02040502050405020303"/>
              <a:cs typeface="Georgia" panose="02040502050405020303"/>
            </a:endParaRPr>
          </a:p>
          <a:p>
            <a:pPr marL="442595" indent="-400050">
              <a:lnSpc>
                <a:spcPct val="100000"/>
              </a:lnSpc>
              <a:buClr>
                <a:srgbClr val="C00000"/>
              </a:buClr>
              <a:buSzPct val="88000"/>
              <a:buFont typeface="Wingdings" panose="05000000000000000000"/>
              <a:buChar char=""/>
              <a:tabLst>
                <a:tab pos="442595" algn="l"/>
                <a:tab pos="443230" algn="l"/>
              </a:tabLst>
            </a:pPr>
            <a:r>
              <a:rPr sz="1700" spc="-30" dirty="0">
                <a:latin typeface="Georgia" panose="02040502050405020303"/>
                <a:cs typeface="Georgia" panose="02040502050405020303"/>
                <a:hlinkClick r:id="rId7"/>
              </a:rPr>
              <a:t>http://interactivepython.org/courselib/static/pythonds/SortSearch/searching.html</a:t>
            </a:r>
            <a:endParaRPr sz="1700">
              <a:latin typeface="Georgia" panose="02040502050405020303"/>
              <a:cs typeface="Georgia" panose="02040502050405020303"/>
            </a:endParaRPr>
          </a:p>
          <a:p>
            <a:pPr marL="442595" indent="-400050">
              <a:lnSpc>
                <a:spcPct val="100000"/>
              </a:lnSpc>
              <a:buClr>
                <a:srgbClr val="C00000"/>
              </a:buClr>
              <a:buSzPct val="88000"/>
              <a:buFont typeface="Wingdings" panose="05000000000000000000"/>
              <a:buChar char=""/>
              <a:tabLst>
                <a:tab pos="442595" algn="l"/>
                <a:tab pos="443230" algn="l"/>
              </a:tabLst>
            </a:pPr>
            <a:r>
              <a:rPr sz="1700" spc="-45" dirty="0">
                <a:latin typeface="Georgia" panose="02040502050405020303"/>
                <a:cs typeface="Georgia" panose="02040502050405020303"/>
                <a:hlinkClick r:id="rId8"/>
              </a:rPr>
              <a:t>http://btechsmartclass.com/DS/U4_T1.html</a:t>
            </a:r>
            <a:endParaRPr sz="1700">
              <a:latin typeface="Georgia" panose="02040502050405020303"/>
              <a:cs typeface="Georgia" panose="02040502050405020303"/>
            </a:endParaRPr>
          </a:p>
          <a:p>
            <a:pPr marL="442595" indent="-400050">
              <a:lnSpc>
                <a:spcPct val="100000"/>
              </a:lnSpc>
              <a:buClr>
                <a:srgbClr val="C00000"/>
              </a:buClr>
              <a:buSzPct val="88000"/>
              <a:buFont typeface="Wingdings" panose="05000000000000000000"/>
              <a:buChar char=""/>
              <a:tabLst>
                <a:tab pos="442595" algn="l"/>
                <a:tab pos="443230" algn="l"/>
              </a:tabLst>
            </a:pPr>
            <a:r>
              <a:rPr sz="1700" spc="-25" dirty="0">
                <a:latin typeface="Georgia" panose="02040502050405020303"/>
                <a:cs typeface="Georgia" panose="02040502050405020303"/>
                <a:hlinkClick r:id="rId9"/>
              </a:rPr>
              <a:t>http://www.geeksforgeeks.org/hashing-data-structure/</a:t>
            </a:r>
            <a:endParaRPr sz="1700">
              <a:latin typeface="Georgia" panose="02040502050405020303"/>
              <a:cs typeface="Georgia" panose="02040502050405020303"/>
            </a:endParaRPr>
          </a:p>
          <a:p>
            <a:pPr marL="442595" indent="-400050">
              <a:lnSpc>
                <a:spcPct val="100000"/>
              </a:lnSpc>
              <a:buClr>
                <a:srgbClr val="C00000"/>
              </a:buClr>
              <a:buSzPct val="88000"/>
              <a:buFont typeface="Wingdings" panose="05000000000000000000"/>
              <a:buChar char=""/>
              <a:tabLst>
                <a:tab pos="442595" algn="l"/>
                <a:tab pos="443230" algn="l"/>
              </a:tabLst>
            </a:pPr>
            <a:r>
              <a:rPr sz="1700" spc="-25" dirty="0">
                <a:latin typeface="Georgia" panose="02040502050405020303"/>
                <a:cs typeface="Georgia" panose="02040502050405020303"/>
                <a:hlinkClick r:id="rId10"/>
              </a:rPr>
              <a:t>http://www.geeksforgeeks.org/searching-algorithms/</a:t>
            </a:r>
            <a:endParaRPr sz="1700">
              <a:latin typeface="Georgia" panose="02040502050405020303"/>
              <a:cs typeface="Georgia" panose="02040502050405020303"/>
            </a:endParaRPr>
          </a:p>
          <a:p>
            <a:pPr marL="442595" indent="-400050">
              <a:lnSpc>
                <a:spcPct val="100000"/>
              </a:lnSpc>
              <a:spcBef>
                <a:spcPts val="5"/>
              </a:spcBef>
              <a:buClr>
                <a:srgbClr val="C00000"/>
              </a:buClr>
              <a:buSzPct val="88000"/>
              <a:buFont typeface="Wingdings" panose="05000000000000000000"/>
              <a:buChar char=""/>
              <a:tabLst>
                <a:tab pos="442595" algn="l"/>
                <a:tab pos="443230" algn="l"/>
              </a:tabLst>
            </a:pPr>
            <a:r>
              <a:rPr sz="1700" spc="-15" dirty="0">
                <a:latin typeface="Georgia" panose="02040502050405020303"/>
                <a:cs typeface="Georgia" panose="02040502050405020303"/>
                <a:hlinkClick r:id="rId11"/>
              </a:rPr>
              <a:t>http://nptel.ac.in/courses/106102064/5</a:t>
            </a:r>
            <a:endParaRPr sz="1700">
              <a:latin typeface="Georgia" panose="02040502050405020303"/>
              <a:cs typeface="Georgia" panose="02040502050405020303"/>
            </a:endParaRPr>
          </a:p>
          <a:p>
            <a:pPr marL="442595" indent="-400050">
              <a:lnSpc>
                <a:spcPct val="100000"/>
              </a:lnSpc>
              <a:buClr>
                <a:srgbClr val="C00000"/>
              </a:buClr>
              <a:buSzPct val="88000"/>
              <a:buFont typeface="Wingdings" panose="05000000000000000000"/>
              <a:buChar char=""/>
              <a:tabLst>
                <a:tab pos="442595" algn="l"/>
                <a:tab pos="443230" algn="l"/>
              </a:tabLst>
            </a:pPr>
            <a:r>
              <a:rPr sz="1700" spc="-10" dirty="0">
                <a:latin typeface="Georgia" panose="02040502050405020303"/>
                <a:cs typeface="Georgia" panose="02040502050405020303"/>
                <a:hlinkClick r:id="rId12"/>
              </a:rPr>
              <a:t>http://nptel.ac.in/courses/106103069/15</a:t>
            </a:r>
            <a:endParaRPr sz="1700">
              <a:latin typeface="Georgia" panose="02040502050405020303"/>
              <a:cs typeface="Georgia" panose="02040502050405020303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3250" y="4701362"/>
            <a:ext cx="8128000" cy="2127885"/>
            <a:chOff x="603250" y="4701362"/>
            <a:chExt cx="8128000" cy="2127885"/>
          </a:xfrm>
        </p:grpSpPr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200400" y="4701362"/>
              <a:ext cx="2486025" cy="178117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505" y="392633"/>
            <a:ext cx="9366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819" dirty="0">
                <a:solidFill>
                  <a:srgbClr val="000000"/>
                </a:solidFill>
              </a:rPr>
              <a:t>F</a:t>
            </a:r>
            <a:r>
              <a:rPr sz="4000" spc="-520" dirty="0">
                <a:solidFill>
                  <a:srgbClr val="000000"/>
                </a:solidFill>
              </a:rPr>
              <a:t>A</a:t>
            </a:r>
            <a:r>
              <a:rPr sz="4000" spc="-500" dirty="0">
                <a:solidFill>
                  <a:srgbClr val="000000"/>
                </a:solidFill>
              </a:rPr>
              <a:t>Q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99136" y="1444879"/>
            <a:ext cx="8756650" cy="5100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145" algn="just">
              <a:lnSpc>
                <a:spcPct val="100000"/>
              </a:lnSpc>
              <a:spcBef>
                <a:spcPts val="95"/>
              </a:spcBef>
            </a:pPr>
            <a:r>
              <a:rPr sz="1900" b="1" spc="-170" dirty="0">
                <a:latin typeface="Georgia" panose="02040502050405020303"/>
                <a:cs typeface="Georgia" panose="02040502050405020303"/>
              </a:rPr>
              <a:t>What </a:t>
            </a:r>
            <a:r>
              <a:rPr sz="1900" b="1" spc="-90" dirty="0">
                <a:latin typeface="Georgia" panose="02040502050405020303"/>
                <a:cs typeface="Georgia" panose="02040502050405020303"/>
              </a:rPr>
              <a:t>is </a:t>
            </a:r>
            <a:r>
              <a:rPr sz="1900" b="1" spc="-105" dirty="0">
                <a:latin typeface="Georgia" panose="02040502050405020303"/>
                <a:cs typeface="Georgia" panose="02040502050405020303"/>
              </a:rPr>
              <a:t>linear</a:t>
            </a:r>
            <a:r>
              <a:rPr sz="1900" b="1" spc="55" dirty="0">
                <a:latin typeface="Georgia" panose="02040502050405020303"/>
                <a:cs typeface="Georgia" panose="02040502050405020303"/>
              </a:rPr>
              <a:t> </a:t>
            </a:r>
            <a:r>
              <a:rPr sz="1900" b="1" spc="-130" dirty="0">
                <a:latin typeface="Georgia" panose="02040502050405020303"/>
                <a:cs typeface="Georgia" panose="02040502050405020303"/>
              </a:rPr>
              <a:t>search?</a:t>
            </a:r>
            <a:endParaRPr sz="1900">
              <a:latin typeface="Georgia" panose="02040502050405020303"/>
              <a:cs typeface="Georgia" panose="02040502050405020303"/>
            </a:endParaRPr>
          </a:p>
          <a:p>
            <a:pPr marL="12700" marR="5080" indent="5715" algn="just">
              <a:lnSpc>
                <a:spcPct val="100000"/>
              </a:lnSpc>
            </a:pPr>
            <a:r>
              <a:rPr sz="1900" spc="-45" dirty="0">
                <a:latin typeface="Georgia" panose="02040502050405020303"/>
                <a:cs typeface="Georgia" panose="02040502050405020303"/>
              </a:rPr>
              <a:t>Linear </a:t>
            </a:r>
            <a:r>
              <a:rPr sz="1900" spc="-25" dirty="0">
                <a:latin typeface="Georgia" panose="02040502050405020303"/>
                <a:cs typeface="Georgia" panose="02040502050405020303"/>
              </a:rPr>
              <a:t>search </a:t>
            </a:r>
            <a:r>
              <a:rPr sz="1900" spc="-15" dirty="0">
                <a:latin typeface="Georgia" panose="02040502050405020303"/>
                <a:cs typeface="Georgia" panose="02040502050405020303"/>
              </a:rPr>
              <a:t>tries </a:t>
            </a:r>
            <a:r>
              <a:rPr sz="1900" spc="-30" dirty="0">
                <a:latin typeface="Georgia" panose="02040502050405020303"/>
                <a:cs typeface="Georgia" panose="02040502050405020303"/>
              </a:rPr>
              <a:t>to </a:t>
            </a:r>
            <a:r>
              <a:rPr sz="1900" spc="-50" dirty="0">
                <a:latin typeface="Georgia" panose="02040502050405020303"/>
                <a:cs typeface="Georgia" panose="02040502050405020303"/>
              </a:rPr>
              <a:t>find </a:t>
            </a:r>
            <a:r>
              <a:rPr sz="1900" spc="-55" dirty="0">
                <a:latin typeface="Georgia" panose="02040502050405020303"/>
                <a:cs typeface="Georgia" panose="02040502050405020303"/>
              </a:rPr>
              <a:t>an </a:t>
            </a:r>
            <a:r>
              <a:rPr sz="1900" spc="-40" dirty="0">
                <a:latin typeface="Georgia" panose="02040502050405020303"/>
                <a:cs typeface="Georgia" panose="02040502050405020303"/>
              </a:rPr>
              <a:t>item </a:t>
            </a:r>
            <a:r>
              <a:rPr sz="1900" spc="-50" dirty="0">
                <a:latin typeface="Georgia" panose="02040502050405020303"/>
                <a:cs typeface="Georgia" panose="02040502050405020303"/>
              </a:rPr>
              <a:t>in </a:t>
            </a:r>
            <a:r>
              <a:rPr sz="1900" spc="-35" dirty="0">
                <a:latin typeface="Georgia" panose="02040502050405020303"/>
                <a:cs typeface="Georgia" panose="02040502050405020303"/>
              </a:rPr>
              <a:t>a </a:t>
            </a:r>
            <a:r>
              <a:rPr sz="1900" spc="-25" dirty="0">
                <a:latin typeface="Georgia" panose="02040502050405020303"/>
                <a:cs typeface="Georgia" panose="02040502050405020303"/>
              </a:rPr>
              <a:t>sequentially </a:t>
            </a:r>
            <a:r>
              <a:rPr sz="1900" spc="-35" dirty="0">
                <a:latin typeface="Georgia" panose="02040502050405020303"/>
                <a:cs typeface="Georgia" panose="02040502050405020303"/>
              </a:rPr>
              <a:t>arranged </a:t>
            </a:r>
            <a:r>
              <a:rPr sz="1900" spc="-30" dirty="0">
                <a:latin typeface="Georgia" panose="02040502050405020303"/>
                <a:cs typeface="Georgia" panose="02040502050405020303"/>
              </a:rPr>
              <a:t>data </a:t>
            </a:r>
            <a:r>
              <a:rPr sz="1900" spc="-35" dirty="0">
                <a:latin typeface="Georgia" panose="02040502050405020303"/>
                <a:cs typeface="Georgia" panose="02040502050405020303"/>
              </a:rPr>
              <a:t>type. </a:t>
            </a:r>
            <a:r>
              <a:rPr sz="1900" spc="-25" dirty="0">
                <a:latin typeface="Georgia" panose="02040502050405020303"/>
                <a:cs typeface="Georgia" panose="02040502050405020303"/>
              </a:rPr>
              <a:t>These  </a:t>
            </a:r>
            <a:r>
              <a:rPr sz="1900" spc="-30" dirty="0">
                <a:latin typeface="Georgia" panose="02040502050405020303"/>
                <a:cs typeface="Georgia" panose="02040502050405020303"/>
              </a:rPr>
              <a:t>sequentially </a:t>
            </a:r>
            <a:r>
              <a:rPr sz="1900" spc="-35" dirty="0">
                <a:latin typeface="Georgia" panose="02040502050405020303"/>
                <a:cs typeface="Georgia" panose="02040502050405020303"/>
              </a:rPr>
              <a:t>arranged </a:t>
            </a:r>
            <a:r>
              <a:rPr sz="1900" spc="-30" dirty="0">
                <a:latin typeface="Georgia" panose="02040502050405020303"/>
                <a:cs typeface="Georgia" panose="02040502050405020303"/>
              </a:rPr>
              <a:t>data </a:t>
            </a:r>
            <a:r>
              <a:rPr sz="1900" spc="-35" dirty="0">
                <a:latin typeface="Georgia" panose="02040502050405020303"/>
                <a:cs typeface="Georgia" panose="02040502050405020303"/>
              </a:rPr>
              <a:t>items </a:t>
            </a:r>
            <a:r>
              <a:rPr sz="1900" spc="-25" dirty="0">
                <a:latin typeface="Georgia" panose="02040502050405020303"/>
                <a:cs typeface="Georgia" panose="02040502050405020303"/>
              </a:rPr>
              <a:t>known as </a:t>
            </a:r>
            <a:r>
              <a:rPr sz="1900" spc="-30" dirty="0">
                <a:latin typeface="Georgia" panose="02040502050405020303"/>
                <a:cs typeface="Georgia" panose="02040502050405020303"/>
              </a:rPr>
              <a:t>array </a:t>
            </a:r>
            <a:r>
              <a:rPr sz="1900" spc="-5" dirty="0">
                <a:latin typeface="Georgia" panose="02040502050405020303"/>
                <a:cs typeface="Georgia" panose="02040502050405020303"/>
              </a:rPr>
              <a:t>or </a:t>
            </a:r>
            <a:r>
              <a:rPr sz="1900" spc="-40" dirty="0">
                <a:latin typeface="Georgia" panose="02040502050405020303"/>
                <a:cs typeface="Georgia" panose="02040502050405020303"/>
              </a:rPr>
              <a:t>list, </a:t>
            </a:r>
            <a:r>
              <a:rPr sz="1900" spc="-20" dirty="0">
                <a:latin typeface="Georgia" panose="02040502050405020303"/>
                <a:cs typeface="Georgia" panose="02040502050405020303"/>
              </a:rPr>
              <a:t>are accessible </a:t>
            </a:r>
            <a:r>
              <a:rPr sz="1900" spc="-50" dirty="0">
                <a:latin typeface="Georgia" panose="02040502050405020303"/>
                <a:cs typeface="Georgia" panose="02040502050405020303"/>
              </a:rPr>
              <a:t>in  </a:t>
            </a:r>
            <a:r>
              <a:rPr sz="1900" spc="-40" dirty="0">
                <a:latin typeface="Georgia" panose="02040502050405020303"/>
                <a:cs typeface="Georgia" panose="02040502050405020303"/>
              </a:rPr>
              <a:t>incrementing </a:t>
            </a:r>
            <a:r>
              <a:rPr sz="1900" spc="-35" dirty="0">
                <a:latin typeface="Georgia" panose="02040502050405020303"/>
                <a:cs typeface="Georgia" panose="02040502050405020303"/>
              </a:rPr>
              <a:t>memory </a:t>
            </a:r>
            <a:r>
              <a:rPr sz="1900" spc="-45" dirty="0">
                <a:latin typeface="Georgia" panose="02040502050405020303"/>
                <a:cs typeface="Georgia" panose="02040502050405020303"/>
              </a:rPr>
              <a:t>location. </a:t>
            </a:r>
            <a:r>
              <a:rPr sz="1900" spc="-40" dirty="0">
                <a:latin typeface="Georgia" panose="02040502050405020303"/>
                <a:cs typeface="Georgia" panose="02040502050405020303"/>
              </a:rPr>
              <a:t>Linear </a:t>
            </a:r>
            <a:r>
              <a:rPr sz="1900" spc="-25" dirty="0">
                <a:latin typeface="Georgia" panose="02040502050405020303"/>
                <a:cs typeface="Georgia" panose="02040502050405020303"/>
              </a:rPr>
              <a:t>search </a:t>
            </a:r>
            <a:r>
              <a:rPr sz="1900" spc="-30" dirty="0">
                <a:latin typeface="Georgia" panose="02040502050405020303"/>
                <a:cs typeface="Georgia" panose="02040502050405020303"/>
              </a:rPr>
              <a:t>compares </a:t>
            </a:r>
            <a:r>
              <a:rPr sz="1900" spc="-25" dirty="0">
                <a:latin typeface="Georgia" panose="02040502050405020303"/>
                <a:cs typeface="Georgia" panose="02040502050405020303"/>
              </a:rPr>
              <a:t>expected </a:t>
            </a:r>
            <a:r>
              <a:rPr sz="1900" spc="-30" dirty="0">
                <a:latin typeface="Georgia" panose="02040502050405020303"/>
                <a:cs typeface="Georgia" panose="02040502050405020303"/>
              </a:rPr>
              <a:t>data </a:t>
            </a:r>
            <a:r>
              <a:rPr sz="1900" spc="-40" dirty="0">
                <a:latin typeface="Georgia" panose="02040502050405020303"/>
                <a:cs typeface="Georgia" panose="02040502050405020303"/>
              </a:rPr>
              <a:t>item </a:t>
            </a:r>
            <a:r>
              <a:rPr sz="1900" spc="-15" dirty="0">
                <a:latin typeface="Georgia" panose="02040502050405020303"/>
                <a:cs typeface="Georgia" panose="02040502050405020303"/>
              </a:rPr>
              <a:t>with  </a:t>
            </a:r>
            <a:r>
              <a:rPr sz="1900" spc="-30" dirty="0">
                <a:latin typeface="Georgia" panose="02040502050405020303"/>
                <a:cs typeface="Georgia" panose="02040502050405020303"/>
              </a:rPr>
              <a:t>each </a:t>
            </a:r>
            <a:r>
              <a:rPr sz="1900" spc="-35" dirty="0">
                <a:latin typeface="Georgia" panose="02040502050405020303"/>
                <a:cs typeface="Georgia" panose="02040502050405020303"/>
              </a:rPr>
              <a:t>of </a:t>
            </a:r>
            <a:r>
              <a:rPr sz="1900" spc="-30" dirty="0">
                <a:latin typeface="Georgia" panose="02040502050405020303"/>
                <a:cs typeface="Georgia" panose="02040502050405020303"/>
              </a:rPr>
              <a:t>data </a:t>
            </a:r>
            <a:r>
              <a:rPr sz="1900" spc="-35" dirty="0">
                <a:latin typeface="Georgia" panose="02040502050405020303"/>
                <a:cs typeface="Georgia" panose="02040502050405020303"/>
              </a:rPr>
              <a:t>items </a:t>
            </a:r>
            <a:r>
              <a:rPr sz="1900" spc="-50" dirty="0">
                <a:latin typeface="Georgia" panose="02040502050405020303"/>
                <a:cs typeface="Georgia" panose="02040502050405020303"/>
              </a:rPr>
              <a:t>in </a:t>
            </a:r>
            <a:r>
              <a:rPr sz="1900" spc="-25" dirty="0">
                <a:latin typeface="Georgia" panose="02040502050405020303"/>
                <a:cs typeface="Georgia" panose="02040502050405020303"/>
              </a:rPr>
              <a:t>list </a:t>
            </a:r>
            <a:r>
              <a:rPr sz="1900" spc="-10" dirty="0">
                <a:latin typeface="Georgia" panose="02040502050405020303"/>
                <a:cs typeface="Georgia" panose="02040502050405020303"/>
              </a:rPr>
              <a:t>or</a:t>
            </a:r>
            <a:r>
              <a:rPr sz="1900" spc="-155" dirty="0">
                <a:latin typeface="Georgia" panose="02040502050405020303"/>
                <a:cs typeface="Georgia" panose="02040502050405020303"/>
              </a:rPr>
              <a:t> </a:t>
            </a:r>
            <a:r>
              <a:rPr sz="1900" spc="-70" dirty="0">
                <a:latin typeface="Georgia" panose="02040502050405020303"/>
                <a:cs typeface="Georgia" panose="02040502050405020303"/>
              </a:rPr>
              <a:t>array.</a:t>
            </a:r>
            <a:endParaRPr sz="1900">
              <a:latin typeface="Georgia" panose="02040502050405020303"/>
              <a:cs typeface="Georgia" panose="02040502050405020303"/>
            </a:endParaRPr>
          </a:p>
          <a:p>
            <a:pPr marL="17145" algn="just">
              <a:lnSpc>
                <a:spcPct val="100000"/>
              </a:lnSpc>
              <a:spcBef>
                <a:spcPts val="600"/>
              </a:spcBef>
            </a:pPr>
            <a:r>
              <a:rPr sz="1900" b="1" spc="-170" dirty="0">
                <a:latin typeface="Georgia" panose="02040502050405020303"/>
                <a:cs typeface="Georgia" panose="02040502050405020303"/>
              </a:rPr>
              <a:t>What </a:t>
            </a:r>
            <a:r>
              <a:rPr sz="1900" b="1" spc="-90" dirty="0">
                <a:latin typeface="Georgia" panose="02040502050405020303"/>
                <a:cs typeface="Georgia" panose="02040502050405020303"/>
              </a:rPr>
              <a:t>is</a:t>
            </a:r>
            <a:r>
              <a:rPr sz="1900" b="1" spc="30" dirty="0">
                <a:latin typeface="Georgia" panose="02040502050405020303"/>
                <a:cs typeface="Georgia" panose="02040502050405020303"/>
              </a:rPr>
              <a:t> </a:t>
            </a:r>
            <a:r>
              <a:rPr sz="1900" b="1" spc="-140" dirty="0">
                <a:latin typeface="Georgia" panose="02040502050405020303"/>
                <a:cs typeface="Georgia" panose="02040502050405020303"/>
              </a:rPr>
              <a:t>hashing?</a:t>
            </a:r>
            <a:endParaRPr sz="1900">
              <a:latin typeface="Georgia" panose="02040502050405020303"/>
              <a:cs typeface="Georgia" panose="02040502050405020303"/>
            </a:endParaRPr>
          </a:p>
          <a:p>
            <a:pPr marL="12700" marR="5080" indent="5715" algn="just">
              <a:lnSpc>
                <a:spcPct val="100000"/>
              </a:lnSpc>
            </a:pPr>
            <a:r>
              <a:rPr sz="1900" spc="-75" dirty="0">
                <a:latin typeface="Georgia" panose="02040502050405020303"/>
                <a:cs typeface="Georgia" panose="02040502050405020303"/>
              </a:rPr>
              <a:t>Hashing </a:t>
            </a:r>
            <a:r>
              <a:rPr sz="1900" spc="-20" dirty="0">
                <a:latin typeface="Georgia" panose="02040502050405020303"/>
                <a:cs typeface="Georgia" panose="02040502050405020303"/>
              </a:rPr>
              <a:t>is </a:t>
            </a:r>
            <a:r>
              <a:rPr sz="1900" spc="-35" dirty="0">
                <a:latin typeface="Georgia" panose="02040502050405020303"/>
                <a:cs typeface="Georgia" panose="02040502050405020303"/>
              </a:rPr>
              <a:t>a technique </a:t>
            </a:r>
            <a:r>
              <a:rPr sz="1900" spc="-30" dirty="0">
                <a:latin typeface="Georgia" panose="02040502050405020303"/>
                <a:cs typeface="Georgia" panose="02040502050405020303"/>
              </a:rPr>
              <a:t>to convert </a:t>
            </a:r>
            <a:r>
              <a:rPr sz="1900" spc="-35" dirty="0">
                <a:latin typeface="Georgia" panose="02040502050405020303"/>
                <a:cs typeface="Georgia" panose="02040502050405020303"/>
              </a:rPr>
              <a:t>a range of </a:t>
            </a:r>
            <a:r>
              <a:rPr sz="1900" spc="-20" dirty="0">
                <a:latin typeface="Georgia" panose="02040502050405020303"/>
                <a:cs typeface="Georgia" panose="02040502050405020303"/>
              </a:rPr>
              <a:t>key </a:t>
            </a:r>
            <a:r>
              <a:rPr sz="1900" spc="-25" dirty="0">
                <a:latin typeface="Georgia" panose="02040502050405020303"/>
                <a:cs typeface="Georgia" panose="02040502050405020303"/>
              </a:rPr>
              <a:t>values </a:t>
            </a:r>
            <a:r>
              <a:rPr sz="1900" spc="-40" dirty="0">
                <a:latin typeface="Georgia" panose="02040502050405020303"/>
                <a:cs typeface="Georgia" panose="02040502050405020303"/>
              </a:rPr>
              <a:t>into </a:t>
            </a:r>
            <a:r>
              <a:rPr sz="1900" spc="-35" dirty="0">
                <a:latin typeface="Georgia" panose="02040502050405020303"/>
                <a:cs typeface="Georgia" panose="02040502050405020303"/>
              </a:rPr>
              <a:t>a range of indexes of </a:t>
            </a:r>
            <a:r>
              <a:rPr sz="1900" spc="-55" dirty="0">
                <a:latin typeface="Georgia" panose="02040502050405020303"/>
                <a:cs typeface="Georgia" panose="02040502050405020303"/>
              </a:rPr>
              <a:t>an  </a:t>
            </a:r>
            <a:r>
              <a:rPr sz="1900" spc="-65" dirty="0">
                <a:latin typeface="Georgia" panose="02040502050405020303"/>
                <a:cs typeface="Georgia" panose="02040502050405020303"/>
              </a:rPr>
              <a:t>array. </a:t>
            </a:r>
            <a:r>
              <a:rPr sz="1900" spc="-45" dirty="0">
                <a:latin typeface="Georgia" panose="02040502050405020303"/>
                <a:cs typeface="Georgia" panose="02040502050405020303"/>
              </a:rPr>
              <a:t>By </a:t>
            </a:r>
            <a:r>
              <a:rPr sz="1900" spc="-40" dirty="0">
                <a:latin typeface="Georgia" panose="02040502050405020303"/>
                <a:cs typeface="Georgia" panose="02040502050405020303"/>
              </a:rPr>
              <a:t>using </a:t>
            </a:r>
            <a:r>
              <a:rPr sz="1900" spc="-45" dirty="0">
                <a:latin typeface="Georgia" panose="02040502050405020303"/>
                <a:cs typeface="Georgia" panose="02040502050405020303"/>
              </a:rPr>
              <a:t>hash </a:t>
            </a:r>
            <a:r>
              <a:rPr sz="1900" spc="-40" dirty="0">
                <a:latin typeface="Georgia" panose="02040502050405020303"/>
                <a:cs typeface="Georgia" panose="02040502050405020303"/>
              </a:rPr>
              <a:t>tables, </a:t>
            </a:r>
            <a:r>
              <a:rPr sz="1900" spc="20" dirty="0">
                <a:latin typeface="Georgia" panose="02040502050405020303"/>
                <a:cs typeface="Georgia" panose="02040502050405020303"/>
              </a:rPr>
              <a:t>we </a:t>
            </a:r>
            <a:r>
              <a:rPr sz="1900" spc="-40" dirty="0">
                <a:latin typeface="Georgia" panose="02040502050405020303"/>
                <a:cs typeface="Georgia" panose="02040502050405020303"/>
              </a:rPr>
              <a:t>can </a:t>
            </a:r>
            <a:r>
              <a:rPr sz="1900" spc="-20" dirty="0">
                <a:latin typeface="Georgia" panose="02040502050405020303"/>
                <a:cs typeface="Georgia" panose="02040502050405020303"/>
              </a:rPr>
              <a:t>create </a:t>
            </a:r>
            <a:r>
              <a:rPr sz="1900" spc="-50" dirty="0">
                <a:latin typeface="Georgia" panose="02040502050405020303"/>
                <a:cs typeface="Georgia" panose="02040502050405020303"/>
              </a:rPr>
              <a:t>an </a:t>
            </a:r>
            <a:r>
              <a:rPr sz="1900" spc="-30" dirty="0">
                <a:latin typeface="Georgia" panose="02040502050405020303"/>
                <a:cs typeface="Georgia" panose="02040502050405020303"/>
              </a:rPr>
              <a:t>associative data </a:t>
            </a:r>
            <a:r>
              <a:rPr sz="1900" spc="-25" dirty="0">
                <a:latin typeface="Georgia" panose="02040502050405020303"/>
                <a:cs typeface="Georgia" panose="02040502050405020303"/>
              </a:rPr>
              <a:t>storage </a:t>
            </a:r>
            <a:r>
              <a:rPr sz="1900" spc="-10" dirty="0">
                <a:latin typeface="Georgia" panose="02040502050405020303"/>
                <a:cs typeface="Georgia" panose="02040502050405020303"/>
              </a:rPr>
              <a:t>where </a:t>
            </a:r>
            <a:r>
              <a:rPr sz="1900" spc="-30" dirty="0">
                <a:latin typeface="Georgia" panose="02040502050405020303"/>
                <a:cs typeface="Georgia" panose="02040502050405020303"/>
              </a:rPr>
              <a:t>data  </a:t>
            </a:r>
            <a:r>
              <a:rPr sz="1900" spc="-40" dirty="0">
                <a:latin typeface="Georgia" panose="02040502050405020303"/>
                <a:cs typeface="Georgia" panose="02040502050405020303"/>
              </a:rPr>
              <a:t>index </a:t>
            </a:r>
            <a:r>
              <a:rPr sz="1900" spc="-45" dirty="0">
                <a:latin typeface="Georgia" panose="02040502050405020303"/>
                <a:cs typeface="Georgia" panose="02040502050405020303"/>
              </a:rPr>
              <a:t>can </a:t>
            </a:r>
            <a:r>
              <a:rPr sz="1900" spc="-15" dirty="0">
                <a:latin typeface="Georgia" panose="02040502050405020303"/>
                <a:cs typeface="Georgia" panose="02040502050405020303"/>
              </a:rPr>
              <a:t>be </a:t>
            </a:r>
            <a:r>
              <a:rPr sz="1900" spc="-45" dirty="0">
                <a:latin typeface="Georgia" panose="02040502050405020303"/>
                <a:cs typeface="Georgia" panose="02040502050405020303"/>
              </a:rPr>
              <a:t>find </a:t>
            </a:r>
            <a:r>
              <a:rPr sz="1900" spc="-20" dirty="0">
                <a:latin typeface="Georgia" panose="02040502050405020303"/>
                <a:cs typeface="Georgia" panose="02040502050405020303"/>
              </a:rPr>
              <a:t>by </a:t>
            </a:r>
            <a:r>
              <a:rPr sz="1900" spc="-35" dirty="0">
                <a:latin typeface="Georgia" panose="02040502050405020303"/>
                <a:cs typeface="Georgia" panose="02040502050405020303"/>
              </a:rPr>
              <a:t>providing </a:t>
            </a:r>
            <a:r>
              <a:rPr sz="1900" spc="-20" dirty="0">
                <a:latin typeface="Georgia" panose="02040502050405020303"/>
                <a:cs typeface="Georgia" panose="02040502050405020303"/>
              </a:rPr>
              <a:t>its key</a:t>
            </a:r>
            <a:r>
              <a:rPr sz="1900" spc="-135" dirty="0">
                <a:latin typeface="Georgia" panose="02040502050405020303"/>
                <a:cs typeface="Georgia" panose="02040502050405020303"/>
              </a:rPr>
              <a:t> </a:t>
            </a:r>
            <a:r>
              <a:rPr sz="1900" spc="-40" dirty="0">
                <a:latin typeface="Georgia" panose="02040502050405020303"/>
                <a:cs typeface="Georgia" panose="02040502050405020303"/>
              </a:rPr>
              <a:t>values.</a:t>
            </a:r>
            <a:endParaRPr sz="1900">
              <a:latin typeface="Georgia" panose="02040502050405020303"/>
              <a:cs typeface="Georgia" panose="02040502050405020303"/>
            </a:endParaRPr>
          </a:p>
          <a:p>
            <a:pPr marL="17145" algn="just">
              <a:lnSpc>
                <a:spcPct val="100000"/>
              </a:lnSpc>
              <a:spcBef>
                <a:spcPts val="605"/>
              </a:spcBef>
            </a:pPr>
            <a:r>
              <a:rPr sz="1900" b="1" spc="-170" dirty="0">
                <a:latin typeface="Georgia" panose="02040502050405020303"/>
                <a:cs typeface="Georgia" panose="02040502050405020303"/>
              </a:rPr>
              <a:t>What </a:t>
            </a:r>
            <a:r>
              <a:rPr sz="1900" b="1" spc="-90" dirty="0">
                <a:latin typeface="Georgia" panose="02040502050405020303"/>
                <a:cs typeface="Georgia" panose="02040502050405020303"/>
              </a:rPr>
              <a:t>is </a:t>
            </a:r>
            <a:r>
              <a:rPr sz="1900" b="1" spc="-114" dirty="0">
                <a:latin typeface="Georgia" panose="02040502050405020303"/>
                <a:cs typeface="Georgia" panose="02040502050405020303"/>
              </a:rPr>
              <a:t>binary</a:t>
            </a:r>
            <a:r>
              <a:rPr sz="1900" b="1" spc="70" dirty="0">
                <a:latin typeface="Georgia" panose="02040502050405020303"/>
                <a:cs typeface="Georgia" panose="02040502050405020303"/>
              </a:rPr>
              <a:t> </a:t>
            </a:r>
            <a:r>
              <a:rPr sz="1900" b="1" spc="-130" dirty="0">
                <a:latin typeface="Georgia" panose="02040502050405020303"/>
                <a:cs typeface="Georgia" panose="02040502050405020303"/>
              </a:rPr>
              <a:t>search?</a:t>
            </a:r>
            <a:endParaRPr sz="1900">
              <a:latin typeface="Georgia" panose="02040502050405020303"/>
              <a:cs typeface="Georgia" panose="02040502050405020303"/>
            </a:endParaRPr>
          </a:p>
          <a:p>
            <a:pPr marL="12700" marR="5080" indent="5715" algn="just">
              <a:lnSpc>
                <a:spcPct val="100000"/>
              </a:lnSpc>
            </a:pPr>
            <a:r>
              <a:rPr sz="1900" spc="-95" dirty="0">
                <a:latin typeface="Georgia" panose="02040502050405020303"/>
                <a:cs typeface="Georgia" panose="02040502050405020303"/>
              </a:rPr>
              <a:t>A </a:t>
            </a:r>
            <a:r>
              <a:rPr sz="1900" spc="-25" dirty="0">
                <a:latin typeface="Georgia" panose="02040502050405020303"/>
                <a:cs typeface="Georgia" panose="02040502050405020303"/>
              </a:rPr>
              <a:t>binary search </a:t>
            </a:r>
            <a:r>
              <a:rPr sz="1900" spc="-5" dirty="0">
                <a:latin typeface="Georgia" panose="02040502050405020303"/>
                <a:cs typeface="Georgia" panose="02040502050405020303"/>
              </a:rPr>
              <a:t>works </a:t>
            </a:r>
            <a:r>
              <a:rPr sz="1900" spc="-35" dirty="0">
                <a:latin typeface="Georgia" panose="02040502050405020303"/>
                <a:cs typeface="Georgia" panose="02040502050405020303"/>
              </a:rPr>
              <a:t>only </a:t>
            </a:r>
            <a:r>
              <a:rPr sz="1900" spc="-45" dirty="0">
                <a:latin typeface="Georgia" panose="02040502050405020303"/>
                <a:cs typeface="Georgia" panose="02040502050405020303"/>
              </a:rPr>
              <a:t>on </a:t>
            </a:r>
            <a:r>
              <a:rPr sz="1900" spc="-15" dirty="0">
                <a:latin typeface="Georgia" panose="02040502050405020303"/>
                <a:cs typeface="Georgia" panose="02040502050405020303"/>
              </a:rPr>
              <a:t>sorted </a:t>
            </a:r>
            <a:r>
              <a:rPr sz="1900" spc="-40" dirty="0">
                <a:latin typeface="Georgia" panose="02040502050405020303"/>
                <a:cs typeface="Georgia" panose="02040502050405020303"/>
              </a:rPr>
              <a:t>arrays. This </a:t>
            </a:r>
            <a:r>
              <a:rPr sz="1900" spc="-25" dirty="0">
                <a:latin typeface="Georgia" panose="02040502050405020303"/>
                <a:cs typeface="Georgia" panose="02040502050405020303"/>
              </a:rPr>
              <a:t>search </a:t>
            </a:r>
            <a:r>
              <a:rPr sz="1900" spc="-10" dirty="0">
                <a:latin typeface="Georgia" panose="02040502050405020303"/>
                <a:cs typeface="Georgia" panose="02040502050405020303"/>
              </a:rPr>
              <a:t>selects </a:t>
            </a:r>
            <a:r>
              <a:rPr sz="1900" spc="-30" dirty="0">
                <a:latin typeface="Georgia" panose="02040502050405020303"/>
                <a:cs typeface="Georgia" panose="02040502050405020303"/>
              </a:rPr>
              <a:t>the </a:t>
            </a:r>
            <a:r>
              <a:rPr sz="1900" spc="-45" dirty="0">
                <a:latin typeface="Georgia" panose="02040502050405020303"/>
                <a:cs typeface="Georgia" panose="02040502050405020303"/>
              </a:rPr>
              <a:t>middle </a:t>
            </a:r>
            <a:r>
              <a:rPr sz="1900" spc="-30" dirty="0">
                <a:latin typeface="Georgia" panose="02040502050405020303"/>
                <a:cs typeface="Georgia" panose="02040502050405020303"/>
              </a:rPr>
              <a:t>which  </a:t>
            </a:r>
            <a:r>
              <a:rPr sz="1900" spc="-20" dirty="0">
                <a:latin typeface="Georgia" panose="02040502050405020303"/>
                <a:cs typeface="Georgia" panose="02040502050405020303"/>
              </a:rPr>
              <a:t>splits </a:t>
            </a:r>
            <a:r>
              <a:rPr sz="1900" spc="-30" dirty="0">
                <a:latin typeface="Georgia" panose="02040502050405020303"/>
                <a:cs typeface="Georgia" panose="02040502050405020303"/>
              </a:rPr>
              <a:t>the </a:t>
            </a:r>
            <a:r>
              <a:rPr sz="1900" spc="-25" dirty="0">
                <a:latin typeface="Georgia" panose="02040502050405020303"/>
                <a:cs typeface="Georgia" panose="02040502050405020303"/>
              </a:rPr>
              <a:t>entire list </a:t>
            </a:r>
            <a:r>
              <a:rPr sz="1900" spc="-40" dirty="0">
                <a:latin typeface="Georgia" panose="02040502050405020303"/>
                <a:cs typeface="Georgia" panose="02040502050405020303"/>
              </a:rPr>
              <a:t>into </a:t>
            </a:r>
            <a:r>
              <a:rPr sz="1900" spc="-5" dirty="0">
                <a:latin typeface="Georgia" panose="02040502050405020303"/>
                <a:cs typeface="Georgia" panose="02040502050405020303"/>
              </a:rPr>
              <a:t>two </a:t>
            </a:r>
            <a:r>
              <a:rPr sz="1900" spc="-40" dirty="0">
                <a:latin typeface="Georgia" panose="02040502050405020303"/>
                <a:cs typeface="Georgia" panose="02040502050405020303"/>
              </a:rPr>
              <a:t>parts. </a:t>
            </a:r>
            <a:r>
              <a:rPr sz="1900" spc="-35" dirty="0">
                <a:latin typeface="Georgia" panose="02040502050405020303"/>
                <a:cs typeface="Georgia" panose="02040502050405020303"/>
              </a:rPr>
              <a:t>First </a:t>
            </a:r>
            <a:r>
              <a:rPr sz="1900" spc="-30" dirty="0">
                <a:latin typeface="Georgia" panose="02040502050405020303"/>
                <a:cs typeface="Georgia" panose="02040502050405020303"/>
              </a:rPr>
              <a:t>the </a:t>
            </a:r>
            <a:r>
              <a:rPr sz="1900" spc="-45" dirty="0">
                <a:latin typeface="Georgia" panose="02040502050405020303"/>
                <a:cs typeface="Georgia" panose="02040502050405020303"/>
              </a:rPr>
              <a:t>middle </a:t>
            </a:r>
            <a:r>
              <a:rPr sz="1900" spc="-20" dirty="0">
                <a:latin typeface="Georgia" panose="02040502050405020303"/>
                <a:cs typeface="Georgia" panose="02040502050405020303"/>
              </a:rPr>
              <a:t>is </a:t>
            </a:r>
            <a:r>
              <a:rPr sz="1900" spc="-45" dirty="0">
                <a:latin typeface="Georgia" panose="02040502050405020303"/>
                <a:cs typeface="Georgia" panose="02040502050405020303"/>
              </a:rPr>
              <a:t>compared. </a:t>
            </a:r>
            <a:r>
              <a:rPr sz="1900" spc="-40" dirty="0">
                <a:latin typeface="Georgia" panose="02040502050405020303"/>
                <a:cs typeface="Georgia" panose="02040502050405020303"/>
              </a:rPr>
              <a:t>This </a:t>
            </a:r>
            <a:r>
              <a:rPr sz="1900" spc="-25" dirty="0">
                <a:latin typeface="Georgia" panose="02040502050405020303"/>
                <a:cs typeface="Georgia" panose="02040502050405020303"/>
              </a:rPr>
              <a:t>search </a:t>
            </a:r>
            <a:r>
              <a:rPr sz="1900" spc="-20" dirty="0">
                <a:latin typeface="Georgia" panose="02040502050405020303"/>
                <a:cs typeface="Georgia" panose="02040502050405020303"/>
              </a:rPr>
              <a:t>first  </a:t>
            </a:r>
            <a:r>
              <a:rPr sz="1900" spc="-30" dirty="0">
                <a:latin typeface="Georgia" panose="02040502050405020303"/>
                <a:cs typeface="Georgia" panose="02040502050405020303"/>
              </a:rPr>
              <a:t>compares the </a:t>
            </a:r>
            <a:r>
              <a:rPr sz="1900" spc="-20" dirty="0">
                <a:latin typeface="Georgia" panose="02040502050405020303"/>
                <a:cs typeface="Georgia" panose="02040502050405020303"/>
              </a:rPr>
              <a:t>target </a:t>
            </a:r>
            <a:r>
              <a:rPr sz="1900" spc="-30" dirty="0">
                <a:latin typeface="Georgia" panose="02040502050405020303"/>
                <a:cs typeface="Georgia" panose="02040502050405020303"/>
              </a:rPr>
              <a:t>value to the </a:t>
            </a:r>
            <a:r>
              <a:rPr sz="1900" spc="-60" dirty="0">
                <a:latin typeface="Georgia" panose="02040502050405020303"/>
                <a:cs typeface="Georgia" panose="02040502050405020303"/>
              </a:rPr>
              <a:t>mid </a:t>
            </a:r>
            <a:r>
              <a:rPr sz="1900" spc="-30" dirty="0">
                <a:latin typeface="Georgia" panose="02040502050405020303"/>
                <a:cs typeface="Georgia" panose="02040502050405020303"/>
              </a:rPr>
              <a:t>of the </a:t>
            </a:r>
            <a:r>
              <a:rPr sz="1900" spc="-40" dirty="0">
                <a:latin typeface="Georgia" panose="02040502050405020303"/>
                <a:cs typeface="Georgia" panose="02040502050405020303"/>
              </a:rPr>
              <a:t>list. </a:t>
            </a:r>
            <a:r>
              <a:rPr sz="1900" spc="-90" dirty="0">
                <a:latin typeface="Georgia" panose="02040502050405020303"/>
                <a:cs typeface="Georgia" panose="02040502050405020303"/>
              </a:rPr>
              <a:t>If </a:t>
            </a:r>
            <a:r>
              <a:rPr sz="1900" spc="-55" dirty="0">
                <a:latin typeface="Georgia" panose="02040502050405020303"/>
                <a:cs typeface="Georgia" panose="02040502050405020303"/>
              </a:rPr>
              <a:t>match </a:t>
            </a:r>
            <a:r>
              <a:rPr sz="1900" spc="-20" dirty="0">
                <a:latin typeface="Georgia" panose="02040502050405020303"/>
                <a:cs typeface="Georgia" panose="02040502050405020303"/>
              </a:rPr>
              <a:t>occurs </a:t>
            </a:r>
            <a:r>
              <a:rPr sz="1900" spc="-40" dirty="0">
                <a:latin typeface="Georgia" panose="02040502050405020303"/>
                <a:cs typeface="Georgia" panose="02040502050405020303"/>
              </a:rPr>
              <a:t>then index </a:t>
            </a:r>
            <a:r>
              <a:rPr sz="1900" spc="-30" dirty="0">
                <a:latin typeface="Georgia" panose="02040502050405020303"/>
                <a:cs typeface="Georgia" panose="02040502050405020303"/>
              </a:rPr>
              <a:t>of </a:t>
            </a:r>
            <a:r>
              <a:rPr sz="1900" spc="-40" dirty="0">
                <a:latin typeface="Georgia" panose="02040502050405020303"/>
                <a:cs typeface="Georgia" panose="02040502050405020303"/>
              </a:rPr>
              <a:t>item </a:t>
            </a:r>
            <a:r>
              <a:rPr sz="1900" spc="-20" dirty="0">
                <a:latin typeface="Georgia" panose="02040502050405020303"/>
                <a:cs typeface="Georgia" panose="02040502050405020303"/>
              </a:rPr>
              <a:t>is  </a:t>
            </a:r>
            <a:r>
              <a:rPr sz="1900" spc="-35" dirty="0">
                <a:latin typeface="Georgia" panose="02040502050405020303"/>
                <a:cs typeface="Georgia" panose="02040502050405020303"/>
              </a:rPr>
              <a:t>returned. </a:t>
            </a:r>
            <a:r>
              <a:rPr sz="1900" spc="-90" dirty="0">
                <a:latin typeface="Georgia" panose="02040502050405020303"/>
                <a:cs typeface="Georgia" panose="02040502050405020303"/>
              </a:rPr>
              <a:t>If </a:t>
            </a:r>
            <a:r>
              <a:rPr sz="1900" spc="-25" dirty="0">
                <a:latin typeface="Georgia" panose="02040502050405020303"/>
                <a:cs typeface="Georgia" panose="02040502050405020303"/>
              </a:rPr>
              <a:t>it </a:t>
            </a:r>
            <a:r>
              <a:rPr sz="1900" spc="-20" dirty="0">
                <a:latin typeface="Georgia" panose="02040502050405020303"/>
                <a:cs typeface="Georgia" panose="02040502050405020303"/>
              </a:rPr>
              <a:t>is </a:t>
            </a:r>
            <a:r>
              <a:rPr sz="1900" spc="-40" dirty="0">
                <a:latin typeface="Georgia" panose="02040502050405020303"/>
                <a:cs typeface="Georgia" panose="02040502050405020303"/>
              </a:rPr>
              <a:t>not </a:t>
            </a:r>
            <a:r>
              <a:rPr sz="1900" spc="-65" dirty="0">
                <a:latin typeface="Georgia" panose="02040502050405020303"/>
                <a:cs typeface="Georgia" panose="02040502050405020303"/>
              </a:rPr>
              <a:t>found, </a:t>
            </a:r>
            <a:r>
              <a:rPr sz="1900" spc="-90" dirty="0">
                <a:latin typeface="Georgia" panose="02040502050405020303"/>
                <a:cs typeface="Georgia" panose="02040502050405020303"/>
              </a:rPr>
              <a:t>If </a:t>
            </a:r>
            <a:r>
              <a:rPr sz="1900" spc="-45" dirty="0">
                <a:latin typeface="Georgia" panose="02040502050405020303"/>
                <a:cs typeface="Georgia" panose="02040502050405020303"/>
              </a:rPr>
              <a:t>middle </a:t>
            </a:r>
            <a:r>
              <a:rPr sz="1900" spc="-40" dirty="0">
                <a:latin typeface="Georgia" panose="02040502050405020303"/>
                <a:cs typeface="Georgia" panose="02040502050405020303"/>
              </a:rPr>
              <a:t>item </a:t>
            </a:r>
            <a:r>
              <a:rPr sz="1900" spc="-20" dirty="0">
                <a:latin typeface="Georgia" panose="02040502050405020303"/>
                <a:cs typeface="Georgia" panose="02040502050405020303"/>
              </a:rPr>
              <a:t>is greater </a:t>
            </a:r>
            <a:r>
              <a:rPr sz="1900" spc="-45" dirty="0">
                <a:latin typeface="Georgia" panose="02040502050405020303"/>
                <a:cs typeface="Georgia" panose="02040502050405020303"/>
              </a:rPr>
              <a:t>than </a:t>
            </a:r>
            <a:r>
              <a:rPr sz="1900" spc="-40" dirty="0">
                <a:latin typeface="Georgia" panose="02040502050405020303"/>
                <a:cs typeface="Georgia" panose="02040502050405020303"/>
              </a:rPr>
              <a:t>item then item </a:t>
            </a:r>
            <a:r>
              <a:rPr sz="1900" spc="-20" dirty="0">
                <a:latin typeface="Georgia" panose="02040502050405020303"/>
                <a:cs typeface="Georgia" panose="02040502050405020303"/>
              </a:rPr>
              <a:t>is </a:t>
            </a:r>
            <a:r>
              <a:rPr sz="1900" spc="-25" dirty="0">
                <a:latin typeface="Georgia" panose="02040502050405020303"/>
                <a:cs typeface="Georgia" panose="02040502050405020303"/>
              </a:rPr>
              <a:t>searched </a:t>
            </a:r>
            <a:r>
              <a:rPr sz="1900" spc="-50" dirty="0">
                <a:latin typeface="Georgia" panose="02040502050405020303"/>
                <a:cs typeface="Georgia" panose="02040502050405020303"/>
              </a:rPr>
              <a:t>in  </a:t>
            </a:r>
            <a:r>
              <a:rPr sz="1900" spc="-35" dirty="0">
                <a:latin typeface="Georgia" panose="02040502050405020303"/>
                <a:cs typeface="Georgia" panose="02040502050405020303"/>
              </a:rPr>
              <a:t>sub-array </a:t>
            </a:r>
            <a:r>
              <a:rPr sz="1900" spc="-30" dirty="0">
                <a:latin typeface="Georgia" panose="02040502050405020303"/>
                <a:cs typeface="Georgia" panose="02040502050405020303"/>
              </a:rPr>
              <a:t>to </a:t>
            </a:r>
            <a:r>
              <a:rPr sz="1900" spc="-35" dirty="0">
                <a:latin typeface="Georgia" panose="02040502050405020303"/>
                <a:cs typeface="Georgia" panose="02040502050405020303"/>
              </a:rPr>
              <a:t>the </a:t>
            </a:r>
            <a:r>
              <a:rPr sz="1900" spc="-30" dirty="0">
                <a:latin typeface="Georgia" panose="02040502050405020303"/>
                <a:cs typeface="Georgia" panose="02040502050405020303"/>
              </a:rPr>
              <a:t>right </a:t>
            </a:r>
            <a:r>
              <a:rPr sz="1900" spc="-35" dirty="0">
                <a:latin typeface="Georgia" panose="02040502050405020303"/>
                <a:cs typeface="Georgia" panose="02040502050405020303"/>
              </a:rPr>
              <a:t>of </a:t>
            </a:r>
            <a:r>
              <a:rPr sz="1900" spc="-30" dirty="0">
                <a:latin typeface="Georgia" panose="02040502050405020303"/>
                <a:cs typeface="Georgia" panose="02040502050405020303"/>
              </a:rPr>
              <a:t>the </a:t>
            </a:r>
            <a:r>
              <a:rPr sz="1900" spc="-45" dirty="0">
                <a:latin typeface="Georgia" panose="02040502050405020303"/>
                <a:cs typeface="Georgia" panose="02040502050405020303"/>
              </a:rPr>
              <a:t>middle item </a:t>
            </a:r>
            <a:r>
              <a:rPr sz="1900" spc="-20" dirty="0">
                <a:latin typeface="Georgia" panose="02040502050405020303"/>
                <a:cs typeface="Georgia" panose="02040502050405020303"/>
              </a:rPr>
              <a:t>other </a:t>
            </a:r>
            <a:r>
              <a:rPr sz="1900" spc="5" dirty="0">
                <a:latin typeface="Georgia" panose="02040502050405020303"/>
                <a:cs typeface="Georgia" panose="02040502050405020303"/>
              </a:rPr>
              <a:t>wise </a:t>
            </a:r>
            <a:r>
              <a:rPr sz="1900" spc="-40" dirty="0">
                <a:latin typeface="Georgia" panose="02040502050405020303"/>
                <a:cs typeface="Georgia" panose="02040502050405020303"/>
              </a:rPr>
              <a:t>item </a:t>
            </a:r>
            <a:r>
              <a:rPr sz="1900" spc="-30" dirty="0">
                <a:latin typeface="Georgia" panose="02040502050405020303"/>
                <a:cs typeface="Georgia" panose="02040502050405020303"/>
              </a:rPr>
              <a:t>is </a:t>
            </a:r>
            <a:r>
              <a:rPr sz="1900" spc="-25" dirty="0">
                <a:latin typeface="Georgia" panose="02040502050405020303"/>
                <a:cs typeface="Georgia" panose="02040502050405020303"/>
              </a:rPr>
              <a:t>search </a:t>
            </a:r>
            <a:r>
              <a:rPr sz="1900" spc="-50" dirty="0">
                <a:latin typeface="Georgia" panose="02040502050405020303"/>
                <a:cs typeface="Georgia" panose="02040502050405020303"/>
              </a:rPr>
              <a:t>in </a:t>
            </a:r>
            <a:r>
              <a:rPr sz="1900" spc="-35" dirty="0">
                <a:latin typeface="Georgia" panose="02040502050405020303"/>
                <a:cs typeface="Georgia" panose="02040502050405020303"/>
              </a:rPr>
              <a:t>sub-array </a:t>
            </a:r>
            <a:r>
              <a:rPr sz="1900" spc="-30" dirty="0">
                <a:latin typeface="Georgia" panose="02040502050405020303"/>
                <a:cs typeface="Georgia" panose="02040502050405020303"/>
              </a:rPr>
              <a:t>to the  </a:t>
            </a:r>
            <a:r>
              <a:rPr sz="1900" spc="-25" dirty="0">
                <a:latin typeface="Georgia" panose="02040502050405020303"/>
                <a:cs typeface="Georgia" panose="02040502050405020303"/>
              </a:rPr>
              <a:t>left </a:t>
            </a:r>
            <a:r>
              <a:rPr sz="1900" spc="-35" dirty="0">
                <a:latin typeface="Georgia" panose="02040502050405020303"/>
                <a:cs typeface="Georgia" panose="02040502050405020303"/>
              </a:rPr>
              <a:t>of </a:t>
            </a:r>
            <a:r>
              <a:rPr sz="1900" spc="-30" dirty="0">
                <a:latin typeface="Georgia" panose="02040502050405020303"/>
                <a:cs typeface="Georgia" panose="02040502050405020303"/>
              </a:rPr>
              <a:t>the </a:t>
            </a:r>
            <a:r>
              <a:rPr sz="1900" spc="-45" dirty="0">
                <a:latin typeface="Georgia" panose="02040502050405020303"/>
                <a:cs typeface="Georgia" panose="02040502050405020303"/>
              </a:rPr>
              <a:t>middle </a:t>
            </a:r>
            <a:r>
              <a:rPr sz="1900" spc="-60" dirty="0">
                <a:latin typeface="Georgia" panose="02040502050405020303"/>
                <a:cs typeface="Georgia" panose="02040502050405020303"/>
              </a:rPr>
              <a:t>item. </a:t>
            </a:r>
            <a:r>
              <a:rPr sz="1900" spc="-40" dirty="0">
                <a:latin typeface="Georgia" panose="02040502050405020303"/>
                <a:cs typeface="Georgia" panose="02040502050405020303"/>
              </a:rPr>
              <a:t>This </a:t>
            </a:r>
            <a:r>
              <a:rPr sz="1900" spc="-20" dirty="0">
                <a:latin typeface="Georgia" panose="02040502050405020303"/>
                <a:cs typeface="Georgia" panose="02040502050405020303"/>
              </a:rPr>
              <a:t>process </a:t>
            </a:r>
            <a:r>
              <a:rPr sz="1900" spc="-30" dirty="0">
                <a:latin typeface="Georgia" panose="02040502050405020303"/>
                <a:cs typeface="Georgia" panose="02040502050405020303"/>
              </a:rPr>
              <a:t>continues </a:t>
            </a:r>
            <a:r>
              <a:rPr sz="1900" spc="-45" dirty="0">
                <a:latin typeface="Georgia" panose="02040502050405020303"/>
                <a:cs typeface="Georgia" panose="02040502050405020303"/>
              </a:rPr>
              <a:t>on </a:t>
            </a:r>
            <a:r>
              <a:rPr sz="1900" spc="-35" dirty="0">
                <a:latin typeface="Georgia" panose="02040502050405020303"/>
                <a:cs typeface="Georgia" panose="02040502050405020303"/>
              </a:rPr>
              <a:t>sub-array </a:t>
            </a:r>
            <a:r>
              <a:rPr sz="1900" spc="-25" dirty="0">
                <a:latin typeface="Georgia" panose="02040502050405020303"/>
                <a:cs typeface="Georgia" panose="02040502050405020303"/>
              </a:rPr>
              <a:t>as </a:t>
            </a:r>
            <a:r>
              <a:rPr sz="1900" spc="-5" dirty="0">
                <a:latin typeface="Georgia" panose="02040502050405020303"/>
                <a:cs typeface="Georgia" panose="02040502050405020303"/>
              </a:rPr>
              <a:t>well </a:t>
            </a:r>
            <a:r>
              <a:rPr sz="1900" spc="-45" dirty="0">
                <a:latin typeface="Georgia" panose="02040502050405020303"/>
                <a:cs typeface="Georgia" panose="02040502050405020303"/>
              </a:rPr>
              <a:t>until </a:t>
            </a:r>
            <a:r>
              <a:rPr sz="1900" spc="-30" dirty="0">
                <a:latin typeface="Georgia" panose="02040502050405020303"/>
                <a:cs typeface="Georgia" panose="02040502050405020303"/>
              </a:rPr>
              <a:t>the </a:t>
            </a:r>
            <a:r>
              <a:rPr sz="1900" spc="-5" dirty="0">
                <a:latin typeface="Georgia" panose="02040502050405020303"/>
                <a:cs typeface="Georgia" panose="02040502050405020303"/>
              </a:rPr>
              <a:t>size </a:t>
            </a:r>
            <a:r>
              <a:rPr sz="1900" spc="-35" dirty="0">
                <a:latin typeface="Georgia" panose="02040502050405020303"/>
                <a:cs typeface="Georgia" panose="02040502050405020303"/>
              </a:rPr>
              <a:t>of  sub-array </a:t>
            </a:r>
            <a:r>
              <a:rPr sz="1900" spc="-20" dirty="0">
                <a:latin typeface="Georgia" panose="02040502050405020303"/>
                <a:cs typeface="Georgia" panose="02040502050405020303"/>
              </a:rPr>
              <a:t>reduces </a:t>
            </a:r>
            <a:r>
              <a:rPr sz="1900" spc="-30" dirty="0">
                <a:latin typeface="Georgia" panose="02040502050405020303"/>
                <a:cs typeface="Georgia" panose="02040502050405020303"/>
              </a:rPr>
              <a:t>to</a:t>
            </a:r>
            <a:r>
              <a:rPr sz="1900" spc="-60" dirty="0">
                <a:latin typeface="Georgia" panose="02040502050405020303"/>
                <a:cs typeface="Georgia" panose="02040502050405020303"/>
              </a:rPr>
              <a:t> </a:t>
            </a:r>
            <a:r>
              <a:rPr sz="1900" spc="-30" dirty="0">
                <a:latin typeface="Georgia" panose="02040502050405020303"/>
                <a:cs typeface="Georgia" panose="02040502050405020303"/>
              </a:rPr>
              <a:t>zero.</a:t>
            </a:r>
            <a:endParaRPr sz="19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41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7" name="object 7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505" y="392633"/>
            <a:ext cx="9366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819" dirty="0">
                <a:solidFill>
                  <a:srgbClr val="000000"/>
                </a:solidFill>
              </a:rPr>
              <a:t>F</a:t>
            </a:r>
            <a:r>
              <a:rPr sz="4000" spc="-520" dirty="0">
                <a:solidFill>
                  <a:srgbClr val="000000"/>
                </a:solidFill>
              </a:rPr>
              <a:t>A</a:t>
            </a:r>
            <a:r>
              <a:rPr sz="4000" spc="-500" dirty="0">
                <a:solidFill>
                  <a:srgbClr val="000000"/>
                </a:solidFill>
              </a:rPr>
              <a:t>Q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99136" y="1444879"/>
            <a:ext cx="8754110" cy="2007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145" algn="just">
              <a:lnSpc>
                <a:spcPct val="100000"/>
              </a:lnSpc>
              <a:spcBef>
                <a:spcPts val="95"/>
              </a:spcBef>
            </a:pPr>
            <a:r>
              <a:rPr sz="1900" b="1" spc="-170" dirty="0">
                <a:latin typeface="Georgia" panose="02040502050405020303"/>
                <a:cs typeface="Georgia" panose="02040502050405020303"/>
              </a:rPr>
              <a:t>What </a:t>
            </a:r>
            <a:r>
              <a:rPr sz="1900" b="1" spc="-90" dirty="0">
                <a:latin typeface="Georgia" panose="02040502050405020303"/>
                <a:cs typeface="Georgia" panose="02040502050405020303"/>
              </a:rPr>
              <a:t>is </a:t>
            </a:r>
            <a:r>
              <a:rPr sz="1900" b="1" spc="-120" dirty="0">
                <a:latin typeface="Georgia" panose="02040502050405020303"/>
                <a:cs typeface="Georgia" panose="02040502050405020303"/>
              </a:rPr>
              <a:t>Interpolation</a:t>
            </a:r>
            <a:r>
              <a:rPr sz="1900" b="1" spc="105" dirty="0">
                <a:latin typeface="Georgia" panose="02040502050405020303"/>
                <a:cs typeface="Georgia" panose="02040502050405020303"/>
              </a:rPr>
              <a:t> </a:t>
            </a:r>
            <a:r>
              <a:rPr sz="1900" b="1" spc="-155" dirty="0">
                <a:latin typeface="Georgia" panose="02040502050405020303"/>
                <a:cs typeface="Georgia" panose="02040502050405020303"/>
              </a:rPr>
              <a:t>Search?</a:t>
            </a:r>
            <a:endParaRPr sz="1900">
              <a:latin typeface="Georgia" panose="02040502050405020303"/>
              <a:cs typeface="Georgia" panose="02040502050405020303"/>
            </a:endParaRPr>
          </a:p>
          <a:p>
            <a:pPr marL="12700" marR="5080" indent="5715" algn="just">
              <a:lnSpc>
                <a:spcPct val="100000"/>
              </a:lnSpc>
            </a:pPr>
            <a:r>
              <a:rPr sz="1900" spc="-40" dirty="0">
                <a:latin typeface="Georgia" panose="02040502050405020303"/>
                <a:cs typeface="Georgia" panose="02040502050405020303"/>
              </a:rPr>
              <a:t>Interpolation </a:t>
            </a:r>
            <a:r>
              <a:rPr sz="1900" spc="-25" dirty="0">
                <a:latin typeface="Georgia" panose="02040502050405020303"/>
                <a:cs typeface="Georgia" panose="02040502050405020303"/>
              </a:rPr>
              <a:t>search </a:t>
            </a:r>
            <a:r>
              <a:rPr sz="1900" spc="-20" dirty="0">
                <a:latin typeface="Georgia" panose="02040502050405020303"/>
                <a:cs typeface="Georgia" panose="02040502050405020303"/>
              </a:rPr>
              <a:t>is </a:t>
            </a:r>
            <a:r>
              <a:rPr sz="1900" spc="-55" dirty="0">
                <a:latin typeface="Georgia" panose="02040502050405020303"/>
                <a:cs typeface="Georgia" panose="02040502050405020303"/>
              </a:rPr>
              <a:t>an </a:t>
            </a:r>
            <a:r>
              <a:rPr sz="1900" spc="-40" dirty="0">
                <a:latin typeface="Georgia" panose="02040502050405020303"/>
                <a:cs typeface="Georgia" panose="02040502050405020303"/>
              </a:rPr>
              <a:t>improved </a:t>
            </a:r>
            <a:r>
              <a:rPr sz="1900" spc="-30" dirty="0">
                <a:latin typeface="Georgia" panose="02040502050405020303"/>
                <a:cs typeface="Georgia" panose="02040502050405020303"/>
              </a:rPr>
              <a:t>variant </a:t>
            </a:r>
            <a:r>
              <a:rPr sz="1900" spc="-35" dirty="0">
                <a:latin typeface="Georgia" panose="02040502050405020303"/>
                <a:cs typeface="Georgia" panose="02040502050405020303"/>
              </a:rPr>
              <a:t>of </a:t>
            </a:r>
            <a:r>
              <a:rPr sz="1900" spc="-30" dirty="0">
                <a:latin typeface="Georgia" panose="02040502050405020303"/>
                <a:cs typeface="Georgia" panose="02040502050405020303"/>
              </a:rPr>
              <a:t>binary </a:t>
            </a:r>
            <a:r>
              <a:rPr sz="1900" spc="-40" dirty="0">
                <a:latin typeface="Georgia" panose="02040502050405020303"/>
                <a:cs typeface="Georgia" panose="02040502050405020303"/>
              </a:rPr>
              <a:t>search. This </a:t>
            </a:r>
            <a:r>
              <a:rPr sz="1900" spc="-25" dirty="0">
                <a:latin typeface="Georgia" panose="02040502050405020303"/>
                <a:cs typeface="Georgia" panose="02040502050405020303"/>
              </a:rPr>
              <a:t>search </a:t>
            </a:r>
            <a:r>
              <a:rPr sz="1900" spc="-40" dirty="0">
                <a:latin typeface="Georgia" panose="02040502050405020303"/>
                <a:cs typeface="Georgia" panose="02040502050405020303"/>
              </a:rPr>
              <a:t>algorithm  </a:t>
            </a:r>
            <a:r>
              <a:rPr sz="1900" spc="-10" dirty="0">
                <a:latin typeface="Georgia" panose="02040502050405020303"/>
                <a:cs typeface="Georgia" panose="02040502050405020303"/>
              </a:rPr>
              <a:t>works </a:t>
            </a:r>
            <a:r>
              <a:rPr sz="1900" spc="-40" dirty="0">
                <a:latin typeface="Georgia" panose="02040502050405020303"/>
                <a:cs typeface="Georgia" panose="02040502050405020303"/>
              </a:rPr>
              <a:t>on </a:t>
            </a:r>
            <a:r>
              <a:rPr sz="1900" spc="-25" dirty="0">
                <a:latin typeface="Georgia" panose="02040502050405020303"/>
                <a:cs typeface="Georgia" panose="02040502050405020303"/>
              </a:rPr>
              <a:t>the </a:t>
            </a:r>
            <a:r>
              <a:rPr sz="1900" spc="-35" dirty="0">
                <a:latin typeface="Georgia" panose="02040502050405020303"/>
                <a:cs typeface="Georgia" panose="02040502050405020303"/>
              </a:rPr>
              <a:t>probing </a:t>
            </a:r>
            <a:r>
              <a:rPr sz="1900" spc="-30" dirty="0">
                <a:latin typeface="Georgia" panose="02040502050405020303"/>
                <a:cs typeface="Georgia" panose="02040502050405020303"/>
              </a:rPr>
              <a:t>position of the </a:t>
            </a:r>
            <a:r>
              <a:rPr sz="1900" spc="-25" dirty="0">
                <a:latin typeface="Georgia" panose="02040502050405020303"/>
                <a:cs typeface="Georgia" panose="02040502050405020303"/>
              </a:rPr>
              <a:t>required </a:t>
            </a:r>
            <a:r>
              <a:rPr sz="1900" spc="-45" dirty="0">
                <a:latin typeface="Georgia" panose="02040502050405020303"/>
                <a:cs typeface="Georgia" panose="02040502050405020303"/>
              </a:rPr>
              <a:t>value. </a:t>
            </a:r>
            <a:r>
              <a:rPr sz="1900" spc="-70" dirty="0">
                <a:latin typeface="Georgia" panose="02040502050405020303"/>
                <a:cs typeface="Georgia" panose="02040502050405020303"/>
              </a:rPr>
              <a:t>For </a:t>
            </a:r>
            <a:r>
              <a:rPr sz="1900" spc="-35" dirty="0">
                <a:latin typeface="Georgia" panose="02040502050405020303"/>
                <a:cs typeface="Georgia" panose="02040502050405020303"/>
              </a:rPr>
              <a:t>this </a:t>
            </a:r>
            <a:r>
              <a:rPr sz="1900" spc="-40" dirty="0">
                <a:latin typeface="Georgia" panose="02040502050405020303"/>
                <a:cs typeface="Georgia" panose="02040502050405020303"/>
              </a:rPr>
              <a:t>algorithm </a:t>
            </a:r>
            <a:r>
              <a:rPr sz="1900" spc="-30" dirty="0">
                <a:latin typeface="Georgia" panose="02040502050405020303"/>
                <a:cs typeface="Georgia" panose="02040502050405020303"/>
              </a:rPr>
              <a:t>to </a:t>
            </a:r>
            <a:r>
              <a:rPr sz="1900" dirty="0">
                <a:latin typeface="Georgia" panose="02040502050405020303"/>
                <a:cs typeface="Georgia" panose="02040502050405020303"/>
              </a:rPr>
              <a:t>work  </a:t>
            </a:r>
            <a:r>
              <a:rPr sz="1900" spc="-50" dirty="0">
                <a:latin typeface="Georgia" panose="02040502050405020303"/>
                <a:cs typeface="Georgia" panose="02040502050405020303"/>
              </a:rPr>
              <a:t>properly, </a:t>
            </a:r>
            <a:r>
              <a:rPr sz="1900" spc="-30" dirty="0">
                <a:latin typeface="Georgia" panose="02040502050405020303"/>
                <a:cs typeface="Georgia" panose="02040502050405020303"/>
              </a:rPr>
              <a:t>the data collection </a:t>
            </a:r>
            <a:r>
              <a:rPr sz="1900" spc="-35" dirty="0">
                <a:latin typeface="Georgia" panose="02040502050405020303"/>
                <a:cs typeface="Georgia" panose="02040502050405020303"/>
              </a:rPr>
              <a:t>should </a:t>
            </a:r>
            <a:r>
              <a:rPr sz="1900" spc="-15" dirty="0">
                <a:latin typeface="Georgia" panose="02040502050405020303"/>
                <a:cs typeface="Georgia" panose="02040502050405020303"/>
              </a:rPr>
              <a:t>be </a:t>
            </a:r>
            <a:r>
              <a:rPr sz="1900" spc="-50" dirty="0">
                <a:latin typeface="Georgia" panose="02040502050405020303"/>
                <a:cs typeface="Georgia" panose="02040502050405020303"/>
              </a:rPr>
              <a:t>in </a:t>
            </a:r>
            <a:r>
              <a:rPr sz="1900" spc="-35" dirty="0">
                <a:latin typeface="Georgia" panose="02040502050405020303"/>
                <a:cs typeface="Georgia" panose="02040502050405020303"/>
              </a:rPr>
              <a:t>a </a:t>
            </a:r>
            <a:r>
              <a:rPr sz="1900" spc="-15" dirty="0">
                <a:latin typeface="Georgia" panose="02040502050405020303"/>
                <a:cs typeface="Georgia" panose="02040502050405020303"/>
              </a:rPr>
              <a:t>sorted </a:t>
            </a:r>
            <a:r>
              <a:rPr sz="1900" spc="-45" dirty="0">
                <a:latin typeface="Georgia" panose="02040502050405020303"/>
                <a:cs typeface="Georgia" panose="02040502050405020303"/>
              </a:rPr>
              <a:t>form </a:t>
            </a:r>
            <a:r>
              <a:rPr sz="1900" spc="-50" dirty="0">
                <a:latin typeface="Georgia" panose="02040502050405020303"/>
                <a:cs typeface="Georgia" panose="02040502050405020303"/>
              </a:rPr>
              <a:t>and </a:t>
            </a:r>
            <a:r>
              <a:rPr sz="1900" spc="-30" dirty="0">
                <a:latin typeface="Georgia" panose="02040502050405020303"/>
                <a:cs typeface="Georgia" panose="02040502050405020303"/>
              </a:rPr>
              <a:t>equally </a:t>
            </a:r>
            <a:r>
              <a:rPr sz="1900" spc="-35" dirty="0">
                <a:latin typeface="Georgia" panose="02040502050405020303"/>
                <a:cs typeface="Georgia" panose="02040502050405020303"/>
              </a:rPr>
              <a:t>distributed.  </a:t>
            </a:r>
            <a:r>
              <a:rPr sz="1900" spc="-70" dirty="0">
                <a:latin typeface="Georgia" panose="02040502050405020303"/>
                <a:cs typeface="Georgia" panose="02040502050405020303"/>
              </a:rPr>
              <a:t>Runtime </a:t>
            </a:r>
            <a:r>
              <a:rPr sz="1900" spc="-35" dirty="0">
                <a:latin typeface="Georgia" panose="02040502050405020303"/>
                <a:cs typeface="Georgia" panose="02040502050405020303"/>
              </a:rPr>
              <a:t>complexity of interpolation </a:t>
            </a:r>
            <a:r>
              <a:rPr sz="1900" spc="-25" dirty="0">
                <a:latin typeface="Georgia" panose="02040502050405020303"/>
                <a:cs typeface="Georgia" panose="02040502050405020303"/>
              </a:rPr>
              <a:t>search </a:t>
            </a:r>
            <a:r>
              <a:rPr sz="1900" spc="-40" dirty="0">
                <a:latin typeface="Georgia" panose="02040502050405020303"/>
                <a:cs typeface="Georgia" panose="02040502050405020303"/>
              </a:rPr>
              <a:t>algorithm </a:t>
            </a:r>
            <a:r>
              <a:rPr sz="1900" spc="-20" dirty="0">
                <a:latin typeface="Georgia" panose="02040502050405020303"/>
                <a:cs typeface="Georgia" panose="02040502050405020303"/>
              </a:rPr>
              <a:t>is </a:t>
            </a:r>
            <a:r>
              <a:rPr sz="1900" spc="-55" dirty="0">
                <a:latin typeface="Georgia" panose="02040502050405020303"/>
                <a:cs typeface="Georgia" panose="02040502050405020303"/>
              </a:rPr>
              <a:t>Ο(log </a:t>
            </a:r>
            <a:r>
              <a:rPr sz="1900" spc="-20" dirty="0">
                <a:latin typeface="Georgia" panose="02040502050405020303"/>
                <a:cs typeface="Georgia" panose="02040502050405020303"/>
              </a:rPr>
              <a:t>(log n)) </a:t>
            </a:r>
            <a:r>
              <a:rPr sz="1900" spc="-25" dirty="0">
                <a:latin typeface="Georgia" panose="02040502050405020303"/>
                <a:cs typeface="Georgia" panose="02040502050405020303"/>
              </a:rPr>
              <a:t>as </a:t>
            </a:r>
            <a:r>
              <a:rPr sz="1900" spc="-35" dirty="0">
                <a:latin typeface="Georgia" panose="02040502050405020303"/>
                <a:cs typeface="Georgia" panose="02040502050405020303"/>
              </a:rPr>
              <a:t>compared  </a:t>
            </a:r>
            <a:r>
              <a:rPr sz="1900" spc="-30" dirty="0">
                <a:latin typeface="Georgia" panose="02040502050405020303"/>
                <a:cs typeface="Georgia" panose="02040502050405020303"/>
              </a:rPr>
              <a:t>to </a:t>
            </a:r>
            <a:r>
              <a:rPr sz="1900" spc="-55" dirty="0">
                <a:latin typeface="Georgia" panose="02040502050405020303"/>
                <a:cs typeface="Georgia" panose="02040502050405020303"/>
              </a:rPr>
              <a:t>Ο(log </a:t>
            </a:r>
            <a:r>
              <a:rPr sz="1900" spc="-30" dirty="0">
                <a:latin typeface="Georgia" panose="02040502050405020303"/>
                <a:cs typeface="Georgia" panose="02040502050405020303"/>
              </a:rPr>
              <a:t>n) </a:t>
            </a:r>
            <a:r>
              <a:rPr sz="1900" spc="-35" dirty="0">
                <a:latin typeface="Georgia" panose="02040502050405020303"/>
                <a:cs typeface="Georgia" panose="02040502050405020303"/>
              </a:rPr>
              <a:t>of Binary </a:t>
            </a:r>
            <a:r>
              <a:rPr sz="1900" spc="-60" dirty="0">
                <a:latin typeface="Georgia" panose="02040502050405020303"/>
                <a:cs typeface="Georgia" panose="02040502050405020303"/>
              </a:rPr>
              <a:t>Search. </a:t>
            </a:r>
            <a:r>
              <a:rPr sz="1900" spc="-45" dirty="0">
                <a:latin typeface="Georgia" panose="02040502050405020303"/>
                <a:cs typeface="Georgia" panose="02040502050405020303"/>
              </a:rPr>
              <a:t>Navigate </a:t>
            </a:r>
            <a:r>
              <a:rPr sz="1900" spc="-30" dirty="0">
                <a:latin typeface="Georgia" panose="02040502050405020303"/>
                <a:cs typeface="Georgia" panose="02040502050405020303"/>
              </a:rPr>
              <a:t>to following </a:t>
            </a:r>
            <a:r>
              <a:rPr sz="1900" spc="-170" dirty="0">
                <a:latin typeface="Georgia" panose="02040502050405020303"/>
                <a:cs typeface="Georgia" panose="02040502050405020303"/>
              </a:rPr>
              <a:t>URL </a:t>
            </a:r>
            <a:r>
              <a:rPr sz="1900" spc="-30" dirty="0">
                <a:latin typeface="Georgia" panose="02040502050405020303"/>
                <a:cs typeface="Georgia" panose="02040502050405020303"/>
              </a:rPr>
              <a:t>for </a:t>
            </a:r>
            <a:r>
              <a:rPr sz="1900" spc="-25" dirty="0">
                <a:latin typeface="Georgia" panose="02040502050405020303"/>
                <a:cs typeface="Georgia" panose="02040502050405020303"/>
              </a:rPr>
              <a:t>further</a:t>
            </a:r>
            <a:r>
              <a:rPr sz="1900" spc="-204" dirty="0">
                <a:latin typeface="Georgia" panose="02040502050405020303"/>
                <a:cs typeface="Georgia" panose="02040502050405020303"/>
              </a:rPr>
              <a:t> </a:t>
            </a:r>
            <a:r>
              <a:rPr sz="1900" spc="-25" dirty="0">
                <a:latin typeface="Georgia" panose="02040502050405020303"/>
                <a:cs typeface="Georgia" panose="02040502050405020303"/>
              </a:rPr>
              <a:t>details</a:t>
            </a:r>
            <a:endParaRPr sz="1900">
              <a:latin typeface="Georgia" panose="02040502050405020303"/>
              <a:cs typeface="Georgia" panose="02040502050405020303"/>
            </a:endParaRPr>
          </a:p>
          <a:p>
            <a:pPr marL="18415">
              <a:lnSpc>
                <a:spcPct val="100000"/>
              </a:lnSpc>
              <a:spcBef>
                <a:spcPts val="15"/>
              </a:spcBef>
            </a:pPr>
            <a:r>
              <a:rPr sz="1600" spc="-45" dirty="0">
                <a:solidFill>
                  <a:srgbClr val="C00000"/>
                </a:solidFill>
                <a:latin typeface="Georgia" panose="02040502050405020303"/>
                <a:cs typeface="Georgia" panose="02040502050405020303"/>
              </a:rPr>
              <a:t>https:</a:t>
            </a:r>
            <a:r>
              <a:rPr sz="1600" spc="-45" dirty="0">
                <a:solidFill>
                  <a:srgbClr val="C00000"/>
                </a:solidFill>
                <a:latin typeface="Georgia" panose="02040502050405020303"/>
                <a:cs typeface="Georgia" panose="02040502050405020303"/>
                <a:hlinkClick r:id="rId2"/>
              </a:rPr>
              <a:t>//ww</a:t>
            </a:r>
            <a:r>
              <a:rPr sz="1600" spc="-45" dirty="0">
                <a:solidFill>
                  <a:srgbClr val="C00000"/>
                </a:solidFill>
                <a:latin typeface="Georgia" panose="02040502050405020303"/>
                <a:cs typeface="Georgia" panose="02040502050405020303"/>
              </a:rPr>
              <a:t>w.</a:t>
            </a:r>
            <a:r>
              <a:rPr sz="1600" spc="-45" dirty="0">
                <a:solidFill>
                  <a:srgbClr val="C00000"/>
                </a:solidFill>
                <a:latin typeface="Georgia" panose="02040502050405020303"/>
                <a:cs typeface="Georgia" panose="02040502050405020303"/>
                <a:hlinkClick r:id="rId2"/>
              </a:rPr>
              <a:t>tutorialspoint.com/data_structures_algorithms/interpolation_search_algorithm.htm</a:t>
            </a:r>
            <a:endParaRPr sz="16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42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7" name="object 7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05" y="369773"/>
            <a:ext cx="3475354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305" dirty="0">
                <a:solidFill>
                  <a:srgbClr val="000000"/>
                </a:solidFill>
              </a:rPr>
              <a:t>Linear</a:t>
            </a:r>
            <a:r>
              <a:rPr sz="4300" spc="-204" dirty="0">
                <a:solidFill>
                  <a:srgbClr val="000000"/>
                </a:solidFill>
              </a:rPr>
              <a:t> </a:t>
            </a:r>
            <a:r>
              <a:rPr sz="4300" spc="-325" dirty="0">
                <a:solidFill>
                  <a:srgbClr val="000000"/>
                </a:solidFill>
              </a:rPr>
              <a:t>Search</a:t>
            </a:r>
            <a:endParaRPr sz="43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120304" y="2954134"/>
            <a:ext cx="2429510" cy="369570"/>
          </a:xfrm>
          <a:custGeom>
            <a:avLst/>
            <a:gdLst/>
            <a:ahLst/>
            <a:cxnLst/>
            <a:rect l="l" t="t" r="r" b="b"/>
            <a:pathLst>
              <a:path w="2429510" h="369570">
                <a:moveTo>
                  <a:pt x="2429383" y="0"/>
                </a:moveTo>
                <a:lnTo>
                  <a:pt x="0" y="0"/>
                </a:lnTo>
                <a:lnTo>
                  <a:pt x="0" y="369328"/>
                </a:lnTo>
                <a:lnTo>
                  <a:pt x="2429383" y="369328"/>
                </a:lnTo>
                <a:lnTo>
                  <a:pt x="2429383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31140" y="4260850"/>
            <a:ext cx="3293745" cy="2153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4935">
              <a:lnSpc>
                <a:spcPct val="148000"/>
              </a:lnSpc>
              <a:spcBef>
                <a:spcPts val="100"/>
              </a:spcBef>
            </a:pPr>
            <a:r>
              <a:rPr sz="1800" b="1" spc="-135" dirty="0">
                <a:latin typeface="Georgia" panose="02040502050405020303"/>
                <a:cs typeface="Georgia" panose="02040502050405020303"/>
              </a:rPr>
              <a:t>LinearSearch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(Array </a:t>
            </a:r>
            <a:r>
              <a:rPr sz="1800" spc="-110" dirty="0">
                <a:latin typeface="Georgia" panose="02040502050405020303"/>
                <a:cs typeface="Georgia" panose="02040502050405020303"/>
              </a:rPr>
              <a:t>A, </a:t>
            </a:r>
            <a:r>
              <a:rPr sz="1800" spc="-65" dirty="0">
                <a:latin typeface="Georgia" panose="02040502050405020303"/>
                <a:cs typeface="Georgia" panose="02040502050405020303"/>
              </a:rPr>
              <a:t>Value </a:t>
            </a:r>
            <a:r>
              <a:rPr sz="1800" spc="-10" dirty="0">
                <a:latin typeface="Georgia" panose="02040502050405020303"/>
                <a:cs typeface="Georgia" panose="02040502050405020303"/>
              </a:rPr>
              <a:t>x) 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Step </a:t>
            </a:r>
            <a:r>
              <a:rPr sz="1800" spc="65" dirty="0">
                <a:latin typeface="Georgia" panose="02040502050405020303"/>
                <a:cs typeface="Georgia" panose="02040502050405020303"/>
              </a:rPr>
              <a:t>1:</a:t>
            </a:r>
            <a:r>
              <a:rPr sz="1800" spc="-55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Start</a:t>
            </a:r>
            <a:endParaRPr sz="1800">
              <a:latin typeface="Georgia" panose="02040502050405020303"/>
              <a:cs typeface="Georgia" panose="02040502050405020303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spc="-45" dirty="0">
                <a:latin typeface="Georgia" panose="02040502050405020303"/>
                <a:cs typeface="Georgia" panose="02040502050405020303"/>
              </a:rPr>
              <a:t>Step </a:t>
            </a:r>
            <a:r>
              <a:rPr sz="1800" spc="-55" dirty="0">
                <a:latin typeface="Georgia" panose="02040502050405020303"/>
                <a:cs typeface="Georgia" panose="02040502050405020303"/>
              </a:rPr>
              <a:t>2: </a:t>
            </a:r>
            <a:r>
              <a:rPr sz="1800" spc="-50" dirty="0">
                <a:latin typeface="Georgia" panose="02040502050405020303"/>
                <a:cs typeface="Georgia" panose="02040502050405020303"/>
              </a:rPr>
              <a:t>Set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i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to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spc="220" dirty="0">
                <a:latin typeface="Georgia" panose="02040502050405020303"/>
                <a:cs typeface="Georgia" panose="02040502050405020303"/>
              </a:rPr>
              <a:t>1</a:t>
            </a:r>
            <a:endParaRPr sz="1800">
              <a:latin typeface="Georgia" panose="02040502050405020303"/>
              <a:cs typeface="Georgia" panose="02040502050405020303"/>
            </a:endParaRPr>
          </a:p>
          <a:p>
            <a:pPr marL="12700" marR="291465">
              <a:lnSpc>
                <a:spcPct val="120000"/>
              </a:lnSpc>
              <a:spcBef>
                <a:spcPts val="5"/>
              </a:spcBef>
            </a:pPr>
            <a:r>
              <a:rPr sz="1800" spc="-45" dirty="0">
                <a:latin typeface="Georgia" panose="02040502050405020303"/>
                <a:cs typeface="Georgia" panose="02040502050405020303"/>
              </a:rPr>
              <a:t>Step 3: </a:t>
            </a:r>
            <a:r>
              <a:rPr sz="1800" spc="-50" dirty="0">
                <a:latin typeface="Georgia" panose="02040502050405020303"/>
                <a:cs typeface="Georgia" panose="02040502050405020303"/>
              </a:rPr>
              <a:t>Set </a:t>
            </a:r>
            <a:r>
              <a:rPr sz="1800" spc="-60" dirty="0">
                <a:latin typeface="Georgia" panose="02040502050405020303"/>
                <a:cs typeface="Georgia" panose="02040502050405020303"/>
              </a:rPr>
              <a:t>n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to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length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of </a:t>
            </a:r>
            <a:r>
              <a:rPr sz="1800" spc="-90" dirty="0">
                <a:latin typeface="Georgia" panose="02040502050405020303"/>
                <a:cs typeface="Georgia" panose="02040502050405020303"/>
              </a:rPr>
              <a:t>A 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Step </a:t>
            </a:r>
            <a:r>
              <a:rPr sz="1800" spc="-60" dirty="0">
                <a:latin typeface="Georgia" panose="02040502050405020303"/>
                <a:cs typeface="Georgia" panose="02040502050405020303"/>
              </a:rPr>
              <a:t>4: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if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i </a:t>
            </a:r>
            <a:r>
              <a:rPr sz="1800" spc="-165" dirty="0">
                <a:latin typeface="Georgia" panose="02040502050405020303"/>
                <a:cs typeface="Georgia" panose="02040502050405020303"/>
              </a:rPr>
              <a:t>&gt; </a:t>
            </a:r>
            <a:r>
              <a:rPr sz="1800" spc="-60" dirty="0">
                <a:latin typeface="Georgia" panose="02040502050405020303"/>
                <a:cs typeface="Georgia" panose="02040502050405020303"/>
              </a:rPr>
              <a:t>n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then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go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to </a:t>
            </a:r>
            <a:r>
              <a:rPr sz="1800" spc="-15" dirty="0">
                <a:latin typeface="Georgia" panose="02040502050405020303"/>
                <a:cs typeface="Georgia" panose="02040502050405020303"/>
              </a:rPr>
              <a:t>step</a:t>
            </a:r>
            <a:r>
              <a:rPr sz="1800" spc="-245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9</a:t>
            </a:r>
            <a:endParaRPr sz="1800">
              <a:latin typeface="Georgia" panose="02040502050405020303"/>
              <a:cs typeface="Georgia" panose="02040502050405020303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spc="-45" dirty="0">
                <a:latin typeface="Georgia" panose="02040502050405020303"/>
                <a:cs typeface="Georgia" panose="02040502050405020303"/>
              </a:rPr>
              <a:t>Step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5: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if </a:t>
            </a:r>
            <a:r>
              <a:rPr sz="1800" spc="-55" dirty="0">
                <a:latin typeface="Georgia" panose="02040502050405020303"/>
                <a:cs typeface="Georgia" panose="02040502050405020303"/>
              </a:rPr>
              <a:t>A[i] </a:t>
            </a:r>
            <a:r>
              <a:rPr sz="1800" spc="-165" dirty="0">
                <a:latin typeface="Georgia" panose="02040502050405020303"/>
                <a:cs typeface="Georgia" panose="02040502050405020303"/>
              </a:rPr>
              <a:t>=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x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then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go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to </a:t>
            </a:r>
            <a:r>
              <a:rPr sz="1800" spc="-15" dirty="0">
                <a:latin typeface="Georgia" panose="02040502050405020303"/>
                <a:cs typeface="Georgia" panose="02040502050405020303"/>
              </a:rPr>
              <a:t>step</a:t>
            </a:r>
            <a:r>
              <a:rPr sz="1800" spc="-260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spc="-80" dirty="0">
                <a:latin typeface="Georgia" panose="02040502050405020303"/>
                <a:cs typeface="Georgia" panose="02040502050405020303"/>
              </a:rPr>
              <a:t>8</a:t>
            </a:r>
            <a:endParaRPr sz="18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9" name="object 9"/>
          <p:cNvSpPr txBox="1"/>
          <p:nvPr/>
        </p:nvSpPr>
        <p:spPr>
          <a:xfrm>
            <a:off x="152400" y="3974833"/>
            <a:ext cx="8763000" cy="36957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342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70"/>
              </a:spcBef>
            </a:pPr>
            <a:r>
              <a:rPr sz="1800" i="1" spc="-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Algorithm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98975" y="4286374"/>
            <a:ext cx="4338955" cy="200088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spc="-45" dirty="0">
                <a:latin typeface="Georgia" panose="02040502050405020303"/>
                <a:cs typeface="Georgia" panose="02040502050405020303"/>
              </a:rPr>
              <a:t>Step </a:t>
            </a:r>
            <a:r>
              <a:rPr sz="1800" spc="-60" dirty="0">
                <a:latin typeface="Georgia" panose="02040502050405020303"/>
                <a:cs typeface="Georgia" panose="02040502050405020303"/>
              </a:rPr>
              <a:t>6: </a:t>
            </a:r>
            <a:r>
              <a:rPr sz="1800" spc="-50" dirty="0">
                <a:latin typeface="Georgia" panose="02040502050405020303"/>
                <a:cs typeface="Georgia" panose="02040502050405020303"/>
              </a:rPr>
              <a:t>Set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i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to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i </a:t>
            </a:r>
            <a:r>
              <a:rPr sz="1800" spc="-165" dirty="0">
                <a:latin typeface="Georgia" panose="02040502050405020303"/>
                <a:cs typeface="Georgia" panose="02040502050405020303"/>
              </a:rPr>
              <a:t>+ </a:t>
            </a:r>
            <a:r>
              <a:rPr sz="1800" spc="220" dirty="0">
                <a:latin typeface="Georgia" panose="02040502050405020303"/>
                <a:cs typeface="Georgia" panose="02040502050405020303"/>
              </a:rPr>
              <a:t>1 </a:t>
            </a:r>
            <a:r>
              <a:rPr sz="1400" spc="-30" dirty="0">
                <a:latin typeface="Georgia" panose="02040502050405020303"/>
                <a:cs typeface="Georgia" panose="02040502050405020303"/>
              </a:rPr>
              <a:t>[continuation </a:t>
            </a:r>
            <a:r>
              <a:rPr sz="1400" spc="-25" dirty="0">
                <a:latin typeface="Georgia" panose="02040502050405020303"/>
                <a:cs typeface="Georgia" panose="02040502050405020303"/>
              </a:rPr>
              <a:t>of</a:t>
            </a:r>
            <a:r>
              <a:rPr sz="1400" spc="-195" dirty="0">
                <a:latin typeface="Georgia" panose="02040502050405020303"/>
                <a:cs typeface="Georgia" panose="02040502050405020303"/>
              </a:rPr>
              <a:t> </a:t>
            </a:r>
            <a:r>
              <a:rPr sz="1400" spc="-25" dirty="0">
                <a:latin typeface="Georgia" panose="02040502050405020303"/>
                <a:cs typeface="Georgia" panose="02040502050405020303"/>
              </a:rPr>
              <a:t>algorithm]</a:t>
            </a:r>
            <a:endParaRPr sz="1400">
              <a:latin typeface="Georgia" panose="02040502050405020303"/>
              <a:cs typeface="Georgia" panose="02040502050405020303"/>
            </a:endParaRPr>
          </a:p>
          <a:p>
            <a:pPr marL="12700">
              <a:lnSpc>
                <a:spcPct val="100000"/>
              </a:lnSpc>
              <a:spcBef>
                <a:spcPts val="435"/>
              </a:spcBef>
            </a:pPr>
            <a:r>
              <a:rPr sz="1800" spc="-45" dirty="0">
                <a:latin typeface="Georgia" panose="02040502050405020303"/>
                <a:cs typeface="Georgia" panose="02040502050405020303"/>
              </a:rPr>
              <a:t>Step </a:t>
            </a:r>
            <a:r>
              <a:rPr sz="1800" dirty="0">
                <a:latin typeface="Georgia" panose="02040502050405020303"/>
                <a:cs typeface="Georgia" panose="02040502050405020303"/>
              </a:rPr>
              <a:t>7: </a:t>
            </a:r>
            <a:r>
              <a:rPr sz="1800" spc="-110" dirty="0">
                <a:latin typeface="Georgia" panose="02040502050405020303"/>
                <a:cs typeface="Georgia" panose="02040502050405020303"/>
              </a:rPr>
              <a:t>Go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to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Step</a:t>
            </a:r>
            <a:r>
              <a:rPr sz="1800" spc="-70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4</a:t>
            </a:r>
            <a:endParaRPr sz="1800">
              <a:latin typeface="Georgia" panose="02040502050405020303"/>
              <a:cs typeface="Georgia" panose="02040502050405020303"/>
            </a:endParaRPr>
          </a:p>
          <a:p>
            <a:pPr marL="12700" marR="5080">
              <a:lnSpc>
                <a:spcPct val="120000"/>
              </a:lnSpc>
            </a:pPr>
            <a:r>
              <a:rPr sz="1800" spc="-45" dirty="0">
                <a:latin typeface="Georgia" panose="02040502050405020303"/>
                <a:cs typeface="Georgia" panose="02040502050405020303"/>
              </a:rPr>
              <a:t>Step </a:t>
            </a:r>
            <a:r>
              <a:rPr sz="1800" spc="-85" dirty="0">
                <a:latin typeface="Georgia" panose="02040502050405020303"/>
                <a:cs typeface="Georgia" panose="02040502050405020303"/>
              </a:rPr>
              <a:t>8: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Print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Element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x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found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at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position i 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and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go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to </a:t>
            </a:r>
            <a:r>
              <a:rPr sz="1800" spc="-15" dirty="0">
                <a:latin typeface="Georgia" panose="02040502050405020303"/>
                <a:cs typeface="Georgia" panose="02040502050405020303"/>
              </a:rPr>
              <a:t>step</a:t>
            </a:r>
            <a:r>
              <a:rPr sz="1800" spc="-105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spc="50" dirty="0">
                <a:latin typeface="Georgia" panose="02040502050405020303"/>
                <a:cs typeface="Georgia" panose="02040502050405020303"/>
              </a:rPr>
              <a:t>10</a:t>
            </a:r>
            <a:endParaRPr sz="1800">
              <a:latin typeface="Georgia" panose="02040502050405020303"/>
              <a:cs typeface="Georgia" panose="02040502050405020303"/>
            </a:endParaRPr>
          </a:p>
          <a:p>
            <a:pPr marL="12700" marR="1272540">
              <a:lnSpc>
                <a:spcPct val="120000"/>
              </a:lnSpc>
            </a:pPr>
            <a:r>
              <a:rPr sz="1800" spc="-45" dirty="0">
                <a:latin typeface="Georgia" panose="02040502050405020303"/>
                <a:cs typeface="Georgia" panose="02040502050405020303"/>
              </a:rPr>
              <a:t>Step </a:t>
            </a:r>
            <a:r>
              <a:rPr sz="1800" spc="-60" dirty="0">
                <a:latin typeface="Georgia" panose="02040502050405020303"/>
                <a:cs typeface="Georgia" panose="02040502050405020303"/>
              </a:rPr>
              <a:t>9: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Print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element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not </a:t>
            </a:r>
            <a:r>
              <a:rPr sz="1800" spc="-50" dirty="0">
                <a:latin typeface="Georgia" panose="02040502050405020303"/>
                <a:cs typeface="Georgia" panose="02040502050405020303"/>
              </a:rPr>
              <a:t>found 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Step </a:t>
            </a:r>
            <a:r>
              <a:rPr sz="1800" spc="5" dirty="0">
                <a:latin typeface="Georgia" panose="02040502050405020303"/>
                <a:cs typeface="Georgia" panose="02040502050405020303"/>
              </a:rPr>
              <a:t>10: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spc="-50" dirty="0">
                <a:latin typeface="Georgia" panose="02040502050405020303"/>
                <a:cs typeface="Georgia" panose="02040502050405020303"/>
              </a:rPr>
              <a:t>Stop</a:t>
            </a:r>
            <a:endParaRPr sz="18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2547" y="1265682"/>
            <a:ext cx="106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4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4096" y="1478090"/>
            <a:ext cx="8801100" cy="2483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sz="1800" spc="-40" dirty="0">
                <a:latin typeface="Georgia" panose="02040502050405020303"/>
                <a:cs typeface="Georgia" panose="02040502050405020303"/>
              </a:rPr>
              <a:t>Linear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search </a:t>
            </a:r>
            <a:r>
              <a:rPr sz="1800" spc="-15" dirty="0">
                <a:latin typeface="Georgia" panose="02040502050405020303"/>
                <a:cs typeface="Georgia" panose="02040502050405020303"/>
              </a:rPr>
              <a:t>is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a </a:t>
            </a:r>
            <a:r>
              <a:rPr sz="1800" spc="5" dirty="0">
                <a:latin typeface="Georgia" panose="02040502050405020303"/>
                <a:cs typeface="Georgia" panose="02040502050405020303"/>
              </a:rPr>
              <a:t>very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simple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search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algorithm. </a:t>
            </a:r>
            <a:r>
              <a:rPr sz="1800" spc="-90" dirty="0">
                <a:latin typeface="Georgia" panose="02040502050405020303"/>
                <a:cs typeface="Georgia" panose="02040502050405020303"/>
              </a:rPr>
              <a:t>In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this </a:t>
            </a:r>
            <a:r>
              <a:rPr sz="1800" spc="-5" dirty="0">
                <a:latin typeface="Georgia" panose="02040502050405020303"/>
                <a:cs typeface="Georgia" panose="02040502050405020303"/>
              </a:rPr>
              <a:t>type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of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search,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a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sequential search 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is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made </a:t>
            </a:r>
            <a:r>
              <a:rPr sz="1800" spc="-15" dirty="0">
                <a:latin typeface="Georgia" panose="02040502050405020303"/>
                <a:cs typeface="Georgia" panose="02040502050405020303"/>
              </a:rPr>
              <a:t>over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all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items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one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by </a:t>
            </a:r>
            <a:r>
              <a:rPr sz="1800" spc="-50" dirty="0">
                <a:latin typeface="Georgia" panose="02040502050405020303"/>
                <a:cs typeface="Georgia" panose="02040502050405020303"/>
              </a:rPr>
              <a:t>one.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Every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items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is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checked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and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if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a </a:t>
            </a:r>
            <a:r>
              <a:rPr sz="1800" spc="-50" dirty="0">
                <a:latin typeface="Georgia" panose="02040502050405020303"/>
                <a:cs typeface="Georgia" panose="02040502050405020303"/>
              </a:rPr>
              <a:t>match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founds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then that 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particular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item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is returned </a:t>
            </a:r>
            <a:r>
              <a:rPr sz="1800" spc="-5" dirty="0">
                <a:latin typeface="Georgia" panose="02040502050405020303"/>
                <a:cs typeface="Georgia" panose="02040502050405020303"/>
              </a:rPr>
              <a:t>otherwise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search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continues till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the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end of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the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data collection.  The run time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complexity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is</a:t>
            </a:r>
            <a:r>
              <a:rPr sz="1800" spc="-85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b="1" spc="-135" dirty="0">
                <a:latin typeface="Georgia" panose="02040502050405020303"/>
                <a:cs typeface="Georgia" panose="02040502050405020303"/>
              </a:rPr>
              <a:t>O(n)</a:t>
            </a:r>
            <a:endParaRPr sz="1800">
              <a:latin typeface="Georgia" panose="02040502050405020303"/>
              <a:cs typeface="Georgia" panose="02040502050405020303"/>
            </a:endParaRPr>
          </a:p>
          <a:p>
            <a:pPr marL="97155" algn="just">
              <a:lnSpc>
                <a:spcPct val="100000"/>
              </a:lnSpc>
              <a:spcBef>
                <a:spcPts val="1420"/>
              </a:spcBef>
            </a:pPr>
            <a:r>
              <a:rPr sz="1800" i="1" spc="-20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How </a:t>
            </a:r>
            <a:r>
              <a:rPr sz="1800" i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linear </a:t>
            </a:r>
            <a:r>
              <a:rPr sz="1800" i="1" spc="-1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search</a:t>
            </a:r>
            <a:r>
              <a:rPr sz="1800" i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-1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works?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31750" marR="5080" algn="just">
              <a:lnSpc>
                <a:spcPct val="120000"/>
              </a:lnSpc>
              <a:spcBef>
                <a:spcPts val="220"/>
              </a:spcBef>
            </a:pPr>
            <a:r>
              <a:rPr sz="1800" spc="-65" dirty="0">
                <a:latin typeface="Georgia" panose="02040502050405020303"/>
                <a:cs typeface="Georgia" panose="02040502050405020303"/>
              </a:rPr>
              <a:t>It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sequentially checks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each element of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the list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for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the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target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value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until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a </a:t>
            </a:r>
            <a:r>
              <a:rPr sz="1800" spc="-50" dirty="0">
                <a:latin typeface="Georgia" panose="02040502050405020303"/>
                <a:cs typeface="Georgia" panose="02040502050405020303"/>
              </a:rPr>
              <a:t>match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is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found </a:t>
            </a:r>
            <a:r>
              <a:rPr sz="1800" spc="-5" dirty="0">
                <a:latin typeface="Georgia" panose="02040502050405020303"/>
                <a:cs typeface="Georgia" panose="02040502050405020303"/>
              </a:rPr>
              <a:t>or 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until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all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the elements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have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been</a:t>
            </a:r>
            <a:r>
              <a:rPr sz="1800" spc="-105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searched.</a:t>
            </a:r>
            <a:endParaRPr sz="1800">
              <a:latin typeface="Georgia" panose="02040502050405020303"/>
              <a:cs typeface="Georgia" panose="02040502050405020303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05" y="369773"/>
            <a:ext cx="520890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305" dirty="0">
                <a:solidFill>
                  <a:srgbClr val="000000"/>
                </a:solidFill>
              </a:rPr>
              <a:t>Linear </a:t>
            </a:r>
            <a:r>
              <a:rPr sz="4300" spc="-325" dirty="0">
                <a:solidFill>
                  <a:srgbClr val="000000"/>
                </a:solidFill>
              </a:rPr>
              <a:t>Search </a:t>
            </a:r>
            <a:r>
              <a:rPr sz="4300" spc="-615" dirty="0">
                <a:solidFill>
                  <a:srgbClr val="000000"/>
                </a:solidFill>
              </a:rPr>
              <a:t>C</a:t>
            </a:r>
            <a:r>
              <a:rPr sz="4300" spc="-335" dirty="0">
                <a:solidFill>
                  <a:srgbClr val="000000"/>
                </a:solidFill>
              </a:rPr>
              <a:t> </a:t>
            </a:r>
            <a:r>
              <a:rPr sz="4300" spc="-265" dirty="0">
                <a:solidFill>
                  <a:srgbClr val="000000"/>
                </a:solidFill>
              </a:rPr>
              <a:t>code</a:t>
            </a:r>
            <a:endParaRPr sz="43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54939" y="1265682"/>
            <a:ext cx="3987165" cy="5006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5</a:t>
            </a:r>
            <a:endParaRPr sz="12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600" spc="-35" dirty="0">
                <a:latin typeface="Georgia" panose="02040502050405020303"/>
                <a:cs typeface="Georgia" panose="02040502050405020303"/>
              </a:rPr>
              <a:t>#include</a:t>
            </a:r>
            <a:r>
              <a:rPr sz="1600" spc="-45" dirty="0">
                <a:latin typeface="Georgia" panose="02040502050405020303"/>
                <a:cs typeface="Georgia" panose="02040502050405020303"/>
              </a:rPr>
              <a:t> </a:t>
            </a:r>
            <a:r>
              <a:rPr sz="1600" spc="-65" dirty="0">
                <a:latin typeface="Georgia" panose="02040502050405020303"/>
                <a:cs typeface="Georgia" panose="02040502050405020303"/>
              </a:rPr>
              <a:t>&lt;stdio.h&gt;</a:t>
            </a:r>
            <a:endParaRPr sz="1600">
              <a:latin typeface="Georgia" panose="02040502050405020303"/>
              <a:cs typeface="Georgia" panose="02040502050405020303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Georgia" panose="02040502050405020303"/>
              <a:cs typeface="Georgia" panose="02040502050405020303"/>
            </a:endParaRPr>
          </a:p>
          <a:p>
            <a:pPr marL="12700">
              <a:lnSpc>
                <a:spcPct val="100000"/>
              </a:lnSpc>
            </a:pPr>
            <a:r>
              <a:rPr sz="1600" spc="-30" dirty="0">
                <a:latin typeface="Georgia" panose="02040502050405020303"/>
                <a:cs typeface="Georgia" panose="02040502050405020303"/>
              </a:rPr>
              <a:t>int</a:t>
            </a:r>
            <a:r>
              <a:rPr sz="1600" spc="-65" dirty="0">
                <a:latin typeface="Georgia" panose="02040502050405020303"/>
                <a:cs typeface="Georgia" panose="02040502050405020303"/>
              </a:rPr>
              <a:t> </a:t>
            </a:r>
            <a:r>
              <a:rPr sz="1600" spc="-35" dirty="0">
                <a:latin typeface="Georgia" panose="02040502050405020303"/>
                <a:cs typeface="Georgia" panose="02040502050405020303"/>
              </a:rPr>
              <a:t>main()</a:t>
            </a:r>
            <a:endParaRPr sz="1600">
              <a:latin typeface="Georgia" panose="02040502050405020303"/>
              <a:cs typeface="Georgia" panose="02040502050405020303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75" dirty="0">
                <a:latin typeface="Georgia" panose="02040502050405020303"/>
                <a:cs typeface="Georgia" panose="02040502050405020303"/>
              </a:rPr>
              <a:t>{</a:t>
            </a:r>
            <a:endParaRPr sz="1600">
              <a:latin typeface="Georgia" panose="02040502050405020303"/>
              <a:cs typeface="Georgia" panose="02040502050405020303"/>
            </a:endParaRPr>
          </a:p>
          <a:p>
            <a:pPr marL="143510">
              <a:lnSpc>
                <a:spcPct val="100000"/>
              </a:lnSpc>
              <a:spcBef>
                <a:spcPts val="385"/>
              </a:spcBef>
            </a:pPr>
            <a:r>
              <a:rPr sz="1600" spc="-35" dirty="0">
                <a:latin typeface="Georgia" panose="02040502050405020303"/>
                <a:cs typeface="Georgia" panose="02040502050405020303"/>
              </a:rPr>
              <a:t>int </a:t>
            </a:r>
            <a:r>
              <a:rPr sz="1600" spc="-30" dirty="0">
                <a:latin typeface="Georgia" panose="02040502050405020303"/>
                <a:cs typeface="Georgia" panose="02040502050405020303"/>
              </a:rPr>
              <a:t>array[100], </a:t>
            </a:r>
            <a:r>
              <a:rPr sz="1600" spc="-35" dirty="0">
                <a:latin typeface="Georgia" panose="02040502050405020303"/>
                <a:cs typeface="Georgia" panose="02040502050405020303"/>
              </a:rPr>
              <a:t>search, </a:t>
            </a:r>
            <a:r>
              <a:rPr sz="1600" spc="-65" dirty="0">
                <a:latin typeface="Georgia" panose="02040502050405020303"/>
                <a:cs typeface="Georgia" panose="02040502050405020303"/>
              </a:rPr>
              <a:t>c,</a:t>
            </a:r>
            <a:r>
              <a:rPr sz="1600" spc="-30" dirty="0">
                <a:latin typeface="Georgia" panose="02040502050405020303"/>
                <a:cs typeface="Georgia" panose="02040502050405020303"/>
              </a:rPr>
              <a:t> </a:t>
            </a:r>
            <a:r>
              <a:rPr sz="1600" spc="-70" dirty="0">
                <a:latin typeface="Georgia" panose="02040502050405020303"/>
                <a:cs typeface="Georgia" panose="02040502050405020303"/>
              </a:rPr>
              <a:t>n;</a:t>
            </a:r>
            <a:endParaRPr sz="1600">
              <a:latin typeface="Georgia" panose="02040502050405020303"/>
              <a:cs typeface="Georgia" panose="02040502050405020303"/>
            </a:endParaRPr>
          </a:p>
          <a:p>
            <a:pPr>
              <a:lnSpc>
                <a:spcPct val="100000"/>
              </a:lnSpc>
            </a:pPr>
            <a:endParaRPr sz="2350">
              <a:latin typeface="Georgia" panose="02040502050405020303"/>
              <a:cs typeface="Georgia" panose="02040502050405020303"/>
            </a:endParaRPr>
          </a:p>
          <a:p>
            <a:pPr marL="129540">
              <a:lnSpc>
                <a:spcPct val="100000"/>
              </a:lnSpc>
            </a:pPr>
            <a:r>
              <a:rPr sz="1400" spc="-30" dirty="0">
                <a:latin typeface="Georgia" panose="02040502050405020303"/>
                <a:cs typeface="Georgia" panose="02040502050405020303"/>
              </a:rPr>
              <a:t>printf("Enter </a:t>
            </a:r>
            <a:r>
              <a:rPr sz="1400" spc="-15" dirty="0">
                <a:latin typeface="Georgia" panose="02040502050405020303"/>
                <a:cs typeface="Georgia" panose="02040502050405020303"/>
              </a:rPr>
              <a:t>the </a:t>
            </a:r>
            <a:r>
              <a:rPr sz="1400" spc="-30" dirty="0">
                <a:latin typeface="Georgia" panose="02040502050405020303"/>
                <a:cs typeface="Georgia" panose="02040502050405020303"/>
              </a:rPr>
              <a:t>number </a:t>
            </a:r>
            <a:r>
              <a:rPr sz="1400" spc="-25" dirty="0">
                <a:latin typeface="Georgia" panose="02040502050405020303"/>
                <a:cs typeface="Georgia" panose="02040502050405020303"/>
              </a:rPr>
              <a:t>of </a:t>
            </a:r>
            <a:r>
              <a:rPr sz="1400" spc="-20" dirty="0">
                <a:latin typeface="Georgia" panose="02040502050405020303"/>
                <a:cs typeface="Georgia" panose="02040502050405020303"/>
              </a:rPr>
              <a:t>elements </a:t>
            </a:r>
            <a:r>
              <a:rPr sz="1400" spc="-30" dirty="0">
                <a:latin typeface="Georgia" panose="02040502050405020303"/>
                <a:cs typeface="Georgia" panose="02040502050405020303"/>
              </a:rPr>
              <a:t>in</a:t>
            </a:r>
            <a:r>
              <a:rPr sz="1400" spc="-45" dirty="0">
                <a:latin typeface="Georgia" panose="02040502050405020303"/>
                <a:cs typeface="Georgia" panose="02040502050405020303"/>
              </a:rPr>
              <a:t> </a:t>
            </a:r>
            <a:r>
              <a:rPr sz="1400" spc="-25" dirty="0">
                <a:latin typeface="Georgia" panose="02040502050405020303"/>
                <a:cs typeface="Georgia" panose="02040502050405020303"/>
              </a:rPr>
              <a:t>array\n");</a:t>
            </a:r>
            <a:endParaRPr sz="1400">
              <a:latin typeface="Georgia" panose="02040502050405020303"/>
              <a:cs typeface="Georgia" panose="02040502050405020303"/>
            </a:endParaRPr>
          </a:p>
          <a:p>
            <a:pPr marL="143510">
              <a:lnSpc>
                <a:spcPct val="100000"/>
              </a:lnSpc>
              <a:spcBef>
                <a:spcPts val="355"/>
              </a:spcBef>
            </a:pPr>
            <a:r>
              <a:rPr sz="1600" spc="-30" dirty="0">
                <a:latin typeface="Georgia" panose="02040502050405020303"/>
                <a:cs typeface="Georgia" panose="02040502050405020303"/>
              </a:rPr>
              <a:t>scanf("%d",&amp;n);</a:t>
            </a:r>
            <a:endParaRPr sz="1600">
              <a:latin typeface="Georgia" panose="02040502050405020303"/>
              <a:cs typeface="Georgia" panose="02040502050405020303"/>
            </a:endParaRPr>
          </a:p>
          <a:p>
            <a:pPr marL="143510" marR="841375">
              <a:lnSpc>
                <a:spcPct val="240000"/>
              </a:lnSpc>
            </a:pPr>
            <a:r>
              <a:rPr sz="1600" spc="-35" dirty="0">
                <a:latin typeface="Georgia" panose="02040502050405020303"/>
                <a:cs typeface="Georgia" panose="02040502050405020303"/>
              </a:rPr>
              <a:t>printf("Enter </a:t>
            </a:r>
            <a:r>
              <a:rPr sz="1600" spc="35" dirty="0">
                <a:latin typeface="Georgia" panose="02040502050405020303"/>
                <a:cs typeface="Georgia" panose="02040502050405020303"/>
              </a:rPr>
              <a:t>%d </a:t>
            </a:r>
            <a:r>
              <a:rPr sz="1600" spc="-25" dirty="0">
                <a:latin typeface="Georgia" panose="02040502050405020303"/>
                <a:cs typeface="Georgia" panose="02040502050405020303"/>
              </a:rPr>
              <a:t>integer(s)\n",</a:t>
            </a:r>
            <a:r>
              <a:rPr sz="1600" spc="-100" dirty="0">
                <a:latin typeface="Georgia" panose="02040502050405020303"/>
                <a:cs typeface="Georgia" panose="02040502050405020303"/>
              </a:rPr>
              <a:t> </a:t>
            </a:r>
            <a:r>
              <a:rPr sz="1600" spc="-45" dirty="0">
                <a:latin typeface="Georgia" panose="02040502050405020303"/>
                <a:cs typeface="Georgia" panose="02040502050405020303"/>
              </a:rPr>
              <a:t>n);  </a:t>
            </a:r>
            <a:r>
              <a:rPr sz="1600" spc="-30" dirty="0">
                <a:latin typeface="Georgia" panose="02040502050405020303"/>
                <a:cs typeface="Georgia" panose="02040502050405020303"/>
              </a:rPr>
              <a:t>for </a:t>
            </a:r>
            <a:r>
              <a:rPr sz="1600" spc="-10" dirty="0">
                <a:latin typeface="Georgia" panose="02040502050405020303"/>
                <a:cs typeface="Georgia" panose="02040502050405020303"/>
              </a:rPr>
              <a:t>(c </a:t>
            </a:r>
            <a:r>
              <a:rPr sz="1600" spc="-150" dirty="0">
                <a:latin typeface="Georgia" panose="02040502050405020303"/>
                <a:cs typeface="Georgia" panose="02040502050405020303"/>
              </a:rPr>
              <a:t>= </a:t>
            </a:r>
            <a:r>
              <a:rPr sz="1600" spc="-90" dirty="0">
                <a:latin typeface="Georgia" panose="02040502050405020303"/>
                <a:cs typeface="Georgia" panose="02040502050405020303"/>
              </a:rPr>
              <a:t>0; </a:t>
            </a:r>
            <a:r>
              <a:rPr sz="1600" spc="-25" dirty="0">
                <a:latin typeface="Georgia" panose="02040502050405020303"/>
                <a:cs typeface="Georgia" panose="02040502050405020303"/>
              </a:rPr>
              <a:t>c </a:t>
            </a:r>
            <a:r>
              <a:rPr sz="1600" spc="-150" dirty="0">
                <a:latin typeface="Georgia" panose="02040502050405020303"/>
                <a:cs typeface="Georgia" panose="02040502050405020303"/>
              </a:rPr>
              <a:t>&lt; </a:t>
            </a:r>
            <a:r>
              <a:rPr sz="1600" spc="-70" dirty="0">
                <a:latin typeface="Georgia" panose="02040502050405020303"/>
                <a:cs typeface="Georgia" panose="02040502050405020303"/>
              </a:rPr>
              <a:t>n;</a:t>
            </a:r>
            <a:r>
              <a:rPr sz="1600" spc="-270" dirty="0">
                <a:latin typeface="Georgia" panose="02040502050405020303"/>
                <a:cs typeface="Georgia" panose="02040502050405020303"/>
              </a:rPr>
              <a:t> </a:t>
            </a:r>
            <a:r>
              <a:rPr sz="1600" spc="-80" dirty="0">
                <a:latin typeface="Georgia" panose="02040502050405020303"/>
                <a:cs typeface="Georgia" panose="02040502050405020303"/>
              </a:rPr>
              <a:t>c++)</a:t>
            </a:r>
            <a:endParaRPr sz="1600">
              <a:latin typeface="Georgia" panose="02040502050405020303"/>
              <a:cs typeface="Georgia" panose="02040502050405020303"/>
            </a:endParaRPr>
          </a:p>
          <a:p>
            <a:pPr marL="277495">
              <a:lnSpc>
                <a:spcPct val="100000"/>
              </a:lnSpc>
              <a:spcBef>
                <a:spcPts val="385"/>
              </a:spcBef>
            </a:pPr>
            <a:r>
              <a:rPr sz="1600" spc="-25" dirty="0">
                <a:latin typeface="Georgia" panose="02040502050405020303"/>
                <a:cs typeface="Georgia" panose="02040502050405020303"/>
              </a:rPr>
              <a:t>scanf("%d", </a:t>
            </a:r>
            <a:r>
              <a:rPr sz="1600" spc="-30" dirty="0">
                <a:latin typeface="Georgia" panose="02040502050405020303"/>
                <a:cs typeface="Georgia" panose="02040502050405020303"/>
              </a:rPr>
              <a:t>&amp;array[c]);</a:t>
            </a:r>
            <a:endParaRPr sz="1600">
              <a:latin typeface="Georgia" panose="02040502050405020303"/>
              <a:cs typeface="Georgia" panose="02040502050405020303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Georgia" panose="02040502050405020303"/>
              <a:cs typeface="Georgia" panose="02040502050405020303"/>
            </a:endParaRPr>
          </a:p>
          <a:p>
            <a:pPr marL="143510" marR="396240">
              <a:lnSpc>
                <a:spcPct val="120000"/>
              </a:lnSpc>
              <a:spcBef>
                <a:spcPts val="5"/>
              </a:spcBef>
            </a:pPr>
            <a:r>
              <a:rPr sz="1600" spc="-35" dirty="0">
                <a:latin typeface="Georgia" panose="02040502050405020303"/>
                <a:cs typeface="Georgia" panose="02040502050405020303"/>
              </a:rPr>
              <a:t>printf("Enter </a:t>
            </a:r>
            <a:r>
              <a:rPr sz="1600" spc="-25" dirty="0">
                <a:latin typeface="Georgia" panose="02040502050405020303"/>
                <a:cs typeface="Georgia" panose="02040502050405020303"/>
              </a:rPr>
              <a:t>the </a:t>
            </a:r>
            <a:r>
              <a:rPr sz="1600" spc="-35" dirty="0">
                <a:latin typeface="Georgia" panose="02040502050405020303"/>
                <a:cs typeface="Georgia" panose="02040502050405020303"/>
              </a:rPr>
              <a:t>number </a:t>
            </a:r>
            <a:r>
              <a:rPr sz="1600" spc="-25" dirty="0">
                <a:latin typeface="Georgia" panose="02040502050405020303"/>
                <a:cs typeface="Georgia" panose="02040502050405020303"/>
              </a:rPr>
              <a:t>to </a:t>
            </a:r>
            <a:r>
              <a:rPr sz="1600" spc="-30" dirty="0">
                <a:latin typeface="Georgia" panose="02040502050405020303"/>
                <a:cs typeface="Georgia" panose="02040502050405020303"/>
              </a:rPr>
              <a:t>search\n");  </a:t>
            </a:r>
            <a:r>
              <a:rPr sz="1600" spc="-25" dirty="0">
                <a:latin typeface="Georgia" panose="02040502050405020303"/>
                <a:cs typeface="Georgia" panose="02040502050405020303"/>
              </a:rPr>
              <a:t>scanf("%d", </a:t>
            </a:r>
            <a:r>
              <a:rPr sz="1600" spc="-30" dirty="0">
                <a:latin typeface="Georgia" panose="02040502050405020303"/>
                <a:cs typeface="Georgia" panose="02040502050405020303"/>
              </a:rPr>
              <a:t>&amp;search);</a:t>
            </a:r>
            <a:endParaRPr sz="16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5175" y="1789074"/>
            <a:ext cx="3912870" cy="3399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77975">
              <a:lnSpc>
                <a:spcPct val="120000"/>
              </a:lnSpc>
              <a:spcBef>
                <a:spcPts val="100"/>
              </a:spcBef>
            </a:pPr>
            <a:r>
              <a:rPr sz="1600" spc="-30" dirty="0">
                <a:latin typeface="Georgia" panose="02040502050405020303"/>
                <a:cs typeface="Georgia" panose="02040502050405020303"/>
              </a:rPr>
              <a:t>//continuation of </a:t>
            </a:r>
            <a:r>
              <a:rPr sz="1600" spc="-35" dirty="0">
                <a:latin typeface="Georgia" panose="02040502050405020303"/>
                <a:cs typeface="Georgia" panose="02040502050405020303"/>
              </a:rPr>
              <a:t>program  </a:t>
            </a:r>
            <a:r>
              <a:rPr sz="1600" spc="-30" dirty="0">
                <a:latin typeface="Georgia" panose="02040502050405020303"/>
                <a:cs typeface="Georgia" panose="02040502050405020303"/>
              </a:rPr>
              <a:t>for </a:t>
            </a:r>
            <a:r>
              <a:rPr sz="1600" spc="-10" dirty="0">
                <a:latin typeface="Georgia" panose="02040502050405020303"/>
                <a:cs typeface="Georgia" panose="02040502050405020303"/>
              </a:rPr>
              <a:t>(c </a:t>
            </a:r>
            <a:r>
              <a:rPr sz="1600" spc="-150" dirty="0">
                <a:latin typeface="Georgia" panose="02040502050405020303"/>
                <a:cs typeface="Georgia" panose="02040502050405020303"/>
              </a:rPr>
              <a:t>= </a:t>
            </a:r>
            <a:r>
              <a:rPr sz="1600" spc="-90" dirty="0">
                <a:latin typeface="Georgia" panose="02040502050405020303"/>
                <a:cs typeface="Georgia" panose="02040502050405020303"/>
              </a:rPr>
              <a:t>0; </a:t>
            </a:r>
            <a:r>
              <a:rPr sz="1600" spc="-25" dirty="0">
                <a:latin typeface="Georgia" panose="02040502050405020303"/>
                <a:cs typeface="Georgia" panose="02040502050405020303"/>
              </a:rPr>
              <a:t>c </a:t>
            </a:r>
            <a:r>
              <a:rPr sz="1600" spc="-150" dirty="0">
                <a:latin typeface="Georgia" panose="02040502050405020303"/>
                <a:cs typeface="Georgia" panose="02040502050405020303"/>
              </a:rPr>
              <a:t>&lt; </a:t>
            </a:r>
            <a:r>
              <a:rPr sz="1600" spc="-70" dirty="0">
                <a:latin typeface="Georgia" panose="02040502050405020303"/>
                <a:cs typeface="Georgia" panose="02040502050405020303"/>
              </a:rPr>
              <a:t>n;</a:t>
            </a:r>
            <a:r>
              <a:rPr sz="1600" spc="-280" dirty="0">
                <a:latin typeface="Georgia" panose="02040502050405020303"/>
                <a:cs typeface="Georgia" panose="02040502050405020303"/>
              </a:rPr>
              <a:t> </a:t>
            </a:r>
            <a:r>
              <a:rPr sz="1600" spc="-80" dirty="0">
                <a:latin typeface="Georgia" panose="02040502050405020303"/>
                <a:cs typeface="Georgia" panose="02040502050405020303"/>
              </a:rPr>
              <a:t>c++)</a:t>
            </a:r>
            <a:endParaRPr sz="1600">
              <a:latin typeface="Georgia" panose="02040502050405020303"/>
              <a:cs typeface="Georgia" panose="02040502050405020303"/>
            </a:endParaRPr>
          </a:p>
          <a:p>
            <a:pPr marL="143510">
              <a:lnSpc>
                <a:spcPct val="100000"/>
              </a:lnSpc>
              <a:spcBef>
                <a:spcPts val="385"/>
              </a:spcBef>
            </a:pPr>
            <a:r>
              <a:rPr sz="1600" spc="-75" dirty="0">
                <a:latin typeface="Georgia" panose="02040502050405020303"/>
                <a:cs typeface="Georgia" panose="02040502050405020303"/>
              </a:rPr>
              <a:t>{</a:t>
            </a:r>
            <a:endParaRPr sz="1600">
              <a:latin typeface="Georgia" panose="02040502050405020303"/>
              <a:cs typeface="Georgia" panose="02040502050405020303"/>
            </a:endParaRPr>
          </a:p>
          <a:p>
            <a:pPr marL="277495">
              <a:lnSpc>
                <a:spcPct val="100000"/>
              </a:lnSpc>
              <a:spcBef>
                <a:spcPts val="380"/>
              </a:spcBef>
            </a:pPr>
            <a:r>
              <a:rPr sz="1600" spc="-35" dirty="0">
                <a:latin typeface="Georgia" panose="02040502050405020303"/>
                <a:cs typeface="Georgia" panose="02040502050405020303"/>
              </a:rPr>
              <a:t>if </a:t>
            </a:r>
            <a:r>
              <a:rPr sz="1600" spc="-25" dirty="0">
                <a:latin typeface="Georgia" panose="02040502050405020303"/>
                <a:cs typeface="Georgia" panose="02040502050405020303"/>
              </a:rPr>
              <a:t>(array[c] </a:t>
            </a:r>
            <a:r>
              <a:rPr sz="1600" spc="-150" dirty="0">
                <a:latin typeface="Georgia" panose="02040502050405020303"/>
                <a:cs typeface="Georgia" panose="02040502050405020303"/>
              </a:rPr>
              <a:t>==</a:t>
            </a:r>
            <a:r>
              <a:rPr sz="1600" spc="-15" dirty="0">
                <a:latin typeface="Georgia" panose="02040502050405020303"/>
                <a:cs typeface="Georgia" panose="02040502050405020303"/>
              </a:rPr>
              <a:t> </a:t>
            </a:r>
            <a:r>
              <a:rPr sz="1600" spc="-20" dirty="0">
                <a:latin typeface="Georgia" panose="02040502050405020303"/>
                <a:cs typeface="Georgia" panose="02040502050405020303"/>
              </a:rPr>
              <a:t>search)</a:t>
            </a:r>
            <a:endParaRPr sz="1600">
              <a:latin typeface="Georgia" panose="02040502050405020303"/>
              <a:cs typeface="Georgia" panose="02040502050405020303"/>
            </a:endParaRPr>
          </a:p>
          <a:p>
            <a:pPr marL="277495">
              <a:lnSpc>
                <a:spcPct val="100000"/>
              </a:lnSpc>
              <a:spcBef>
                <a:spcPts val="385"/>
              </a:spcBef>
            </a:pPr>
            <a:r>
              <a:rPr sz="1600" spc="-75" dirty="0">
                <a:latin typeface="Georgia" panose="02040502050405020303"/>
                <a:cs typeface="Georgia" panose="02040502050405020303"/>
              </a:rPr>
              <a:t>{</a:t>
            </a:r>
            <a:endParaRPr sz="1600">
              <a:latin typeface="Georgia" panose="02040502050405020303"/>
              <a:cs typeface="Georgia" panose="02040502050405020303"/>
            </a:endParaRPr>
          </a:p>
          <a:p>
            <a:pPr marL="410210">
              <a:lnSpc>
                <a:spcPct val="100000"/>
              </a:lnSpc>
              <a:spcBef>
                <a:spcPts val="355"/>
              </a:spcBef>
            </a:pPr>
            <a:r>
              <a:rPr sz="1200" spc="-10" dirty="0">
                <a:latin typeface="Georgia" panose="02040502050405020303"/>
                <a:cs typeface="Georgia" panose="02040502050405020303"/>
              </a:rPr>
              <a:t>printf("%d </a:t>
            </a:r>
            <a:r>
              <a:rPr sz="1200" spc="-15" dirty="0">
                <a:latin typeface="Georgia" panose="02040502050405020303"/>
                <a:cs typeface="Georgia" panose="02040502050405020303"/>
              </a:rPr>
              <a:t>is present at </a:t>
            </a:r>
            <a:r>
              <a:rPr sz="1200" spc="-20" dirty="0">
                <a:latin typeface="Georgia" panose="02040502050405020303"/>
                <a:cs typeface="Georgia" panose="02040502050405020303"/>
              </a:rPr>
              <a:t>location </a:t>
            </a:r>
            <a:r>
              <a:rPr sz="1200" spc="-30" dirty="0">
                <a:latin typeface="Georgia" panose="02040502050405020303"/>
                <a:cs typeface="Georgia" panose="02040502050405020303"/>
              </a:rPr>
              <a:t>%d.\n", </a:t>
            </a:r>
            <a:r>
              <a:rPr sz="1200" spc="-25" dirty="0">
                <a:latin typeface="Georgia" panose="02040502050405020303"/>
                <a:cs typeface="Georgia" panose="02040502050405020303"/>
              </a:rPr>
              <a:t>search,</a:t>
            </a:r>
            <a:r>
              <a:rPr sz="1200" spc="-80" dirty="0">
                <a:latin typeface="Georgia" panose="02040502050405020303"/>
                <a:cs typeface="Georgia" panose="02040502050405020303"/>
              </a:rPr>
              <a:t> </a:t>
            </a:r>
            <a:r>
              <a:rPr sz="1200" spc="-10" dirty="0">
                <a:latin typeface="Georgia" panose="02040502050405020303"/>
                <a:cs typeface="Georgia" panose="02040502050405020303"/>
              </a:rPr>
              <a:t>c+1);</a:t>
            </a:r>
            <a:endParaRPr sz="1200">
              <a:latin typeface="Georgia" panose="02040502050405020303"/>
              <a:cs typeface="Georgia" panose="02040502050405020303"/>
            </a:endParaRPr>
          </a:p>
          <a:p>
            <a:pPr marL="410210">
              <a:lnSpc>
                <a:spcPct val="100000"/>
              </a:lnSpc>
              <a:spcBef>
                <a:spcPts val="320"/>
              </a:spcBef>
            </a:pPr>
            <a:r>
              <a:rPr sz="1600" spc="-30" dirty="0">
                <a:latin typeface="Georgia" panose="02040502050405020303"/>
                <a:cs typeface="Georgia" panose="02040502050405020303"/>
              </a:rPr>
              <a:t>break;</a:t>
            </a:r>
            <a:endParaRPr sz="1600">
              <a:latin typeface="Georgia" panose="02040502050405020303"/>
              <a:cs typeface="Georgia" panose="02040502050405020303"/>
            </a:endParaRPr>
          </a:p>
          <a:p>
            <a:pPr marL="277495">
              <a:lnSpc>
                <a:spcPct val="100000"/>
              </a:lnSpc>
              <a:spcBef>
                <a:spcPts val="385"/>
              </a:spcBef>
            </a:pPr>
            <a:r>
              <a:rPr sz="1600" spc="-75" dirty="0">
                <a:latin typeface="Georgia" panose="02040502050405020303"/>
                <a:cs typeface="Georgia" panose="02040502050405020303"/>
              </a:rPr>
              <a:t>}</a:t>
            </a:r>
            <a:endParaRPr sz="1600">
              <a:latin typeface="Georgia" panose="02040502050405020303"/>
              <a:cs typeface="Georgia" panose="02040502050405020303"/>
            </a:endParaRPr>
          </a:p>
          <a:p>
            <a:pPr marL="143510">
              <a:lnSpc>
                <a:spcPct val="100000"/>
              </a:lnSpc>
              <a:spcBef>
                <a:spcPts val="385"/>
              </a:spcBef>
            </a:pPr>
            <a:r>
              <a:rPr sz="1600" spc="-75" dirty="0">
                <a:latin typeface="Georgia" panose="02040502050405020303"/>
                <a:cs typeface="Georgia" panose="02040502050405020303"/>
              </a:rPr>
              <a:t>}</a:t>
            </a:r>
            <a:endParaRPr sz="1600">
              <a:latin typeface="Georgia" panose="02040502050405020303"/>
              <a:cs typeface="Georgia" panose="02040502050405020303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Georgia" panose="02040502050405020303"/>
              <a:cs typeface="Georgia" panose="02040502050405020303"/>
            </a:endParaRPr>
          </a:p>
          <a:p>
            <a:pPr marL="143510">
              <a:lnSpc>
                <a:spcPct val="100000"/>
              </a:lnSpc>
            </a:pPr>
            <a:r>
              <a:rPr sz="1600" spc="-35" dirty="0">
                <a:latin typeface="Georgia" panose="02040502050405020303"/>
                <a:cs typeface="Georgia" panose="02040502050405020303"/>
              </a:rPr>
              <a:t>if </a:t>
            </a:r>
            <a:r>
              <a:rPr sz="1600" spc="-10" dirty="0">
                <a:latin typeface="Georgia" panose="02040502050405020303"/>
                <a:cs typeface="Georgia" panose="02040502050405020303"/>
              </a:rPr>
              <a:t>(c </a:t>
            </a:r>
            <a:r>
              <a:rPr sz="1600" spc="-150" dirty="0">
                <a:latin typeface="Georgia" panose="02040502050405020303"/>
                <a:cs typeface="Georgia" panose="02040502050405020303"/>
              </a:rPr>
              <a:t>==</a:t>
            </a:r>
            <a:r>
              <a:rPr sz="1600" spc="-135" dirty="0">
                <a:latin typeface="Georgia" panose="02040502050405020303"/>
                <a:cs typeface="Georgia" panose="02040502050405020303"/>
              </a:rPr>
              <a:t> </a:t>
            </a:r>
            <a:r>
              <a:rPr sz="1600" spc="-30" dirty="0">
                <a:latin typeface="Georgia" panose="02040502050405020303"/>
                <a:cs typeface="Georgia" panose="02040502050405020303"/>
              </a:rPr>
              <a:t>n)</a:t>
            </a:r>
            <a:endParaRPr sz="1600">
              <a:latin typeface="Georgia" panose="02040502050405020303"/>
              <a:cs typeface="Georgia" panose="02040502050405020303"/>
            </a:endParaRPr>
          </a:p>
          <a:p>
            <a:pPr marL="210820">
              <a:lnSpc>
                <a:spcPct val="100000"/>
              </a:lnSpc>
              <a:spcBef>
                <a:spcPts val="355"/>
              </a:spcBef>
            </a:pPr>
            <a:r>
              <a:rPr sz="1200" spc="-10" dirty="0">
                <a:latin typeface="Georgia" panose="02040502050405020303"/>
                <a:cs typeface="Georgia" panose="02040502050405020303"/>
              </a:rPr>
              <a:t>printf("%d </a:t>
            </a:r>
            <a:r>
              <a:rPr sz="1200" spc="-15" dirty="0">
                <a:latin typeface="Georgia" panose="02040502050405020303"/>
                <a:cs typeface="Georgia" panose="02040502050405020303"/>
              </a:rPr>
              <a:t>is </a:t>
            </a:r>
            <a:r>
              <a:rPr sz="1200" spc="-25" dirty="0">
                <a:latin typeface="Georgia" panose="02040502050405020303"/>
                <a:cs typeface="Georgia" panose="02040502050405020303"/>
              </a:rPr>
              <a:t>not </a:t>
            </a:r>
            <a:r>
              <a:rPr sz="1200" spc="-15" dirty="0">
                <a:latin typeface="Georgia" panose="02040502050405020303"/>
                <a:cs typeface="Georgia" panose="02040502050405020303"/>
              </a:rPr>
              <a:t>present </a:t>
            </a:r>
            <a:r>
              <a:rPr sz="1200" spc="-30" dirty="0">
                <a:latin typeface="Georgia" panose="02040502050405020303"/>
                <a:cs typeface="Georgia" panose="02040502050405020303"/>
              </a:rPr>
              <a:t>in </a:t>
            </a:r>
            <a:r>
              <a:rPr sz="1200" spc="-45" dirty="0">
                <a:latin typeface="Georgia" panose="02040502050405020303"/>
                <a:cs typeface="Georgia" panose="02040502050405020303"/>
              </a:rPr>
              <a:t>array.\n", </a:t>
            </a:r>
            <a:r>
              <a:rPr sz="1200" spc="-20" dirty="0">
                <a:latin typeface="Georgia" panose="02040502050405020303"/>
                <a:cs typeface="Georgia" panose="02040502050405020303"/>
              </a:rPr>
              <a:t>search);</a:t>
            </a:r>
            <a:endParaRPr sz="12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06239" y="5497169"/>
            <a:ext cx="7943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Georgia" panose="02040502050405020303"/>
                <a:cs typeface="Georgia" panose="02040502050405020303"/>
              </a:rPr>
              <a:t>return</a:t>
            </a:r>
            <a:r>
              <a:rPr sz="1600" spc="-110" dirty="0">
                <a:latin typeface="Georgia" panose="02040502050405020303"/>
                <a:cs typeface="Georgia" panose="02040502050405020303"/>
              </a:rPr>
              <a:t> </a:t>
            </a:r>
            <a:r>
              <a:rPr sz="1600" spc="-90" dirty="0">
                <a:latin typeface="Georgia" panose="02040502050405020303"/>
                <a:cs typeface="Georgia" panose="02040502050405020303"/>
              </a:rPr>
              <a:t>0;</a:t>
            </a:r>
            <a:endParaRPr sz="16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75175" y="5789777"/>
            <a:ext cx="10413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75" dirty="0">
                <a:latin typeface="Georgia" panose="02040502050405020303"/>
                <a:cs typeface="Georgia" panose="02040502050405020303"/>
              </a:rPr>
              <a:t>}</a:t>
            </a:r>
            <a:endParaRPr sz="16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38375" y="1550416"/>
            <a:ext cx="4523105" cy="4932680"/>
          </a:xfrm>
          <a:custGeom>
            <a:avLst/>
            <a:gdLst/>
            <a:ahLst/>
            <a:cxnLst/>
            <a:rect l="l" t="t" r="r" b="b"/>
            <a:pathLst>
              <a:path w="4523105" h="4932680">
                <a:moveTo>
                  <a:pt x="19050" y="4832629"/>
                </a:moveTo>
                <a:lnTo>
                  <a:pt x="0" y="4832629"/>
                </a:lnTo>
                <a:lnTo>
                  <a:pt x="0" y="4928311"/>
                </a:lnTo>
                <a:lnTo>
                  <a:pt x="4318" y="4932578"/>
                </a:lnTo>
                <a:lnTo>
                  <a:pt x="2224659" y="4932578"/>
                </a:lnTo>
                <a:lnTo>
                  <a:pt x="2228850" y="4928311"/>
                </a:lnTo>
                <a:lnTo>
                  <a:pt x="2228850" y="4923053"/>
                </a:lnTo>
                <a:lnTo>
                  <a:pt x="19050" y="4923053"/>
                </a:lnTo>
                <a:lnTo>
                  <a:pt x="9525" y="4913528"/>
                </a:lnTo>
                <a:lnTo>
                  <a:pt x="19050" y="4913528"/>
                </a:lnTo>
                <a:lnTo>
                  <a:pt x="19050" y="4832629"/>
                </a:lnTo>
                <a:close/>
              </a:path>
              <a:path w="4523105" h="4932680">
                <a:moveTo>
                  <a:pt x="19050" y="4913528"/>
                </a:moveTo>
                <a:lnTo>
                  <a:pt x="9525" y="4913528"/>
                </a:lnTo>
                <a:lnTo>
                  <a:pt x="19050" y="4923053"/>
                </a:lnTo>
                <a:lnTo>
                  <a:pt x="19050" y="4913528"/>
                </a:lnTo>
                <a:close/>
              </a:path>
              <a:path w="4523105" h="4932680">
                <a:moveTo>
                  <a:pt x="2209800" y="4913528"/>
                </a:moveTo>
                <a:lnTo>
                  <a:pt x="19050" y="4913528"/>
                </a:lnTo>
                <a:lnTo>
                  <a:pt x="19050" y="4923053"/>
                </a:lnTo>
                <a:lnTo>
                  <a:pt x="2209800" y="4923053"/>
                </a:lnTo>
                <a:lnTo>
                  <a:pt x="2209800" y="4913528"/>
                </a:lnTo>
                <a:close/>
              </a:path>
              <a:path w="4523105" h="4932680">
                <a:moveTo>
                  <a:pt x="4472432" y="0"/>
                </a:moveTo>
                <a:lnTo>
                  <a:pt x="2214117" y="0"/>
                </a:lnTo>
                <a:lnTo>
                  <a:pt x="2209800" y="4318"/>
                </a:lnTo>
                <a:lnTo>
                  <a:pt x="2209800" y="4923053"/>
                </a:lnTo>
                <a:lnTo>
                  <a:pt x="2219325" y="4913528"/>
                </a:lnTo>
                <a:lnTo>
                  <a:pt x="2228850" y="4913528"/>
                </a:lnTo>
                <a:lnTo>
                  <a:pt x="2228850" y="19050"/>
                </a:lnTo>
                <a:lnTo>
                  <a:pt x="2219325" y="19050"/>
                </a:lnTo>
                <a:lnTo>
                  <a:pt x="2228850" y="9525"/>
                </a:lnTo>
                <a:lnTo>
                  <a:pt x="4476750" y="9525"/>
                </a:lnTo>
                <a:lnTo>
                  <a:pt x="4476750" y="4318"/>
                </a:lnTo>
                <a:lnTo>
                  <a:pt x="4472432" y="0"/>
                </a:lnTo>
                <a:close/>
              </a:path>
              <a:path w="4523105" h="4932680">
                <a:moveTo>
                  <a:pt x="2228850" y="4913528"/>
                </a:moveTo>
                <a:lnTo>
                  <a:pt x="2219325" y="4913528"/>
                </a:lnTo>
                <a:lnTo>
                  <a:pt x="2209800" y="4923053"/>
                </a:lnTo>
                <a:lnTo>
                  <a:pt x="2228850" y="4923053"/>
                </a:lnTo>
                <a:lnTo>
                  <a:pt x="2228850" y="4913528"/>
                </a:lnTo>
                <a:close/>
              </a:path>
              <a:path w="4523105" h="4932680">
                <a:moveTo>
                  <a:pt x="4422521" y="132207"/>
                </a:moveTo>
                <a:lnTo>
                  <a:pt x="4413377" y="137541"/>
                </a:lnTo>
                <a:lnTo>
                  <a:pt x="4411853" y="143383"/>
                </a:lnTo>
                <a:lnTo>
                  <a:pt x="4467225" y="238251"/>
                </a:lnTo>
                <a:lnTo>
                  <a:pt x="4478270" y="219329"/>
                </a:lnTo>
                <a:lnTo>
                  <a:pt x="4457700" y="219329"/>
                </a:lnTo>
                <a:lnTo>
                  <a:pt x="4457700" y="184023"/>
                </a:lnTo>
                <a:lnTo>
                  <a:pt x="4431030" y="138303"/>
                </a:lnTo>
                <a:lnTo>
                  <a:pt x="4428363" y="133858"/>
                </a:lnTo>
                <a:lnTo>
                  <a:pt x="4422521" y="132207"/>
                </a:lnTo>
                <a:close/>
              </a:path>
              <a:path w="4523105" h="4932680">
                <a:moveTo>
                  <a:pt x="4457700" y="184023"/>
                </a:moveTo>
                <a:lnTo>
                  <a:pt x="4457700" y="219329"/>
                </a:lnTo>
                <a:lnTo>
                  <a:pt x="4476750" y="219329"/>
                </a:lnTo>
                <a:lnTo>
                  <a:pt x="4476750" y="214503"/>
                </a:lnTo>
                <a:lnTo>
                  <a:pt x="4458970" y="214503"/>
                </a:lnTo>
                <a:lnTo>
                  <a:pt x="4467225" y="200351"/>
                </a:lnTo>
                <a:lnTo>
                  <a:pt x="4457700" y="184023"/>
                </a:lnTo>
                <a:close/>
              </a:path>
              <a:path w="4523105" h="4932680">
                <a:moveTo>
                  <a:pt x="4511929" y="132207"/>
                </a:moveTo>
                <a:lnTo>
                  <a:pt x="4506086" y="133858"/>
                </a:lnTo>
                <a:lnTo>
                  <a:pt x="4503420" y="138303"/>
                </a:lnTo>
                <a:lnTo>
                  <a:pt x="4476750" y="184023"/>
                </a:lnTo>
                <a:lnTo>
                  <a:pt x="4476750" y="219329"/>
                </a:lnTo>
                <a:lnTo>
                  <a:pt x="4478270" y="219329"/>
                </a:lnTo>
                <a:lnTo>
                  <a:pt x="4522597" y="143383"/>
                </a:lnTo>
                <a:lnTo>
                  <a:pt x="4521073" y="137541"/>
                </a:lnTo>
                <a:lnTo>
                  <a:pt x="4511929" y="132207"/>
                </a:lnTo>
                <a:close/>
              </a:path>
              <a:path w="4523105" h="4932680">
                <a:moveTo>
                  <a:pt x="4467225" y="200351"/>
                </a:moveTo>
                <a:lnTo>
                  <a:pt x="4458970" y="214503"/>
                </a:lnTo>
                <a:lnTo>
                  <a:pt x="4475480" y="214503"/>
                </a:lnTo>
                <a:lnTo>
                  <a:pt x="4467225" y="200351"/>
                </a:lnTo>
                <a:close/>
              </a:path>
              <a:path w="4523105" h="4932680">
                <a:moveTo>
                  <a:pt x="4476750" y="184023"/>
                </a:moveTo>
                <a:lnTo>
                  <a:pt x="4467225" y="200351"/>
                </a:lnTo>
                <a:lnTo>
                  <a:pt x="4475480" y="214503"/>
                </a:lnTo>
                <a:lnTo>
                  <a:pt x="4476750" y="214503"/>
                </a:lnTo>
                <a:lnTo>
                  <a:pt x="4476750" y="184023"/>
                </a:lnTo>
                <a:close/>
              </a:path>
              <a:path w="4523105" h="4932680">
                <a:moveTo>
                  <a:pt x="4457700" y="9525"/>
                </a:moveTo>
                <a:lnTo>
                  <a:pt x="4457700" y="184023"/>
                </a:lnTo>
                <a:lnTo>
                  <a:pt x="4467225" y="200351"/>
                </a:lnTo>
                <a:lnTo>
                  <a:pt x="4476750" y="184023"/>
                </a:lnTo>
                <a:lnTo>
                  <a:pt x="4476750" y="19050"/>
                </a:lnTo>
                <a:lnTo>
                  <a:pt x="4467225" y="19050"/>
                </a:lnTo>
                <a:lnTo>
                  <a:pt x="4457700" y="9525"/>
                </a:lnTo>
                <a:close/>
              </a:path>
              <a:path w="4523105" h="4932680">
                <a:moveTo>
                  <a:pt x="2228850" y="9525"/>
                </a:moveTo>
                <a:lnTo>
                  <a:pt x="2219325" y="19050"/>
                </a:lnTo>
                <a:lnTo>
                  <a:pt x="2228850" y="19050"/>
                </a:lnTo>
                <a:lnTo>
                  <a:pt x="2228850" y="9525"/>
                </a:lnTo>
                <a:close/>
              </a:path>
              <a:path w="4523105" h="4932680">
                <a:moveTo>
                  <a:pt x="4457700" y="9525"/>
                </a:moveTo>
                <a:lnTo>
                  <a:pt x="2228850" y="9525"/>
                </a:lnTo>
                <a:lnTo>
                  <a:pt x="2228850" y="19050"/>
                </a:lnTo>
                <a:lnTo>
                  <a:pt x="4457700" y="19050"/>
                </a:lnTo>
                <a:lnTo>
                  <a:pt x="4457700" y="9525"/>
                </a:lnTo>
                <a:close/>
              </a:path>
              <a:path w="4523105" h="4932680">
                <a:moveTo>
                  <a:pt x="4476750" y="9525"/>
                </a:moveTo>
                <a:lnTo>
                  <a:pt x="4457700" y="9525"/>
                </a:lnTo>
                <a:lnTo>
                  <a:pt x="4467225" y="19050"/>
                </a:lnTo>
                <a:lnTo>
                  <a:pt x="4476750" y="19050"/>
                </a:lnTo>
                <a:lnTo>
                  <a:pt x="4476750" y="9525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05" y="369773"/>
            <a:ext cx="778065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305" dirty="0">
                <a:solidFill>
                  <a:srgbClr val="000000"/>
                </a:solidFill>
              </a:rPr>
              <a:t>Linear </a:t>
            </a:r>
            <a:r>
              <a:rPr sz="4300" spc="-325" dirty="0">
                <a:solidFill>
                  <a:srgbClr val="000000"/>
                </a:solidFill>
              </a:rPr>
              <a:t>Search </a:t>
            </a:r>
            <a:r>
              <a:rPr sz="4300" spc="-300" dirty="0">
                <a:solidFill>
                  <a:srgbClr val="000000"/>
                </a:solidFill>
              </a:rPr>
              <a:t>Recursive </a:t>
            </a:r>
            <a:r>
              <a:rPr sz="4300" spc="-615" dirty="0">
                <a:solidFill>
                  <a:srgbClr val="000000"/>
                </a:solidFill>
              </a:rPr>
              <a:t>C</a:t>
            </a:r>
            <a:r>
              <a:rPr sz="4300" spc="-610" dirty="0">
                <a:solidFill>
                  <a:srgbClr val="000000"/>
                </a:solidFill>
              </a:rPr>
              <a:t> </a:t>
            </a:r>
            <a:r>
              <a:rPr sz="4300" spc="-265" dirty="0">
                <a:solidFill>
                  <a:srgbClr val="000000"/>
                </a:solidFill>
              </a:rPr>
              <a:t>code</a:t>
            </a:r>
            <a:endParaRPr sz="43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6</a:t>
            </a:r>
            <a:endParaRPr spc="-70" dirty="0"/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/>
          </a:p>
          <a:p>
            <a:pPr marL="12700">
              <a:lnSpc>
                <a:spcPct val="100000"/>
              </a:lnSpc>
            </a:pPr>
            <a:r>
              <a:rPr sz="1600" b="0" spc="-35" dirty="0">
                <a:solidFill>
                  <a:srgbClr val="000000"/>
                </a:solidFill>
                <a:latin typeface="Georgia" panose="02040502050405020303"/>
                <a:cs typeface="Georgia" panose="02040502050405020303"/>
              </a:rPr>
              <a:t>#include</a:t>
            </a:r>
            <a:r>
              <a:rPr sz="1600" b="0" spc="-45" dirty="0">
                <a:solidFill>
                  <a:srgbClr val="000000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b="0" spc="-65" dirty="0">
                <a:solidFill>
                  <a:srgbClr val="000000"/>
                </a:solidFill>
                <a:latin typeface="Georgia" panose="02040502050405020303"/>
                <a:cs typeface="Georgia" panose="02040502050405020303"/>
              </a:rPr>
              <a:t>&lt;stdio.h&gt;</a:t>
            </a:r>
            <a:endParaRPr sz="1600">
              <a:latin typeface="Georgia" panose="02040502050405020303"/>
              <a:cs typeface="Georgia" panose="02040502050405020303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Georgia" panose="02040502050405020303"/>
              <a:cs typeface="Georgia" panose="02040502050405020303"/>
            </a:endParaRPr>
          </a:p>
          <a:p>
            <a:pPr marL="12700">
              <a:lnSpc>
                <a:spcPct val="100000"/>
              </a:lnSpc>
            </a:pPr>
            <a:r>
              <a:rPr sz="1600" b="0" spc="-25" dirty="0">
                <a:solidFill>
                  <a:srgbClr val="000000"/>
                </a:solidFill>
                <a:latin typeface="Georgia" panose="02040502050405020303"/>
                <a:cs typeface="Georgia" panose="02040502050405020303"/>
              </a:rPr>
              <a:t>/* </a:t>
            </a:r>
            <a:r>
              <a:rPr sz="1600" b="0" spc="-35" dirty="0">
                <a:solidFill>
                  <a:srgbClr val="000000"/>
                </a:solidFill>
                <a:latin typeface="Georgia" panose="02040502050405020303"/>
                <a:cs typeface="Georgia" panose="02040502050405020303"/>
              </a:rPr>
              <a:t>Recursive </a:t>
            </a:r>
            <a:r>
              <a:rPr sz="1600" b="0" spc="-40" dirty="0">
                <a:solidFill>
                  <a:srgbClr val="000000"/>
                </a:solidFill>
                <a:latin typeface="Georgia" panose="02040502050405020303"/>
                <a:cs typeface="Georgia" panose="02040502050405020303"/>
              </a:rPr>
              <a:t>function </a:t>
            </a:r>
            <a:r>
              <a:rPr sz="1600" b="0" spc="-25" dirty="0">
                <a:solidFill>
                  <a:srgbClr val="000000"/>
                </a:solidFill>
                <a:latin typeface="Georgia" panose="02040502050405020303"/>
                <a:cs typeface="Georgia" panose="02040502050405020303"/>
              </a:rPr>
              <a:t>to </a:t>
            </a:r>
            <a:r>
              <a:rPr sz="1600" b="0" spc="-20" dirty="0">
                <a:solidFill>
                  <a:srgbClr val="000000"/>
                </a:solidFill>
                <a:latin typeface="Georgia" panose="02040502050405020303"/>
                <a:cs typeface="Georgia" panose="02040502050405020303"/>
              </a:rPr>
              <a:t>search </a:t>
            </a:r>
            <a:r>
              <a:rPr sz="1600" b="0" spc="-40" dirty="0">
                <a:solidFill>
                  <a:srgbClr val="000000"/>
                </a:solidFill>
                <a:latin typeface="Georgia" panose="02040502050405020303"/>
                <a:cs typeface="Georgia" panose="02040502050405020303"/>
              </a:rPr>
              <a:t>x </a:t>
            </a:r>
            <a:r>
              <a:rPr sz="1600" b="0" spc="-45" dirty="0">
                <a:solidFill>
                  <a:srgbClr val="000000"/>
                </a:solidFill>
                <a:latin typeface="Georgia" panose="02040502050405020303"/>
                <a:cs typeface="Georgia" panose="02040502050405020303"/>
              </a:rPr>
              <a:t>in </a:t>
            </a:r>
            <a:r>
              <a:rPr sz="1600" b="0" spc="-40" dirty="0">
                <a:solidFill>
                  <a:srgbClr val="000000"/>
                </a:solidFill>
                <a:latin typeface="Georgia" panose="02040502050405020303"/>
                <a:cs typeface="Georgia" panose="02040502050405020303"/>
              </a:rPr>
              <a:t>arr[l..r]</a:t>
            </a:r>
            <a:r>
              <a:rPr sz="1600" b="0" spc="-30" dirty="0">
                <a:solidFill>
                  <a:srgbClr val="000000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b="0" spc="-20" dirty="0">
                <a:solidFill>
                  <a:srgbClr val="000000"/>
                </a:solidFill>
                <a:latin typeface="Georgia" panose="02040502050405020303"/>
                <a:cs typeface="Georgia" panose="02040502050405020303"/>
              </a:rPr>
              <a:t>*/</a:t>
            </a:r>
            <a:endParaRPr sz="1600">
              <a:latin typeface="Georgia" panose="02040502050405020303"/>
              <a:cs typeface="Georgia" panose="02040502050405020303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b="0" spc="-35" dirty="0">
                <a:solidFill>
                  <a:srgbClr val="000000"/>
                </a:solidFill>
                <a:latin typeface="Georgia" panose="02040502050405020303"/>
                <a:cs typeface="Georgia" panose="02040502050405020303"/>
              </a:rPr>
              <a:t>int </a:t>
            </a:r>
            <a:r>
              <a:rPr sz="1600" b="0" spc="-30" dirty="0">
                <a:solidFill>
                  <a:srgbClr val="000000"/>
                </a:solidFill>
                <a:latin typeface="Georgia" panose="02040502050405020303"/>
                <a:cs typeface="Georgia" panose="02040502050405020303"/>
              </a:rPr>
              <a:t>recSearch(int </a:t>
            </a:r>
            <a:r>
              <a:rPr sz="1600" b="0" spc="-35" dirty="0">
                <a:solidFill>
                  <a:srgbClr val="000000"/>
                </a:solidFill>
                <a:latin typeface="Georgia" panose="02040502050405020303"/>
                <a:cs typeface="Georgia" panose="02040502050405020303"/>
              </a:rPr>
              <a:t>arr[], int </a:t>
            </a:r>
            <a:r>
              <a:rPr sz="1600" b="0" spc="-70" dirty="0">
                <a:solidFill>
                  <a:srgbClr val="000000"/>
                </a:solidFill>
                <a:latin typeface="Georgia" panose="02040502050405020303"/>
                <a:cs typeface="Georgia" panose="02040502050405020303"/>
              </a:rPr>
              <a:t>l, </a:t>
            </a:r>
            <a:r>
              <a:rPr sz="1600" b="0" spc="-35" dirty="0">
                <a:solidFill>
                  <a:srgbClr val="000000"/>
                </a:solidFill>
                <a:latin typeface="Georgia" panose="02040502050405020303"/>
                <a:cs typeface="Georgia" panose="02040502050405020303"/>
              </a:rPr>
              <a:t>int </a:t>
            </a:r>
            <a:r>
              <a:rPr sz="1600" b="0" spc="-130" dirty="0">
                <a:solidFill>
                  <a:srgbClr val="000000"/>
                </a:solidFill>
                <a:latin typeface="Georgia" panose="02040502050405020303"/>
                <a:cs typeface="Georgia" panose="02040502050405020303"/>
              </a:rPr>
              <a:t>r, </a:t>
            </a:r>
            <a:r>
              <a:rPr sz="1600" b="0" spc="-35" dirty="0">
                <a:solidFill>
                  <a:srgbClr val="000000"/>
                </a:solidFill>
                <a:latin typeface="Georgia" panose="02040502050405020303"/>
                <a:cs typeface="Georgia" panose="02040502050405020303"/>
              </a:rPr>
              <a:t>int</a:t>
            </a:r>
            <a:r>
              <a:rPr sz="1600" b="0" spc="70" dirty="0">
                <a:solidFill>
                  <a:srgbClr val="000000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b="0" spc="-20" dirty="0">
                <a:solidFill>
                  <a:srgbClr val="000000"/>
                </a:solidFill>
                <a:latin typeface="Georgia" panose="02040502050405020303"/>
                <a:cs typeface="Georgia" panose="02040502050405020303"/>
              </a:rPr>
              <a:t>x)</a:t>
            </a:r>
            <a:endParaRPr sz="1600">
              <a:latin typeface="Georgia" panose="02040502050405020303"/>
              <a:cs typeface="Georgia" panose="02040502050405020303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b="0" spc="-75" dirty="0">
                <a:solidFill>
                  <a:srgbClr val="000000"/>
                </a:solidFill>
                <a:latin typeface="Georgia" panose="02040502050405020303"/>
                <a:cs typeface="Georgia" panose="02040502050405020303"/>
              </a:rPr>
              <a:t>{</a:t>
            </a:r>
            <a:endParaRPr sz="1600">
              <a:latin typeface="Georgia" panose="02040502050405020303"/>
              <a:cs typeface="Georgia" panose="02040502050405020303"/>
            </a:endParaRPr>
          </a:p>
          <a:p>
            <a:pPr marL="365760" marR="2756535" indent="-132715">
              <a:lnSpc>
                <a:spcPct val="120000"/>
              </a:lnSpc>
            </a:pPr>
            <a:r>
              <a:rPr sz="1600" b="0" spc="-35" dirty="0">
                <a:solidFill>
                  <a:srgbClr val="000000"/>
                </a:solidFill>
                <a:latin typeface="Georgia" panose="02040502050405020303"/>
                <a:cs typeface="Georgia" panose="02040502050405020303"/>
              </a:rPr>
              <a:t>if </a:t>
            </a:r>
            <a:r>
              <a:rPr sz="1600" b="0" spc="5" dirty="0">
                <a:solidFill>
                  <a:srgbClr val="000000"/>
                </a:solidFill>
                <a:latin typeface="Georgia" panose="02040502050405020303"/>
                <a:cs typeface="Georgia" panose="02040502050405020303"/>
              </a:rPr>
              <a:t>(r </a:t>
            </a:r>
            <a:r>
              <a:rPr sz="1600" b="0" spc="-150" dirty="0">
                <a:solidFill>
                  <a:srgbClr val="000000"/>
                </a:solidFill>
                <a:latin typeface="Georgia" panose="02040502050405020303"/>
                <a:cs typeface="Georgia" panose="02040502050405020303"/>
              </a:rPr>
              <a:t>&lt; </a:t>
            </a:r>
            <a:r>
              <a:rPr sz="1600" b="0" spc="-15" dirty="0">
                <a:solidFill>
                  <a:srgbClr val="000000"/>
                </a:solidFill>
                <a:latin typeface="Georgia" panose="02040502050405020303"/>
                <a:cs typeface="Georgia" panose="02040502050405020303"/>
              </a:rPr>
              <a:t>l)  </a:t>
            </a:r>
            <a:r>
              <a:rPr sz="1600" b="0" spc="-20" dirty="0">
                <a:solidFill>
                  <a:srgbClr val="000000"/>
                </a:solidFill>
                <a:latin typeface="Georgia" panose="02040502050405020303"/>
                <a:cs typeface="Georgia" panose="02040502050405020303"/>
              </a:rPr>
              <a:t>return</a:t>
            </a:r>
            <a:r>
              <a:rPr sz="1600" b="0" spc="-114" dirty="0">
                <a:solidFill>
                  <a:srgbClr val="000000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b="0" spc="10" dirty="0">
                <a:solidFill>
                  <a:srgbClr val="000000"/>
                </a:solidFill>
                <a:latin typeface="Georgia" panose="02040502050405020303"/>
                <a:cs typeface="Georgia" panose="02040502050405020303"/>
              </a:rPr>
              <a:t>-1;</a:t>
            </a:r>
            <a:endParaRPr sz="1600">
              <a:latin typeface="Georgia" panose="02040502050405020303"/>
              <a:cs typeface="Georgia" panose="02040502050405020303"/>
            </a:endParaRPr>
          </a:p>
          <a:p>
            <a:pPr marL="233680">
              <a:lnSpc>
                <a:spcPct val="100000"/>
              </a:lnSpc>
              <a:spcBef>
                <a:spcPts val="385"/>
              </a:spcBef>
            </a:pPr>
            <a:r>
              <a:rPr sz="1600" b="0" spc="-35" dirty="0">
                <a:solidFill>
                  <a:srgbClr val="000000"/>
                </a:solidFill>
                <a:latin typeface="Georgia" panose="02040502050405020303"/>
                <a:cs typeface="Georgia" panose="02040502050405020303"/>
              </a:rPr>
              <a:t>if </a:t>
            </a:r>
            <a:r>
              <a:rPr sz="1600" b="0" spc="-20" dirty="0">
                <a:solidFill>
                  <a:srgbClr val="000000"/>
                </a:solidFill>
                <a:latin typeface="Georgia" panose="02040502050405020303"/>
                <a:cs typeface="Georgia" panose="02040502050405020303"/>
              </a:rPr>
              <a:t>(arr[l] </a:t>
            </a:r>
            <a:r>
              <a:rPr sz="1600" b="0" spc="-145" dirty="0">
                <a:solidFill>
                  <a:srgbClr val="000000"/>
                </a:solidFill>
                <a:latin typeface="Georgia" panose="02040502050405020303"/>
                <a:cs typeface="Georgia" panose="02040502050405020303"/>
              </a:rPr>
              <a:t>==</a:t>
            </a:r>
            <a:r>
              <a:rPr sz="1600" b="0" spc="-25" dirty="0">
                <a:solidFill>
                  <a:srgbClr val="000000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b="0" spc="-20" dirty="0">
                <a:solidFill>
                  <a:srgbClr val="000000"/>
                </a:solidFill>
                <a:latin typeface="Georgia" panose="02040502050405020303"/>
                <a:cs typeface="Georgia" panose="02040502050405020303"/>
              </a:rPr>
              <a:t>x)</a:t>
            </a:r>
            <a:endParaRPr sz="1600">
              <a:latin typeface="Georgia" panose="02040502050405020303"/>
              <a:cs typeface="Georgia" panose="02040502050405020303"/>
            </a:endParaRPr>
          </a:p>
          <a:p>
            <a:pPr marL="365760">
              <a:lnSpc>
                <a:spcPct val="100000"/>
              </a:lnSpc>
              <a:spcBef>
                <a:spcPts val="385"/>
              </a:spcBef>
            </a:pPr>
            <a:r>
              <a:rPr sz="1600" b="0" spc="-20" dirty="0">
                <a:solidFill>
                  <a:srgbClr val="000000"/>
                </a:solidFill>
                <a:latin typeface="Georgia" panose="02040502050405020303"/>
                <a:cs typeface="Georgia" panose="02040502050405020303"/>
              </a:rPr>
              <a:t>return</a:t>
            </a:r>
            <a:r>
              <a:rPr sz="1600" b="0" spc="-40" dirty="0">
                <a:solidFill>
                  <a:srgbClr val="000000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b="0" spc="-55" dirty="0">
                <a:solidFill>
                  <a:srgbClr val="000000"/>
                </a:solidFill>
                <a:latin typeface="Georgia" panose="02040502050405020303"/>
                <a:cs typeface="Georgia" panose="02040502050405020303"/>
              </a:rPr>
              <a:t>l;</a:t>
            </a:r>
            <a:endParaRPr sz="1600">
              <a:latin typeface="Georgia" panose="02040502050405020303"/>
              <a:cs typeface="Georgia" panose="02040502050405020303"/>
            </a:endParaRPr>
          </a:p>
          <a:p>
            <a:pPr marL="233680">
              <a:lnSpc>
                <a:spcPct val="100000"/>
              </a:lnSpc>
              <a:spcBef>
                <a:spcPts val="385"/>
              </a:spcBef>
            </a:pPr>
            <a:r>
              <a:rPr sz="1600" b="0" spc="-20" dirty="0">
                <a:solidFill>
                  <a:srgbClr val="000000"/>
                </a:solidFill>
                <a:latin typeface="Georgia" panose="02040502050405020303"/>
                <a:cs typeface="Georgia" panose="02040502050405020303"/>
              </a:rPr>
              <a:t>return </a:t>
            </a:r>
            <a:r>
              <a:rPr sz="1600" b="0" spc="-40" dirty="0">
                <a:solidFill>
                  <a:srgbClr val="000000"/>
                </a:solidFill>
                <a:latin typeface="Georgia" panose="02040502050405020303"/>
                <a:cs typeface="Georgia" panose="02040502050405020303"/>
              </a:rPr>
              <a:t>recSearch(arr, </a:t>
            </a:r>
            <a:r>
              <a:rPr sz="1600" b="0" spc="-25" dirty="0">
                <a:solidFill>
                  <a:srgbClr val="000000"/>
                </a:solidFill>
                <a:latin typeface="Georgia" panose="02040502050405020303"/>
                <a:cs typeface="Georgia" panose="02040502050405020303"/>
              </a:rPr>
              <a:t>l+1, </a:t>
            </a:r>
            <a:r>
              <a:rPr sz="1600" b="0" spc="-130" dirty="0">
                <a:solidFill>
                  <a:srgbClr val="000000"/>
                </a:solidFill>
                <a:latin typeface="Georgia" panose="02040502050405020303"/>
                <a:cs typeface="Georgia" panose="02040502050405020303"/>
              </a:rPr>
              <a:t>r,</a:t>
            </a:r>
            <a:r>
              <a:rPr sz="1600" b="0" spc="-55" dirty="0">
                <a:solidFill>
                  <a:srgbClr val="000000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b="0" spc="-40" dirty="0">
                <a:solidFill>
                  <a:srgbClr val="000000"/>
                </a:solidFill>
                <a:latin typeface="Georgia" panose="02040502050405020303"/>
                <a:cs typeface="Georgia" panose="02040502050405020303"/>
              </a:rPr>
              <a:t>x);</a:t>
            </a:r>
            <a:endParaRPr sz="1600">
              <a:latin typeface="Georgia" panose="02040502050405020303"/>
              <a:cs typeface="Georgia" panose="02040502050405020303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b="0" spc="-75" dirty="0">
                <a:solidFill>
                  <a:srgbClr val="000000"/>
                </a:solidFill>
                <a:latin typeface="Georgia" panose="02040502050405020303"/>
                <a:cs typeface="Georgia" panose="02040502050405020303"/>
              </a:rPr>
              <a:t>}</a:t>
            </a:r>
            <a:endParaRPr sz="1600">
              <a:latin typeface="Georgia" panose="02040502050405020303"/>
              <a:cs typeface="Georgia" panose="02040502050405020303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b="0" spc="-35" dirty="0">
                <a:solidFill>
                  <a:srgbClr val="000000"/>
                </a:solidFill>
                <a:latin typeface="Georgia" panose="02040502050405020303"/>
                <a:cs typeface="Georgia" panose="02040502050405020303"/>
              </a:rPr>
              <a:t>int</a:t>
            </a:r>
            <a:r>
              <a:rPr sz="1600" b="0" spc="-60" dirty="0">
                <a:solidFill>
                  <a:srgbClr val="000000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b="0" spc="-30" dirty="0">
                <a:solidFill>
                  <a:srgbClr val="000000"/>
                </a:solidFill>
                <a:latin typeface="Georgia" panose="02040502050405020303"/>
                <a:cs typeface="Georgia" panose="02040502050405020303"/>
              </a:rPr>
              <a:t>main()</a:t>
            </a:r>
            <a:endParaRPr sz="1600">
              <a:latin typeface="Georgia" panose="02040502050405020303"/>
              <a:cs typeface="Georgia" panose="02040502050405020303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b="0" spc="-75" dirty="0">
                <a:solidFill>
                  <a:srgbClr val="000000"/>
                </a:solidFill>
                <a:latin typeface="Georgia" panose="02040502050405020303"/>
                <a:cs typeface="Georgia" panose="02040502050405020303"/>
              </a:rPr>
              <a:t>{</a:t>
            </a:r>
            <a:endParaRPr sz="1600">
              <a:latin typeface="Georgia" panose="02040502050405020303"/>
              <a:cs typeface="Georgia" panose="02040502050405020303"/>
            </a:endParaRPr>
          </a:p>
          <a:p>
            <a:pPr marL="233680">
              <a:lnSpc>
                <a:spcPct val="100000"/>
              </a:lnSpc>
              <a:spcBef>
                <a:spcPts val="385"/>
              </a:spcBef>
            </a:pPr>
            <a:r>
              <a:rPr sz="1600" b="0" spc="-35" dirty="0">
                <a:solidFill>
                  <a:srgbClr val="000000"/>
                </a:solidFill>
                <a:latin typeface="Georgia" panose="02040502050405020303"/>
                <a:cs typeface="Georgia" panose="02040502050405020303"/>
              </a:rPr>
              <a:t>int </a:t>
            </a:r>
            <a:r>
              <a:rPr sz="1600" b="0" spc="-25" dirty="0">
                <a:solidFill>
                  <a:srgbClr val="000000"/>
                </a:solidFill>
                <a:latin typeface="Georgia" panose="02040502050405020303"/>
                <a:cs typeface="Georgia" panose="02040502050405020303"/>
              </a:rPr>
              <a:t>arr[] </a:t>
            </a:r>
            <a:r>
              <a:rPr sz="1600" b="0" spc="-150" dirty="0">
                <a:solidFill>
                  <a:srgbClr val="000000"/>
                </a:solidFill>
                <a:latin typeface="Georgia" panose="02040502050405020303"/>
                <a:cs typeface="Georgia" panose="02040502050405020303"/>
              </a:rPr>
              <a:t>= </a:t>
            </a:r>
            <a:r>
              <a:rPr sz="1600" b="0" dirty="0">
                <a:solidFill>
                  <a:srgbClr val="000000"/>
                </a:solidFill>
                <a:latin typeface="Georgia" panose="02040502050405020303"/>
                <a:cs typeface="Georgia" panose="02040502050405020303"/>
              </a:rPr>
              <a:t>{12, </a:t>
            </a:r>
            <a:r>
              <a:rPr sz="1600" b="0" spc="-45" dirty="0">
                <a:solidFill>
                  <a:srgbClr val="000000"/>
                </a:solidFill>
                <a:latin typeface="Georgia" panose="02040502050405020303"/>
                <a:cs typeface="Georgia" panose="02040502050405020303"/>
              </a:rPr>
              <a:t>34, </a:t>
            </a:r>
            <a:r>
              <a:rPr sz="1600" b="0" spc="-30" dirty="0">
                <a:solidFill>
                  <a:srgbClr val="000000"/>
                </a:solidFill>
                <a:latin typeface="Georgia" panose="02040502050405020303"/>
                <a:cs typeface="Georgia" panose="02040502050405020303"/>
              </a:rPr>
              <a:t>54, </a:t>
            </a:r>
            <a:r>
              <a:rPr sz="1600" b="0" spc="-60" dirty="0">
                <a:solidFill>
                  <a:srgbClr val="000000"/>
                </a:solidFill>
                <a:latin typeface="Georgia" panose="02040502050405020303"/>
                <a:cs typeface="Georgia" panose="02040502050405020303"/>
              </a:rPr>
              <a:t>2, 3},</a:t>
            </a:r>
            <a:r>
              <a:rPr sz="1600" b="0" spc="-204" dirty="0">
                <a:solidFill>
                  <a:srgbClr val="000000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b="0" spc="-55" dirty="0">
                <a:solidFill>
                  <a:srgbClr val="000000"/>
                </a:solidFill>
                <a:latin typeface="Georgia" panose="02040502050405020303"/>
                <a:cs typeface="Georgia" panose="02040502050405020303"/>
              </a:rPr>
              <a:t>i;</a:t>
            </a:r>
            <a:endParaRPr sz="1600">
              <a:latin typeface="Georgia" panose="02040502050405020303"/>
              <a:cs typeface="Georgia" panose="02040502050405020303"/>
            </a:endParaRPr>
          </a:p>
          <a:p>
            <a:pPr marL="189230">
              <a:lnSpc>
                <a:spcPct val="100000"/>
              </a:lnSpc>
              <a:spcBef>
                <a:spcPts val="385"/>
              </a:spcBef>
            </a:pPr>
            <a:r>
              <a:rPr sz="1600" b="0" spc="-35" dirty="0">
                <a:solidFill>
                  <a:srgbClr val="000000"/>
                </a:solidFill>
                <a:latin typeface="Georgia" panose="02040502050405020303"/>
                <a:cs typeface="Georgia" panose="02040502050405020303"/>
              </a:rPr>
              <a:t>int </a:t>
            </a:r>
            <a:r>
              <a:rPr sz="1600" b="0" spc="-55" dirty="0">
                <a:solidFill>
                  <a:srgbClr val="000000"/>
                </a:solidFill>
                <a:latin typeface="Georgia" panose="02040502050405020303"/>
                <a:cs typeface="Georgia" panose="02040502050405020303"/>
              </a:rPr>
              <a:t>n </a:t>
            </a:r>
            <a:r>
              <a:rPr sz="1600" b="0" spc="-150" dirty="0">
                <a:solidFill>
                  <a:srgbClr val="000000"/>
                </a:solidFill>
                <a:latin typeface="Georgia" panose="02040502050405020303"/>
                <a:cs typeface="Georgia" panose="02040502050405020303"/>
              </a:rPr>
              <a:t>=</a:t>
            </a:r>
            <a:r>
              <a:rPr sz="1600" b="0" spc="-40" dirty="0">
                <a:solidFill>
                  <a:srgbClr val="000000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b="0" spc="-15" dirty="0">
                <a:solidFill>
                  <a:srgbClr val="000000"/>
                </a:solidFill>
                <a:latin typeface="Georgia" panose="02040502050405020303"/>
                <a:cs typeface="Georgia" panose="02040502050405020303"/>
              </a:rPr>
              <a:t>sizeof(arr)/sizeof(arr[0]);</a:t>
            </a:r>
            <a:endParaRPr sz="16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5175" y="1789074"/>
            <a:ext cx="4335780" cy="262318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5"/>
              </a:spcBef>
            </a:pPr>
            <a:r>
              <a:rPr sz="1600" spc="-30" dirty="0">
                <a:latin typeface="Georgia" panose="02040502050405020303"/>
                <a:cs typeface="Georgia" panose="02040502050405020303"/>
              </a:rPr>
              <a:t>//continuation of </a:t>
            </a:r>
            <a:r>
              <a:rPr sz="1600" spc="-35" dirty="0">
                <a:latin typeface="Georgia" panose="02040502050405020303"/>
                <a:cs typeface="Georgia" panose="02040502050405020303"/>
              </a:rPr>
              <a:t>program</a:t>
            </a:r>
            <a:endParaRPr sz="1600">
              <a:latin typeface="Georgia" panose="02040502050405020303"/>
              <a:cs typeface="Georgia" panose="02040502050405020303"/>
            </a:endParaRPr>
          </a:p>
          <a:p>
            <a:pPr marL="12700" marR="329565">
              <a:lnSpc>
                <a:spcPct val="120000"/>
              </a:lnSpc>
            </a:pPr>
            <a:r>
              <a:rPr sz="1600" spc="-35" dirty="0">
                <a:latin typeface="Georgia" panose="02040502050405020303"/>
                <a:cs typeface="Georgia" panose="02040502050405020303"/>
              </a:rPr>
              <a:t>int </a:t>
            </a:r>
            <a:r>
              <a:rPr sz="1600" spc="-40" dirty="0">
                <a:latin typeface="Georgia" panose="02040502050405020303"/>
                <a:cs typeface="Georgia" panose="02040502050405020303"/>
              </a:rPr>
              <a:t>x </a:t>
            </a:r>
            <a:r>
              <a:rPr sz="1600" spc="-150" dirty="0">
                <a:latin typeface="Georgia" panose="02040502050405020303"/>
                <a:cs typeface="Georgia" panose="02040502050405020303"/>
              </a:rPr>
              <a:t>= </a:t>
            </a:r>
            <a:r>
              <a:rPr sz="1600" spc="-40" dirty="0">
                <a:latin typeface="Georgia" panose="02040502050405020303"/>
                <a:cs typeface="Georgia" panose="02040502050405020303"/>
              </a:rPr>
              <a:t>3; </a:t>
            </a:r>
            <a:r>
              <a:rPr sz="1600" spc="25" dirty="0">
                <a:latin typeface="Georgia" panose="02040502050405020303"/>
                <a:cs typeface="Georgia" panose="02040502050405020303"/>
              </a:rPr>
              <a:t>// </a:t>
            </a:r>
            <a:r>
              <a:rPr sz="1600" spc="-40" dirty="0">
                <a:latin typeface="Georgia" panose="02040502050405020303"/>
                <a:cs typeface="Georgia" panose="02040502050405020303"/>
              </a:rPr>
              <a:t>x </a:t>
            </a:r>
            <a:r>
              <a:rPr sz="1600" spc="-20" dirty="0">
                <a:latin typeface="Georgia" panose="02040502050405020303"/>
                <a:cs typeface="Georgia" panose="02040502050405020303"/>
              </a:rPr>
              <a:t>is </a:t>
            </a:r>
            <a:r>
              <a:rPr sz="1600" spc="-25" dirty="0">
                <a:latin typeface="Georgia" panose="02040502050405020303"/>
                <a:cs typeface="Georgia" panose="02040502050405020303"/>
              </a:rPr>
              <a:t>the element to </a:t>
            </a:r>
            <a:r>
              <a:rPr sz="1600" spc="-10" dirty="0">
                <a:latin typeface="Georgia" panose="02040502050405020303"/>
                <a:cs typeface="Georgia" panose="02040502050405020303"/>
              </a:rPr>
              <a:t>be </a:t>
            </a:r>
            <a:r>
              <a:rPr sz="1600" spc="-20" dirty="0">
                <a:latin typeface="Georgia" panose="02040502050405020303"/>
                <a:cs typeface="Georgia" panose="02040502050405020303"/>
              </a:rPr>
              <a:t>searched </a:t>
            </a:r>
            <a:r>
              <a:rPr sz="1600" spc="-30" dirty="0">
                <a:latin typeface="Georgia" panose="02040502050405020303"/>
                <a:cs typeface="Georgia" panose="02040502050405020303"/>
              </a:rPr>
              <a:t>for  </a:t>
            </a:r>
            <a:r>
              <a:rPr sz="1600" spc="-35" dirty="0">
                <a:latin typeface="Georgia" panose="02040502050405020303"/>
                <a:cs typeface="Georgia" panose="02040502050405020303"/>
              </a:rPr>
              <a:t>int index </a:t>
            </a:r>
            <a:r>
              <a:rPr sz="1600" spc="-150" dirty="0">
                <a:latin typeface="Georgia" panose="02040502050405020303"/>
                <a:cs typeface="Georgia" panose="02040502050405020303"/>
              </a:rPr>
              <a:t>= </a:t>
            </a:r>
            <a:r>
              <a:rPr sz="1600" spc="-40" dirty="0">
                <a:latin typeface="Georgia" panose="02040502050405020303"/>
                <a:cs typeface="Georgia" panose="02040502050405020303"/>
              </a:rPr>
              <a:t>recSearch(arr, </a:t>
            </a:r>
            <a:r>
              <a:rPr sz="1600" spc="-105" dirty="0">
                <a:latin typeface="Georgia" panose="02040502050405020303"/>
                <a:cs typeface="Georgia" panose="02040502050405020303"/>
              </a:rPr>
              <a:t>0, </a:t>
            </a:r>
            <a:r>
              <a:rPr sz="1600" spc="-10" dirty="0">
                <a:latin typeface="Georgia" panose="02040502050405020303"/>
                <a:cs typeface="Georgia" panose="02040502050405020303"/>
              </a:rPr>
              <a:t>n-1,</a:t>
            </a:r>
            <a:r>
              <a:rPr sz="1600" spc="-90" dirty="0">
                <a:latin typeface="Georgia" panose="02040502050405020303"/>
                <a:cs typeface="Georgia" panose="02040502050405020303"/>
              </a:rPr>
              <a:t> </a:t>
            </a:r>
            <a:r>
              <a:rPr sz="1600" spc="-40" dirty="0">
                <a:latin typeface="Georgia" panose="02040502050405020303"/>
                <a:cs typeface="Georgia" panose="02040502050405020303"/>
              </a:rPr>
              <a:t>x);</a:t>
            </a:r>
            <a:endParaRPr sz="1600">
              <a:latin typeface="Georgia" panose="02040502050405020303"/>
              <a:cs typeface="Georgia" panose="02040502050405020303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35" dirty="0">
                <a:latin typeface="Georgia" panose="02040502050405020303"/>
                <a:cs typeface="Georgia" panose="02040502050405020303"/>
              </a:rPr>
              <a:t>if </a:t>
            </a:r>
            <a:r>
              <a:rPr sz="1600" spc="-30" dirty="0">
                <a:latin typeface="Georgia" panose="02040502050405020303"/>
                <a:cs typeface="Georgia" panose="02040502050405020303"/>
              </a:rPr>
              <a:t>(index </a:t>
            </a:r>
            <a:r>
              <a:rPr sz="1600" spc="-110" dirty="0">
                <a:latin typeface="Georgia" panose="02040502050405020303"/>
                <a:cs typeface="Georgia" panose="02040502050405020303"/>
              </a:rPr>
              <a:t>!=</a:t>
            </a:r>
            <a:r>
              <a:rPr sz="1600" spc="-40" dirty="0">
                <a:latin typeface="Georgia" panose="02040502050405020303"/>
                <a:cs typeface="Georgia" panose="02040502050405020303"/>
              </a:rPr>
              <a:t> </a:t>
            </a:r>
            <a:r>
              <a:rPr sz="1600" spc="40" dirty="0">
                <a:latin typeface="Georgia" panose="02040502050405020303"/>
                <a:cs typeface="Georgia" panose="02040502050405020303"/>
              </a:rPr>
              <a:t>-1)</a:t>
            </a:r>
            <a:endParaRPr sz="1600">
              <a:latin typeface="Georgia" panose="02040502050405020303"/>
              <a:cs typeface="Georgia" panose="02040502050405020303"/>
            </a:endParaRPr>
          </a:p>
          <a:p>
            <a:pPr marL="248920">
              <a:lnSpc>
                <a:spcPct val="100000"/>
              </a:lnSpc>
              <a:spcBef>
                <a:spcPts val="370"/>
              </a:spcBef>
            </a:pPr>
            <a:r>
              <a:rPr sz="1400" spc="-30" dirty="0">
                <a:latin typeface="Georgia" panose="02040502050405020303"/>
                <a:cs typeface="Georgia" panose="02040502050405020303"/>
              </a:rPr>
              <a:t>printf("Element </a:t>
            </a:r>
            <a:r>
              <a:rPr sz="1400" spc="35" dirty="0">
                <a:latin typeface="Georgia" panose="02040502050405020303"/>
                <a:cs typeface="Georgia" panose="02040502050405020303"/>
              </a:rPr>
              <a:t>%d </a:t>
            </a:r>
            <a:r>
              <a:rPr sz="1400" spc="-10" dirty="0">
                <a:latin typeface="Georgia" panose="02040502050405020303"/>
                <a:cs typeface="Georgia" panose="02040502050405020303"/>
              </a:rPr>
              <a:t>is </a:t>
            </a:r>
            <a:r>
              <a:rPr sz="1400" spc="-15" dirty="0">
                <a:latin typeface="Georgia" panose="02040502050405020303"/>
                <a:cs typeface="Georgia" panose="02040502050405020303"/>
              </a:rPr>
              <a:t>present </a:t>
            </a:r>
            <a:r>
              <a:rPr sz="1400" spc="-20" dirty="0">
                <a:latin typeface="Georgia" panose="02040502050405020303"/>
                <a:cs typeface="Georgia" panose="02040502050405020303"/>
              </a:rPr>
              <a:t>at </a:t>
            </a:r>
            <a:r>
              <a:rPr sz="1400" spc="-30" dirty="0">
                <a:latin typeface="Georgia" panose="02040502050405020303"/>
                <a:cs typeface="Georgia" panose="02040502050405020303"/>
              </a:rPr>
              <a:t>index </a:t>
            </a:r>
            <a:r>
              <a:rPr sz="1400" spc="-10" dirty="0">
                <a:latin typeface="Georgia" panose="02040502050405020303"/>
                <a:cs typeface="Georgia" panose="02040502050405020303"/>
              </a:rPr>
              <a:t>%d", </a:t>
            </a:r>
            <a:r>
              <a:rPr sz="1400" spc="-60" dirty="0">
                <a:latin typeface="Georgia" panose="02040502050405020303"/>
                <a:cs typeface="Georgia" panose="02040502050405020303"/>
              </a:rPr>
              <a:t>x,</a:t>
            </a:r>
            <a:r>
              <a:rPr sz="1400" spc="-155" dirty="0">
                <a:latin typeface="Georgia" panose="02040502050405020303"/>
                <a:cs typeface="Georgia" panose="02040502050405020303"/>
              </a:rPr>
              <a:t> </a:t>
            </a:r>
            <a:r>
              <a:rPr sz="1400" spc="-30" dirty="0">
                <a:latin typeface="Georgia" panose="02040502050405020303"/>
                <a:cs typeface="Georgia" panose="02040502050405020303"/>
              </a:rPr>
              <a:t>index);</a:t>
            </a:r>
            <a:endParaRPr sz="1400">
              <a:latin typeface="Georgia" panose="02040502050405020303"/>
              <a:cs typeface="Georgia" panose="02040502050405020303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600" spc="-5" dirty="0">
                <a:latin typeface="Georgia" panose="02040502050405020303"/>
                <a:cs typeface="Georgia" panose="02040502050405020303"/>
              </a:rPr>
              <a:t>else</a:t>
            </a:r>
            <a:endParaRPr sz="1600">
              <a:latin typeface="Georgia" panose="02040502050405020303"/>
              <a:cs typeface="Georgia" panose="02040502050405020303"/>
            </a:endParaRPr>
          </a:p>
          <a:p>
            <a:pPr marL="277495">
              <a:lnSpc>
                <a:spcPct val="100000"/>
              </a:lnSpc>
              <a:spcBef>
                <a:spcPts val="385"/>
              </a:spcBef>
            </a:pPr>
            <a:r>
              <a:rPr sz="1600" spc="-35" dirty="0">
                <a:latin typeface="Georgia" panose="02040502050405020303"/>
                <a:cs typeface="Georgia" panose="02040502050405020303"/>
              </a:rPr>
              <a:t>printf("Element </a:t>
            </a:r>
            <a:r>
              <a:rPr sz="1600" spc="35" dirty="0">
                <a:latin typeface="Georgia" panose="02040502050405020303"/>
                <a:cs typeface="Georgia" panose="02040502050405020303"/>
              </a:rPr>
              <a:t>%d </a:t>
            </a:r>
            <a:r>
              <a:rPr sz="1600" spc="-20" dirty="0">
                <a:latin typeface="Georgia" panose="02040502050405020303"/>
                <a:cs typeface="Georgia" panose="02040502050405020303"/>
              </a:rPr>
              <a:t>is </a:t>
            </a:r>
            <a:r>
              <a:rPr sz="1600" spc="-30" dirty="0">
                <a:latin typeface="Georgia" panose="02040502050405020303"/>
                <a:cs typeface="Georgia" panose="02040502050405020303"/>
              </a:rPr>
              <a:t>not present",</a:t>
            </a:r>
            <a:r>
              <a:rPr sz="1600" spc="-135" dirty="0">
                <a:latin typeface="Georgia" panose="02040502050405020303"/>
                <a:cs typeface="Georgia" panose="02040502050405020303"/>
              </a:rPr>
              <a:t> </a:t>
            </a:r>
            <a:r>
              <a:rPr sz="1600" spc="-40" dirty="0">
                <a:latin typeface="Georgia" panose="02040502050405020303"/>
                <a:cs typeface="Georgia" panose="02040502050405020303"/>
              </a:rPr>
              <a:t>x);</a:t>
            </a:r>
            <a:endParaRPr sz="1600">
              <a:latin typeface="Georgia" panose="02040502050405020303"/>
              <a:cs typeface="Georgia" panose="02040502050405020303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20" dirty="0">
                <a:latin typeface="Georgia" panose="02040502050405020303"/>
                <a:cs typeface="Georgia" panose="02040502050405020303"/>
              </a:rPr>
              <a:t>return</a:t>
            </a:r>
            <a:r>
              <a:rPr sz="1600" spc="-50" dirty="0">
                <a:latin typeface="Georgia" panose="02040502050405020303"/>
                <a:cs typeface="Georgia" panose="02040502050405020303"/>
              </a:rPr>
              <a:t> </a:t>
            </a:r>
            <a:r>
              <a:rPr sz="1600" spc="-90" dirty="0">
                <a:latin typeface="Georgia" panose="02040502050405020303"/>
                <a:cs typeface="Georgia" panose="02040502050405020303"/>
              </a:rPr>
              <a:t>0;</a:t>
            </a:r>
            <a:endParaRPr sz="1600">
              <a:latin typeface="Georgia" panose="02040502050405020303"/>
              <a:cs typeface="Georgia" panose="02040502050405020303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75" dirty="0">
                <a:latin typeface="Georgia" panose="02040502050405020303"/>
                <a:cs typeface="Georgia" panose="02040502050405020303"/>
              </a:rPr>
              <a:t>}</a:t>
            </a:r>
            <a:endParaRPr sz="16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38375" y="1550542"/>
            <a:ext cx="4561205" cy="4833620"/>
          </a:xfrm>
          <a:custGeom>
            <a:avLst/>
            <a:gdLst/>
            <a:ahLst/>
            <a:cxnLst/>
            <a:rect l="l" t="t" r="r" b="b"/>
            <a:pathLst>
              <a:path w="4561205" h="4833620">
                <a:moveTo>
                  <a:pt x="19050" y="4573968"/>
                </a:moveTo>
                <a:lnTo>
                  <a:pt x="0" y="4573968"/>
                </a:lnTo>
                <a:lnTo>
                  <a:pt x="0" y="4829060"/>
                </a:lnTo>
                <a:lnTo>
                  <a:pt x="4318" y="4833327"/>
                </a:lnTo>
                <a:lnTo>
                  <a:pt x="2224659" y="4833327"/>
                </a:lnTo>
                <a:lnTo>
                  <a:pt x="2228850" y="4829060"/>
                </a:lnTo>
                <a:lnTo>
                  <a:pt x="2228850" y="4823802"/>
                </a:lnTo>
                <a:lnTo>
                  <a:pt x="19050" y="4823802"/>
                </a:lnTo>
                <a:lnTo>
                  <a:pt x="9525" y="4814277"/>
                </a:lnTo>
                <a:lnTo>
                  <a:pt x="19050" y="4814277"/>
                </a:lnTo>
                <a:lnTo>
                  <a:pt x="19050" y="4573968"/>
                </a:lnTo>
                <a:close/>
              </a:path>
              <a:path w="4561205" h="4833620">
                <a:moveTo>
                  <a:pt x="19050" y="4814277"/>
                </a:moveTo>
                <a:lnTo>
                  <a:pt x="9525" y="4814277"/>
                </a:lnTo>
                <a:lnTo>
                  <a:pt x="19050" y="4823802"/>
                </a:lnTo>
                <a:lnTo>
                  <a:pt x="19050" y="4814277"/>
                </a:lnTo>
                <a:close/>
              </a:path>
              <a:path w="4561205" h="4833620">
                <a:moveTo>
                  <a:pt x="2209800" y="4814277"/>
                </a:moveTo>
                <a:lnTo>
                  <a:pt x="19050" y="4814277"/>
                </a:lnTo>
                <a:lnTo>
                  <a:pt x="19050" y="4823802"/>
                </a:lnTo>
                <a:lnTo>
                  <a:pt x="2209800" y="4823802"/>
                </a:lnTo>
                <a:lnTo>
                  <a:pt x="2209800" y="4814277"/>
                </a:lnTo>
                <a:close/>
              </a:path>
              <a:path w="4561205" h="4833620">
                <a:moveTo>
                  <a:pt x="4510532" y="0"/>
                </a:moveTo>
                <a:lnTo>
                  <a:pt x="2214117" y="0"/>
                </a:lnTo>
                <a:lnTo>
                  <a:pt x="2209800" y="4191"/>
                </a:lnTo>
                <a:lnTo>
                  <a:pt x="2209800" y="4823802"/>
                </a:lnTo>
                <a:lnTo>
                  <a:pt x="2219325" y="4814277"/>
                </a:lnTo>
                <a:lnTo>
                  <a:pt x="2228850" y="4814277"/>
                </a:lnTo>
                <a:lnTo>
                  <a:pt x="2228850" y="19050"/>
                </a:lnTo>
                <a:lnTo>
                  <a:pt x="2219325" y="19050"/>
                </a:lnTo>
                <a:lnTo>
                  <a:pt x="2228850" y="9525"/>
                </a:lnTo>
                <a:lnTo>
                  <a:pt x="4514850" y="9525"/>
                </a:lnTo>
                <a:lnTo>
                  <a:pt x="4514850" y="4191"/>
                </a:lnTo>
                <a:lnTo>
                  <a:pt x="4510532" y="0"/>
                </a:lnTo>
                <a:close/>
              </a:path>
              <a:path w="4561205" h="4833620">
                <a:moveTo>
                  <a:pt x="2228850" y="4814277"/>
                </a:moveTo>
                <a:lnTo>
                  <a:pt x="2219325" y="4814277"/>
                </a:lnTo>
                <a:lnTo>
                  <a:pt x="2209800" y="4823802"/>
                </a:lnTo>
                <a:lnTo>
                  <a:pt x="2228850" y="4823802"/>
                </a:lnTo>
                <a:lnTo>
                  <a:pt x="2228850" y="4814277"/>
                </a:lnTo>
                <a:close/>
              </a:path>
              <a:path w="4561205" h="4833620">
                <a:moveTo>
                  <a:pt x="4460621" y="132080"/>
                </a:moveTo>
                <a:lnTo>
                  <a:pt x="4451477" y="137414"/>
                </a:lnTo>
                <a:lnTo>
                  <a:pt x="4449953" y="143256"/>
                </a:lnTo>
                <a:lnTo>
                  <a:pt x="4505325" y="238125"/>
                </a:lnTo>
                <a:lnTo>
                  <a:pt x="4516370" y="219202"/>
                </a:lnTo>
                <a:lnTo>
                  <a:pt x="4495800" y="219202"/>
                </a:lnTo>
                <a:lnTo>
                  <a:pt x="4495800" y="183896"/>
                </a:lnTo>
                <a:lnTo>
                  <a:pt x="4469130" y="138176"/>
                </a:lnTo>
                <a:lnTo>
                  <a:pt x="4466463" y="133731"/>
                </a:lnTo>
                <a:lnTo>
                  <a:pt x="4460621" y="132080"/>
                </a:lnTo>
                <a:close/>
              </a:path>
              <a:path w="4561205" h="4833620">
                <a:moveTo>
                  <a:pt x="4495800" y="183896"/>
                </a:moveTo>
                <a:lnTo>
                  <a:pt x="4495800" y="219202"/>
                </a:lnTo>
                <a:lnTo>
                  <a:pt x="4514850" y="219202"/>
                </a:lnTo>
                <a:lnTo>
                  <a:pt x="4514850" y="214376"/>
                </a:lnTo>
                <a:lnTo>
                  <a:pt x="4497070" y="214376"/>
                </a:lnTo>
                <a:lnTo>
                  <a:pt x="4505325" y="200224"/>
                </a:lnTo>
                <a:lnTo>
                  <a:pt x="4495800" y="183896"/>
                </a:lnTo>
                <a:close/>
              </a:path>
              <a:path w="4561205" h="4833620">
                <a:moveTo>
                  <a:pt x="4550029" y="132080"/>
                </a:moveTo>
                <a:lnTo>
                  <a:pt x="4544186" y="133731"/>
                </a:lnTo>
                <a:lnTo>
                  <a:pt x="4541520" y="138176"/>
                </a:lnTo>
                <a:lnTo>
                  <a:pt x="4514850" y="183896"/>
                </a:lnTo>
                <a:lnTo>
                  <a:pt x="4514850" y="219202"/>
                </a:lnTo>
                <a:lnTo>
                  <a:pt x="4516370" y="219202"/>
                </a:lnTo>
                <a:lnTo>
                  <a:pt x="4560697" y="143256"/>
                </a:lnTo>
                <a:lnTo>
                  <a:pt x="4559173" y="137414"/>
                </a:lnTo>
                <a:lnTo>
                  <a:pt x="4550029" y="132080"/>
                </a:lnTo>
                <a:close/>
              </a:path>
              <a:path w="4561205" h="4833620">
                <a:moveTo>
                  <a:pt x="4505325" y="200224"/>
                </a:moveTo>
                <a:lnTo>
                  <a:pt x="4497070" y="214376"/>
                </a:lnTo>
                <a:lnTo>
                  <a:pt x="4513580" y="214376"/>
                </a:lnTo>
                <a:lnTo>
                  <a:pt x="4505325" y="200224"/>
                </a:lnTo>
                <a:close/>
              </a:path>
              <a:path w="4561205" h="4833620">
                <a:moveTo>
                  <a:pt x="4514850" y="183896"/>
                </a:moveTo>
                <a:lnTo>
                  <a:pt x="4505325" y="200224"/>
                </a:lnTo>
                <a:lnTo>
                  <a:pt x="4513580" y="214376"/>
                </a:lnTo>
                <a:lnTo>
                  <a:pt x="4514850" y="214376"/>
                </a:lnTo>
                <a:lnTo>
                  <a:pt x="4514850" y="183896"/>
                </a:lnTo>
                <a:close/>
              </a:path>
              <a:path w="4561205" h="4833620">
                <a:moveTo>
                  <a:pt x="4495800" y="9525"/>
                </a:moveTo>
                <a:lnTo>
                  <a:pt x="4495800" y="183896"/>
                </a:lnTo>
                <a:lnTo>
                  <a:pt x="4505325" y="200224"/>
                </a:lnTo>
                <a:lnTo>
                  <a:pt x="4514850" y="183896"/>
                </a:lnTo>
                <a:lnTo>
                  <a:pt x="4514850" y="19050"/>
                </a:lnTo>
                <a:lnTo>
                  <a:pt x="4505325" y="19050"/>
                </a:lnTo>
                <a:lnTo>
                  <a:pt x="4495800" y="9525"/>
                </a:lnTo>
                <a:close/>
              </a:path>
              <a:path w="4561205" h="4833620">
                <a:moveTo>
                  <a:pt x="2228850" y="9525"/>
                </a:moveTo>
                <a:lnTo>
                  <a:pt x="2219325" y="19050"/>
                </a:lnTo>
                <a:lnTo>
                  <a:pt x="2228850" y="19050"/>
                </a:lnTo>
                <a:lnTo>
                  <a:pt x="2228850" y="9525"/>
                </a:lnTo>
                <a:close/>
              </a:path>
              <a:path w="4561205" h="4833620">
                <a:moveTo>
                  <a:pt x="4495800" y="9525"/>
                </a:moveTo>
                <a:lnTo>
                  <a:pt x="2228850" y="9525"/>
                </a:lnTo>
                <a:lnTo>
                  <a:pt x="2228850" y="19050"/>
                </a:lnTo>
                <a:lnTo>
                  <a:pt x="4495800" y="19050"/>
                </a:lnTo>
                <a:lnTo>
                  <a:pt x="4495800" y="9525"/>
                </a:lnTo>
                <a:close/>
              </a:path>
              <a:path w="4561205" h="4833620">
                <a:moveTo>
                  <a:pt x="4514850" y="9525"/>
                </a:moveTo>
                <a:lnTo>
                  <a:pt x="4495800" y="9525"/>
                </a:lnTo>
                <a:lnTo>
                  <a:pt x="4505325" y="19050"/>
                </a:lnTo>
                <a:lnTo>
                  <a:pt x="4514850" y="19050"/>
                </a:lnTo>
                <a:lnTo>
                  <a:pt x="4514850" y="9525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05" y="369773"/>
            <a:ext cx="511746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305" dirty="0">
                <a:solidFill>
                  <a:srgbClr val="000000"/>
                </a:solidFill>
              </a:rPr>
              <a:t>Linear </a:t>
            </a:r>
            <a:r>
              <a:rPr sz="4300" spc="-325" dirty="0">
                <a:solidFill>
                  <a:srgbClr val="000000"/>
                </a:solidFill>
              </a:rPr>
              <a:t>Search</a:t>
            </a:r>
            <a:r>
              <a:rPr sz="4300" spc="-30" dirty="0">
                <a:solidFill>
                  <a:srgbClr val="000000"/>
                </a:solidFill>
              </a:rPr>
              <a:t> </a:t>
            </a:r>
            <a:r>
              <a:rPr sz="4300" spc="-360" dirty="0">
                <a:solidFill>
                  <a:srgbClr val="000000"/>
                </a:solidFill>
              </a:rPr>
              <a:t>cont…</a:t>
            </a:r>
            <a:endParaRPr sz="43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12547" y="1265682"/>
            <a:ext cx="106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7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79717" y="2051050"/>
          <a:ext cx="7334250" cy="1125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6085"/>
                <a:gridCol w="1696085"/>
                <a:gridCol w="1820545"/>
                <a:gridCol w="2101850"/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6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Case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14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Best</a:t>
                      </a:r>
                      <a:r>
                        <a:rPr sz="1800" b="1" spc="-10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800" b="1" spc="-6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Case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15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Worst</a:t>
                      </a:r>
                      <a:r>
                        <a:rPr sz="1800" b="1" spc="-114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800" b="1" spc="-6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Case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7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Average</a:t>
                      </a:r>
                      <a:r>
                        <a:rPr sz="1800" b="1" spc="-9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800" b="1" spc="-6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Case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35" dirty="0">
                          <a:latin typeface="Arial" panose="020B0604020202020204"/>
                          <a:cs typeface="Arial" panose="020B0604020202020204"/>
                        </a:rPr>
                        <a:t>Item </a:t>
                      </a:r>
                      <a:r>
                        <a:rPr sz="1800" spc="-160" dirty="0">
                          <a:latin typeface="Arial" panose="020B0604020202020204"/>
                          <a:cs typeface="Arial" panose="020B0604020202020204"/>
                        </a:rPr>
                        <a:t>is</a:t>
                      </a:r>
                      <a:r>
                        <a:rPr sz="1800" spc="10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105" dirty="0">
                          <a:latin typeface="Arial" panose="020B0604020202020204"/>
                          <a:cs typeface="Arial" panose="020B0604020202020204"/>
                        </a:rPr>
                        <a:t>present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n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55" dirty="0">
                          <a:latin typeface="Arial" panose="020B0604020202020204"/>
                          <a:cs typeface="Arial" panose="020B0604020202020204"/>
                        </a:rPr>
                        <a:t>n/2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35" dirty="0">
                          <a:latin typeface="Arial" panose="020B0604020202020204"/>
                          <a:cs typeface="Arial" panose="020B0604020202020204"/>
                        </a:rPr>
                        <a:t>Item </a:t>
                      </a:r>
                      <a:r>
                        <a:rPr sz="1800" spc="-110" dirty="0">
                          <a:latin typeface="Arial" panose="020B0604020202020204"/>
                          <a:cs typeface="Arial" panose="020B0604020202020204"/>
                        </a:rPr>
                        <a:t>not</a:t>
                      </a:r>
                      <a:r>
                        <a:rPr sz="1800" spc="10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110" dirty="0">
                          <a:latin typeface="Arial" panose="020B0604020202020204"/>
                          <a:cs typeface="Arial" panose="020B0604020202020204"/>
                        </a:rPr>
                        <a:t>present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n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n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n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52400" y="1600187"/>
            <a:ext cx="1660525" cy="36957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336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5"/>
              </a:spcBef>
            </a:pPr>
            <a:r>
              <a:rPr sz="1800" i="1" spc="-2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Time</a:t>
            </a:r>
            <a:r>
              <a:rPr sz="1800" i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-1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Complexity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4165" y="3234042"/>
            <a:ext cx="2132330" cy="369570"/>
          </a:xfrm>
          <a:custGeom>
            <a:avLst/>
            <a:gdLst/>
            <a:ahLst/>
            <a:cxnLst/>
            <a:rect l="l" t="t" r="r" b="b"/>
            <a:pathLst>
              <a:path w="2132330" h="369570">
                <a:moveTo>
                  <a:pt x="2131822" y="0"/>
                </a:moveTo>
                <a:lnTo>
                  <a:pt x="0" y="0"/>
                </a:lnTo>
                <a:lnTo>
                  <a:pt x="0" y="369328"/>
                </a:lnTo>
                <a:lnTo>
                  <a:pt x="2131822" y="369328"/>
                </a:lnTo>
                <a:lnTo>
                  <a:pt x="2131822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54165" y="3234042"/>
            <a:ext cx="2132330" cy="36957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0"/>
              </a:spcBef>
            </a:pPr>
            <a:r>
              <a:rPr sz="1800" i="1" spc="-1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Class</a:t>
            </a:r>
            <a:r>
              <a:rPr sz="1800" i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Work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4939" y="3549777"/>
            <a:ext cx="883539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sz="1800" spc="-75" dirty="0">
                <a:latin typeface="Georgia" panose="02040502050405020303"/>
                <a:cs typeface="Georgia" panose="02040502050405020303"/>
              </a:rPr>
              <a:t>Your </a:t>
            </a:r>
            <a:r>
              <a:rPr sz="1800" spc="-150" dirty="0">
                <a:latin typeface="Georgia" panose="02040502050405020303"/>
                <a:cs typeface="Georgia" panose="02040502050405020303"/>
              </a:rPr>
              <a:t>CR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(Class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Representative) </a:t>
            </a:r>
            <a:r>
              <a:rPr sz="1800" spc="-10" dirty="0">
                <a:latin typeface="Georgia" panose="02040502050405020303"/>
                <a:cs typeface="Georgia" panose="02040502050405020303"/>
              </a:rPr>
              <a:t>went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for a </a:t>
            </a:r>
            <a:r>
              <a:rPr sz="1800" spc="-15" dirty="0">
                <a:latin typeface="Georgia" panose="02040502050405020303"/>
                <a:cs typeface="Georgia" panose="02040502050405020303"/>
              </a:rPr>
              <a:t>walk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in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a </a:t>
            </a:r>
            <a:r>
              <a:rPr sz="1800" spc="-50" dirty="0">
                <a:latin typeface="Georgia" panose="02040502050405020303"/>
                <a:cs typeface="Georgia" panose="02040502050405020303"/>
              </a:rPr>
              <a:t>garden.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There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are </a:t>
            </a:r>
            <a:r>
              <a:rPr sz="1800" spc="-60" dirty="0">
                <a:latin typeface="Georgia" panose="02040502050405020303"/>
                <a:cs typeface="Georgia" panose="02040502050405020303"/>
              </a:rPr>
              <a:t>many </a:t>
            </a:r>
            <a:r>
              <a:rPr sz="1800" spc="-5" dirty="0">
                <a:latin typeface="Georgia" panose="02040502050405020303"/>
                <a:cs typeface="Georgia" panose="02040502050405020303"/>
              </a:rPr>
              <a:t>trees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in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the 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garden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and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each </a:t>
            </a:r>
            <a:r>
              <a:rPr sz="1800" spc="-5" dirty="0">
                <a:latin typeface="Georgia" panose="02040502050405020303"/>
                <a:cs typeface="Georgia" panose="02040502050405020303"/>
              </a:rPr>
              <a:t>tree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has </a:t>
            </a:r>
            <a:r>
              <a:rPr sz="1800" spc="-50" dirty="0">
                <a:latin typeface="Georgia" panose="02040502050405020303"/>
                <a:cs typeface="Georgia" panose="02040502050405020303"/>
              </a:rPr>
              <a:t>an </a:t>
            </a:r>
            <a:r>
              <a:rPr sz="1800" spc="-55" dirty="0">
                <a:latin typeface="Georgia" panose="02040502050405020303"/>
                <a:cs typeface="Georgia" panose="02040502050405020303"/>
              </a:rPr>
              <a:t>English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alphabet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on it. While </a:t>
            </a:r>
            <a:r>
              <a:rPr sz="1800" spc="-150" dirty="0">
                <a:latin typeface="Georgia" panose="02040502050405020303"/>
                <a:cs typeface="Georgia" panose="02040502050405020303"/>
              </a:rPr>
              <a:t>CR </a:t>
            </a:r>
            <a:r>
              <a:rPr sz="1800" spc="-5" dirty="0">
                <a:latin typeface="Georgia" panose="02040502050405020303"/>
                <a:cs typeface="Georgia" panose="02040502050405020303"/>
              </a:rPr>
              <a:t>was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walking, </a:t>
            </a:r>
            <a:r>
              <a:rPr sz="1800" spc="-15" dirty="0">
                <a:latin typeface="Georgia" panose="02040502050405020303"/>
                <a:cs typeface="Georgia" panose="02040502050405020303"/>
              </a:rPr>
              <a:t>he/she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noticed  that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all </a:t>
            </a:r>
            <a:r>
              <a:rPr sz="1800" spc="-5" dirty="0">
                <a:latin typeface="Georgia" panose="02040502050405020303"/>
                <a:cs typeface="Georgia" panose="02040502050405020303"/>
              </a:rPr>
              <a:t>trees </a:t>
            </a:r>
            <a:r>
              <a:rPr sz="1800" spc="-10" dirty="0">
                <a:latin typeface="Georgia" panose="02040502050405020303"/>
                <a:cs typeface="Georgia" panose="02040502050405020303"/>
              </a:rPr>
              <a:t>with vowels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on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it are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not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in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good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state. She/he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decided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to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take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care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of </a:t>
            </a:r>
            <a:r>
              <a:rPr sz="1800" spc="-55" dirty="0">
                <a:latin typeface="Georgia" panose="02040502050405020303"/>
                <a:cs typeface="Georgia" panose="02040502050405020303"/>
              </a:rPr>
              <a:t>them.  </a:t>
            </a:r>
            <a:r>
              <a:rPr sz="1800" spc="-90" dirty="0">
                <a:latin typeface="Georgia" panose="02040502050405020303"/>
                <a:cs typeface="Georgia" panose="02040502050405020303"/>
              </a:rPr>
              <a:t>So, </a:t>
            </a:r>
            <a:r>
              <a:rPr sz="1800" spc="-15" dirty="0">
                <a:latin typeface="Georgia" panose="02040502050405020303"/>
                <a:cs typeface="Georgia" panose="02040502050405020303"/>
              </a:rPr>
              <a:t>he/she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asked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you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to tell </a:t>
            </a:r>
            <a:r>
              <a:rPr sz="1800" spc="-60" dirty="0">
                <a:latin typeface="Georgia" panose="02040502050405020303"/>
                <a:cs typeface="Georgia" panose="02040502050405020303"/>
              </a:rPr>
              <a:t>him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the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count of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such </a:t>
            </a:r>
            <a:r>
              <a:rPr sz="1800" spc="-5" dirty="0">
                <a:latin typeface="Georgia" panose="02040502050405020303"/>
                <a:cs typeface="Georgia" panose="02040502050405020303"/>
              </a:rPr>
              <a:t>trees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in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the</a:t>
            </a:r>
            <a:r>
              <a:rPr sz="1800" spc="-155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garden.</a:t>
            </a:r>
            <a:endParaRPr sz="1800">
              <a:latin typeface="Georgia" panose="02040502050405020303"/>
              <a:cs typeface="Georgia" panose="02040502050405020303"/>
            </a:endParaRPr>
          </a:p>
          <a:p>
            <a:pPr marL="12700" algn="just">
              <a:lnSpc>
                <a:spcPct val="100000"/>
              </a:lnSpc>
              <a:spcBef>
                <a:spcPts val="435"/>
              </a:spcBef>
            </a:pPr>
            <a:r>
              <a:rPr sz="1800" b="1" spc="-145" dirty="0">
                <a:latin typeface="Georgia" panose="02040502050405020303"/>
                <a:cs typeface="Georgia" panose="02040502050405020303"/>
              </a:rPr>
              <a:t>Note </a:t>
            </a:r>
            <a:r>
              <a:rPr sz="1800" b="1" spc="-160" dirty="0">
                <a:latin typeface="Georgia" panose="02040502050405020303"/>
                <a:cs typeface="Georgia" panose="02040502050405020303"/>
              </a:rPr>
              <a:t>: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The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following </a:t>
            </a:r>
            <a:r>
              <a:rPr sz="1800" spc="-10" dirty="0">
                <a:latin typeface="Georgia" panose="02040502050405020303"/>
                <a:cs typeface="Georgia" panose="02040502050405020303"/>
              </a:rPr>
              <a:t>letters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are vowels: </a:t>
            </a:r>
            <a:r>
              <a:rPr sz="1800" spc="-135" dirty="0">
                <a:latin typeface="Georgia" panose="02040502050405020303"/>
                <a:cs typeface="Georgia" panose="02040502050405020303"/>
              </a:rPr>
              <a:t>'A',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'E',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'I', </a:t>
            </a:r>
            <a:r>
              <a:rPr sz="1800" spc="-55" dirty="0">
                <a:latin typeface="Georgia" panose="02040502050405020303"/>
                <a:cs typeface="Georgia" panose="02040502050405020303"/>
              </a:rPr>
              <a:t>'O',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'U' </a:t>
            </a:r>
            <a:r>
              <a:rPr sz="1800" spc="-55" dirty="0">
                <a:latin typeface="Georgia" panose="02040502050405020303"/>
                <a:cs typeface="Georgia" panose="02040502050405020303"/>
              </a:rPr>
              <a:t>,'a','e','i','o'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and</a:t>
            </a:r>
            <a:r>
              <a:rPr sz="1800" spc="95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'u'.</a:t>
            </a:r>
            <a:endParaRPr sz="18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4939" y="5278424"/>
            <a:ext cx="2228850" cy="62293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800" b="1" spc="-130" dirty="0">
                <a:latin typeface="Georgia" panose="02040502050405020303"/>
                <a:cs typeface="Georgia" panose="02040502050405020303"/>
              </a:rPr>
              <a:t>Input </a:t>
            </a:r>
            <a:r>
              <a:rPr sz="1800" spc="-90" dirty="0">
                <a:latin typeface="Georgia" panose="02040502050405020303"/>
                <a:cs typeface="Georgia" panose="02040502050405020303"/>
              </a:rPr>
              <a:t>:</a:t>
            </a:r>
            <a:r>
              <a:rPr sz="1800" spc="-60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spc="-70" dirty="0">
                <a:latin typeface="Georgia" panose="02040502050405020303"/>
                <a:cs typeface="Georgia" panose="02040502050405020303"/>
              </a:rPr>
              <a:t>“nBBZLaosnm”</a:t>
            </a:r>
            <a:endParaRPr sz="1800">
              <a:latin typeface="Georgia" panose="02040502050405020303"/>
              <a:cs typeface="Georgia" panose="02040502050405020303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800" b="1" spc="-125" dirty="0">
                <a:latin typeface="Georgia" panose="02040502050405020303"/>
                <a:cs typeface="Georgia" panose="02040502050405020303"/>
              </a:rPr>
              <a:t>Output </a:t>
            </a:r>
            <a:r>
              <a:rPr sz="1800" spc="-90" dirty="0">
                <a:latin typeface="Georgia" panose="02040502050405020303"/>
                <a:cs typeface="Georgia" panose="02040502050405020303"/>
              </a:rPr>
              <a:t>:</a:t>
            </a:r>
            <a:r>
              <a:rPr sz="1800" spc="10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spc="-10" dirty="0">
                <a:latin typeface="Georgia" panose="02040502050405020303"/>
                <a:cs typeface="Georgia" panose="02040502050405020303"/>
              </a:rPr>
              <a:t>2</a:t>
            </a:r>
            <a:endParaRPr sz="18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32503" y="5278424"/>
            <a:ext cx="2023110" cy="62293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290"/>
              </a:spcBef>
            </a:pPr>
            <a:r>
              <a:rPr sz="1800" b="1" spc="-130" dirty="0">
                <a:latin typeface="Georgia" panose="02040502050405020303"/>
                <a:cs typeface="Georgia" panose="02040502050405020303"/>
              </a:rPr>
              <a:t>Input </a:t>
            </a:r>
            <a:r>
              <a:rPr sz="1800" spc="-90" dirty="0">
                <a:latin typeface="Georgia" panose="02040502050405020303"/>
                <a:cs typeface="Georgia" panose="02040502050405020303"/>
              </a:rPr>
              <a:t>: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spc="-120" dirty="0">
                <a:latin typeface="Georgia" panose="02040502050405020303"/>
                <a:cs typeface="Georgia" panose="02040502050405020303"/>
              </a:rPr>
              <a:t>“JHkIsnZtTL”</a:t>
            </a:r>
            <a:endParaRPr sz="1800">
              <a:latin typeface="Georgia" panose="02040502050405020303"/>
              <a:cs typeface="Georgia" panose="02040502050405020303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800" b="1" spc="-125" dirty="0">
                <a:latin typeface="Georgia" panose="02040502050405020303"/>
                <a:cs typeface="Georgia" panose="02040502050405020303"/>
              </a:rPr>
              <a:t>Output </a:t>
            </a:r>
            <a:r>
              <a:rPr sz="1800" spc="-90" dirty="0">
                <a:latin typeface="Georgia" panose="02040502050405020303"/>
                <a:cs typeface="Georgia" panose="02040502050405020303"/>
              </a:rPr>
              <a:t>:</a:t>
            </a:r>
            <a:r>
              <a:rPr sz="1800" spc="25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spc="220" dirty="0">
                <a:latin typeface="Georgia" panose="02040502050405020303"/>
                <a:cs typeface="Georgia" panose="02040502050405020303"/>
              </a:rPr>
              <a:t>1</a:t>
            </a:r>
            <a:endParaRPr sz="18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9539" y="5930595"/>
            <a:ext cx="7051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120" dirty="0">
                <a:latin typeface="Georgia" panose="02040502050405020303"/>
                <a:cs typeface="Georgia" panose="02040502050405020303"/>
              </a:rPr>
              <a:t>Explanation</a:t>
            </a:r>
            <a:r>
              <a:rPr sz="1800" spc="-120" dirty="0">
                <a:latin typeface="Georgia" panose="02040502050405020303"/>
                <a:cs typeface="Georgia" panose="02040502050405020303"/>
              </a:rPr>
              <a:t>: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number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of </a:t>
            </a:r>
            <a:r>
              <a:rPr sz="1800" spc="-10" dirty="0">
                <a:latin typeface="Georgia" panose="02040502050405020303"/>
                <a:cs typeface="Georgia" panose="02040502050405020303"/>
              </a:rPr>
              <a:t>vowels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in </a:t>
            </a:r>
            <a:r>
              <a:rPr sz="1800" spc="65" dirty="0">
                <a:latin typeface="Georgia" panose="02040502050405020303"/>
                <a:cs typeface="Georgia" panose="02040502050405020303"/>
              </a:rPr>
              <a:t>1</a:t>
            </a:r>
            <a:r>
              <a:rPr sz="1800" spc="97" baseline="25000" dirty="0">
                <a:latin typeface="Georgia" panose="02040502050405020303"/>
                <a:cs typeface="Georgia" panose="02040502050405020303"/>
              </a:rPr>
              <a:t>st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input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is </a:t>
            </a:r>
            <a:r>
              <a:rPr sz="1800" spc="-10" dirty="0">
                <a:latin typeface="Georgia" panose="02040502050405020303"/>
                <a:cs typeface="Georgia" panose="02040502050405020303"/>
              </a:rPr>
              <a:t>2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and in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second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input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is</a:t>
            </a:r>
            <a:r>
              <a:rPr sz="1800" spc="-10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spc="220" dirty="0">
                <a:latin typeface="Georgia" panose="02040502050405020303"/>
                <a:cs typeface="Georgia" panose="02040502050405020303"/>
              </a:rPr>
              <a:t>1</a:t>
            </a:r>
            <a:endParaRPr sz="18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828800" y="3265932"/>
            <a:ext cx="421767" cy="30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05" y="369773"/>
            <a:ext cx="442849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275" dirty="0">
                <a:solidFill>
                  <a:srgbClr val="000000"/>
                </a:solidFill>
              </a:rPr>
              <a:t>Divide </a:t>
            </a:r>
            <a:r>
              <a:rPr sz="4300" spc="-260" dirty="0">
                <a:solidFill>
                  <a:srgbClr val="000000"/>
                </a:solidFill>
              </a:rPr>
              <a:t>&amp;</a:t>
            </a:r>
            <a:r>
              <a:rPr sz="4300" spc="-75" dirty="0">
                <a:solidFill>
                  <a:srgbClr val="000000"/>
                </a:solidFill>
              </a:rPr>
              <a:t> </a:t>
            </a:r>
            <a:r>
              <a:rPr sz="4300" spc="-340" dirty="0">
                <a:solidFill>
                  <a:srgbClr val="000000"/>
                </a:solidFill>
              </a:rPr>
              <a:t>Conquer</a:t>
            </a:r>
            <a:endParaRPr sz="43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54939" y="1479931"/>
            <a:ext cx="8836025" cy="2000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sz="1800" spc="-90" dirty="0">
                <a:latin typeface="Georgia" panose="02040502050405020303"/>
                <a:cs typeface="Georgia" panose="02040502050405020303"/>
              </a:rPr>
              <a:t>In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divide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and 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conquer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approach,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the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problem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in  </a:t>
            </a:r>
            <a:r>
              <a:rPr sz="1800" spc="-60" dirty="0">
                <a:latin typeface="Georgia" panose="02040502050405020303"/>
                <a:cs typeface="Georgia" panose="02040502050405020303"/>
              </a:rPr>
              <a:t>hand,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is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divided into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smaller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sub- 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problems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and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then each problem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is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solved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independently. </a:t>
            </a:r>
            <a:r>
              <a:rPr sz="1800" spc="-55" dirty="0">
                <a:latin typeface="Georgia" panose="02040502050405020303"/>
                <a:cs typeface="Georgia" panose="02040502050405020303"/>
              </a:rPr>
              <a:t>When </a:t>
            </a:r>
            <a:r>
              <a:rPr sz="1800" spc="20" dirty="0">
                <a:latin typeface="Georgia" panose="02040502050405020303"/>
                <a:cs typeface="Georgia" panose="02040502050405020303"/>
              </a:rPr>
              <a:t>we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keep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on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dividing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the 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sub-problems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into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even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smaller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sub-problems, </a:t>
            </a:r>
            <a:r>
              <a:rPr sz="1800" spc="20" dirty="0">
                <a:latin typeface="Georgia" panose="02040502050405020303"/>
                <a:cs typeface="Georgia" panose="02040502050405020303"/>
              </a:rPr>
              <a:t>we </a:t>
            </a:r>
            <a:r>
              <a:rPr sz="1800" spc="-50" dirty="0">
                <a:latin typeface="Georgia" panose="02040502050405020303"/>
                <a:cs typeface="Georgia" panose="02040502050405020303"/>
              </a:rPr>
              <a:t>may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eventually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reach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at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a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stage </a:t>
            </a:r>
            <a:r>
              <a:rPr sz="1800" spc="-5" dirty="0">
                <a:latin typeface="Georgia" panose="02040502050405020303"/>
                <a:cs typeface="Georgia" panose="02040502050405020303"/>
              </a:rPr>
              <a:t>where 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no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more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dividation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is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possible.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Those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"atomic"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smallest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possible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sub-problem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(fractions) 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are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solved.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The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solution of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all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sub-problems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is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finally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merged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in </a:t>
            </a:r>
            <a:r>
              <a:rPr sz="1800" spc="-15" dirty="0">
                <a:latin typeface="Georgia" panose="02040502050405020303"/>
                <a:cs typeface="Georgia" panose="02040502050405020303"/>
              </a:rPr>
              <a:t>order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to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obtain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the  solution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of original</a:t>
            </a:r>
            <a:r>
              <a:rPr sz="1800" spc="-110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problem.</a:t>
            </a:r>
            <a:endParaRPr sz="18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2547" y="1265682"/>
            <a:ext cx="106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8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34820" y="3581400"/>
            <a:ext cx="5238750" cy="2725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05" y="369773"/>
            <a:ext cx="606869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275" dirty="0">
                <a:solidFill>
                  <a:srgbClr val="000000"/>
                </a:solidFill>
              </a:rPr>
              <a:t>Divide </a:t>
            </a:r>
            <a:r>
              <a:rPr sz="4300" spc="-260" dirty="0">
                <a:solidFill>
                  <a:srgbClr val="000000"/>
                </a:solidFill>
              </a:rPr>
              <a:t>&amp; </a:t>
            </a:r>
            <a:r>
              <a:rPr sz="4300" spc="-340" dirty="0">
                <a:solidFill>
                  <a:srgbClr val="000000"/>
                </a:solidFill>
              </a:rPr>
              <a:t>Conquer</a:t>
            </a:r>
            <a:r>
              <a:rPr sz="4300" spc="60" dirty="0">
                <a:solidFill>
                  <a:srgbClr val="000000"/>
                </a:solidFill>
              </a:rPr>
              <a:t> </a:t>
            </a:r>
            <a:r>
              <a:rPr sz="4300" spc="-360" dirty="0">
                <a:solidFill>
                  <a:srgbClr val="000000"/>
                </a:solidFill>
              </a:rPr>
              <a:t>cont…</a:t>
            </a:r>
            <a:endParaRPr sz="43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54939" y="1534795"/>
            <a:ext cx="8834755" cy="490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Georgia" panose="02040502050405020303"/>
                <a:cs typeface="Georgia" panose="02040502050405020303"/>
              </a:rPr>
              <a:t>Broadly, </a:t>
            </a:r>
            <a:r>
              <a:rPr sz="1800" spc="20" dirty="0">
                <a:latin typeface="Georgia" panose="02040502050405020303"/>
                <a:cs typeface="Georgia" panose="02040502050405020303"/>
              </a:rPr>
              <a:t>we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can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understand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divide-and-conquer approach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as </a:t>
            </a:r>
            <a:r>
              <a:rPr sz="1800" spc="-15" dirty="0">
                <a:latin typeface="Georgia" panose="02040502050405020303"/>
                <a:cs typeface="Georgia" panose="02040502050405020303"/>
              </a:rPr>
              <a:t>three step</a:t>
            </a:r>
            <a:r>
              <a:rPr sz="1800" spc="-145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process.</a:t>
            </a:r>
            <a:endParaRPr sz="1800">
              <a:latin typeface="Georgia" panose="02040502050405020303"/>
              <a:cs typeface="Georgia" panose="02040502050405020303"/>
            </a:endParaRPr>
          </a:p>
          <a:p>
            <a:pPr marL="330835" marR="5080" indent="-318770" algn="just">
              <a:lnSpc>
                <a:spcPct val="100000"/>
              </a:lnSpc>
              <a:spcBef>
                <a:spcPts val="1440"/>
              </a:spcBef>
              <a:buClr>
                <a:srgbClr val="C00000"/>
              </a:buClr>
              <a:buSzPct val="81000"/>
              <a:buFont typeface="Wingdings" panose="05000000000000000000"/>
              <a:buChar char=""/>
              <a:tabLst>
                <a:tab pos="331470" algn="l"/>
              </a:tabLst>
            </a:pPr>
            <a:r>
              <a:rPr sz="1800" b="1" spc="-110" dirty="0">
                <a:latin typeface="Georgia" panose="02040502050405020303"/>
                <a:cs typeface="Georgia" panose="02040502050405020303"/>
              </a:rPr>
              <a:t>Divide/Break: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This </a:t>
            </a:r>
            <a:r>
              <a:rPr sz="1800" spc="-15" dirty="0">
                <a:latin typeface="Georgia" panose="02040502050405020303"/>
                <a:cs typeface="Georgia" panose="02040502050405020303"/>
              </a:rPr>
              <a:t>step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involves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breaking the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problem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into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smaller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sub-problems.  Sub-problems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should </a:t>
            </a:r>
            <a:r>
              <a:rPr sz="1800" spc="-15" dirty="0">
                <a:latin typeface="Georgia" panose="02040502050405020303"/>
                <a:cs typeface="Georgia" panose="02040502050405020303"/>
              </a:rPr>
              <a:t>represent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as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a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part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of original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problem. This </a:t>
            </a:r>
            <a:r>
              <a:rPr sz="1800" spc="-15" dirty="0">
                <a:latin typeface="Georgia" panose="02040502050405020303"/>
                <a:cs typeface="Georgia" panose="02040502050405020303"/>
              </a:rPr>
              <a:t>step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generally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takes  recursive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approach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to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divide the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problem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until no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sub-problem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is further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dividable. </a:t>
            </a:r>
            <a:r>
              <a:rPr sz="1800" spc="-80" dirty="0">
                <a:latin typeface="Georgia" panose="02040502050405020303"/>
                <a:cs typeface="Georgia" panose="02040502050405020303"/>
              </a:rPr>
              <a:t>At 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this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stage,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sub-problems become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atomic </a:t>
            </a:r>
            <a:r>
              <a:rPr sz="1800" spc="-50" dirty="0">
                <a:latin typeface="Georgia" panose="02040502050405020303"/>
                <a:cs typeface="Georgia" panose="02040502050405020303"/>
              </a:rPr>
              <a:t>in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nature but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still </a:t>
            </a:r>
            <a:r>
              <a:rPr sz="1800" spc="-15" dirty="0">
                <a:latin typeface="Georgia" panose="02040502050405020303"/>
                <a:cs typeface="Georgia" panose="02040502050405020303"/>
              </a:rPr>
              <a:t>represents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some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part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of 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actual</a:t>
            </a:r>
            <a:r>
              <a:rPr sz="1800" spc="-50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problem.</a:t>
            </a:r>
            <a:endParaRPr sz="1800">
              <a:latin typeface="Georgia" panose="02040502050405020303"/>
              <a:cs typeface="Georgia" panose="02040502050405020303"/>
            </a:endParaRPr>
          </a:p>
          <a:p>
            <a:pPr marL="330835" indent="-318770" algn="just">
              <a:lnSpc>
                <a:spcPct val="100000"/>
              </a:lnSpc>
              <a:spcBef>
                <a:spcPts val="190"/>
              </a:spcBef>
              <a:buClr>
                <a:srgbClr val="C00000"/>
              </a:buClr>
              <a:buSzPct val="81000"/>
              <a:buFont typeface="Wingdings" panose="05000000000000000000"/>
              <a:buChar char=""/>
              <a:tabLst>
                <a:tab pos="331470" algn="l"/>
              </a:tabLst>
            </a:pPr>
            <a:r>
              <a:rPr sz="1800" b="1" spc="-130" dirty="0">
                <a:latin typeface="Georgia" panose="02040502050405020303"/>
                <a:cs typeface="Georgia" panose="02040502050405020303"/>
              </a:rPr>
              <a:t>Conquer/Solve: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This </a:t>
            </a:r>
            <a:r>
              <a:rPr sz="1800" spc="-15" dirty="0">
                <a:latin typeface="Georgia" panose="02040502050405020303"/>
                <a:cs typeface="Georgia" panose="02040502050405020303"/>
              </a:rPr>
              <a:t>step receives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lot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of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smaller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sub-problem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to </a:t>
            </a:r>
            <a:r>
              <a:rPr sz="1800" spc="-10" dirty="0">
                <a:latin typeface="Georgia" panose="02040502050405020303"/>
                <a:cs typeface="Georgia" panose="02040502050405020303"/>
              </a:rPr>
              <a:t>be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solved.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Generally</a:t>
            </a:r>
            <a:endParaRPr sz="1800">
              <a:latin typeface="Georgia" panose="02040502050405020303"/>
              <a:cs typeface="Georgia" panose="02040502050405020303"/>
            </a:endParaRPr>
          </a:p>
          <a:p>
            <a:pPr marL="330835" algn="just">
              <a:lnSpc>
                <a:spcPct val="100000"/>
              </a:lnSpc>
              <a:spcBef>
                <a:spcPts val="435"/>
              </a:spcBef>
            </a:pPr>
            <a:r>
              <a:rPr sz="1800" spc="-25" dirty="0">
                <a:latin typeface="Georgia" panose="02040502050405020303"/>
                <a:cs typeface="Georgia" panose="02040502050405020303"/>
              </a:rPr>
              <a:t>at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this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level,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problems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are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considered </a:t>
            </a:r>
            <a:r>
              <a:rPr sz="1800" spc="-10" dirty="0">
                <a:latin typeface="Georgia" panose="02040502050405020303"/>
                <a:cs typeface="Georgia" panose="02040502050405020303"/>
              </a:rPr>
              <a:t>'solved'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on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their</a:t>
            </a:r>
            <a:r>
              <a:rPr sz="1800" spc="-155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own.</a:t>
            </a:r>
            <a:endParaRPr sz="1800">
              <a:latin typeface="Georgia" panose="02040502050405020303"/>
              <a:cs typeface="Georgia" panose="02040502050405020303"/>
            </a:endParaRPr>
          </a:p>
          <a:p>
            <a:pPr marL="330835" marR="6985" indent="-318770" algn="just">
              <a:lnSpc>
                <a:spcPct val="120000"/>
              </a:lnSpc>
              <a:buClr>
                <a:srgbClr val="C00000"/>
              </a:buClr>
              <a:buSzPct val="81000"/>
              <a:buFont typeface="Wingdings" panose="05000000000000000000"/>
              <a:buChar char=""/>
              <a:tabLst>
                <a:tab pos="331470" algn="l"/>
              </a:tabLst>
            </a:pPr>
            <a:r>
              <a:rPr sz="1800" b="1" spc="-135" dirty="0">
                <a:latin typeface="Georgia" panose="02040502050405020303"/>
                <a:cs typeface="Georgia" panose="02040502050405020303"/>
              </a:rPr>
              <a:t>Merge/Combine: </a:t>
            </a:r>
            <a:r>
              <a:rPr sz="1800" spc="-60" dirty="0">
                <a:latin typeface="Georgia" panose="02040502050405020303"/>
                <a:cs typeface="Georgia" panose="02040502050405020303"/>
              </a:rPr>
              <a:t>When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the smaller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sub-problems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are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solved,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this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stage recursively 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combines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them until </a:t>
            </a:r>
            <a:r>
              <a:rPr sz="1800" spc="-15" dirty="0">
                <a:latin typeface="Georgia" panose="02040502050405020303"/>
                <a:cs typeface="Georgia" panose="02040502050405020303"/>
              </a:rPr>
              <a:t>they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formulate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solution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of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the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original</a:t>
            </a:r>
            <a:r>
              <a:rPr sz="1800" spc="-170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problem.</a:t>
            </a:r>
            <a:endParaRPr sz="1800">
              <a:latin typeface="Georgia" panose="02040502050405020303"/>
              <a:cs typeface="Georgia" panose="02040502050405020303"/>
            </a:endParaRPr>
          </a:p>
          <a:p>
            <a:pPr marL="12700" marR="5715">
              <a:lnSpc>
                <a:spcPct val="100000"/>
              </a:lnSpc>
              <a:spcBef>
                <a:spcPts val="1440"/>
              </a:spcBef>
              <a:tabLst>
                <a:tab pos="524510" algn="l"/>
                <a:tab pos="1574800" algn="l"/>
                <a:tab pos="2661285" algn="l"/>
                <a:tab pos="3858895" algn="l"/>
                <a:tab pos="4312285" algn="l"/>
                <a:tab pos="5024120" algn="l"/>
                <a:tab pos="5412740" algn="l"/>
                <a:tab pos="7480300" algn="l"/>
              </a:tabLst>
            </a:pPr>
            <a:r>
              <a:rPr sz="1800" spc="-35" dirty="0">
                <a:latin typeface="Georgia" panose="02040502050405020303"/>
                <a:cs typeface="Georgia" panose="02040502050405020303"/>
              </a:rPr>
              <a:t>The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	</a:t>
            </a:r>
            <a:r>
              <a:rPr sz="1800" spc="-75" dirty="0">
                <a:latin typeface="Georgia" panose="02040502050405020303"/>
                <a:cs typeface="Georgia" panose="02040502050405020303"/>
              </a:rPr>
              <a:t>f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o</a:t>
            </a:r>
            <a:r>
              <a:rPr sz="1800" spc="-10" dirty="0">
                <a:latin typeface="Georgia" panose="02040502050405020303"/>
                <a:cs typeface="Georgia" panose="02040502050405020303"/>
              </a:rPr>
              <a:t>l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l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o</a:t>
            </a:r>
            <a:r>
              <a:rPr sz="1800" spc="-15" dirty="0">
                <a:latin typeface="Georgia" panose="02040502050405020303"/>
                <a:cs typeface="Georgia" panose="02040502050405020303"/>
              </a:rPr>
              <a:t>wi</a:t>
            </a:r>
            <a:r>
              <a:rPr sz="1800" spc="-10" dirty="0">
                <a:latin typeface="Georgia" panose="02040502050405020303"/>
                <a:cs typeface="Georgia" panose="02040502050405020303"/>
              </a:rPr>
              <a:t>n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g</a:t>
            </a:r>
            <a:r>
              <a:rPr sz="1800" dirty="0">
                <a:latin typeface="Georgia" panose="02040502050405020303"/>
                <a:cs typeface="Georgia" panose="02040502050405020303"/>
              </a:rPr>
              <a:t>	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compu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t</a:t>
            </a:r>
            <a:r>
              <a:rPr sz="1800" spc="5" dirty="0">
                <a:latin typeface="Georgia" panose="02040502050405020303"/>
                <a:cs typeface="Georgia" panose="02040502050405020303"/>
              </a:rPr>
              <a:t>er</a:t>
            </a:r>
            <a:r>
              <a:rPr sz="1800" dirty="0">
                <a:latin typeface="Georgia" panose="02040502050405020303"/>
                <a:cs typeface="Georgia" panose="02040502050405020303"/>
              </a:rPr>
              <a:t>	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algor</a:t>
            </a:r>
            <a:r>
              <a:rPr sz="1800" spc="-15" dirty="0">
                <a:latin typeface="Georgia" panose="02040502050405020303"/>
                <a:cs typeface="Georgia" panose="02040502050405020303"/>
              </a:rPr>
              <a:t>i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t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h</a:t>
            </a:r>
            <a:r>
              <a:rPr sz="1800" spc="-70" dirty="0">
                <a:latin typeface="Georgia" panose="02040502050405020303"/>
                <a:cs typeface="Georgia" panose="02040502050405020303"/>
              </a:rPr>
              <a:t>m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s</a:t>
            </a:r>
            <a:r>
              <a:rPr sz="1800" dirty="0">
                <a:latin typeface="Georgia" panose="02040502050405020303"/>
                <a:cs typeface="Georgia" panose="02040502050405020303"/>
              </a:rPr>
              <a:t>	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a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r</a:t>
            </a:r>
            <a:r>
              <a:rPr sz="1800" spc="5" dirty="0">
                <a:latin typeface="Georgia" panose="02040502050405020303"/>
                <a:cs typeface="Georgia" panose="02040502050405020303"/>
              </a:rPr>
              <a:t>e</a:t>
            </a:r>
            <a:r>
              <a:rPr sz="1800" dirty="0">
                <a:latin typeface="Georgia" panose="02040502050405020303"/>
                <a:cs typeface="Georgia" panose="02040502050405020303"/>
              </a:rPr>
              <a:t>	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b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a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s</a:t>
            </a:r>
            <a:r>
              <a:rPr sz="1800" spc="-15" dirty="0">
                <a:latin typeface="Georgia" panose="02040502050405020303"/>
                <a:cs typeface="Georgia" panose="02040502050405020303"/>
              </a:rPr>
              <a:t>ed</a:t>
            </a:r>
            <a:r>
              <a:rPr sz="1800" dirty="0">
                <a:latin typeface="Georgia" panose="02040502050405020303"/>
                <a:cs typeface="Georgia" panose="02040502050405020303"/>
              </a:rPr>
              <a:t>	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on</a:t>
            </a:r>
            <a:r>
              <a:rPr sz="1800" dirty="0">
                <a:latin typeface="Georgia" panose="02040502050405020303"/>
                <a:cs typeface="Georgia" panose="02040502050405020303"/>
              </a:rPr>
              <a:t>	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d</a:t>
            </a:r>
            <a:r>
              <a:rPr sz="1800" spc="-65" dirty="0">
                <a:latin typeface="Georgia" panose="02040502050405020303"/>
                <a:cs typeface="Georgia" panose="02040502050405020303"/>
              </a:rPr>
              <a:t>i</a:t>
            </a:r>
            <a:r>
              <a:rPr sz="1800" spc="-10" dirty="0">
                <a:latin typeface="Georgia" panose="02040502050405020303"/>
                <a:cs typeface="Georgia" panose="02040502050405020303"/>
              </a:rPr>
              <a:t>v</a:t>
            </a:r>
            <a:r>
              <a:rPr sz="1800" spc="-5" dirty="0">
                <a:latin typeface="Georgia" panose="02040502050405020303"/>
                <a:cs typeface="Georgia" panose="02040502050405020303"/>
              </a:rPr>
              <a:t>i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d</a:t>
            </a:r>
            <a:r>
              <a:rPr sz="1800" spc="5" dirty="0">
                <a:latin typeface="Georgia" panose="02040502050405020303"/>
                <a:cs typeface="Georgia" panose="02040502050405020303"/>
              </a:rPr>
              <a:t>e</a:t>
            </a:r>
            <a:r>
              <a:rPr sz="1800" spc="-80" dirty="0">
                <a:latin typeface="Georgia" panose="02040502050405020303"/>
                <a:cs typeface="Georgia" panose="02040502050405020303"/>
              </a:rPr>
              <a:t>-</a:t>
            </a:r>
            <a:r>
              <a:rPr sz="1800" spc="-50" dirty="0">
                <a:latin typeface="Georgia" panose="02040502050405020303"/>
                <a:cs typeface="Georgia" panose="02040502050405020303"/>
              </a:rPr>
              <a:t>and</a:t>
            </a:r>
            <a:r>
              <a:rPr sz="1800" spc="-80" dirty="0">
                <a:latin typeface="Georgia" panose="02040502050405020303"/>
                <a:cs typeface="Georgia" panose="02040502050405020303"/>
              </a:rPr>
              <a:t>-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c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o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n</a:t>
            </a:r>
            <a:r>
              <a:rPr sz="1800" spc="-15" dirty="0">
                <a:latin typeface="Georgia" panose="02040502050405020303"/>
                <a:cs typeface="Georgia" panose="02040502050405020303"/>
              </a:rPr>
              <a:t>quer</a:t>
            </a:r>
            <a:r>
              <a:rPr sz="1800" dirty="0">
                <a:latin typeface="Georgia" panose="02040502050405020303"/>
                <a:cs typeface="Georgia" panose="02040502050405020303"/>
              </a:rPr>
              <a:t>	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p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r</a:t>
            </a:r>
            <a:r>
              <a:rPr sz="1800" spc="-15" dirty="0">
                <a:latin typeface="Georgia" panose="02040502050405020303"/>
                <a:cs typeface="Georgia" panose="02040502050405020303"/>
              </a:rPr>
              <a:t>og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r</a:t>
            </a:r>
            <a:r>
              <a:rPr sz="1800" spc="-75" dirty="0">
                <a:latin typeface="Georgia" panose="02040502050405020303"/>
                <a:cs typeface="Georgia" panose="02040502050405020303"/>
              </a:rPr>
              <a:t>amm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i</a:t>
            </a:r>
            <a:r>
              <a:rPr sz="1800" spc="-40" dirty="0">
                <a:latin typeface="Georgia" panose="02040502050405020303"/>
                <a:cs typeface="Georgia" panose="02040502050405020303"/>
              </a:rPr>
              <a:t>ng 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approach</a:t>
            </a:r>
            <a:endParaRPr sz="1800">
              <a:latin typeface="Georgia" panose="02040502050405020303"/>
              <a:cs typeface="Georgia" panose="02040502050405020303"/>
            </a:endParaRPr>
          </a:p>
          <a:p>
            <a:pPr marL="330835" indent="-318770" algn="just">
              <a:lnSpc>
                <a:spcPct val="100000"/>
              </a:lnSpc>
              <a:spcBef>
                <a:spcPts val="195"/>
              </a:spcBef>
              <a:buClr>
                <a:srgbClr val="C00000"/>
              </a:buClr>
              <a:buSzPct val="81000"/>
              <a:buFont typeface="Wingdings" panose="05000000000000000000"/>
              <a:buChar char=""/>
              <a:tabLst>
                <a:tab pos="331470" algn="l"/>
              </a:tabLst>
            </a:pPr>
            <a:r>
              <a:rPr sz="1800" spc="-30" dirty="0">
                <a:latin typeface="Georgia" panose="02040502050405020303"/>
                <a:cs typeface="Georgia" panose="02040502050405020303"/>
              </a:rPr>
              <a:t>Binary</a:t>
            </a:r>
            <a:r>
              <a:rPr sz="1800" spc="-65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Search</a:t>
            </a:r>
            <a:endParaRPr sz="1800">
              <a:latin typeface="Georgia" panose="02040502050405020303"/>
              <a:cs typeface="Georgia" panose="02040502050405020303"/>
            </a:endParaRPr>
          </a:p>
          <a:p>
            <a:pPr marL="12700" marR="5080">
              <a:lnSpc>
                <a:spcPct val="100000"/>
              </a:lnSpc>
              <a:spcBef>
                <a:spcPts val="1440"/>
              </a:spcBef>
            </a:pPr>
            <a:r>
              <a:rPr sz="1800" spc="-40" dirty="0">
                <a:latin typeface="Georgia" panose="02040502050405020303"/>
                <a:cs typeface="Georgia" panose="02040502050405020303"/>
              </a:rPr>
              <a:t>This </a:t>
            </a:r>
            <a:r>
              <a:rPr sz="1800" spc="-35" dirty="0">
                <a:latin typeface="Georgia" panose="02040502050405020303"/>
                <a:cs typeface="Georgia" panose="02040502050405020303"/>
              </a:rPr>
              <a:t>algorithmic approach </a:t>
            </a:r>
            <a:r>
              <a:rPr sz="1800" spc="-5" dirty="0">
                <a:latin typeface="Georgia" panose="02040502050405020303"/>
                <a:cs typeface="Georgia" panose="02040502050405020303"/>
              </a:rPr>
              <a:t>works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recursively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and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conquer </a:t>
            </a:r>
            <a:r>
              <a:rPr sz="1800" spc="-45" dirty="0">
                <a:latin typeface="Georgia" panose="02040502050405020303"/>
                <a:cs typeface="Georgia" panose="02040502050405020303"/>
              </a:rPr>
              <a:t>&amp;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merge </a:t>
            </a:r>
            <a:r>
              <a:rPr sz="1800" spc="-15" dirty="0">
                <a:latin typeface="Georgia" panose="02040502050405020303"/>
                <a:cs typeface="Georgia" panose="02040502050405020303"/>
              </a:rPr>
              <a:t>steps </a:t>
            </a:r>
            <a:r>
              <a:rPr sz="1800" spc="-5" dirty="0">
                <a:latin typeface="Georgia" panose="02040502050405020303"/>
                <a:cs typeface="Georgia" panose="02040502050405020303"/>
              </a:rPr>
              <a:t>works </a:t>
            </a:r>
            <a:r>
              <a:rPr sz="1800" spc="-15" dirty="0">
                <a:latin typeface="Georgia" panose="02040502050405020303"/>
                <a:cs typeface="Georgia" panose="02040502050405020303"/>
              </a:rPr>
              <a:t>so close  </a:t>
            </a:r>
            <a:r>
              <a:rPr sz="1800" spc="-30" dirty="0">
                <a:latin typeface="Georgia" panose="02040502050405020303"/>
                <a:cs typeface="Georgia" panose="02040502050405020303"/>
              </a:rPr>
              <a:t>that </a:t>
            </a:r>
            <a:r>
              <a:rPr sz="1800" spc="-15" dirty="0">
                <a:latin typeface="Georgia" panose="02040502050405020303"/>
                <a:cs typeface="Georgia" panose="02040502050405020303"/>
              </a:rPr>
              <a:t>they </a:t>
            </a:r>
            <a:r>
              <a:rPr sz="1800" spc="-25" dirty="0">
                <a:latin typeface="Georgia" panose="02040502050405020303"/>
                <a:cs typeface="Georgia" panose="02040502050405020303"/>
              </a:rPr>
              <a:t>appear 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as</a:t>
            </a:r>
            <a:r>
              <a:rPr sz="1800" spc="-90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spc="-50" dirty="0">
                <a:latin typeface="Georgia" panose="02040502050405020303"/>
                <a:cs typeface="Georgia" panose="02040502050405020303"/>
              </a:rPr>
              <a:t>one.</a:t>
            </a:r>
            <a:endParaRPr sz="18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8" name="object 8"/>
          <p:cNvSpPr txBox="1"/>
          <p:nvPr/>
        </p:nvSpPr>
        <p:spPr>
          <a:xfrm>
            <a:off x="212547" y="1265682"/>
            <a:ext cx="106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9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27366</Words>
  <Application>WPS Presentation</Application>
  <PresentationFormat>On-screen Show (4:3)</PresentationFormat>
  <Paragraphs>1009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3" baseType="lpstr">
      <vt:lpstr>Arial</vt:lpstr>
      <vt:lpstr>SimSun</vt:lpstr>
      <vt:lpstr>Wingdings</vt:lpstr>
      <vt:lpstr>Georgia</vt:lpstr>
      <vt:lpstr>Times New Roman</vt:lpstr>
      <vt:lpstr>Trebuchet MS</vt:lpstr>
      <vt:lpstr>Arial</vt:lpstr>
      <vt:lpstr>Wingdings</vt:lpstr>
      <vt:lpstr>Calibri</vt:lpstr>
      <vt:lpstr>Microsoft YaHei</vt:lpstr>
      <vt:lpstr>Arial Unicode MS</vt:lpstr>
      <vt:lpstr>Caladea</vt:lpstr>
      <vt:lpstr>Carlito</vt:lpstr>
      <vt:lpstr>Office Theme</vt:lpstr>
      <vt:lpstr>KALINGA INSTITUTE OF INDUSTRIAL  TECHNOLOGY</vt:lpstr>
      <vt:lpstr>Chapter Contents</vt:lpstr>
      <vt:lpstr>Searching</vt:lpstr>
      <vt:lpstr>Linear Search</vt:lpstr>
      <vt:lpstr>Linear Search C code</vt:lpstr>
      <vt:lpstr>Linear Search Recursive C code</vt:lpstr>
      <vt:lpstr>Linear Search cont…</vt:lpstr>
      <vt:lpstr>Divide &amp; Conquer</vt:lpstr>
      <vt:lpstr>Divide &amp; Conquer cont…</vt:lpstr>
      <vt:lpstr>Binary Search</vt:lpstr>
      <vt:lpstr>Binary Search cont…</vt:lpstr>
      <vt:lpstr>Binary Search cont…</vt:lpstr>
      <vt:lpstr>Binary Search C code</vt:lpstr>
      <vt:lpstr>Binary Search Recursive C code</vt:lpstr>
      <vt:lpstr>Binary Search cont…</vt:lpstr>
      <vt:lpstr>Hashing</vt:lpstr>
      <vt:lpstr>Hash Function</vt:lpstr>
      <vt:lpstr>Collision</vt:lpstr>
      <vt:lpstr>Hash Function</vt:lpstr>
      <vt:lpstr>Popular Hash Functions</vt:lpstr>
      <vt:lpstr>Midsquare Method</vt:lpstr>
      <vt:lpstr>Division Method</vt:lpstr>
      <vt:lpstr>Subtraction Method</vt:lpstr>
      <vt:lpstr>Digit Extraction Method</vt:lpstr>
      <vt:lpstr>Rotation Hashing Method</vt:lpstr>
      <vt:lpstr>Collision Resolution Techniques</vt:lpstr>
      <vt:lpstr>Linear Probing</vt:lpstr>
      <vt:lpstr>Quadratic Probing</vt:lpstr>
      <vt:lpstr>Double Hashing</vt:lpstr>
      <vt:lpstr>Closed Hashing</vt:lpstr>
      <vt:lpstr>What constitutes a good Hash function?</vt:lpstr>
      <vt:lpstr>Application of Hashing</vt:lpstr>
      <vt:lpstr>Assignments</vt:lpstr>
      <vt:lpstr>Assignments</vt:lpstr>
      <vt:lpstr>Thank You</vt:lpstr>
      <vt:lpstr>Home Work</vt:lpstr>
      <vt:lpstr>Supplementary Reading</vt:lpstr>
      <vt:lpstr>FAQ</vt:lpstr>
      <vt:lpstr>FAQ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KALINGA INSTITUTE OF INDUSTRIAL  TECHNOLOGY</dc:title>
  <dc:creator>Administrator</dc:creator>
  <cp:lastModifiedBy>nEW u</cp:lastModifiedBy>
  <cp:revision>1</cp:revision>
  <dcterms:created xsi:type="dcterms:W3CDTF">2020-04-19T15:53:57Z</dcterms:created>
  <dcterms:modified xsi:type="dcterms:W3CDTF">2020-04-19T15:53:57Z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2017-09-09T00:00:00Z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2020-04-19T00:00:00Z</vt:filetime>
  </property>
  <property fmtid="{D5CDD505-2E9C-101B-9397-08002B2CF9AE}" pid="5" name="KSOProductBuildVer">
    <vt:lpwstr>1033-11.2.0.9281</vt:lpwstr>
  </property>
</Properties>
</file>