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4"/>
  </p:notesMasterIdLst>
  <p:sldIdLst>
    <p:sldId id="256" r:id="rId2"/>
    <p:sldId id="257" r:id="rId3"/>
    <p:sldId id="258" r:id="rId4"/>
    <p:sldId id="260" r:id="rId5"/>
    <p:sldId id="261" r:id="rId6"/>
    <p:sldId id="262" r:id="rId7"/>
    <p:sldId id="265" r:id="rId8"/>
    <p:sldId id="268" r:id="rId9"/>
    <p:sldId id="263" r:id="rId10"/>
    <p:sldId id="264" r:id="rId11"/>
    <p:sldId id="266"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zpeleta@campus.unimib.it" initials="c" lastIdx="2" clrIdx="0">
    <p:extLst>
      <p:ext uri="{19B8F6BF-5375-455C-9EA6-DF929625EA0E}">
        <p15:presenceInfo xmlns:p15="http://schemas.microsoft.com/office/powerpoint/2012/main" userId="c.ezpeleta@campus.unimib.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5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814" autoAdjust="0"/>
  </p:normalViewPr>
  <p:slideViewPr>
    <p:cSldViewPr snapToGrid="0">
      <p:cViewPr varScale="1">
        <p:scale>
          <a:sx n="75" d="100"/>
          <a:sy n="75" d="100"/>
        </p:scale>
        <p:origin x="312"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41ED4-F81F-41CF-BFD0-F29BC66CBE36}" type="datetimeFigureOut">
              <a:rPr lang="it-IT" smtClean="0"/>
              <a:t>15/02/2021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4E1D69-E589-4405-A291-FF7AE9EDA7C0}" type="slidenum">
              <a:rPr lang="it-IT" smtClean="0"/>
              <a:t>‹N›</a:t>
            </a:fld>
            <a:endParaRPr lang="it-IT"/>
          </a:p>
        </p:txBody>
      </p:sp>
    </p:spTree>
    <p:extLst>
      <p:ext uri="{BB962C8B-B14F-4D97-AF65-F5344CB8AC3E}">
        <p14:creationId xmlns:p14="http://schemas.microsoft.com/office/powerpoint/2010/main" val="3215377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mio tirocinio si intitola ‘RTEMS su </a:t>
            </a:r>
            <a:r>
              <a:rPr lang="it-IT" dirty="0" err="1"/>
              <a:t>Raspberry</a:t>
            </a:r>
            <a:r>
              <a:rPr lang="it-IT" dirty="0"/>
              <a:t> </a:t>
            </a:r>
            <a:r>
              <a:rPr lang="it-IT" dirty="0" err="1"/>
              <a:t>Pi</a:t>
            </a:r>
            <a:r>
              <a:rPr lang="it-IT" dirty="0"/>
              <a:t> per applicazioni real-time’,  ed è stato progettato e realizzato dalla BIS-Italia, sezione italiana della </a:t>
            </a:r>
            <a:r>
              <a:rPr lang="it-IT" dirty="0" err="1"/>
              <a:t>Bristish</a:t>
            </a:r>
            <a:r>
              <a:rPr lang="it-IT" dirty="0"/>
              <a:t> </a:t>
            </a:r>
            <a:r>
              <a:rPr lang="it-IT" dirty="0" err="1"/>
              <a:t>Interplanetary</a:t>
            </a:r>
            <a:r>
              <a:rPr lang="it-IT" dirty="0"/>
              <a:t> Society la più antica associazione di astronautica del mondo di cui sono membro.  Ho deciso di esporre questa esperienza perché mi interessa molto il settore in cui vengono utilizzate queste tecnologie, ovvero il settore spaziale.</a:t>
            </a:r>
          </a:p>
        </p:txBody>
      </p:sp>
      <p:sp>
        <p:nvSpPr>
          <p:cNvPr id="4" name="Segnaposto numero diapositiva 3"/>
          <p:cNvSpPr>
            <a:spLocks noGrp="1"/>
          </p:cNvSpPr>
          <p:nvPr>
            <p:ph type="sldNum" sz="quarter" idx="5"/>
          </p:nvPr>
        </p:nvSpPr>
        <p:spPr/>
        <p:txBody>
          <a:bodyPr/>
          <a:lstStyle/>
          <a:p>
            <a:fld id="{304E1D69-E589-4405-A291-FF7AE9EDA7C0}" type="slidenum">
              <a:rPr lang="it-IT" smtClean="0"/>
              <a:t>1</a:t>
            </a:fld>
            <a:endParaRPr lang="it-IT"/>
          </a:p>
        </p:txBody>
      </p:sp>
    </p:spTree>
    <p:extLst>
      <p:ext uri="{BB962C8B-B14F-4D97-AF65-F5344CB8AC3E}">
        <p14:creationId xmlns:p14="http://schemas.microsoft.com/office/powerpoint/2010/main" val="1618894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tirocinio ha due obiettivi principali :</a:t>
            </a:r>
            <a:br>
              <a:rPr lang="it-IT" dirty="0"/>
            </a:br>
            <a:r>
              <a:rPr lang="it-IT" dirty="0"/>
              <a:t>il primo è il </a:t>
            </a:r>
            <a:r>
              <a:rPr lang="it-IT" dirty="0" err="1"/>
              <a:t>porting</a:t>
            </a:r>
            <a:r>
              <a:rPr lang="it-IT" dirty="0"/>
              <a:t> di RTEMS su </a:t>
            </a:r>
            <a:r>
              <a:rPr lang="it-IT" dirty="0" err="1"/>
              <a:t>Raspberry</a:t>
            </a:r>
            <a:r>
              <a:rPr lang="it-IT" dirty="0"/>
              <a:t> </a:t>
            </a:r>
            <a:r>
              <a:rPr lang="it-IT" dirty="0" err="1"/>
              <a:t>Pi</a:t>
            </a:r>
            <a:r>
              <a:rPr lang="it-IT" dirty="0"/>
              <a:t>, durante questa fase viene impostato l’ambiente di sviluppo </a:t>
            </a:r>
            <a:r>
              <a:rPr lang="it-IT" dirty="0" err="1"/>
              <a:t>sull’host</a:t>
            </a:r>
            <a:r>
              <a:rPr lang="it-IT" dirty="0"/>
              <a:t> computer dove verranno poi creati e compilati gli applicativi di validazione ed inoltre viene configurata la microSD della </a:t>
            </a:r>
            <a:r>
              <a:rPr lang="it-IT" dirty="0" err="1"/>
              <a:t>Raspberry</a:t>
            </a:r>
            <a:r>
              <a:rPr lang="it-IT" dirty="0"/>
              <a:t> </a:t>
            </a:r>
            <a:r>
              <a:rPr lang="it-IT" dirty="0" err="1"/>
              <a:t>Pi</a:t>
            </a:r>
            <a:r>
              <a:rPr lang="it-IT" dirty="0"/>
              <a:t> in modo da poter caricare gli eseguibili RTEMS. Per effettuare il </a:t>
            </a:r>
            <a:r>
              <a:rPr lang="it-IT" dirty="0" err="1"/>
              <a:t>porting</a:t>
            </a:r>
            <a:r>
              <a:rPr lang="it-IT" dirty="0"/>
              <a:t> è stata consultata la documentazione in inglese fornita dal team di sviluppo per una maggiore comprensione.</a:t>
            </a:r>
            <a:br>
              <a:rPr lang="it-IT" dirty="0"/>
            </a:br>
            <a:r>
              <a:rPr lang="it-IT" dirty="0"/>
              <a:t>Il secondo obiettivo è la creazione degli eseguibili RTEMS di validazione per le interfacce GPIO, UART, I2C e SPI.</a:t>
            </a:r>
            <a:br>
              <a:rPr lang="it-IT" dirty="0"/>
            </a:br>
            <a:br>
              <a:rPr lang="it-IT" dirty="0"/>
            </a:br>
            <a:r>
              <a:rPr lang="it-IT" dirty="0"/>
              <a:t>Questi due obiettivi servono per avere un punto di partenza per lo sviluppo di applicativi RTEMS su </a:t>
            </a:r>
            <a:r>
              <a:rPr lang="it-IT" dirty="0" err="1"/>
              <a:t>Raspberry</a:t>
            </a:r>
            <a:r>
              <a:rPr lang="it-IT" dirty="0"/>
              <a:t> </a:t>
            </a:r>
            <a:r>
              <a:rPr lang="it-IT" dirty="0" err="1"/>
              <a:t>Pi</a:t>
            </a:r>
            <a:r>
              <a:rPr lang="it-IT" dirty="0"/>
              <a:t>, infatti la BIS-Italia prevede di utilizzare RTEMS su </a:t>
            </a:r>
            <a:r>
              <a:rPr lang="it-IT" dirty="0" err="1"/>
              <a:t>Raspberry</a:t>
            </a:r>
            <a:r>
              <a:rPr lang="it-IT" dirty="0"/>
              <a:t> </a:t>
            </a:r>
            <a:r>
              <a:rPr lang="it-IT" dirty="0" err="1"/>
              <a:t>Pi</a:t>
            </a:r>
            <a:r>
              <a:rPr lang="it-IT" dirty="0"/>
              <a:t> per il progetti di una replica in scala 1:3 di </a:t>
            </a:r>
            <a:r>
              <a:rPr lang="it-IT" dirty="0" err="1"/>
              <a:t>ExoMars</a:t>
            </a:r>
            <a:r>
              <a:rPr lang="it-IT" dirty="0"/>
              <a:t> Rover che verrà utilizzato per divulgazione.</a:t>
            </a:r>
            <a:br>
              <a:rPr lang="it-IT" dirty="0"/>
            </a:br>
            <a:r>
              <a:rPr lang="it-IT" dirty="0"/>
              <a:t> </a:t>
            </a:r>
          </a:p>
        </p:txBody>
      </p:sp>
      <p:sp>
        <p:nvSpPr>
          <p:cNvPr id="4" name="Segnaposto numero diapositiva 3"/>
          <p:cNvSpPr>
            <a:spLocks noGrp="1"/>
          </p:cNvSpPr>
          <p:nvPr>
            <p:ph type="sldNum" sz="quarter" idx="5"/>
          </p:nvPr>
        </p:nvSpPr>
        <p:spPr/>
        <p:txBody>
          <a:bodyPr/>
          <a:lstStyle/>
          <a:p>
            <a:fld id="{304E1D69-E589-4405-A291-FF7AE9EDA7C0}" type="slidenum">
              <a:rPr lang="it-IT" smtClean="0"/>
              <a:t>2</a:t>
            </a:fld>
            <a:endParaRPr lang="it-IT"/>
          </a:p>
        </p:txBody>
      </p:sp>
    </p:spTree>
    <p:extLst>
      <p:ext uri="{BB962C8B-B14F-4D97-AF65-F5344CB8AC3E}">
        <p14:creationId xmlns:p14="http://schemas.microsoft.com/office/powerpoint/2010/main" val="1503517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it-IT" sz="1800" b="0" i="0" u="none" strike="noStrike" baseline="0" dirty="0">
                <a:latin typeface="NimbusRomNo9L-Regu"/>
              </a:rPr>
              <a:t>RTEMS sta per </a:t>
            </a:r>
            <a:r>
              <a:rPr lang="it-IT" sz="1800" b="0" i="0" u="none" strike="noStrike" baseline="0" dirty="0">
                <a:latin typeface="NimbusRomNo9L-Medi"/>
              </a:rPr>
              <a:t>Real-Time Executive </a:t>
            </a:r>
            <a:r>
              <a:rPr lang="it-IT" sz="1800" b="0" i="0" u="none" strike="noStrike" baseline="0" dirty="0" err="1">
                <a:latin typeface="NimbusRomNo9L-Medi"/>
              </a:rPr>
              <a:t>MultiProcessor</a:t>
            </a:r>
            <a:r>
              <a:rPr lang="it-IT" sz="1800" b="0" i="0" u="none" strike="noStrike" baseline="0" dirty="0">
                <a:latin typeface="NimbusRomNo9L-Medi"/>
              </a:rPr>
              <a:t> System </a:t>
            </a:r>
            <a:r>
              <a:rPr lang="it-IT" sz="1800" b="0" i="0" u="none" strike="noStrike" baseline="0" dirty="0">
                <a:latin typeface="NimbusRomNo9L-Regu"/>
              </a:rPr>
              <a:t>ed è un executive real-time general </a:t>
            </a:r>
            <a:r>
              <a:rPr lang="it-IT" sz="1800" b="0" i="0" u="none" strike="noStrike" baseline="0" dirty="0" err="1">
                <a:latin typeface="NimbusRomNo9L-Regu"/>
              </a:rPr>
              <a:t>purpose</a:t>
            </a:r>
            <a:r>
              <a:rPr lang="it-IT" sz="1800" b="0" i="0" u="none" strike="noStrike" baseline="0" dirty="0">
                <a:latin typeface="NimbusRomNo9L-Regu"/>
              </a:rPr>
              <a:t> open source progettato e gestito da OAR Corporation. Venne usato inizialmente per scopi</a:t>
            </a:r>
          </a:p>
          <a:p>
            <a:pPr algn="l"/>
            <a:r>
              <a:rPr lang="it-IT" sz="1800" b="0" i="0" u="none" strike="noStrike" baseline="0" dirty="0">
                <a:latin typeface="NimbusRomNo9L-Regu"/>
              </a:rPr>
              <a:t>militari, attualmente invece viene utilizzato in molti settori tra cui quello aerospaziale, infatti è stato utilizzato in alcune missioni spaziali sia a livello di on-board computer che come computer embedded in altre attività di volo.</a:t>
            </a:r>
          </a:p>
          <a:p>
            <a:pPr algn="l"/>
            <a:r>
              <a:rPr lang="it-IT" sz="1800" b="0" i="0" u="none" strike="noStrike" baseline="0" dirty="0">
                <a:latin typeface="NimbusRomNo9L-Regu"/>
              </a:rPr>
              <a:t>RTEMS `e stato </a:t>
            </a:r>
            <a:r>
              <a:rPr lang="it-IT" sz="1800" b="0" i="0" u="none" strike="noStrike" baseline="0" dirty="0">
                <a:latin typeface="NimbusRomNo9L-Medi"/>
              </a:rPr>
              <a:t>validato dall’ESA</a:t>
            </a:r>
            <a:r>
              <a:rPr lang="it-IT" sz="1800" b="0" i="0" u="none" strike="noStrike" baseline="0" dirty="0">
                <a:latin typeface="NimbusRomNo9L-Regu"/>
              </a:rPr>
              <a:t>, </a:t>
            </a:r>
            <a:r>
              <a:rPr lang="it-IT" sz="1800" b="0" i="0" u="none" strike="noStrike" baseline="0" dirty="0" err="1">
                <a:latin typeface="NimbusRomNo9L-Regu"/>
              </a:rPr>
              <a:t>European</a:t>
            </a:r>
            <a:r>
              <a:rPr lang="it-IT" sz="1800" b="0" i="0" u="none" strike="noStrike" baseline="0" dirty="0">
                <a:latin typeface="NimbusRomNo9L-Regu"/>
              </a:rPr>
              <a:t> Space Agency, </a:t>
            </a:r>
            <a:r>
              <a:rPr lang="it-IT" sz="1800" b="0" i="0" u="none" strike="noStrike" baseline="0" dirty="0" err="1">
                <a:latin typeface="NimbusRomNo9L-Regu"/>
              </a:rPr>
              <a:t>ci`o</a:t>
            </a:r>
            <a:r>
              <a:rPr lang="it-IT" sz="1800" b="0" i="0" u="none" strike="noStrike" baseline="0" dirty="0">
                <a:latin typeface="NimbusRomNo9L-Regu"/>
              </a:rPr>
              <a:t> vuol dire che sono stati scritti dei programmi che riproducono gli scenari critici (ad esempio la gestione di molti dispositivi oppure la gestione e l’esecuzione concorrente dei task), e sono stati eseguiti per poter verificare il corretto funzionamento durante quelle situazioni.</a:t>
            </a:r>
            <a:endParaRPr lang="it-IT" dirty="0"/>
          </a:p>
        </p:txBody>
      </p:sp>
      <p:sp>
        <p:nvSpPr>
          <p:cNvPr id="4" name="Segnaposto numero diapositiva 3"/>
          <p:cNvSpPr>
            <a:spLocks noGrp="1"/>
          </p:cNvSpPr>
          <p:nvPr>
            <p:ph type="sldNum" sz="quarter" idx="5"/>
          </p:nvPr>
        </p:nvSpPr>
        <p:spPr/>
        <p:txBody>
          <a:bodyPr/>
          <a:lstStyle/>
          <a:p>
            <a:fld id="{304E1D69-E589-4405-A291-FF7AE9EDA7C0}" type="slidenum">
              <a:rPr lang="it-IT" smtClean="0"/>
              <a:t>3</a:t>
            </a:fld>
            <a:endParaRPr lang="it-IT"/>
          </a:p>
        </p:txBody>
      </p:sp>
    </p:spTree>
    <p:extLst>
      <p:ext uri="{BB962C8B-B14F-4D97-AF65-F5344CB8AC3E}">
        <p14:creationId xmlns:p14="http://schemas.microsoft.com/office/powerpoint/2010/main" val="1201516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a:t>
            </a:r>
            <a:r>
              <a:rPr lang="it-IT" dirty="0" err="1"/>
              <a:t>porting</a:t>
            </a:r>
            <a:r>
              <a:rPr lang="it-IT" dirty="0"/>
              <a:t> di RTEMS non è immediato, infatti non esiste un eseguibile .</a:t>
            </a:r>
            <a:r>
              <a:rPr lang="it-IT" dirty="0" err="1"/>
              <a:t>exe</a:t>
            </a:r>
            <a:r>
              <a:rPr lang="it-IT" dirty="0"/>
              <a:t> che effettua l’installazione. </a:t>
            </a:r>
            <a:br>
              <a:rPr lang="it-IT" dirty="0"/>
            </a:br>
            <a:r>
              <a:rPr lang="it-IT" dirty="0"/>
              <a:t>Per questo motivo tutta la procedura viene fatta tramite comandi su terminale.</a:t>
            </a:r>
            <a:br>
              <a:rPr lang="it-IT" dirty="0"/>
            </a:br>
            <a:r>
              <a:rPr lang="it-IT" dirty="0"/>
              <a:t>Per utilizzare RTEMS sul computer </a:t>
            </a:r>
            <a:r>
              <a:rPr lang="it-IT" dirty="0" err="1"/>
              <a:t>host</a:t>
            </a:r>
            <a:r>
              <a:rPr lang="it-IT" dirty="0"/>
              <a:t> bisogna installare la tool-suite e l’RTEMS SOURCE BUILDER. Il RTEMS SOURCE BUILDER è </a:t>
            </a:r>
            <a:br>
              <a:rPr lang="it-IT" dirty="0"/>
            </a:br>
            <a:endParaRPr lang="it-IT" dirty="0"/>
          </a:p>
        </p:txBody>
      </p:sp>
      <p:sp>
        <p:nvSpPr>
          <p:cNvPr id="4" name="Segnaposto numero diapositiva 3"/>
          <p:cNvSpPr>
            <a:spLocks noGrp="1"/>
          </p:cNvSpPr>
          <p:nvPr>
            <p:ph type="sldNum" sz="quarter" idx="5"/>
          </p:nvPr>
        </p:nvSpPr>
        <p:spPr/>
        <p:txBody>
          <a:bodyPr/>
          <a:lstStyle/>
          <a:p>
            <a:fld id="{304E1D69-E589-4405-A291-FF7AE9EDA7C0}" type="slidenum">
              <a:rPr lang="it-IT" smtClean="0"/>
              <a:t>4</a:t>
            </a:fld>
            <a:endParaRPr lang="it-IT"/>
          </a:p>
        </p:txBody>
      </p:sp>
    </p:spTree>
    <p:extLst>
      <p:ext uri="{BB962C8B-B14F-4D97-AF65-F5344CB8AC3E}">
        <p14:creationId xmlns:p14="http://schemas.microsoft.com/office/powerpoint/2010/main" val="3873914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04E1D69-E589-4405-A291-FF7AE9EDA7C0}" type="slidenum">
              <a:rPr lang="it-IT" smtClean="0"/>
              <a:t>6</a:t>
            </a:fld>
            <a:endParaRPr lang="it-IT"/>
          </a:p>
        </p:txBody>
      </p:sp>
    </p:spTree>
    <p:extLst>
      <p:ext uri="{BB962C8B-B14F-4D97-AF65-F5344CB8AC3E}">
        <p14:creationId xmlns:p14="http://schemas.microsoft.com/office/powerpoint/2010/main" val="1336257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EF19831-3678-4E6F-91AE-3460621874D6}" type="datetimeFigureOut">
              <a:rPr lang="it-IT" smtClean="0"/>
              <a:t>15/02/2021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A0C7121-255F-4C14-934F-8728068BEC7E}" type="slidenum">
              <a:rPr lang="it-IT" smtClean="0"/>
              <a:t>‹N›</a:t>
            </a:fld>
            <a:endParaRPr lang="it-IT"/>
          </a:p>
        </p:txBody>
      </p:sp>
    </p:spTree>
    <p:extLst>
      <p:ext uri="{BB962C8B-B14F-4D97-AF65-F5344CB8AC3E}">
        <p14:creationId xmlns:p14="http://schemas.microsoft.com/office/powerpoint/2010/main" val="368328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EF19831-3678-4E6F-91AE-3460621874D6}" type="datetimeFigureOut">
              <a:rPr lang="it-IT" smtClean="0"/>
              <a:t>15/02/2021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A0C7121-255F-4C14-934F-8728068BEC7E}" type="slidenum">
              <a:rPr lang="it-IT" smtClean="0"/>
              <a:t>‹N›</a:t>
            </a:fld>
            <a:endParaRPr lang="it-IT"/>
          </a:p>
        </p:txBody>
      </p:sp>
    </p:spTree>
    <p:extLst>
      <p:ext uri="{BB962C8B-B14F-4D97-AF65-F5344CB8AC3E}">
        <p14:creationId xmlns:p14="http://schemas.microsoft.com/office/powerpoint/2010/main" val="1192305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EF19831-3678-4E6F-91AE-3460621874D6}" type="datetimeFigureOut">
              <a:rPr lang="it-IT" smtClean="0"/>
              <a:t>15/02/2021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A0C7121-255F-4C14-934F-8728068BEC7E}" type="slidenum">
              <a:rPr lang="it-IT" smtClean="0"/>
              <a:t>‹N›</a:t>
            </a:fld>
            <a:endParaRPr lang="it-IT"/>
          </a:p>
        </p:txBody>
      </p:sp>
    </p:spTree>
    <p:extLst>
      <p:ext uri="{BB962C8B-B14F-4D97-AF65-F5344CB8AC3E}">
        <p14:creationId xmlns:p14="http://schemas.microsoft.com/office/powerpoint/2010/main" val="48797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EF19831-3678-4E6F-91AE-3460621874D6}" type="datetimeFigureOut">
              <a:rPr lang="it-IT" smtClean="0"/>
              <a:t>15/02/2021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A0C7121-255F-4C14-934F-8728068BEC7E}" type="slidenum">
              <a:rPr lang="it-IT" smtClean="0"/>
              <a:t>‹N›</a:t>
            </a:fld>
            <a:endParaRPr lang="it-IT"/>
          </a:p>
        </p:txBody>
      </p:sp>
    </p:spTree>
    <p:extLst>
      <p:ext uri="{BB962C8B-B14F-4D97-AF65-F5344CB8AC3E}">
        <p14:creationId xmlns:p14="http://schemas.microsoft.com/office/powerpoint/2010/main" val="423180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EF19831-3678-4E6F-91AE-3460621874D6}" type="datetimeFigureOut">
              <a:rPr lang="it-IT" smtClean="0"/>
              <a:t>15/02/2021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A0C7121-255F-4C14-934F-8728068BEC7E}" type="slidenum">
              <a:rPr lang="it-IT" smtClean="0"/>
              <a:t>‹N›</a:t>
            </a:fld>
            <a:endParaRPr lang="it-IT"/>
          </a:p>
        </p:txBody>
      </p:sp>
    </p:spTree>
    <p:extLst>
      <p:ext uri="{BB962C8B-B14F-4D97-AF65-F5344CB8AC3E}">
        <p14:creationId xmlns:p14="http://schemas.microsoft.com/office/powerpoint/2010/main" val="1571295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EF19831-3678-4E6F-91AE-3460621874D6}" type="datetimeFigureOut">
              <a:rPr lang="it-IT" smtClean="0"/>
              <a:t>15/02/2021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0A0C7121-255F-4C14-934F-8728068BEC7E}" type="slidenum">
              <a:rPr lang="it-IT" smtClean="0"/>
              <a:t>‹N›</a:t>
            </a:fld>
            <a:endParaRPr lang="it-IT"/>
          </a:p>
        </p:txBody>
      </p:sp>
    </p:spTree>
    <p:extLst>
      <p:ext uri="{BB962C8B-B14F-4D97-AF65-F5344CB8AC3E}">
        <p14:creationId xmlns:p14="http://schemas.microsoft.com/office/powerpoint/2010/main" val="1724938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EF19831-3678-4E6F-91AE-3460621874D6}" type="datetimeFigureOut">
              <a:rPr lang="it-IT" smtClean="0"/>
              <a:t>15/02/2021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0A0C7121-255F-4C14-934F-8728068BEC7E}" type="slidenum">
              <a:rPr lang="it-IT" smtClean="0"/>
              <a:t>‹N›</a:t>
            </a:fld>
            <a:endParaRPr lang="it-IT"/>
          </a:p>
        </p:txBody>
      </p:sp>
    </p:spTree>
    <p:extLst>
      <p:ext uri="{BB962C8B-B14F-4D97-AF65-F5344CB8AC3E}">
        <p14:creationId xmlns:p14="http://schemas.microsoft.com/office/powerpoint/2010/main" val="2551177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AEF19831-3678-4E6F-91AE-3460621874D6}" type="datetimeFigureOut">
              <a:rPr lang="it-IT" smtClean="0"/>
              <a:t>15/02/2021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0A0C7121-255F-4C14-934F-8728068BEC7E}" type="slidenum">
              <a:rPr lang="it-IT" smtClean="0"/>
              <a:t>‹N›</a:t>
            </a:fld>
            <a:endParaRPr lang="it-IT"/>
          </a:p>
        </p:txBody>
      </p:sp>
    </p:spTree>
    <p:extLst>
      <p:ext uri="{BB962C8B-B14F-4D97-AF65-F5344CB8AC3E}">
        <p14:creationId xmlns:p14="http://schemas.microsoft.com/office/powerpoint/2010/main" val="1031537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19831-3678-4E6F-91AE-3460621874D6}" type="datetimeFigureOut">
              <a:rPr lang="it-IT" smtClean="0"/>
              <a:t>15/02/2021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0A0C7121-255F-4C14-934F-8728068BEC7E}" type="slidenum">
              <a:rPr lang="it-IT" smtClean="0"/>
              <a:t>‹N›</a:t>
            </a:fld>
            <a:endParaRPr lang="it-IT"/>
          </a:p>
        </p:txBody>
      </p:sp>
    </p:spTree>
    <p:extLst>
      <p:ext uri="{BB962C8B-B14F-4D97-AF65-F5344CB8AC3E}">
        <p14:creationId xmlns:p14="http://schemas.microsoft.com/office/powerpoint/2010/main" val="3831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EF19831-3678-4E6F-91AE-3460621874D6}" type="datetimeFigureOut">
              <a:rPr lang="it-IT" smtClean="0"/>
              <a:t>15/02/2021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0A0C7121-255F-4C14-934F-8728068BEC7E}" type="slidenum">
              <a:rPr lang="it-IT" smtClean="0"/>
              <a:t>‹N›</a:t>
            </a:fld>
            <a:endParaRPr lang="it-IT"/>
          </a:p>
        </p:txBody>
      </p:sp>
    </p:spTree>
    <p:extLst>
      <p:ext uri="{BB962C8B-B14F-4D97-AF65-F5344CB8AC3E}">
        <p14:creationId xmlns:p14="http://schemas.microsoft.com/office/powerpoint/2010/main" val="3900513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EF19831-3678-4E6F-91AE-3460621874D6}" type="datetimeFigureOut">
              <a:rPr lang="it-IT" smtClean="0"/>
              <a:t>15/02/2021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0A0C7121-255F-4C14-934F-8728068BEC7E}" type="slidenum">
              <a:rPr lang="it-IT" smtClean="0"/>
              <a:t>‹N›</a:t>
            </a:fld>
            <a:endParaRPr lang="it-IT"/>
          </a:p>
        </p:txBody>
      </p:sp>
    </p:spTree>
    <p:extLst>
      <p:ext uri="{BB962C8B-B14F-4D97-AF65-F5344CB8AC3E}">
        <p14:creationId xmlns:p14="http://schemas.microsoft.com/office/powerpoint/2010/main" val="1586479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19831-3678-4E6F-91AE-3460621874D6}" type="datetimeFigureOut">
              <a:rPr lang="it-IT" smtClean="0"/>
              <a:t>15/02/2021</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0C7121-255F-4C14-934F-8728068BEC7E}" type="slidenum">
              <a:rPr lang="it-IT" smtClean="0"/>
              <a:t>‹N›</a:t>
            </a:fld>
            <a:endParaRPr lang="it-IT"/>
          </a:p>
        </p:txBody>
      </p:sp>
    </p:spTree>
    <p:extLst>
      <p:ext uri="{BB962C8B-B14F-4D97-AF65-F5344CB8AC3E}">
        <p14:creationId xmlns:p14="http://schemas.microsoft.com/office/powerpoint/2010/main" val="236895268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image" Target="../media/image20.JPG"/><Relationship Id="rId2" Type="http://schemas.openxmlformats.org/officeDocument/2006/relationships/image" Target="../media/image17.JPG"/><Relationship Id="rId1" Type="http://schemas.openxmlformats.org/officeDocument/2006/relationships/slideLayout" Target="../slideLayouts/slideLayout4.xml"/><Relationship Id="rId6" Type="http://schemas.openxmlformats.org/officeDocument/2006/relationships/image" Target="../media/image19.JPG"/><Relationship Id="rId5" Type="http://schemas.openxmlformats.org/officeDocument/2006/relationships/image" Target="../media/image2.png"/><Relationship Id="rId4" Type="http://schemas.openxmlformats.org/officeDocument/2006/relationships/image" Target="../media/image18.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jpg"/><Relationship Id="rId2" Type="http://schemas.openxmlformats.org/officeDocument/2006/relationships/image" Target="../media/image13.JPG"/><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15.JP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4EAFBE-5EEE-4EE0-A282-9485EFE36712}"/>
              </a:ext>
            </a:extLst>
          </p:cNvPr>
          <p:cNvSpPr>
            <a:spLocks noGrp="1"/>
          </p:cNvSpPr>
          <p:nvPr>
            <p:ph type="ctrTitle"/>
          </p:nvPr>
        </p:nvSpPr>
        <p:spPr>
          <a:xfrm>
            <a:off x="1524000" y="1711956"/>
            <a:ext cx="9144000" cy="1519257"/>
          </a:xfrm>
        </p:spPr>
        <p:txBody>
          <a:bodyPr>
            <a:normAutofit/>
          </a:bodyPr>
          <a:lstStyle/>
          <a:p>
            <a:r>
              <a:rPr lang="it-IT" sz="4800" dirty="0">
                <a:latin typeface="Times New Roman" panose="02020603050405020304" pitchFamily="18" charset="0"/>
                <a:cs typeface="Times New Roman" panose="02020603050405020304" pitchFamily="18" charset="0"/>
              </a:rPr>
              <a:t>RTEMS su </a:t>
            </a:r>
            <a:r>
              <a:rPr lang="it-IT" sz="4800" dirty="0" err="1">
                <a:latin typeface="Times New Roman" panose="02020603050405020304" pitchFamily="18" charset="0"/>
                <a:cs typeface="Times New Roman" panose="02020603050405020304" pitchFamily="18" charset="0"/>
              </a:rPr>
              <a:t>Raspberry</a:t>
            </a:r>
            <a:r>
              <a:rPr lang="it-IT" sz="4800" dirty="0">
                <a:latin typeface="Times New Roman" panose="02020603050405020304" pitchFamily="18" charset="0"/>
                <a:cs typeface="Times New Roman" panose="02020603050405020304" pitchFamily="18" charset="0"/>
              </a:rPr>
              <a:t> </a:t>
            </a:r>
            <a:r>
              <a:rPr lang="it-IT" sz="4800" dirty="0" err="1">
                <a:latin typeface="Times New Roman" panose="02020603050405020304" pitchFamily="18" charset="0"/>
                <a:cs typeface="Times New Roman" panose="02020603050405020304" pitchFamily="18" charset="0"/>
              </a:rPr>
              <a:t>Pi</a:t>
            </a:r>
            <a:r>
              <a:rPr lang="it-IT" sz="4800" dirty="0">
                <a:latin typeface="Times New Roman" panose="02020603050405020304" pitchFamily="18" charset="0"/>
                <a:cs typeface="Times New Roman" panose="02020603050405020304" pitchFamily="18" charset="0"/>
              </a:rPr>
              <a:t> per applicazioni real-time</a:t>
            </a:r>
          </a:p>
        </p:txBody>
      </p:sp>
      <p:sp>
        <p:nvSpPr>
          <p:cNvPr id="3" name="Sottotitolo 2">
            <a:extLst>
              <a:ext uri="{FF2B5EF4-FFF2-40B4-BE49-F238E27FC236}">
                <a16:creationId xmlns:a16="http://schemas.microsoft.com/office/drawing/2014/main" id="{32925A58-704C-44F6-BFAD-398DC35D6096}"/>
              </a:ext>
            </a:extLst>
          </p:cNvPr>
          <p:cNvSpPr>
            <a:spLocks noGrp="1"/>
          </p:cNvSpPr>
          <p:nvPr>
            <p:ph type="subTitle" idx="1"/>
          </p:nvPr>
        </p:nvSpPr>
        <p:spPr>
          <a:xfrm>
            <a:off x="7562849" y="4481092"/>
            <a:ext cx="4314825" cy="1436348"/>
          </a:xfrm>
        </p:spPr>
        <p:txBody>
          <a:bodyPr>
            <a:noAutofit/>
          </a:bodyPr>
          <a:lstStyle/>
          <a:p>
            <a:pPr algn="r">
              <a:lnSpc>
                <a:spcPct val="100000"/>
              </a:lnSpc>
            </a:pPr>
            <a:r>
              <a:rPr lang="it-IT" sz="1800" dirty="0">
                <a:latin typeface="Times New Roman" panose="02020603050405020304" pitchFamily="18" charset="0"/>
                <a:cs typeface="Times New Roman" panose="02020603050405020304" pitchFamily="18" charset="0"/>
              </a:rPr>
              <a:t>Relazione della prova finale di:</a:t>
            </a:r>
            <a:br>
              <a:rPr lang="it-IT" sz="1800" dirty="0">
                <a:latin typeface="Times New Roman" panose="02020603050405020304" pitchFamily="18" charset="0"/>
                <a:cs typeface="Times New Roman" panose="02020603050405020304" pitchFamily="18" charset="0"/>
              </a:rPr>
            </a:br>
            <a:r>
              <a:rPr lang="it-IT" sz="1800" dirty="0">
                <a:latin typeface="Times New Roman" panose="02020603050405020304" pitchFamily="18" charset="0"/>
                <a:cs typeface="Times New Roman" panose="02020603050405020304" pitchFamily="18" charset="0"/>
              </a:rPr>
              <a:t>Clark Ezpeleta</a:t>
            </a:r>
            <a:br>
              <a:rPr lang="it-IT" sz="1800" dirty="0">
                <a:latin typeface="Times New Roman" panose="02020603050405020304" pitchFamily="18" charset="0"/>
                <a:cs typeface="Times New Roman" panose="02020603050405020304" pitchFamily="18" charset="0"/>
              </a:rPr>
            </a:br>
            <a:r>
              <a:rPr lang="it-IT" sz="1800" dirty="0" err="1">
                <a:latin typeface="Times New Roman" panose="02020603050405020304" pitchFamily="18" charset="0"/>
                <a:cs typeface="Times New Roman" panose="02020603050405020304" pitchFamily="18" charset="0"/>
              </a:rPr>
              <a:t>Matr</a:t>
            </a:r>
            <a:r>
              <a:rPr lang="it-IT" sz="1800" dirty="0">
                <a:latin typeface="Times New Roman" panose="02020603050405020304" pitchFamily="18" charset="0"/>
                <a:cs typeface="Times New Roman" panose="02020603050405020304" pitchFamily="18" charset="0"/>
              </a:rPr>
              <a:t>. 832972</a:t>
            </a:r>
            <a:br>
              <a:rPr lang="it-IT" sz="1800" dirty="0">
                <a:latin typeface="Times New Roman" panose="02020603050405020304" pitchFamily="18" charset="0"/>
                <a:cs typeface="Times New Roman" panose="02020603050405020304" pitchFamily="18" charset="0"/>
              </a:rPr>
            </a:br>
            <a:endParaRPr lang="it-IT" sz="1800" dirty="0">
              <a:latin typeface="Times New Roman" panose="02020603050405020304" pitchFamily="18" charset="0"/>
              <a:cs typeface="Times New Roman" panose="02020603050405020304" pitchFamily="18" charset="0"/>
            </a:endParaRPr>
          </a:p>
        </p:txBody>
      </p:sp>
      <p:sp>
        <p:nvSpPr>
          <p:cNvPr id="4" name="Rettangolo 3">
            <a:extLst>
              <a:ext uri="{FF2B5EF4-FFF2-40B4-BE49-F238E27FC236}">
                <a16:creationId xmlns:a16="http://schemas.microsoft.com/office/drawing/2014/main" id="{ED2781E3-F4BE-4A45-B9A3-CECA92ACF858}"/>
              </a:ext>
            </a:extLst>
          </p:cNvPr>
          <p:cNvSpPr/>
          <p:nvPr/>
        </p:nvSpPr>
        <p:spPr>
          <a:xfrm>
            <a:off x="0" y="2"/>
            <a:ext cx="12192000" cy="853700"/>
          </a:xfrm>
          <a:prstGeom prst="rect">
            <a:avLst/>
          </a:prstGeom>
          <a:solidFill>
            <a:srgbClr val="00753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Times New Roman" panose="02020603050405020304" pitchFamily="18" charset="0"/>
              <a:cs typeface="Times New Roman" panose="02020603050405020304" pitchFamily="18" charset="0"/>
            </a:endParaRPr>
          </a:p>
        </p:txBody>
      </p:sp>
      <p:pic>
        <p:nvPicPr>
          <p:cNvPr id="6" name="Immagine 5">
            <a:extLst>
              <a:ext uri="{FF2B5EF4-FFF2-40B4-BE49-F238E27FC236}">
                <a16:creationId xmlns:a16="http://schemas.microsoft.com/office/drawing/2014/main" id="{69E3CDAC-237D-494E-9384-42D0ED945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82" y="72908"/>
            <a:ext cx="658737" cy="708142"/>
          </a:xfrm>
          <a:prstGeom prst="rect">
            <a:avLst/>
          </a:prstGeom>
        </p:spPr>
      </p:pic>
      <p:sp>
        <p:nvSpPr>
          <p:cNvPr id="7" name="Rettangolo 6">
            <a:extLst>
              <a:ext uri="{FF2B5EF4-FFF2-40B4-BE49-F238E27FC236}">
                <a16:creationId xmlns:a16="http://schemas.microsoft.com/office/drawing/2014/main" id="{5C4CE8A6-F8DB-4C8E-BD4B-4201D0574BDF}"/>
              </a:ext>
            </a:extLst>
          </p:cNvPr>
          <p:cNvSpPr/>
          <p:nvPr/>
        </p:nvSpPr>
        <p:spPr>
          <a:xfrm>
            <a:off x="0" y="6611518"/>
            <a:ext cx="12192000" cy="246482"/>
          </a:xfrm>
          <a:prstGeom prst="rect">
            <a:avLst/>
          </a:prstGeom>
          <a:solidFill>
            <a:srgbClr val="0075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latin typeface="Times New Roman" panose="02020603050405020304" pitchFamily="18" charset="0"/>
                <a:cs typeface="Times New Roman" panose="02020603050405020304" pitchFamily="18" charset="0"/>
              </a:rPr>
              <a:t>Anno Accademico 2019/2020</a:t>
            </a:r>
          </a:p>
        </p:txBody>
      </p:sp>
      <p:sp>
        <p:nvSpPr>
          <p:cNvPr id="9" name="CasellaDiTesto 8">
            <a:extLst>
              <a:ext uri="{FF2B5EF4-FFF2-40B4-BE49-F238E27FC236}">
                <a16:creationId xmlns:a16="http://schemas.microsoft.com/office/drawing/2014/main" id="{314468EE-610D-4781-B6EB-49FA93262F00}"/>
              </a:ext>
            </a:extLst>
          </p:cNvPr>
          <p:cNvSpPr txBox="1"/>
          <p:nvPr/>
        </p:nvSpPr>
        <p:spPr>
          <a:xfrm>
            <a:off x="849192" y="4481092"/>
            <a:ext cx="4530151" cy="369332"/>
          </a:xfrm>
          <a:prstGeom prst="rect">
            <a:avLst/>
          </a:prstGeom>
          <a:noFill/>
        </p:spPr>
        <p:txBody>
          <a:bodyPr wrap="none" rtlCol="0">
            <a:spAutoFit/>
          </a:bodyPr>
          <a:lstStyle/>
          <a:p>
            <a:r>
              <a:rPr lang="it-IT" dirty="0">
                <a:latin typeface="Times New Roman" panose="02020603050405020304" pitchFamily="18" charset="0"/>
                <a:cs typeface="Times New Roman" panose="02020603050405020304" pitchFamily="18" charset="0"/>
              </a:rPr>
              <a:t>RELATORE: Prof. Domenico Giorgio Sorrenti</a:t>
            </a:r>
          </a:p>
        </p:txBody>
      </p:sp>
      <p:sp>
        <p:nvSpPr>
          <p:cNvPr id="10" name="CasellaDiTesto 9">
            <a:extLst>
              <a:ext uri="{FF2B5EF4-FFF2-40B4-BE49-F238E27FC236}">
                <a16:creationId xmlns:a16="http://schemas.microsoft.com/office/drawing/2014/main" id="{CC753795-AADD-4395-A631-D2DEB156E20C}"/>
              </a:ext>
            </a:extLst>
          </p:cNvPr>
          <p:cNvSpPr txBox="1"/>
          <p:nvPr/>
        </p:nvSpPr>
        <p:spPr>
          <a:xfrm>
            <a:off x="849192" y="5014600"/>
            <a:ext cx="4720267" cy="369332"/>
          </a:xfrm>
          <a:prstGeom prst="rect">
            <a:avLst/>
          </a:prstGeom>
          <a:noFill/>
        </p:spPr>
        <p:txBody>
          <a:bodyPr wrap="none" rtlCol="0">
            <a:spAutoFit/>
          </a:bodyPr>
          <a:lstStyle/>
          <a:p>
            <a:r>
              <a:rPr lang="it-IT" dirty="0">
                <a:latin typeface="Times New Roman" panose="02020603050405020304" pitchFamily="18" charset="0"/>
                <a:cs typeface="Times New Roman" panose="02020603050405020304" pitchFamily="18" charset="0"/>
              </a:rPr>
              <a:t>CO-RELATORE: Ing. Fabrizio Bernardini, FBIS</a:t>
            </a:r>
          </a:p>
        </p:txBody>
      </p:sp>
      <p:sp>
        <p:nvSpPr>
          <p:cNvPr id="11" name="CasellaDiTesto 10">
            <a:extLst>
              <a:ext uri="{FF2B5EF4-FFF2-40B4-BE49-F238E27FC236}">
                <a16:creationId xmlns:a16="http://schemas.microsoft.com/office/drawing/2014/main" id="{763C8F8B-5CDC-4997-9947-D39180F70238}"/>
              </a:ext>
            </a:extLst>
          </p:cNvPr>
          <p:cNvSpPr txBox="1"/>
          <p:nvPr/>
        </p:nvSpPr>
        <p:spPr>
          <a:xfrm>
            <a:off x="849192" y="5548108"/>
            <a:ext cx="4335546" cy="369332"/>
          </a:xfrm>
          <a:prstGeom prst="rect">
            <a:avLst/>
          </a:prstGeom>
          <a:noFill/>
        </p:spPr>
        <p:txBody>
          <a:bodyPr wrap="none" rtlCol="0">
            <a:spAutoFit/>
          </a:bodyPr>
          <a:lstStyle/>
          <a:p>
            <a:r>
              <a:rPr lang="it-IT" dirty="0">
                <a:latin typeface="Times New Roman" panose="02020603050405020304" pitchFamily="18" charset="0"/>
                <a:cs typeface="Times New Roman" panose="02020603050405020304" pitchFamily="18" charset="0"/>
              </a:rPr>
              <a:t>TUTOR AZIENDALE: Prof. Pietro </a:t>
            </a:r>
            <a:r>
              <a:rPr lang="it-IT" dirty="0" err="1">
                <a:latin typeface="Times New Roman" panose="02020603050405020304" pitchFamily="18" charset="0"/>
                <a:cs typeface="Times New Roman" panose="02020603050405020304" pitchFamily="18" charset="0"/>
              </a:rPr>
              <a:t>Braione</a:t>
            </a:r>
            <a:r>
              <a:rPr lang="it-IT" dirty="0">
                <a:latin typeface="Times New Roman" panose="02020603050405020304" pitchFamily="18" charset="0"/>
                <a:cs typeface="Times New Roman" panose="02020603050405020304" pitchFamily="18" charset="0"/>
              </a:rPr>
              <a:t> </a:t>
            </a:r>
          </a:p>
        </p:txBody>
      </p:sp>
      <p:sp>
        <p:nvSpPr>
          <p:cNvPr id="12" name="CasellaDiTesto 11">
            <a:extLst>
              <a:ext uri="{FF2B5EF4-FFF2-40B4-BE49-F238E27FC236}">
                <a16:creationId xmlns:a16="http://schemas.microsoft.com/office/drawing/2014/main" id="{30C67E8B-CD82-42E1-89A3-31FE16A5E0A6}"/>
              </a:ext>
            </a:extLst>
          </p:cNvPr>
          <p:cNvSpPr txBox="1"/>
          <p:nvPr/>
        </p:nvSpPr>
        <p:spPr>
          <a:xfrm>
            <a:off x="796319" y="0"/>
            <a:ext cx="10775548" cy="830997"/>
          </a:xfrm>
          <a:prstGeom prst="rect">
            <a:avLst/>
          </a:prstGeom>
          <a:noFill/>
        </p:spPr>
        <p:txBody>
          <a:bodyPr wrap="square" rtlCol="0">
            <a:spAutoFit/>
          </a:bodyPr>
          <a:lstStyle/>
          <a:p>
            <a:pPr algn="l"/>
            <a:r>
              <a:rPr lang="it-IT" sz="1200" b="0" i="0" u="none" strike="noStrike" baseline="0" dirty="0">
                <a:solidFill>
                  <a:schemeClr val="bg1"/>
                </a:solidFill>
                <a:latin typeface="CIDFont+F1"/>
              </a:rPr>
              <a:t>Università degli Studi di Milano Bicocca</a:t>
            </a:r>
          </a:p>
          <a:p>
            <a:pPr algn="l"/>
            <a:r>
              <a:rPr lang="it-IT" sz="1200" b="0" i="0" u="none" strike="noStrike" baseline="0" dirty="0">
                <a:solidFill>
                  <a:schemeClr val="bg1"/>
                </a:solidFill>
                <a:latin typeface="CIDFont+F2"/>
              </a:rPr>
              <a:t>Scuola di Scienze</a:t>
            </a:r>
          </a:p>
          <a:p>
            <a:pPr algn="l"/>
            <a:r>
              <a:rPr lang="it-IT" sz="1200" dirty="0">
                <a:solidFill>
                  <a:schemeClr val="bg1"/>
                </a:solidFill>
                <a:latin typeface="CIDFont+F2"/>
              </a:rPr>
              <a:t>D</a:t>
            </a:r>
            <a:r>
              <a:rPr lang="it-IT" sz="1200" b="0" i="0" u="none" strike="noStrike" baseline="0" dirty="0">
                <a:solidFill>
                  <a:schemeClr val="bg1"/>
                </a:solidFill>
                <a:latin typeface="CIDFont+F2"/>
              </a:rPr>
              <a:t>ipartimento di Informatica, Sistemistica e Comunicazione</a:t>
            </a:r>
          </a:p>
          <a:p>
            <a:pPr algn="l"/>
            <a:r>
              <a:rPr lang="it-IT" sz="1200" b="0" i="0" u="none" strike="noStrike" baseline="0" dirty="0">
                <a:solidFill>
                  <a:schemeClr val="bg1"/>
                </a:solidFill>
                <a:latin typeface="CIDFont+F2"/>
              </a:rPr>
              <a:t>Corso di laurea in Informatica</a:t>
            </a:r>
            <a:endParaRPr lang="it-IT" sz="1200" dirty="0">
              <a:solidFill>
                <a:schemeClr val="bg1"/>
              </a:solidFill>
            </a:endParaRPr>
          </a:p>
        </p:txBody>
      </p:sp>
      <p:pic>
        <p:nvPicPr>
          <p:cNvPr id="13" name="Immagine 12">
            <a:extLst>
              <a:ext uri="{FF2B5EF4-FFF2-40B4-BE49-F238E27FC236}">
                <a16:creationId xmlns:a16="http://schemas.microsoft.com/office/drawing/2014/main" id="{99B6D46F-A940-4224-832B-B89403E918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6992" y="3284066"/>
            <a:ext cx="2098015" cy="725290"/>
          </a:xfrm>
          <a:prstGeom prst="rect">
            <a:avLst/>
          </a:prstGeom>
        </p:spPr>
      </p:pic>
    </p:spTree>
    <p:extLst>
      <p:ext uri="{BB962C8B-B14F-4D97-AF65-F5344CB8AC3E}">
        <p14:creationId xmlns:p14="http://schemas.microsoft.com/office/powerpoint/2010/main" val="2328451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4EAFBE-5EEE-4EE0-A282-9485EFE36712}"/>
              </a:ext>
            </a:extLst>
          </p:cNvPr>
          <p:cNvSpPr>
            <a:spLocks noGrp="1"/>
          </p:cNvSpPr>
          <p:nvPr>
            <p:ph type="title"/>
          </p:nvPr>
        </p:nvSpPr>
        <p:spPr>
          <a:xfrm>
            <a:off x="926293" y="901460"/>
            <a:ext cx="10515600" cy="830997"/>
          </a:xfrm>
        </p:spPr>
        <p:txBody>
          <a:bodyPr>
            <a:normAutofit/>
          </a:bodyPr>
          <a:lstStyle/>
          <a:p>
            <a:pPr algn="ctr"/>
            <a:r>
              <a:rPr lang="it-IT" dirty="0">
                <a:latin typeface="Times New Roman" panose="02020603050405020304" pitchFamily="18" charset="0"/>
                <a:cs typeface="Times New Roman" panose="02020603050405020304" pitchFamily="18" charset="0"/>
              </a:rPr>
              <a:t>SPI</a:t>
            </a:r>
          </a:p>
        </p:txBody>
      </p:sp>
      <p:sp>
        <p:nvSpPr>
          <p:cNvPr id="3" name="Segnaposto contenuto 2">
            <a:extLst>
              <a:ext uri="{FF2B5EF4-FFF2-40B4-BE49-F238E27FC236}">
                <a16:creationId xmlns:a16="http://schemas.microsoft.com/office/drawing/2014/main" id="{19EB1341-FFFD-4D15-AF16-B7731CD4DA39}"/>
              </a:ext>
            </a:extLst>
          </p:cNvPr>
          <p:cNvSpPr>
            <a:spLocks noGrp="1"/>
          </p:cNvSpPr>
          <p:nvPr>
            <p:ph sz="half" idx="1"/>
          </p:nvPr>
        </p:nvSpPr>
        <p:spPr>
          <a:xfrm>
            <a:off x="560521" y="1728934"/>
            <a:ext cx="5181600" cy="4351338"/>
          </a:xfrm>
        </p:spPr>
        <p:txBody>
          <a:bodyPr>
            <a:normAutofit/>
          </a:bodyPr>
          <a:lstStyle/>
          <a:p>
            <a:pPr marL="0" indent="0">
              <a:buNone/>
            </a:pPr>
            <a:r>
              <a:rPr lang="it-IT" sz="1800" dirty="0">
                <a:latin typeface="Times New Roman" panose="02020603050405020304" pitchFamily="18" charset="0"/>
                <a:cs typeface="Times New Roman" panose="02020603050405020304" pitchFamily="18" charset="0"/>
              </a:rPr>
              <a:t>I componenti hardware aggiuntivi utilizzati sono: </a:t>
            </a:r>
            <a:r>
              <a:rPr lang="it-IT" sz="1800" b="1" dirty="0">
                <a:latin typeface="Times New Roman" panose="02020603050405020304" pitchFamily="18" charset="0"/>
                <a:cs typeface="Times New Roman" panose="02020603050405020304" pitchFamily="18" charset="0"/>
              </a:rPr>
              <a:t>MCP4822 (DAC)</a:t>
            </a:r>
            <a:r>
              <a:rPr lang="it-IT" sz="1800" dirty="0">
                <a:latin typeface="Times New Roman" panose="02020603050405020304" pitchFamily="18" charset="0"/>
                <a:cs typeface="Times New Roman" panose="02020603050405020304" pitchFamily="18" charset="0"/>
              </a:rPr>
              <a:t> </a:t>
            </a:r>
            <a:r>
              <a:rPr lang="it-IT" sz="1800" b="1" dirty="0">
                <a:latin typeface="Times New Roman" panose="02020603050405020304" pitchFamily="18" charset="0"/>
                <a:cs typeface="Times New Roman" panose="02020603050405020304" pitchFamily="18" charset="0"/>
              </a:rPr>
              <a:t>e </a:t>
            </a:r>
            <a:r>
              <a:rPr lang="en-US" sz="1800" b="1" dirty="0">
                <a:latin typeface="Times New Roman" panose="02020603050405020304" pitchFamily="18" charset="0"/>
                <a:cs typeface="Times New Roman" panose="02020603050405020304" pitchFamily="18" charset="0"/>
              </a:rPr>
              <a:t>MSOP-10 and MSOP-8 Evaluation Board,</a:t>
            </a:r>
            <a:r>
              <a:rPr lang="en-US" sz="1800" dirty="0">
                <a:latin typeface="Times New Roman" panose="02020603050405020304" pitchFamily="18" charset="0"/>
                <a:cs typeface="Times New Roman" panose="02020603050405020304" pitchFamily="18" charset="0"/>
              </a:rPr>
              <a:t> ed il </a:t>
            </a:r>
            <a:r>
              <a:rPr lang="en-US" sz="1800" dirty="0" err="1">
                <a:latin typeface="Times New Roman" panose="02020603050405020304" pitchFamily="18" charset="0"/>
                <a:cs typeface="Times New Roman" panose="02020603050405020304" pitchFamily="18" charset="0"/>
              </a:rPr>
              <a:t>programma</a:t>
            </a:r>
            <a:r>
              <a:rPr lang="en-US" sz="1800" dirty="0">
                <a:latin typeface="Times New Roman" panose="02020603050405020304" pitchFamily="18" charset="0"/>
                <a:cs typeface="Times New Roman" panose="02020603050405020304" pitchFamily="18" charset="0"/>
              </a:rPr>
              <a:t> di </a:t>
            </a:r>
            <a:r>
              <a:rPr lang="en-US" sz="1800" dirty="0" err="1">
                <a:latin typeface="Times New Roman" panose="02020603050405020304" pitchFamily="18" charset="0"/>
                <a:cs typeface="Times New Roman" panose="02020603050405020304" pitchFamily="18" charset="0"/>
              </a:rPr>
              <a:t>validazione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consiste</a:t>
            </a:r>
            <a:r>
              <a:rPr lang="en-US" sz="1800" dirty="0">
                <a:latin typeface="Times New Roman" panose="02020603050405020304" pitchFamily="18" charset="0"/>
                <a:cs typeface="Times New Roman" panose="02020603050405020304" pitchFamily="18" charset="0"/>
              </a:rPr>
              <a:t> in </a:t>
            </a:r>
            <a:r>
              <a:rPr lang="en-US" sz="1800" dirty="0" err="1">
                <a:latin typeface="Times New Roman" panose="02020603050405020304" pitchFamily="18" charset="0"/>
                <a:cs typeface="Times New Roman" panose="02020603050405020304" pitchFamily="18" charset="0"/>
              </a:rPr>
              <a:t>delle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scritture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sul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componente</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err="1">
                <a:latin typeface="Times New Roman" panose="02020603050405020304" pitchFamily="18" charset="0"/>
                <a:cs typeface="Times New Roman" panose="02020603050405020304" pitchFamily="18" charset="0"/>
              </a:rPr>
              <a:t>Anche</a:t>
            </a:r>
            <a:r>
              <a:rPr lang="en-US" sz="1800" dirty="0">
                <a:latin typeface="Times New Roman" panose="02020603050405020304" pitchFamily="18" charset="0"/>
                <a:cs typeface="Times New Roman" panose="02020603050405020304" pitchFamily="18" charset="0"/>
              </a:rPr>
              <a:t> in </a:t>
            </a:r>
            <a:r>
              <a:rPr lang="en-US" sz="1800" dirty="0" err="1">
                <a:latin typeface="Times New Roman" panose="02020603050405020304" pitchFamily="18" charset="0"/>
                <a:cs typeface="Times New Roman" panose="02020603050405020304" pitchFamily="18" charset="0"/>
              </a:rPr>
              <a:t>questo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caso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si</a:t>
            </a:r>
            <a:r>
              <a:rPr lang="en-US" sz="1800" dirty="0">
                <a:latin typeface="Times New Roman" panose="02020603050405020304" pitchFamily="18" charset="0"/>
                <a:cs typeface="Times New Roman" panose="02020603050405020304" pitchFamily="18" charset="0"/>
              </a:rPr>
              <a:t> è </a:t>
            </a:r>
            <a:r>
              <a:rPr lang="en-US" sz="1800" dirty="0" err="1">
                <a:latin typeface="Times New Roman" panose="02020603050405020304" pitchFamily="18" charset="0"/>
                <a:cs typeface="Times New Roman" panose="02020603050405020304" pitchFamily="18" charset="0"/>
              </a:rPr>
              <a:t>creato</a:t>
            </a:r>
            <a:r>
              <a:rPr lang="en-US" sz="1800" dirty="0">
                <a:latin typeface="Times New Roman" panose="02020603050405020304" pitchFamily="18" charset="0"/>
                <a:cs typeface="Times New Roman" panose="02020603050405020304" pitchFamily="18" charset="0"/>
              </a:rPr>
              <a:t> il driver da </a:t>
            </a:r>
            <a:r>
              <a:rPr lang="en-US" sz="1800" dirty="0" err="1">
                <a:latin typeface="Times New Roman" panose="02020603050405020304" pitchFamily="18" charset="0"/>
                <a:cs typeface="Times New Roman" panose="02020603050405020304" pitchFamily="18" charset="0"/>
              </a:rPr>
              <a:t>associare</a:t>
            </a:r>
            <a:r>
              <a:rPr lang="en-US" sz="1800" dirty="0">
                <a:latin typeface="Times New Roman" panose="02020603050405020304" pitchFamily="18" charset="0"/>
                <a:cs typeface="Times New Roman" panose="02020603050405020304" pitchFamily="18" charset="0"/>
              </a:rPr>
              <a:t> al </a:t>
            </a:r>
            <a:r>
              <a:rPr lang="en-US" sz="1800" dirty="0" err="1">
                <a:latin typeface="Times New Roman" panose="02020603050405020304" pitchFamily="18" charset="0"/>
                <a:cs typeface="Times New Roman" panose="02020603050405020304" pitchFamily="18" charset="0"/>
              </a:rPr>
              <a:t>componente</a:t>
            </a:r>
            <a:r>
              <a:rPr lang="en-US" sz="1800" dirty="0">
                <a:latin typeface="Times New Roman" panose="02020603050405020304" pitchFamily="18" charset="0"/>
                <a:cs typeface="Times New Roman" panose="02020603050405020304" pitchFamily="18" charset="0"/>
              </a:rPr>
              <a:t> MCP4822.</a:t>
            </a:r>
          </a:p>
          <a:p>
            <a:pPr marL="0" indent="0">
              <a:buNone/>
            </a:pPr>
            <a:r>
              <a:rPr lang="en-US" sz="1800" dirty="0" err="1">
                <a:latin typeface="Times New Roman" panose="02020603050405020304" pitchFamily="18" charset="0"/>
                <a:cs typeface="Times New Roman" panose="02020603050405020304" pitchFamily="18" charset="0"/>
              </a:rPr>
              <a:t>Viene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verificato</a:t>
            </a:r>
            <a:r>
              <a:rPr lang="en-US" sz="1800" dirty="0">
                <a:latin typeface="Times New Roman" panose="02020603050405020304" pitchFamily="18" charset="0"/>
                <a:cs typeface="Times New Roman" panose="02020603050405020304" pitchFamily="18" charset="0"/>
              </a:rPr>
              <a:t> il </a:t>
            </a:r>
            <a:r>
              <a:rPr lang="en-US" sz="1800" dirty="0" err="1">
                <a:latin typeface="Times New Roman" panose="02020603050405020304" pitchFamily="18" charset="0"/>
                <a:cs typeface="Times New Roman" panose="02020603050405020304" pitchFamily="18" charset="0"/>
              </a:rPr>
              <a:t>funzionamento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utilizzando</a:t>
            </a:r>
            <a:r>
              <a:rPr lang="en-US" sz="1800" dirty="0">
                <a:latin typeface="Times New Roman" panose="02020603050405020304" pitchFamily="18" charset="0"/>
                <a:cs typeface="Times New Roman" panose="02020603050405020304" pitchFamily="18" charset="0"/>
              </a:rPr>
              <a:t> un </a:t>
            </a:r>
            <a:r>
              <a:rPr lang="en-US" sz="1800" dirty="0" err="1">
                <a:latin typeface="Times New Roman" panose="02020603050405020304" pitchFamily="18" charset="0"/>
                <a:cs typeface="Times New Roman" panose="02020603050405020304" pitchFamily="18" charset="0"/>
              </a:rPr>
              <a:t>oscilloscopio</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endParaRPr lang="it-IT" sz="1800" dirty="0">
              <a:latin typeface="Times New Roman" panose="02020603050405020304" pitchFamily="18" charset="0"/>
              <a:cs typeface="Times New Roman" panose="02020603050405020304" pitchFamily="18" charset="0"/>
            </a:endParaRPr>
          </a:p>
        </p:txBody>
      </p:sp>
      <p:pic>
        <p:nvPicPr>
          <p:cNvPr id="9" name="Segnaposto contenuto 8" descr="Immagine che contiene testo, elettronico, circuito&#10;&#10;Descrizione generata automaticamente">
            <a:extLst>
              <a:ext uri="{FF2B5EF4-FFF2-40B4-BE49-F238E27FC236}">
                <a16:creationId xmlns:a16="http://schemas.microsoft.com/office/drawing/2014/main" id="{A69904F6-9299-4940-8112-D1E1E6C9218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428010" y="2146126"/>
            <a:ext cx="1565430" cy="1430101"/>
          </a:xfrm>
        </p:spPr>
      </p:pic>
      <p:sp>
        <p:nvSpPr>
          <p:cNvPr id="4" name="Rettangolo 3">
            <a:extLst>
              <a:ext uri="{FF2B5EF4-FFF2-40B4-BE49-F238E27FC236}">
                <a16:creationId xmlns:a16="http://schemas.microsoft.com/office/drawing/2014/main" id="{ED2781E3-F4BE-4A45-B9A3-CECA92ACF858}"/>
              </a:ext>
            </a:extLst>
          </p:cNvPr>
          <p:cNvSpPr/>
          <p:nvPr/>
        </p:nvSpPr>
        <p:spPr>
          <a:xfrm>
            <a:off x="0" y="2"/>
            <a:ext cx="12192000" cy="853700"/>
          </a:xfrm>
          <a:prstGeom prst="rect">
            <a:avLst/>
          </a:prstGeom>
          <a:solidFill>
            <a:srgbClr val="00753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Times New Roman" panose="02020603050405020304" pitchFamily="18" charset="0"/>
              <a:cs typeface="Times New Roman" panose="02020603050405020304" pitchFamily="18" charset="0"/>
            </a:endParaRPr>
          </a:p>
        </p:txBody>
      </p:sp>
      <p:pic>
        <p:nvPicPr>
          <p:cNvPr id="6" name="Immagine 5">
            <a:extLst>
              <a:ext uri="{FF2B5EF4-FFF2-40B4-BE49-F238E27FC236}">
                <a16:creationId xmlns:a16="http://schemas.microsoft.com/office/drawing/2014/main" id="{69E3CDAC-237D-494E-9384-42D0ED945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82" y="72908"/>
            <a:ext cx="658737" cy="708142"/>
          </a:xfrm>
          <a:prstGeom prst="rect">
            <a:avLst/>
          </a:prstGeom>
        </p:spPr>
      </p:pic>
      <p:sp>
        <p:nvSpPr>
          <p:cNvPr id="7" name="Rettangolo 6">
            <a:extLst>
              <a:ext uri="{FF2B5EF4-FFF2-40B4-BE49-F238E27FC236}">
                <a16:creationId xmlns:a16="http://schemas.microsoft.com/office/drawing/2014/main" id="{5C4CE8A6-F8DB-4C8E-BD4B-4201D0574BDF}"/>
              </a:ext>
            </a:extLst>
          </p:cNvPr>
          <p:cNvSpPr/>
          <p:nvPr/>
        </p:nvSpPr>
        <p:spPr>
          <a:xfrm>
            <a:off x="0" y="6611518"/>
            <a:ext cx="12192000" cy="246482"/>
          </a:xfrm>
          <a:prstGeom prst="rect">
            <a:avLst/>
          </a:prstGeom>
          <a:solidFill>
            <a:srgbClr val="0075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latin typeface="Times New Roman" panose="02020603050405020304" pitchFamily="18" charset="0"/>
                <a:cs typeface="Times New Roman" panose="02020603050405020304" pitchFamily="18" charset="0"/>
              </a:rPr>
              <a:t>Anno Accademico 2019/2020</a:t>
            </a:r>
          </a:p>
        </p:txBody>
      </p:sp>
      <p:sp>
        <p:nvSpPr>
          <p:cNvPr id="12" name="CasellaDiTesto 11">
            <a:extLst>
              <a:ext uri="{FF2B5EF4-FFF2-40B4-BE49-F238E27FC236}">
                <a16:creationId xmlns:a16="http://schemas.microsoft.com/office/drawing/2014/main" id="{30C67E8B-CD82-42E1-89A3-31FE16A5E0A6}"/>
              </a:ext>
            </a:extLst>
          </p:cNvPr>
          <p:cNvSpPr txBox="1"/>
          <p:nvPr/>
        </p:nvSpPr>
        <p:spPr>
          <a:xfrm>
            <a:off x="796319" y="0"/>
            <a:ext cx="10775548" cy="830997"/>
          </a:xfrm>
          <a:prstGeom prst="rect">
            <a:avLst/>
          </a:prstGeom>
          <a:noFill/>
        </p:spPr>
        <p:txBody>
          <a:bodyPr wrap="square" rtlCol="0">
            <a:spAutoFit/>
          </a:bodyPr>
          <a:lstStyle/>
          <a:p>
            <a:pPr algn="l"/>
            <a:r>
              <a:rPr lang="it-IT" sz="1200" b="0" i="0" u="none" strike="noStrike" baseline="0" dirty="0">
                <a:solidFill>
                  <a:schemeClr val="bg1"/>
                </a:solidFill>
                <a:latin typeface="CIDFont+F1"/>
              </a:rPr>
              <a:t>Università degli Studi di Milano Bicocca</a:t>
            </a:r>
          </a:p>
          <a:p>
            <a:pPr algn="l"/>
            <a:r>
              <a:rPr lang="it-IT" sz="1200" b="0" i="0" u="none" strike="noStrike" baseline="0" dirty="0">
                <a:solidFill>
                  <a:schemeClr val="bg1"/>
                </a:solidFill>
                <a:latin typeface="CIDFont+F2"/>
              </a:rPr>
              <a:t>Scuola di Scienze</a:t>
            </a:r>
          </a:p>
          <a:p>
            <a:pPr algn="l"/>
            <a:r>
              <a:rPr lang="it-IT" sz="1200" dirty="0">
                <a:solidFill>
                  <a:schemeClr val="bg1"/>
                </a:solidFill>
                <a:latin typeface="CIDFont+F2"/>
              </a:rPr>
              <a:t>D</a:t>
            </a:r>
            <a:r>
              <a:rPr lang="it-IT" sz="1200" b="0" i="0" u="none" strike="noStrike" baseline="0" dirty="0">
                <a:solidFill>
                  <a:schemeClr val="bg1"/>
                </a:solidFill>
                <a:latin typeface="CIDFont+F2"/>
              </a:rPr>
              <a:t>ipartimento di Informatica, Sistemistica e Comunicazione</a:t>
            </a:r>
          </a:p>
          <a:p>
            <a:pPr algn="l"/>
            <a:r>
              <a:rPr lang="it-IT" sz="1200" b="0" i="0" u="none" strike="noStrike" baseline="0" dirty="0">
                <a:solidFill>
                  <a:schemeClr val="bg1"/>
                </a:solidFill>
                <a:latin typeface="CIDFont+F2"/>
              </a:rPr>
              <a:t>Corso di laurea in Informatica</a:t>
            </a:r>
            <a:endParaRPr lang="it-IT" sz="1200" dirty="0">
              <a:solidFill>
                <a:schemeClr val="bg1"/>
              </a:solidFill>
            </a:endParaRPr>
          </a:p>
        </p:txBody>
      </p:sp>
      <p:pic>
        <p:nvPicPr>
          <p:cNvPr id="14" name="Immagine 13" descr="Immagine che contiene testo&#10;&#10;Descrizione generata automaticamente">
            <a:extLst>
              <a:ext uri="{FF2B5EF4-FFF2-40B4-BE49-F238E27FC236}">
                <a16:creationId xmlns:a16="http://schemas.microsoft.com/office/drawing/2014/main" id="{671F83AE-6CA2-45AC-9438-02812712DF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1550" y="4150857"/>
            <a:ext cx="5775191" cy="2024799"/>
          </a:xfrm>
          <a:prstGeom prst="rect">
            <a:avLst/>
          </a:prstGeom>
        </p:spPr>
      </p:pic>
      <p:pic>
        <p:nvPicPr>
          <p:cNvPr id="15" name="Immagine 14">
            <a:extLst>
              <a:ext uri="{FF2B5EF4-FFF2-40B4-BE49-F238E27FC236}">
                <a16:creationId xmlns:a16="http://schemas.microsoft.com/office/drawing/2014/main" id="{B9D68834-94E1-4CA1-ABAD-C925383AC0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25027" y="6277232"/>
            <a:ext cx="966973" cy="334286"/>
          </a:xfrm>
          <a:prstGeom prst="rect">
            <a:avLst/>
          </a:prstGeom>
        </p:spPr>
      </p:pic>
      <p:pic>
        <p:nvPicPr>
          <p:cNvPr id="16" name="Immagine 15" descr="Immagine che contiene testo, elettronico, circuito&#10;&#10;Descrizione generata automaticamente">
            <a:extLst>
              <a:ext uri="{FF2B5EF4-FFF2-40B4-BE49-F238E27FC236}">
                <a16:creationId xmlns:a16="http://schemas.microsoft.com/office/drawing/2014/main" id="{8E502F2E-7AB5-48CD-ACB1-AC867C3C60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71550" y="1965827"/>
            <a:ext cx="2156460" cy="1790700"/>
          </a:xfrm>
          <a:prstGeom prst="rect">
            <a:avLst/>
          </a:prstGeom>
        </p:spPr>
      </p:pic>
      <p:pic>
        <p:nvPicPr>
          <p:cNvPr id="18" name="Immagine 17">
            <a:extLst>
              <a:ext uri="{FF2B5EF4-FFF2-40B4-BE49-F238E27FC236}">
                <a16:creationId xmlns:a16="http://schemas.microsoft.com/office/drawing/2014/main" id="{E266871C-AB96-45FD-9CA0-7014AC1189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70419" y="2092738"/>
            <a:ext cx="1647262" cy="1346665"/>
          </a:xfrm>
          <a:prstGeom prst="rect">
            <a:avLst/>
          </a:prstGeom>
        </p:spPr>
      </p:pic>
      <p:pic>
        <p:nvPicPr>
          <p:cNvPr id="22" name="Immagine 21">
            <a:extLst>
              <a:ext uri="{FF2B5EF4-FFF2-40B4-BE49-F238E27FC236}">
                <a16:creationId xmlns:a16="http://schemas.microsoft.com/office/drawing/2014/main" id="{7BA9CD1C-7406-4C52-A2BB-D0031AE8EB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6319" y="4136870"/>
            <a:ext cx="4592246" cy="2052771"/>
          </a:xfrm>
          <a:prstGeom prst="rect">
            <a:avLst/>
          </a:prstGeom>
        </p:spPr>
      </p:pic>
    </p:spTree>
    <p:extLst>
      <p:ext uri="{BB962C8B-B14F-4D97-AF65-F5344CB8AC3E}">
        <p14:creationId xmlns:p14="http://schemas.microsoft.com/office/powerpoint/2010/main" val="560359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4EAFBE-5EEE-4EE0-A282-9485EFE36712}"/>
              </a:ext>
            </a:extLst>
          </p:cNvPr>
          <p:cNvSpPr>
            <a:spLocks noGrp="1"/>
          </p:cNvSpPr>
          <p:nvPr>
            <p:ph type="title"/>
          </p:nvPr>
        </p:nvSpPr>
        <p:spPr>
          <a:xfrm>
            <a:off x="838200" y="853702"/>
            <a:ext cx="10515600" cy="975098"/>
          </a:xfrm>
        </p:spPr>
        <p:txBody>
          <a:bodyPr>
            <a:normAutofit/>
          </a:bodyPr>
          <a:lstStyle/>
          <a:p>
            <a:pPr algn="ctr"/>
            <a:r>
              <a:rPr lang="it-IT" dirty="0">
                <a:latin typeface="Times New Roman" panose="02020603050405020304" pitchFamily="18" charset="0"/>
                <a:cs typeface="Times New Roman" panose="02020603050405020304" pitchFamily="18" charset="0"/>
              </a:rPr>
              <a:t>Risultati</a:t>
            </a:r>
          </a:p>
        </p:txBody>
      </p:sp>
      <p:sp>
        <p:nvSpPr>
          <p:cNvPr id="4" name="Rettangolo 3">
            <a:extLst>
              <a:ext uri="{FF2B5EF4-FFF2-40B4-BE49-F238E27FC236}">
                <a16:creationId xmlns:a16="http://schemas.microsoft.com/office/drawing/2014/main" id="{ED2781E3-F4BE-4A45-B9A3-CECA92ACF858}"/>
              </a:ext>
            </a:extLst>
          </p:cNvPr>
          <p:cNvSpPr/>
          <p:nvPr/>
        </p:nvSpPr>
        <p:spPr>
          <a:xfrm>
            <a:off x="0" y="2"/>
            <a:ext cx="12192000" cy="853700"/>
          </a:xfrm>
          <a:prstGeom prst="rect">
            <a:avLst/>
          </a:prstGeom>
          <a:solidFill>
            <a:srgbClr val="00753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Times New Roman" panose="02020603050405020304" pitchFamily="18" charset="0"/>
              <a:cs typeface="Times New Roman" panose="02020603050405020304" pitchFamily="18" charset="0"/>
            </a:endParaRPr>
          </a:p>
        </p:txBody>
      </p:sp>
      <p:pic>
        <p:nvPicPr>
          <p:cNvPr id="6" name="Immagine 5">
            <a:extLst>
              <a:ext uri="{FF2B5EF4-FFF2-40B4-BE49-F238E27FC236}">
                <a16:creationId xmlns:a16="http://schemas.microsoft.com/office/drawing/2014/main" id="{69E3CDAC-237D-494E-9384-42D0ED945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82" y="72908"/>
            <a:ext cx="658737" cy="708142"/>
          </a:xfrm>
          <a:prstGeom prst="rect">
            <a:avLst/>
          </a:prstGeom>
        </p:spPr>
      </p:pic>
      <p:sp>
        <p:nvSpPr>
          <p:cNvPr id="7" name="Rettangolo 6">
            <a:extLst>
              <a:ext uri="{FF2B5EF4-FFF2-40B4-BE49-F238E27FC236}">
                <a16:creationId xmlns:a16="http://schemas.microsoft.com/office/drawing/2014/main" id="{5C4CE8A6-F8DB-4C8E-BD4B-4201D0574BDF}"/>
              </a:ext>
            </a:extLst>
          </p:cNvPr>
          <p:cNvSpPr/>
          <p:nvPr/>
        </p:nvSpPr>
        <p:spPr>
          <a:xfrm>
            <a:off x="0" y="6611518"/>
            <a:ext cx="12192000" cy="246482"/>
          </a:xfrm>
          <a:prstGeom prst="rect">
            <a:avLst/>
          </a:prstGeom>
          <a:solidFill>
            <a:srgbClr val="0075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latin typeface="Times New Roman" panose="02020603050405020304" pitchFamily="18" charset="0"/>
                <a:cs typeface="Times New Roman" panose="02020603050405020304" pitchFamily="18" charset="0"/>
              </a:rPr>
              <a:t>Anno Accademico 2019/2020</a:t>
            </a:r>
          </a:p>
        </p:txBody>
      </p:sp>
      <p:sp>
        <p:nvSpPr>
          <p:cNvPr id="12" name="CasellaDiTesto 11">
            <a:extLst>
              <a:ext uri="{FF2B5EF4-FFF2-40B4-BE49-F238E27FC236}">
                <a16:creationId xmlns:a16="http://schemas.microsoft.com/office/drawing/2014/main" id="{30C67E8B-CD82-42E1-89A3-31FE16A5E0A6}"/>
              </a:ext>
            </a:extLst>
          </p:cNvPr>
          <p:cNvSpPr txBox="1"/>
          <p:nvPr/>
        </p:nvSpPr>
        <p:spPr>
          <a:xfrm>
            <a:off x="796319" y="0"/>
            <a:ext cx="10775548" cy="830997"/>
          </a:xfrm>
          <a:prstGeom prst="rect">
            <a:avLst/>
          </a:prstGeom>
          <a:noFill/>
        </p:spPr>
        <p:txBody>
          <a:bodyPr wrap="square" rtlCol="0">
            <a:spAutoFit/>
          </a:bodyPr>
          <a:lstStyle/>
          <a:p>
            <a:pPr algn="l"/>
            <a:r>
              <a:rPr lang="it-IT" sz="1200" b="0" i="0" u="none" strike="noStrike" baseline="0" dirty="0">
                <a:solidFill>
                  <a:schemeClr val="bg1"/>
                </a:solidFill>
                <a:latin typeface="CIDFont+F1"/>
              </a:rPr>
              <a:t>Università degli Studi di Milano Bicocca</a:t>
            </a:r>
          </a:p>
          <a:p>
            <a:pPr algn="l"/>
            <a:r>
              <a:rPr lang="it-IT" sz="1200" b="0" i="0" u="none" strike="noStrike" baseline="0" dirty="0">
                <a:solidFill>
                  <a:schemeClr val="bg1"/>
                </a:solidFill>
                <a:latin typeface="CIDFont+F2"/>
              </a:rPr>
              <a:t>Scuola di Scienze</a:t>
            </a:r>
          </a:p>
          <a:p>
            <a:pPr algn="l"/>
            <a:r>
              <a:rPr lang="it-IT" sz="1200" dirty="0">
                <a:solidFill>
                  <a:schemeClr val="bg1"/>
                </a:solidFill>
                <a:latin typeface="CIDFont+F2"/>
              </a:rPr>
              <a:t>D</a:t>
            </a:r>
            <a:r>
              <a:rPr lang="it-IT" sz="1200" b="0" i="0" u="none" strike="noStrike" baseline="0" dirty="0">
                <a:solidFill>
                  <a:schemeClr val="bg1"/>
                </a:solidFill>
                <a:latin typeface="CIDFont+F2"/>
              </a:rPr>
              <a:t>ipartimento di Informatica, Sistemistica e Comunicazione</a:t>
            </a:r>
          </a:p>
          <a:p>
            <a:pPr algn="l"/>
            <a:r>
              <a:rPr lang="it-IT" sz="1200" b="0" i="0" u="none" strike="noStrike" baseline="0" dirty="0">
                <a:solidFill>
                  <a:schemeClr val="bg1"/>
                </a:solidFill>
                <a:latin typeface="CIDFont+F2"/>
              </a:rPr>
              <a:t>Corso di laurea in Informatica</a:t>
            </a:r>
            <a:endParaRPr lang="it-IT" sz="1200" dirty="0">
              <a:solidFill>
                <a:schemeClr val="bg1"/>
              </a:solidFill>
            </a:endParaRPr>
          </a:p>
        </p:txBody>
      </p:sp>
      <p:sp>
        <p:nvSpPr>
          <p:cNvPr id="14" name="Segnaposto contenuto 13">
            <a:extLst>
              <a:ext uri="{FF2B5EF4-FFF2-40B4-BE49-F238E27FC236}">
                <a16:creationId xmlns:a16="http://schemas.microsoft.com/office/drawing/2014/main" id="{AFAF661F-C2DA-4314-885C-C4AED01EE990}"/>
              </a:ext>
            </a:extLst>
          </p:cNvPr>
          <p:cNvSpPr>
            <a:spLocks noGrp="1"/>
          </p:cNvSpPr>
          <p:nvPr>
            <p:ph idx="1"/>
          </p:nvPr>
        </p:nvSpPr>
        <p:spPr/>
        <p:txBody>
          <a:bodyPr/>
          <a:lstStyle/>
          <a:p>
            <a:pPr>
              <a:lnSpc>
                <a:spcPct val="150000"/>
              </a:lnSpc>
            </a:pPr>
            <a:r>
              <a:rPr lang="it-IT" dirty="0" err="1">
                <a:latin typeface="Times New Roman" panose="02020603050405020304" pitchFamily="18" charset="0"/>
                <a:cs typeface="Times New Roman" panose="02020603050405020304" pitchFamily="18" charset="0"/>
              </a:rPr>
              <a:t>Porting</a:t>
            </a:r>
            <a:r>
              <a:rPr lang="it-IT" dirty="0">
                <a:latin typeface="Times New Roman" panose="02020603050405020304" pitchFamily="18" charset="0"/>
                <a:cs typeface="Times New Roman" panose="02020603050405020304" pitchFamily="18" charset="0"/>
              </a:rPr>
              <a:t> effettuato con successo ed è stata creata una guida con descritto il procedimento in dettaglio</a:t>
            </a:r>
          </a:p>
          <a:p>
            <a:pPr>
              <a:lnSpc>
                <a:spcPct val="200000"/>
              </a:lnSpc>
            </a:pPr>
            <a:r>
              <a:rPr lang="it-IT" dirty="0">
                <a:latin typeface="Times New Roman" panose="02020603050405020304" pitchFamily="18" charset="0"/>
                <a:cs typeface="Times New Roman" panose="02020603050405020304" pitchFamily="18" charset="0"/>
              </a:rPr>
              <a:t>Creati applicativi RTEMS di validazione delle interfacce</a:t>
            </a:r>
          </a:p>
          <a:p>
            <a:pPr>
              <a:lnSpc>
                <a:spcPct val="200000"/>
              </a:lnSpc>
            </a:pPr>
            <a:r>
              <a:rPr lang="it-IT" dirty="0">
                <a:latin typeface="Times New Roman" panose="02020603050405020304" pitchFamily="18" charset="0"/>
                <a:cs typeface="Times New Roman" panose="02020603050405020304" pitchFamily="18" charset="0"/>
              </a:rPr>
              <a:t>Validate le interfacce prefissate tranne SPI</a:t>
            </a:r>
          </a:p>
        </p:txBody>
      </p:sp>
      <p:pic>
        <p:nvPicPr>
          <p:cNvPr id="9" name="Immagine 8">
            <a:extLst>
              <a:ext uri="{FF2B5EF4-FFF2-40B4-BE49-F238E27FC236}">
                <a16:creationId xmlns:a16="http://schemas.microsoft.com/office/drawing/2014/main" id="{1D77F8A8-02A9-4D71-A79E-76662164F2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5027" y="6277232"/>
            <a:ext cx="966973" cy="334286"/>
          </a:xfrm>
          <a:prstGeom prst="rect">
            <a:avLst/>
          </a:prstGeom>
        </p:spPr>
      </p:pic>
    </p:spTree>
    <p:extLst>
      <p:ext uri="{BB962C8B-B14F-4D97-AF65-F5344CB8AC3E}">
        <p14:creationId xmlns:p14="http://schemas.microsoft.com/office/powerpoint/2010/main" val="1029392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4EAFBE-5EEE-4EE0-A282-9485EFE36712}"/>
              </a:ext>
            </a:extLst>
          </p:cNvPr>
          <p:cNvSpPr>
            <a:spLocks noGrp="1"/>
          </p:cNvSpPr>
          <p:nvPr>
            <p:ph type="title"/>
          </p:nvPr>
        </p:nvSpPr>
        <p:spPr>
          <a:xfrm>
            <a:off x="796319" y="2880332"/>
            <a:ext cx="10515600" cy="1097336"/>
          </a:xfrm>
        </p:spPr>
        <p:txBody>
          <a:bodyPr>
            <a:normAutofit/>
          </a:bodyPr>
          <a:lstStyle/>
          <a:p>
            <a:pPr algn="ctr"/>
            <a:r>
              <a:rPr lang="it-IT" dirty="0">
                <a:latin typeface="Times New Roman" panose="02020603050405020304" pitchFamily="18" charset="0"/>
                <a:cs typeface="Times New Roman" panose="02020603050405020304" pitchFamily="18" charset="0"/>
              </a:rPr>
              <a:t>Grazie per l’attenzione</a:t>
            </a:r>
          </a:p>
        </p:txBody>
      </p:sp>
      <p:sp>
        <p:nvSpPr>
          <p:cNvPr id="4" name="Rettangolo 3">
            <a:extLst>
              <a:ext uri="{FF2B5EF4-FFF2-40B4-BE49-F238E27FC236}">
                <a16:creationId xmlns:a16="http://schemas.microsoft.com/office/drawing/2014/main" id="{ED2781E3-F4BE-4A45-B9A3-CECA92ACF858}"/>
              </a:ext>
            </a:extLst>
          </p:cNvPr>
          <p:cNvSpPr/>
          <p:nvPr/>
        </p:nvSpPr>
        <p:spPr>
          <a:xfrm>
            <a:off x="0" y="2"/>
            <a:ext cx="12192000" cy="853700"/>
          </a:xfrm>
          <a:prstGeom prst="rect">
            <a:avLst/>
          </a:prstGeom>
          <a:solidFill>
            <a:srgbClr val="00753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Times New Roman" panose="02020603050405020304" pitchFamily="18" charset="0"/>
              <a:cs typeface="Times New Roman" panose="02020603050405020304" pitchFamily="18" charset="0"/>
            </a:endParaRPr>
          </a:p>
        </p:txBody>
      </p:sp>
      <p:pic>
        <p:nvPicPr>
          <p:cNvPr id="6" name="Immagine 5">
            <a:extLst>
              <a:ext uri="{FF2B5EF4-FFF2-40B4-BE49-F238E27FC236}">
                <a16:creationId xmlns:a16="http://schemas.microsoft.com/office/drawing/2014/main" id="{69E3CDAC-237D-494E-9384-42D0ED945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82" y="72908"/>
            <a:ext cx="658737" cy="708142"/>
          </a:xfrm>
          <a:prstGeom prst="rect">
            <a:avLst/>
          </a:prstGeom>
        </p:spPr>
      </p:pic>
      <p:sp>
        <p:nvSpPr>
          <p:cNvPr id="7" name="Rettangolo 6">
            <a:extLst>
              <a:ext uri="{FF2B5EF4-FFF2-40B4-BE49-F238E27FC236}">
                <a16:creationId xmlns:a16="http://schemas.microsoft.com/office/drawing/2014/main" id="{5C4CE8A6-F8DB-4C8E-BD4B-4201D0574BDF}"/>
              </a:ext>
            </a:extLst>
          </p:cNvPr>
          <p:cNvSpPr/>
          <p:nvPr/>
        </p:nvSpPr>
        <p:spPr>
          <a:xfrm>
            <a:off x="0" y="6611518"/>
            <a:ext cx="12192000" cy="246482"/>
          </a:xfrm>
          <a:prstGeom prst="rect">
            <a:avLst/>
          </a:prstGeom>
          <a:solidFill>
            <a:srgbClr val="0075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latin typeface="Times New Roman" panose="02020603050405020304" pitchFamily="18" charset="0"/>
                <a:cs typeface="Times New Roman" panose="02020603050405020304" pitchFamily="18" charset="0"/>
              </a:rPr>
              <a:t>Anno Accademico 2019/2020</a:t>
            </a:r>
          </a:p>
        </p:txBody>
      </p:sp>
      <p:sp>
        <p:nvSpPr>
          <p:cNvPr id="12" name="CasellaDiTesto 11">
            <a:extLst>
              <a:ext uri="{FF2B5EF4-FFF2-40B4-BE49-F238E27FC236}">
                <a16:creationId xmlns:a16="http://schemas.microsoft.com/office/drawing/2014/main" id="{30C67E8B-CD82-42E1-89A3-31FE16A5E0A6}"/>
              </a:ext>
            </a:extLst>
          </p:cNvPr>
          <p:cNvSpPr txBox="1"/>
          <p:nvPr/>
        </p:nvSpPr>
        <p:spPr>
          <a:xfrm>
            <a:off x="796319" y="0"/>
            <a:ext cx="10775548" cy="830997"/>
          </a:xfrm>
          <a:prstGeom prst="rect">
            <a:avLst/>
          </a:prstGeom>
          <a:noFill/>
        </p:spPr>
        <p:txBody>
          <a:bodyPr wrap="square" rtlCol="0">
            <a:spAutoFit/>
          </a:bodyPr>
          <a:lstStyle/>
          <a:p>
            <a:pPr algn="l"/>
            <a:r>
              <a:rPr lang="it-IT" sz="1200" b="0" i="0" u="none" strike="noStrike" baseline="0" dirty="0">
                <a:solidFill>
                  <a:schemeClr val="bg1"/>
                </a:solidFill>
                <a:latin typeface="CIDFont+F1"/>
              </a:rPr>
              <a:t>Università degli Studi di Milano Bicocca</a:t>
            </a:r>
          </a:p>
          <a:p>
            <a:pPr algn="l"/>
            <a:r>
              <a:rPr lang="it-IT" sz="1200" b="0" i="0" u="none" strike="noStrike" baseline="0" dirty="0">
                <a:solidFill>
                  <a:schemeClr val="bg1"/>
                </a:solidFill>
                <a:latin typeface="CIDFont+F2"/>
              </a:rPr>
              <a:t>Scuola di Scienze</a:t>
            </a:r>
          </a:p>
          <a:p>
            <a:pPr algn="l"/>
            <a:r>
              <a:rPr lang="it-IT" sz="1200" dirty="0">
                <a:solidFill>
                  <a:schemeClr val="bg1"/>
                </a:solidFill>
                <a:latin typeface="CIDFont+F2"/>
              </a:rPr>
              <a:t>D</a:t>
            </a:r>
            <a:r>
              <a:rPr lang="it-IT" sz="1200" b="0" i="0" u="none" strike="noStrike" baseline="0" dirty="0">
                <a:solidFill>
                  <a:schemeClr val="bg1"/>
                </a:solidFill>
                <a:latin typeface="CIDFont+F2"/>
              </a:rPr>
              <a:t>ipartimento di Informatica, Sistemistica e Comunicazione</a:t>
            </a:r>
          </a:p>
          <a:p>
            <a:pPr algn="l"/>
            <a:r>
              <a:rPr lang="it-IT" sz="1200" b="0" i="0" u="none" strike="noStrike" baseline="0" dirty="0">
                <a:solidFill>
                  <a:schemeClr val="bg1"/>
                </a:solidFill>
                <a:latin typeface="CIDFont+F2"/>
              </a:rPr>
              <a:t>Corso di laurea in Informatica</a:t>
            </a:r>
            <a:endParaRPr lang="it-IT" sz="1200" dirty="0">
              <a:solidFill>
                <a:schemeClr val="bg1"/>
              </a:solidFill>
            </a:endParaRPr>
          </a:p>
        </p:txBody>
      </p:sp>
      <p:pic>
        <p:nvPicPr>
          <p:cNvPr id="5" name="Immagine 4">
            <a:extLst>
              <a:ext uri="{FF2B5EF4-FFF2-40B4-BE49-F238E27FC236}">
                <a16:creationId xmlns:a16="http://schemas.microsoft.com/office/drawing/2014/main" id="{0C92A5E0-419A-4F0B-83E0-F01E32066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19" y="5221340"/>
            <a:ext cx="2264827" cy="782958"/>
          </a:xfrm>
          <a:prstGeom prst="rect">
            <a:avLst/>
          </a:prstGeom>
        </p:spPr>
      </p:pic>
      <p:pic>
        <p:nvPicPr>
          <p:cNvPr id="9" name="Immagine 8" descr="Immagine che contiene testo, clipart&#10;&#10;Descrizione generata automaticamente">
            <a:extLst>
              <a:ext uri="{FF2B5EF4-FFF2-40B4-BE49-F238E27FC236}">
                <a16:creationId xmlns:a16="http://schemas.microsoft.com/office/drawing/2014/main" id="{034F06A9-AD82-48CF-AAD2-8F0AED0F26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3068" y="5439570"/>
            <a:ext cx="2398799" cy="564728"/>
          </a:xfrm>
          <a:prstGeom prst="rect">
            <a:avLst/>
          </a:prstGeom>
        </p:spPr>
      </p:pic>
    </p:spTree>
    <p:extLst>
      <p:ext uri="{BB962C8B-B14F-4D97-AF65-F5344CB8AC3E}">
        <p14:creationId xmlns:p14="http://schemas.microsoft.com/office/powerpoint/2010/main" val="1821895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4EAFBE-5EEE-4EE0-A282-9485EFE36712}"/>
              </a:ext>
            </a:extLst>
          </p:cNvPr>
          <p:cNvSpPr>
            <a:spLocks noGrp="1"/>
          </p:cNvSpPr>
          <p:nvPr>
            <p:ph type="title"/>
          </p:nvPr>
        </p:nvSpPr>
        <p:spPr>
          <a:xfrm>
            <a:off x="838200" y="872814"/>
            <a:ext cx="10515600" cy="930106"/>
          </a:xfrm>
        </p:spPr>
        <p:txBody>
          <a:bodyPr>
            <a:normAutofit/>
          </a:bodyPr>
          <a:lstStyle/>
          <a:p>
            <a:pPr algn="ctr"/>
            <a:r>
              <a:rPr lang="it-IT" dirty="0">
                <a:latin typeface="Times New Roman" panose="02020603050405020304" pitchFamily="18" charset="0"/>
                <a:cs typeface="Times New Roman" panose="02020603050405020304" pitchFamily="18" charset="0"/>
              </a:rPr>
              <a:t>Obiettivi e finalità</a:t>
            </a:r>
          </a:p>
        </p:txBody>
      </p:sp>
      <p:sp>
        <p:nvSpPr>
          <p:cNvPr id="16" name="Segnaposto contenuto 15">
            <a:extLst>
              <a:ext uri="{FF2B5EF4-FFF2-40B4-BE49-F238E27FC236}">
                <a16:creationId xmlns:a16="http://schemas.microsoft.com/office/drawing/2014/main" id="{D31B507A-B3F7-459E-A40E-B66309E84F62}"/>
              </a:ext>
            </a:extLst>
          </p:cNvPr>
          <p:cNvSpPr>
            <a:spLocks noGrp="1"/>
          </p:cNvSpPr>
          <p:nvPr>
            <p:ph idx="1"/>
          </p:nvPr>
        </p:nvSpPr>
        <p:spPr>
          <a:xfrm>
            <a:off x="838200" y="1949912"/>
            <a:ext cx="10515600" cy="4351338"/>
          </a:xfrm>
        </p:spPr>
        <p:txBody>
          <a:bodyPr>
            <a:normAutofit/>
          </a:bodyPr>
          <a:lstStyle/>
          <a:p>
            <a:pPr marL="0" indent="0">
              <a:buNone/>
            </a:pPr>
            <a:r>
              <a:rPr lang="it-IT" sz="2400" dirty="0">
                <a:latin typeface="Times New Roman" panose="02020603050405020304" pitchFamily="18" charset="0"/>
                <a:cs typeface="Times New Roman" panose="02020603050405020304" pitchFamily="18" charset="0"/>
              </a:rPr>
              <a:t>Obiettivi:</a:t>
            </a:r>
          </a:p>
          <a:p>
            <a:r>
              <a:rPr lang="it-IT" sz="2400" dirty="0" err="1">
                <a:latin typeface="Times New Roman" panose="02020603050405020304" pitchFamily="18" charset="0"/>
                <a:cs typeface="Times New Roman" panose="02020603050405020304" pitchFamily="18" charset="0"/>
              </a:rPr>
              <a:t>Porting</a:t>
            </a:r>
            <a:r>
              <a:rPr lang="it-IT" sz="2400" dirty="0">
                <a:latin typeface="Times New Roman" panose="02020603050405020304" pitchFamily="18" charset="0"/>
                <a:cs typeface="Times New Roman" panose="02020603050405020304" pitchFamily="18" charset="0"/>
              </a:rPr>
              <a:t> di RTEMS su </a:t>
            </a:r>
            <a:r>
              <a:rPr lang="it-IT" sz="2400" dirty="0" err="1">
                <a:latin typeface="Times New Roman" panose="02020603050405020304" pitchFamily="18" charset="0"/>
                <a:cs typeface="Times New Roman" panose="02020603050405020304" pitchFamily="18" charset="0"/>
              </a:rPr>
              <a:t>Raspberry</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Pi</a:t>
            </a:r>
            <a:r>
              <a:rPr lang="it-IT" sz="2400" dirty="0">
                <a:latin typeface="Times New Roman" panose="02020603050405020304" pitchFamily="18" charset="0"/>
                <a:cs typeface="Times New Roman" panose="02020603050405020304" pitchFamily="18" charset="0"/>
              </a:rPr>
              <a:t>.</a:t>
            </a:r>
          </a:p>
          <a:p>
            <a:r>
              <a:rPr lang="it-IT" sz="2400" dirty="0">
                <a:latin typeface="Times New Roman" panose="02020603050405020304" pitchFamily="18" charset="0"/>
                <a:cs typeface="Times New Roman" panose="02020603050405020304" pitchFamily="18" charset="0"/>
              </a:rPr>
              <a:t>Creazione degli eseguibili RTEMS di validazione per le interfacce GPIO, UART, SPI e I2C.</a:t>
            </a:r>
          </a:p>
          <a:p>
            <a:pPr marL="0" indent="0">
              <a:buNone/>
            </a:pPr>
            <a:endParaRPr lang="it-IT" sz="2400" dirty="0">
              <a:latin typeface="Times New Roman" panose="02020603050405020304" pitchFamily="18" charset="0"/>
              <a:cs typeface="Times New Roman" panose="02020603050405020304" pitchFamily="18" charset="0"/>
            </a:endParaRPr>
          </a:p>
          <a:p>
            <a:pPr marL="0" indent="0">
              <a:buNone/>
            </a:pPr>
            <a:r>
              <a:rPr lang="it-IT" sz="2400" dirty="0">
                <a:latin typeface="Times New Roman" panose="02020603050405020304" pitchFamily="18" charset="0"/>
                <a:cs typeface="Times New Roman" panose="02020603050405020304" pitchFamily="18" charset="0"/>
              </a:rPr>
              <a:t>Scopo:</a:t>
            </a:r>
          </a:p>
          <a:p>
            <a:r>
              <a:rPr lang="it-IT" sz="2400" dirty="0">
                <a:latin typeface="Times New Roman" panose="02020603050405020304" pitchFamily="18" charset="0"/>
                <a:cs typeface="Times New Roman" panose="02020603050405020304" pitchFamily="18" charset="0"/>
              </a:rPr>
              <a:t>Creazione di una guida intuitiva sul </a:t>
            </a:r>
            <a:r>
              <a:rPr lang="it-IT" sz="2400" dirty="0" err="1">
                <a:latin typeface="Times New Roman" panose="02020603050405020304" pitchFamily="18" charset="0"/>
                <a:cs typeface="Times New Roman" panose="02020603050405020304" pitchFamily="18" charset="0"/>
              </a:rPr>
              <a:t>porting</a:t>
            </a:r>
            <a:endParaRPr lang="it-IT" sz="2400" dirty="0">
              <a:latin typeface="Times New Roman" panose="02020603050405020304" pitchFamily="18" charset="0"/>
              <a:cs typeface="Times New Roman" panose="02020603050405020304" pitchFamily="18" charset="0"/>
            </a:endParaRPr>
          </a:p>
          <a:p>
            <a:r>
              <a:rPr lang="it-IT" sz="2400" dirty="0">
                <a:latin typeface="Times New Roman" panose="02020603050405020304" pitchFamily="18" charset="0"/>
                <a:cs typeface="Times New Roman" panose="02020603050405020304" pitchFamily="18" charset="0"/>
              </a:rPr>
              <a:t>Validazione delle API di RTEMS disponibili per la </a:t>
            </a:r>
            <a:r>
              <a:rPr lang="it-IT" sz="2400" dirty="0" err="1">
                <a:latin typeface="Times New Roman" panose="02020603050405020304" pitchFamily="18" charset="0"/>
                <a:cs typeface="Times New Roman" panose="02020603050405020304" pitchFamily="18" charset="0"/>
              </a:rPr>
              <a:t>Raspberry</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Pi</a:t>
            </a:r>
            <a:endParaRPr lang="it-IT" sz="2400" dirty="0">
              <a:latin typeface="Times New Roman" panose="02020603050405020304" pitchFamily="18" charset="0"/>
              <a:cs typeface="Times New Roman" panose="02020603050405020304" pitchFamily="18" charset="0"/>
            </a:endParaRPr>
          </a:p>
        </p:txBody>
      </p:sp>
      <p:sp>
        <p:nvSpPr>
          <p:cNvPr id="4" name="Rettangolo 3">
            <a:extLst>
              <a:ext uri="{FF2B5EF4-FFF2-40B4-BE49-F238E27FC236}">
                <a16:creationId xmlns:a16="http://schemas.microsoft.com/office/drawing/2014/main" id="{ED2781E3-F4BE-4A45-B9A3-CECA92ACF858}"/>
              </a:ext>
            </a:extLst>
          </p:cNvPr>
          <p:cNvSpPr/>
          <p:nvPr/>
        </p:nvSpPr>
        <p:spPr>
          <a:xfrm>
            <a:off x="0" y="2"/>
            <a:ext cx="12192000" cy="853700"/>
          </a:xfrm>
          <a:prstGeom prst="rect">
            <a:avLst/>
          </a:prstGeom>
          <a:solidFill>
            <a:srgbClr val="00753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Times New Roman" panose="02020603050405020304" pitchFamily="18" charset="0"/>
              <a:cs typeface="Times New Roman" panose="02020603050405020304" pitchFamily="18" charset="0"/>
            </a:endParaRPr>
          </a:p>
        </p:txBody>
      </p:sp>
      <p:pic>
        <p:nvPicPr>
          <p:cNvPr id="6" name="Immagine 5">
            <a:extLst>
              <a:ext uri="{FF2B5EF4-FFF2-40B4-BE49-F238E27FC236}">
                <a16:creationId xmlns:a16="http://schemas.microsoft.com/office/drawing/2014/main" id="{69E3CDAC-237D-494E-9384-42D0ED945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82" y="72908"/>
            <a:ext cx="658737" cy="708142"/>
          </a:xfrm>
          <a:prstGeom prst="rect">
            <a:avLst/>
          </a:prstGeom>
        </p:spPr>
      </p:pic>
      <p:sp>
        <p:nvSpPr>
          <p:cNvPr id="7" name="Rettangolo 6">
            <a:extLst>
              <a:ext uri="{FF2B5EF4-FFF2-40B4-BE49-F238E27FC236}">
                <a16:creationId xmlns:a16="http://schemas.microsoft.com/office/drawing/2014/main" id="{5C4CE8A6-F8DB-4C8E-BD4B-4201D0574BDF}"/>
              </a:ext>
            </a:extLst>
          </p:cNvPr>
          <p:cNvSpPr/>
          <p:nvPr/>
        </p:nvSpPr>
        <p:spPr>
          <a:xfrm>
            <a:off x="0" y="6611518"/>
            <a:ext cx="12192000" cy="246482"/>
          </a:xfrm>
          <a:prstGeom prst="rect">
            <a:avLst/>
          </a:prstGeom>
          <a:solidFill>
            <a:srgbClr val="0075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latin typeface="Times New Roman" panose="02020603050405020304" pitchFamily="18" charset="0"/>
                <a:cs typeface="Times New Roman" panose="02020603050405020304" pitchFamily="18" charset="0"/>
              </a:rPr>
              <a:t>Anno Accademico 2019/2020</a:t>
            </a:r>
          </a:p>
        </p:txBody>
      </p:sp>
      <p:sp>
        <p:nvSpPr>
          <p:cNvPr id="12" name="CasellaDiTesto 11">
            <a:extLst>
              <a:ext uri="{FF2B5EF4-FFF2-40B4-BE49-F238E27FC236}">
                <a16:creationId xmlns:a16="http://schemas.microsoft.com/office/drawing/2014/main" id="{30C67E8B-CD82-42E1-89A3-31FE16A5E0A6}"/>
              </a:ext>
            </a:extLst>
          </p:cNvPr>
          <p:cNvSpPr txBox="1"/>
          <p:nvPr/>
        </p:nvSpPr>
        <p:spPr>
          <a:xfrm>
            <a:off x="796319" y="0"/>
            <a:ext cx="10775548" cy="830997"/>
          </a:xfrm>
          <a:prstGeom prst="rect">
            <a:avLst/>
          </a:prstGeom>
          <a:noFill/>
        </p:spPr>
        <p:txBody>
          <a:bodyPr wrap="square" rtlCol="0">
            <a:spAutoFit/>
          </a:bodyPr>
          <a:lstStyle/>
          <a:p>
            <a:pPr algn="l"/>
            <a:r>
              <a:rPr lang="it-IT" sz="1200" b="0" i="0" u="none" strike="noStrike" baseline="0" dirty="0">
                <a:solidFill>
                  <a:schemeClr val="bg1"/>
                </a:solidFill>
                <a:latin typeface="CIDFont+F1"/>
              </a:rPr>
              <a:t>Università degli Studi di Milano Bicocca</a:t>
            </a:r>
          </a:p>
          <a:p>
            <a:pPr algn="l"/>
            <a:r>
              <a:rPr lang="it-IT" sz="1200" b="0" i="0" u="none" strike="noStrike" baseline="0" dirty="0">
                <a:solidFill>
                  <a:schemeClr val="bg1"/>
                </a:solidFill>
                <a:latin typeface="CIDFont+F2"/>
              </a:rPr>
              <a:t>Scuola di Scienze</a:t>
            </a:r>
          </a:p>
          <a:p>
            <a:pPr algn="l"/>
            <a:r>
              <a:rPr lang="it-IT" sz="1200" dirty="0">
                <a:solidFill>
                  <a:schemeClr val="bg1"/>
                </a:solidFill>
                <a:latin typeface="CIDFont+F2"/>
              </a:rPr>
              <a:t>D</a:t>
            </a:r>
            <a:r>
              <a:rPr lang="it-IT" sz="1200" b="0" i="0" u="none" strike="noStrike" baseline="0" dirty="0">
                <a:solidFill>
                  <a:schemeClr val="bg1"/>
                </a:solidFill>
                <a:latin typeface="CIDFont+F2"/>
              </a:rPr>
              <a:t>ipartimento di Informatica, Sistemistica e Comunicazione</a:t>
            </a:r>
          </a:p>
          <a:p>
            <a:pPr algn="l"/>
            <a:r>
              <a:rPr lang="it-IT" sz="1200" b="0" i="0" u="none" strike="noStrike" baseline="0" dirty="0">
                <a:solidFill>
                  <a:schemeClr val="bg1"/>
                </a:solidFill>
                <a:latin typeface="CIDFont+F2"/>
              </a:rPr>
              <a:t>Corso di laurea in Informatica</a:t>
            </a:r>
            <a:endParaRPr lang="it-IT" sz="1200" dirty="0">
              <a:solidFill>
                <a:schemeClr val="bg1"/>
              </a:solidFill>
            </a:endParaRPr>
          </a:p>
        </p:txBody>
      </p:sp>
      <p:pic>
        <p:nvPicPr>
          <p:cNvPr id="9" name="Immagine 8">
            <a:extLst>
              <a:ext uri="{FF2B5EF4-FFF2-40B4-BE49-F238E27FC236}">
                <a16:creationId xmlns:a16="http://schemas.microsoft.com/office/drawing/2014/main" id="{6869E133-E194-41F7-8D6B-FDED8F63CE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25027" y="6277232"/>
            <a:ext cx="966973" cy="334286"/>
          </a:xfrm>
          <a:prstGeom prst="rect">
            <a:avLst/>
          </a:prstGeom>
        </p:spPr>
      </p:pic>
    </p:spTree>
    <p:extLst>
      <p:ext uri="{BB962C8B-B14F-4D97-AF65-F5344CB8AC3E}">
        <p14:creationId xmlns:p14="http://schemas.microsoft.com/office/powerpoint/2010/main" val="3053212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4EAFBE-5EEE-4EE0-A282-9485EFE36712}"/>
              </a:ext>
            </a:extLst>
          </p:cNvPr>
          <p:cNvSpPr>
            <a:spLocks noGrp="1"/>
          </p:cNvSpPr>
          <p:nvPr>
            <p:ph type="title"/>
          </p:nvPr>
        </p:nvSpPr>
        <p:spPr>
          <a:xfrm>
            <a:off x="468393" y="958107"/>
            <a:ext cx="6216612" cy="830998"/>
          </a:xfrm>
        </p:spPr>
        <p:txBody>
          <a:bodyPr>
            <a:normAutofit/>
          </a:bodyPr>
          <a:lstStyle/>
          <a:p>
            <a:pPr algn="ctr"/>
            <a:r>
              <a:rPr lang="it-IT" sz="4000" dirty="0">
                <a:latin typeface="Times New Roman" panose="02020603050405020304" pitchFamily="18" charset="0"/>
                <a:cs typeface="Times New Roman" panose="02020603050405020304" pitchFamily="18" charset="0"/>
              </a:rPr>
              <a:t>RTEMS</a:t>
            </a:r>
          </a:p>
        </p:txBody>
      </p:sp>
      <p:sp>
        <p:nvSpPr>
          <p:cNvPr id="16" name="Segnaposto contenuto 15">
            <a:extLst>
              <a:ext uri="{FF2B5EF4-FFF2-40B4-BE49-F238E27FC236}">
                <a16:creationId xmlns:a16="http://schemas.microsoft.com/office/drawing/2014/main" id="{D31B507A-B3F7-459E-A40E-B66309E84F62}"/>
              </a:ext>
            </a:extLst>
          </p:cNvPr>
          <p:cNvSpPr>
            <a:spLocks noGrp="1"/>
          </p:cNvSpPr>
          <p:nvPr>
            <p:ph idx="1"/>
          </p:nvPr>
        </p:nvSpPr>
        <p:spPr>
          <a:xfrm>
            <a:off x="466949" y="1685644"/>
            <a:ext cx="6215163" cy="3990471"/>
          </a:xfrm>
        </p:spPr>
        <p:txBody>
          <a:bodyPr>
            <a:normAutofit/>
          </a:bodyPr>
          <a:lstStyle/>
          <a:p>
            <a:pPr marL="0" indent="0">
              <a:buNone/>
            </a:pPr>
            <a:r>
              <a:rPr lang="it-IT" sz="1800" dirty="0">
                <a:latin typeface="Times New Roman" panose="02020603050405020304" pitchFamily="18" charset="0"/>
                <a:cs typeface="Times New Roman" panose="02020603050405020304" pitchFamily="18" charset="0"/>
              </a:rPr>
              <a:t>RTEMS (</a:t>
            </a:r>
            <a:r>
              <a:rPr lang="it-IT" sz="1800" b="1" dirty="0">
                <a:latin typeface="Times New Roman" panose="02020603050405020304" pitchFamily="18" charset="0"/>
                <a:cs typeface="Times New Roman" panose="02020603050405020304" pitchFamily="18" charset="0"/>
              </a:rPr>
              <a:t>Real-Time Executive Multiprocessor System</a:t>
            </a:r>
            <a:r>
              <a:rPr lang="it-IT" sz="1800" dirty="0">
                <a:latin typeface="Times New Roman" panose="02020603050405020304" pitchFamily="18" charset="0"/>
                <a:cs typeface="Times New Roman" panose="02020603050405020304" pitchFamily="18" charset="0"/>
              </a:rPr>
              <a:t>) è un executive real-time open source progettato e gestito da OAR Corporation, ed è stato </a:t>
            </a:r>
            <a:r>
              <a:rPr lang="it-IT" sz="1800" b="1" dirty="0">
                <a:latin typeface="Times New Roman" panose="02020603050405020304" pitchFamily="18" charset="0"/>
                <a:cs typeface="Times New Roman" panose="02020603050405020304" pitchFamily="18" charset="0"/>
              </a:rPr>
              <a:t>validato dall’ </a:t>
            </a:r>
            <a:r>
              <a:rPr lang="it-IT" sz="1800" b="1" dirty="0" err="1">
                <a:latin typeface="Times New Roman" panose="02020603050405020304" pitchFamily="18" charset="0"/>
                <a:cs typeface="Times New Roman" panose="02020603050405020304" pitchFamily="18" charset="0"/>
              </a:rPr>
              <a:t>European</a:t>
            </a:r>
            <a:r>
              <a:rPr lang="it-IT" sz="1800" b="1" dirty="0">
                <a:latin typeface="Times New Roman" panose="02020603050405020304" pitchFamily="18" charset="0"/>
                <a:cs typeface="Times New Roman" panose="02020603050405020304" pitchFamily="18" charset="0"/>
              </a:rPr>
              <a:t> Space Agency</a:t>
            </a:r>
            <a:r>
              <a:rPr lang="it-IT" sz="1800" dirty="0">
                <a:latin typeface="Times New Roman" panose="02020603050405020304" pitchFamily="18" charset="0"/>
                <a:cs typeface="Times New Roman" panose="02020603050405020304" pitchFamily="18" charset="0"/>
              </a:rPr>
              <a:t>.</a:t>
            </a:r>
            <a:br>
              <a:rPr lang="it-IT" sz="1800" dirty="0">
                <a:latin typeface="Times New Roman" panose="02020603050405020304" pitchFamily="18" charset="0"/>
                <a:cs typeface="Times New Roman" panose="02020603050405020304" pitchFamily="18" charset="0"/>
              </a:rPr>
            </a:br>
            <a:r>
              <a:rPr lang="it-IT" sz="1800" dirty="0">
                <a:latin typeface="Times New Roman" panose="02020603050405020304" pitchFamily="18" charset="0"/>
                <a:cs typeface="Times New Roman" panose="02020603050405020304" pitchFamily="18" charset="0"/>
              </a:rPr>
              <a:t>Viene utilizzato in molti settori tra cui quello aereospaziale.</a:t>
            </a:r>
          </a:p>
          <a:p>
            <a:pPr marL="0" indent="0">
              <a:buNone/>
            </a:pPr>
            <a:endParaRPr lang="it-IT" sz="1800" dirty="0">
              <a:latin typeface="Times New Roman" panose="02020603050405020304" pitchFamily="18" charset="0"/>
              <a:cs typeface="Times New Roman" panose="02020603050405020304" pitchFamily="18" charset="0"/>
            </a:endParaRPr>
          </a:p>
          <a:p>
            <a:pPr marL="0" indent="0">
              <a:buNone/>
            </a:pPr>
            <a:r>
              <a:rPr lang="it-IT" sz="1800" dirty="0">
                <a:latin typeface="Times New Roman" panose="02020603050405020304" pitchFamily="18" charset="0"/>
                <a:cs typeface="Times New Roman" panose="02020603050405020304" pitchFamily="18" charset="0"/>
              </a:rPr>
              <a:t>Un RTEMS executive è un intermediario tra il codice dell’applicati e il target hardware, invece le dipendenze con altri device sono localizzati nel livello device drivers</a:t>
            </a:r>
            <a:br>
              <a:rPr lang="it-IT" sz="1800" dirty="0">
                <a:latin typeface="Times New Roman" panose="02020603050405020304" pitchFamily="18" charset="0"/>
                <a:cs typeface="Times New Roman" panose="02020603050405020304" pitchFamily="18" charset="0"/>
              </a:rPr>
            </a:br>
            <a:endParaRPr lang="it-IT" sz="1800" dirty="0">
              <a:latin typeface="Times New Roman" panose="02020603050405020304" pitchFamily="18" charset="0"/>
              <a:cs typeface="Times New Roman" panose="02020603050405020304" pitchFamily="18" charset="0"/>
            </a:endParaRPr>
          </a:p>
          <a:p>
            <a:pPr marL="0" indent="0">
              <a:buNone/>
            </a:pPr>
            <a:endParaRPr lang="it-IT" sz="1800" dirty="0">
              <a:latin typeface="Times New Roman" panose="02020603050405020304" pitchFamily="18" charset="0"/>
              <a:cs typeface="Times New Roman" panose="02020603050405020304" pitchFamily="18" charset="0"/>
            </a:endParaRPr>
          </a:p>
        </p:txBody>
      </p:sp>
      <p:sp>
        <p:nvSpPr>
          <p:cNvPr id="4" name="Rettangolo 3">
            <a:extLst>
              <a:ext uri="{FF2B5EF4-FFF2-40B4-BE49-F238E27FC236}">
                <a16:creationId xmlns:a16="http://schemas.microsoft.com/office/drawing/2014/main" id="{ED2781E3-F4BE-4A45-B9A3-CECA92ACF858}"/>
              </a:ext>
            </a:extLst>
          </p:cNvPr>
          <p:cNvSpPr/>
          <p:nvPr/>
        </p:nvSpPr>
        <p:spPr>
          <a:xfrm>
            <a:off x="0" y="2"/>
            <a:ext cx="12192000" cy="853700"/>
          </a:xfrm>
          <a:prstGeom prst="rect">
            <a:avLst/>
          </a:prstGeom>
          <a:solidFill>
            <a:srgbClr val="00753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Times New Roman" panose="02020603050405020304" pitchFamily="18" charset="0"/>
              <a:cs typeface="Times New Roman" panose="02020603050405020304" pitchFamily="18" charset="0"/>
            </a:endParaRPr>
          </a:p>
        </p:txBody>
      </p:sp>
      <p:pic>
        <p:nvPicPr>
          <p:cNvPr id="6" name="Immagine 5">
            <a:extLst>
              <a:ext uri="{FF2B5EF4-FFF2-40B4-BE49-F238E27FC236}">
                <a16:creationId xmlns:a16="http://schemas.microsoft.com/office/drawing/2014/main" id="{69E3CDAC-237D-494E-9384-42D0ED945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82" y="72908"/>
            <a:ext cx="658737" cy="708142"/>
          </a:xfrm>
          <a:prstGeom prst="rect">
            <a:avLst/>
          </a:prstGeom>
        </p:spPr>
      </p:pic>
      <p:sp>
        <p:nvSpPr>
          <p:cNvPr id="7" name="Rettangolo 6">
            <a:extLst>
              <a:ext uri="{FF2B5EF4-FFF2-40B4-BE49-F238E27FC236}">
                <a16:creationId xmlns:a16="http://schemas.microsoft.com/office/drawing/2014/main" id="{5C4CE8A6-F8DB-4C8E-BD4B-4201D0574BDF}"/>
              </a:ext>
            </a:extLst>
          </p:cNvPr>
          <p:cNvSpPr/>
          <p:nvPr/>
        </p:nvSpPr>
        <p:spPr>
          <a:xfrm>
            <a:off x="0" y="6611518"/>
            <a:ext cx="12192000" cy="246482"/>
          </a:xfrm>
          <a:prstGeom prst="rect">
            <a:avLst/>
          </a:prstGeom>
          <a:solidFill>
            <a:srgbClr val="0075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latin typeface="Times New Roman" panose="02020603050405020304" pitchFamily="18" charset="0"/>
                <a:cs typeface="Times New Roman" panose="02020603050405020304" pitchFamily="18" charset="0"/>
              </a:rPr>
              <a:t>Anno Accademico 2019/2020</a:t>
            </a:r>
          </a:p>
        </p:txBody>
      </p:sp>
      <p:sp>
        <p:nvSpPr>
          <p:cNvPr id="12" name="CasellaDiTesto 11">
            <a:extLst>
              <a:ext uri="{FF2B5EF4-FFF2-40B4-BE49-F238E27FC236}">
                <a16:creationId xmlns:a16="http://schemas.microsoft.com/office/drawing/2014/main" id="{30C67E8B-CD82-42E1-89A3-31FE16A5E0A6}"/>
              </a:ext>
            </a:extLst>
          </p:cNvPr>
          <p:cNvSpPr txBox="1"/>
          <p:nvPr/>
        </p:nvSpPr>
        <p:spPr>
          <a:xfrm>
            <a:off x="796319" y="22705"/>
            <a:ext cx="10775548" cy="830997"/>
          </a:xfrm>
          <a:prstGeom prst="rect">
            <a:avLst/>
          </a:prstGeom>
          <a:noFill/>
        </p:spPr>
        <p:txBody>
          <a:bodyPr wrap="square" rtlCol="0">
            <a:spAutoFit/>
          </a:bodyPr>
          <a:lstStyle/>
          <a:p>
            <a:pPr algn="l"/>
            <a:r>
              <a:rPr lang="it-IT" sz="1200" b="0" i="0" u="none" strike="noStrike" baseline="0" dirty="0">
                <a:solidFill>
                  <a:schemeClr val="bg1"/>
                </a:solidFill>
                <a:latin typeface="CIDFont+F1"/>
              </a:rPr>
              <a:t>Università degli Studi di Milano Bicocca</a:t>
            </a:r>
          </a:p>
          <a:p>
            <a:pPr algn="l"/>
            <a:r>
              <a:rPr lang="it-IT" sz="1200" b="0" i="0" u="none" strike="noStrike" baseline="0" dirty="0">
                <a:solidFill>
                  <a:schemeClr val="bg1"/>
                </a:solidFill>
                <a:latin typeface="CIDFont+F2"/>
              </a:rPr>
              <a:t>Scuola di Scienze</a:t>
            </a:r>
          </a:p>
          <a:p>
            <a:pPr algn="l"/>
            <a:r>
              <a:rPr lang="it-IT" sz="1200" dirty="0">
                <a:solidFill>
                  <a:schemeClr val="bg1"/>
                </a:solidFill>
                <a:latin typeface="CIDFont+F2"/>
              </a:rPr>
              <a:t>D</a:t>
            </a:r>
            <a:r>
              <a:rPr lang="it-IT" sz="1200" b="0" i="0" u="none" strike="noStrike" baseline="0" dirty="0">
                <a:solidFill>
                  <a:schemeClr val="bg1"/>
                </a:solidFill>
                <a:latin typeface="CIDFont+F2"/>
              </a:rPr>
              <a:t>ipartimento di Informatica, Sistemistica e Comunicazione</a:t>
            </a:r>
          </a:p>
          <a:p>
            <a:pPr algn="l"/>
            <a:r>
              <a:rPr lang="it-IT" sz="1200" b="0" i="0" u="none" strike="noStrike" baseline="0" dirty="0">
                <a:solidFill>
                  <a:schemeClr val="bg1"/>
                </a:solidFill>
                <a:latin typeface="CIDFont+F2"/>
              </a:rPr>
              <a:t>Corso di laurea in Informatica</a:t>
            </a:r>
            <a:endParaRPr lang="it-IT" sz="1200" dirty="0">
              <a:solidFill>
                <a:schemeClr val="bg1"/>
              </a:solidFill>
            </a:endParaRPr>
          </a:p>
        </p:txBody>
      </p:sp>
      <p:pic>
        <p:nvPicPr>
          <p:cNvPr id="5" name="Immagine 4" descr="Immagine che contiene testo, clipart, segnale&#10;&#10;Descrizione generata automaticamente">
            <a:extLst>
              <a:ext uri="{FF2B5EF4-FFF2-40B4-BE49-F238E27FC236}">
                <a16:creationId xmlns:a16="http://schemas.microsoft.com/office/drawing/2014/main" id="{0CDF648E-329C-4DE4-8084-DADA798348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0422" y="5794928"/>
            <a:ext cx="1196577" cy="373331"/>
          </a:xfrm>
          <a:prstGeom prst="rect">
            <a:avLst/>
          </a:prstGeom>
        </p:spPr>
      </p:pic>
      <p:pic>
        <p:nvPicPr>
          <p:cNvPr id="9" name="Immagine 8">
            <a:extLst>
              <a:ext uri="{FF2B5EF4-FFF2-40B4-BE49-F238E27FC236}">
                <a16:creationId xmlns:a16="http://schemas.microsoft.com/office/drawing/2014/main" id="{4E4E9665-9A7D-4B57-BD77-4BDCF39F54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7000" y="5371781"/>
            <a:ext cx="1942081" cy="1219627"/>
          </a:xfrm>
          <a:prstGeom prst="rect">
            <a:avLst/>
          </a:prstGeom>
        </p:spPr>
      </p:pic>
      <p:sp>
        <p:nvSpPr>
          <p:cNvPr id="13" name="Titolo 1">
            <a:extLst>
              <a:ext uri="{FF2B5EF4-FFF2-40B4-BE49-F238E27FC236}">
                <a16:creationId xmlns:a16="http://schemas.microsoft.com/office/drawing/2014/main" id="{4BEC7F6F-C7C1-4EA5-BE2D-A60C3187F1AB}"/>
              </a:ext>
            </a:extLst>
          </p:cNvPr>
          <p:cNvSpPr txBox="1">
            <a:spLocks/>
          </p:cNvSpPr>
          <p:nvPr/>
        </p:nvSpPr>
        <p:spPr>
          <a:xfrm>
            <a:off x="6683558" y="876405"/>
            <a:ext cx="5508441" cy="83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4000" dirty="0" err="1">
                <a:latin typeface="Times New Roman" panose="02020603050405020304" pitchFamily="18" charset="0"/>
                <a:cs typeface="Times New Roman" panose="02020603050405020304" pitchFamily="18" charset="0"/>
              </a:rPr>
              <a:t>Raspberry</a:t>
            </a:r>
            <a:r>
              <a:rPr lang="it-IT" sz="4000" dirty="0">
                <a:latin typeface="Times New Roman" panose="02020603050405020304" pitchFamily="18" charset="0"/>
                <a:cs typeface="Times New Roman" panose="02020603050405020304" pitchFamily="18" charset="0"/>
              </a:rPr>
              <a:t> </a:t>
            </a:r>
            <a:r>
              <a:rPr lang="it-IT" sz="4000" dirty="0" err="1">
                <a:latin typeface="Times New Roman" panose="02020603050405020304" pitchFamily="18" charset="0"/>
                <a:cs typeface="Times New Roman" panose="02020603050405020304" pitchFamily="18" charset="0"/>
              </a:rPr>
              <a:t>Pi</a:t>
            </a:r>
            <a:endParaRPr lang="it-IT" sz="4000" dirty="0">
              <a:latin typeface="Times New Roman" panose="02020603050405020304" pitchFamily="18" charset="0"/>
              <a:cs typeface="Times New Roman" panose="02020603050405020304" pitchFamily="18" charset="0"/>
            </a:endParaRPr>
          </a:p>
        </p:txBody>
      </p:sp>
      <p:sp>
        <p:nvSpPr>
          <p:cNvPr id="14" name="Segnaposto contenuto 15">
            <a:extLst>
              <a:ext uri="{FF2B5EF4-FFF2-40B4-BE49-F238E27FC236}">
                <a16:creationId xmlns:a16="http://schemas.microsoft.com/office/drawing/2014/main" id="{FA2F197A-8887-4FFD-8FE0-EE43915C5CCB}"/>
              </a:ext>
            </a:extLst>
          </p:cNvPr>
          <p:cNvSpPr txBox="1">
            <a:spLocks/>
          </p:cNvSpPr>
          <p:nvPr/>
        </p:nvSpPr>
        <p:spPr>
          <a:xfrm>
            <a:off x="6683560" y="1685643"/>
            <a:ext cx="5040047" cy="49232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1800" b="0" i="0" u="none" strike="noStrike" baseline="0" dirty="0" err="1">
                <a:latin typeface="Times New Roman" panose="02020603050405020304" pitchFamily="18" charset="0"/>
                <a:cs typeface="Times New Roman" panose="02020603050405020304" pitchFamily="18" charset="0"/>
              </a:rPr>
              <a:t>Raspberry</a:t>
            </a:r>
            <a:r>
              <a:rPr lang="it-IT" sz="1800" b="0" i="0" u="none" strike="noStrike" baseline="0" dirty="0">
                <a:latin typeface="Times New Roman" panose="02020603050405020304" pitchFamily="18" charset="0"/>
                <a:cs typeface="Times New Roman" panose="02020603050405020304" pitchFamily="18" charset="0"/>
              </a:rPr>
              <a:t> </a:t>
            </a:r>
            <a:r>
              <a:rPr lang="it-IT" sz="1800" b="0" i="0" u="none" strike="noStrike" baseline="0" dirty="0" err="1">
                <a:latin typeface="Times New Roman" panose="02020603050405020304" pitchFamily="18" charset="0"/>
                <a:cs typeface="Times New Roman" panose="02020603050405020304" pitchFamily="18" charset="0"/>
              </a:rPr>
              <a:t>Pi</a:t>
            </a:r>
            <a:r>
              <a:rPr lang="it-IT" sz="1800" b="0" i="0" u="none" strike="noStrike" baseline="0" dirty="0">
                <a:latin typeface="Times New Roman" panose="02020603050405020304" pitchFamily="18" charset="0"/>
                <a:cs typeface="Times New Roman" panose="02020603050405020304" pitchFamily="18" charset="0"/>
              </a:rPr>
              <a:t> `e una serie di computer a scheda singola sviluppata da </a:t>
            </a:r>
            <a:r>
              <a:rPr lang="it-IT" sz="1800" b="0" i="0" u="none" strike="noStrike" baseline="0" dirty="0" err="1">
                <a:latin typeface="Times New Roman" panose="02020603050405020304" pitchFamily="18" charset="0"/>
                <a:cs typeface="Times New Roman" panose="02020603050405020304" pitchFamily="18" charset="0"/>
              </a:rPr>
              <a:t>Raspberry</a:t>
            </a:r>
            <a:r>
              <a:rPr lang="it-IT" sz="1800" b="0" i="0" u="none" strike="noStrike" baseline="0" dirty="0">
                <a:latin typeface="Times New Roman" panose="02020603050405020304" pitchFamily="18" charset="0"/>
                <a:cs typeface="Times New Roman" panose="02020603050405020304" pitchFamily="18" charset="0"/>
              </a:rPr>
              <a:t> </a:t>
            </a:r>
            <a:r>
              <a:rPr lang="it-IT" sz="1800" b="0" i="0" u="none" strike="noStrike" baseline="0" dirty="0" err="1">
                <a:latin typeface="Times New Roman" panose="02020603050405020304" pitchFamily="18" charset="0"/>
                <a:cs typeface="Times New Roman" panose="02020603050405020304" pitchFamily="18" charset="0"/>
              </a:rPr>
              <a:t>Pi</a:t>
            </a:r>
            <a:r>
              <a:rPr lang="it-IT" sz="1800" b="0" i="0" u="none" strike="noStrike" baseline="0" dirty="0">
                <a:latin typeface="Times New Roman" panose="02020603050405020304" pitchFamily="18" charset="0"/>
                <a:cs typeface="Times New Roman" panose="02020603050405020304" pitchFamily="18" charset="0"/>
              </a:rPr>
              <a:t> Foundation in collaborazione con la </a:t>
            </a:r>
            <a:r>
              <a:rPr lang="it-IT" sz="1800" b="0" i="0" u="none" strike="noStrike" baseline="0" dirty="0" err="1">
                <a:latin typeface="Times New Roman" panose="02020603050405020304" pitchFamily="18" charset="0"/>
                <a:cs typeface="Times New Roman" panose="02020603050405020304" pitchFamily="18" charset="0"/>
              </a:rPr>
              <a:t>Broadcom</a:t>
            </a:r>
            <a:r>
              <a:rPr lang="it-IT" sz="1800" b="0" i="0" u="none" strike="noStrike" baseline="0" dirty="0">
                <a:latin typeface="Times New Roman" panose="02020603050405020304" pitchFamily="18" charset="0"/>
                <a:cs typeface="Times New Roman" panose="02020603050405020304" pitchFamily="18" charset="0"/>
              </a:rPr>
              <a:t>. </a:t>
            </a:r>
            <a:br>
              <a:rPr lang="it-IT" sz="1800" b="0" i="0" u="none" strike="noStrike" baseline="0" dirty="0">
                <a:latin typeface="Times New Roman" panose="02020603050405020304" pitchFamily="18" charset="0"/>
                <a:cs typeface="Times New Roman" panose="02020603050405020304" pitchFamily="18" charset="0"/>
              </a:rPr>
            </a:br>
            <a:r>
              <a:rPr lang="it-IT" sz="1800" dirty="0">
                <a:latin typeface="Times New Roman" panose="02020603050405020304" pitchFamily="18" charset="0"/>
                <a:cs typeface="Times New Roman" panose="02020603050405020304" pitchFamily="18" charset="0"/>
              </a:rPr>
              <a:t>In questo lavoro viene utilizzato usata la</a:t>
            </a:r>
            <a:r>
              <a:rPr lang="it-IT" sz="1800" b="1" dirty="0">
                <a:latin typeface="Times New Roman" panose="02020603050405020304" pitchFamily="18" charset="0"/>
                <a:cs typeface="Times New Roman" panose="02020603050405020304" pitchFamily="18" charset="0"/>
              </a:rPr>
              <a:t> </a:t>
            </a:r>
            <a:r>
              <a:rPr lang="it-IT" sz="1800" b="1" dirty="0" err="1">
                <a:latin typeface="Times New Roman" panose="02020603050405020304" pitchFamily="18" charset="0"/>
                <a:cs typeface="Times New Roman" panose="02020603050405020304" pitchFamily="18" charset="0"/>
              </a:rPr>
              <a:t>Raspberry</a:t>
            </a:r>
            <a:r>
              <a:rPr lang="it-IT" sz="1800" b="1" dirty="0">
                <a:latin typeface="Times New Roman" panose="02020603050405020304" pitchFamily="18" charset="0"/>
                <a:cs typeface="Times New Roman" panose="02020603050405020304" pitchFamily="18" charset="0"/>
              </a:rPr>
              <a:t> </a:t>
            </a:r>
            <a:r>
              <a:rPr lang="it-IT" sz="1800" b="1" dirty="0" err="1">
                <a:latin typeface="Times New Roman" panose="02020603050405020304" pitchFamily="18" charset="0"/>
                <a:cs typeface="Times New Roman" panose="02020603050405020304" pitchFamily="18" charset="0"/>
              </a:rPr>
              <a:t>Pi</a:t>
            </a:r>
            <a:r>
              <a:rPr lang="it-IT" sz="1800" b="1" dirty="0">
                <a:latin typeface="Times New Roman" panose="02020603050405020304" pitchFamily="18" charset="0"/>
                <a:cs typeface="Times New Roman" panose="02020603050405020304" pitchFamily="18" charset="0"/>
              </a:rPr>
              <a:t> 3B+ </a:t>
            </a:r>
            <a:r>
              <a:rPr lang="it-IT" sz="1800" dirty="0">
                <a:latin typeface="Times New Roman" panose="02020603050405020304" pitchFamily="18" charset="0"/>
                <a:cs typeface="Times New Roman" panose="02020603050405020304" pitchFamily="18" charset="0"/>
              </a:rPr>
              <a:t>che utilizza il </a:t>
            </a:r>
            <a:r>
              <a:rPr lang="it-IT" sz="1800" dirty="0" err="1">
                <a:latin typeface="Times New Roman" panose="02020603050405020304" pitchFamily="18" charset="0"/>
                <a:cs typeface="Times New Roman" panose="02020603050405020304" pitchFamily="18" charset="0"/>
              </a:rPr>
              <a:t>Broadcom</a:t>
            </a:r>
            <a:r>
              <a:rPr lang="it-IT" sz="1800" dirty="0">
                <a:latin typeface="Times New Roman" panose="02020603050405020304" pitchFamily="18" charset="0"/>
                <a:cs typeface="Times New Roman" panose="02020603050405020304" pitchFamily="18" charset="0"/>
              </a:rPr>
              <a:t> BCM2837B0 </a:t>
            </a:r>
            <a:r>
              <a:rPr lang="it-IT" sz="1800" dirty="0" err="1">
                <a:latin typeface="Times New Roman" panose="02020603050405020304" pitchFamily="18" charset="0"/>
                <a:cs typeface="Times New Roman" panose="02020603050405020304" pitchFamily="18" charset="0"/>
              </a:rPr>
              <a:t>SoC</a:t>
            </a:r>
            <a:r>
              <a:rPr lang="it-IT" sz="1800" dirty="0">
                <a:latin typeface="Times New Roman" panose="02020603050405020304" pitchFamily="18" charset="0"/>
                <a:cs typeface="Times New Roman" panose="02020603050405020304" pitchFamily="18" charset="0"/>
              </a:rPr>
              <a:t> con processore Cortex-A53 (ARMv8) 64-bit 1.4Ghz</a:t>
            </a:r>
            <a:br>
              <a:rPr lang="it-IT" sz="1800" dirty="0">
                <a:latin typeface="Times New Roman" panose="02020603050405020304" pitchFamily="18" charset="0"/>
                <a:cs typeface="Times New Roman" panose="02020603050405020304" pitchFamily="18" charset="0"/>
              </a:rPr>
            </a:br>
            <a:endParaRPr lang="it-IT" sz="1800" dirty="0">
              <a:latin typeface="Times New Roman" panose="02020603050405020304" pitchFamily="18" charset="0"/>
              <a:cs typeface="Times New Roman" panose="02020603050405020304" pitchFamily="18" charset="0"/>
            </a:endParaRPr>
          </a:p>
          <a:p>
            <a:pPr marL="0" indent="0">
              <a:buNone/>
            </a:pPr>
            <a:r>
              <a:rPr lang="it-IT" sz="1800" dirty="0">
                <a:latin typeface="Times New Roman" panose="02020603050405020304" pitchFamily="18" charset="0"/>
                <a:cs typeface="Times New Roman" panose="02020603050405020304" pitchFamily="18" charset="0"/>
              </a:rPr>
              <a:t>Caratteristiche principali:</a:t>
            </a:r>
          </a:p>
          <a:p>
            <a:r>
              <a:rPr lang="it-IT" sz="1800" dirty="0">
                <a:latin typeface="Times New Roman" panose="02020603050405020304" pitchFamily="18" charset="0"/>
                <a:cs typeface="Times New Roman" panose="02020603050405020304" pitchFamily="18" charset="0"/>
              </a:rPr>
              <a:t>SDRAM LPDDR2 da 1GB.</a:t>
            </a:r>
          </a:p>
          <a:p>
            <a:r>
              <a:rPr lang="it-IT" sz="1800" dirty="0">
                <a:latin typeface="Times New Roman" panose="02020603050405020304" pitchFamily="18" charset="0"/>
                <a:cs typeface="Times New Roman" panose="02020603050405020304" pitchFamily="18" charset="0"/>
              </a:rPr>
              <a:t>supporto per la micro SD.</a:t>
            </a:r>
          </a:p>
          <a:p>
            <a:r>
              <a:rPr lang="it-IT" sz="1800" dirty="0">
                <a:latin typeface="Times New Roman" panose="02020603050405020304" pitchFamily="18" charset="0"/>
                <a:cs typeface="Times New Roman" panose="02020603050405020304" pitchFamily="18" charset="0"/>
              </a:rPr>
              <a:t>accesso a 40 GPIO.</a:t>
            </a:r>
            <a:br>
              <a:rPr lang="it-IT" sz="1800" dirty="0">
                <a:latin typeface="Times New Roman" panose="02020603050405020304" pitchFamily="18" charset="0"/>
                <a:cs typeface="Times New Roman" panose="02020603050405020304" pitchFamily="18" charset="0"/>
              </a:rPr>
            </a:br>
            <a:endParaRPr lang="it-IT" sz="1800" dirty="0">
              <a:latin typeface="Times New Roman" panose="02020603050405020304" pitchFamily="18" charset="0"/>
              <a:cs typeface="Times New Roman" panose="02020603050405020304" pitchFamily="18" charset="0"/>
            </a:endParaRPr>
          </a:p>
          <a:p>
            <a:pPr marL="0" indent="0">
              <a:buNone/>
            </a:pPr>
            <a:r>
              <a:rPr lang="it-IT" sz="1800" dirty="0">
                <a:latin typeface="Times New Roman" panose="02020603050405020304" pitchFamily="18" charset="0"/>
                <a:cs typeface="Times New Roman" panose="02020603050405020304" pitchFamily="18" charset="0"/>
              </a:rPr>
              <a:t>Alcuni pin GPIO possono</a:t>
            </a:r>
            <a:br>
              <a:rPr lang="it-IT" sz="1800" dirty="0">
                <a:latin typeface="Times New Roman" panose="02020603050405020304" pitchFamily="18" charset="0"/>
                <a:cs typeface="Times New Roman" panose="02020603050405020304" pitchFamily="18" charset="0"/>
              </a:rPr>
            </a:br>
            <a:r>
              <a:rPr lang="it-IT" sz="1800" dirty="0">
                <a:latin typeface="Times New Roman" panose="02020603050405020304" pitchFamily="18" charset="0"/>
                <a:cs typeface="Times New Roman" panose="02020603050405020304" pitchFamily="18" charset="0"/>
              </a:rPr>
              <a:t>essere utilizzati per gestire</a:t>
            </a:r>
            <a:br>
              <a:rPr lang="it-IT" sz="1800" dirty="0">
                <a:latin typeface="Times New Roman" panose="02020603050405020304" pitchFamily="18" charset="0"/>
                <a:cs typeface="Times New Roman" panose="02020603050405020304" pitchFamily="18" charset="0"/>
              </a:rPr>
            </a:br>
            <a:r>
              <a:rPr lang="it-IT" sz="1800" dirty="0">
                <a:latin typeface="Times New Roman" panose="02020603050405020304" pitchFamily="18" charset="0"/>
                <a:cs typeface="Times New Roman" panose="02020603050405020304" pitchFamily="18" charset="0"/>
              </a:rPr>
              <a:t>interfacce come UART, I2C </a:t>
            </a:r>
            <a:br>
              <a:rPr lang="it-IT" sz="1800" dirty="0">
                <a:latin typeface="Times New Roman" panose="02020603050405020304" pitchFamily="18" charset="0"/>
                <a:cs typeface="Times New Roman" panose="02020603050405020304" pitchFamily="18" charset="0"/>
              </a:rPr>
            </a:br>
            <a:r>
              <a:rPr lang="it-IT" sz="1800" dirty="0">
                <a:latin typeface="Times New Roman" panose="02020603050405020304" pitchFamily="18" charset="0"/>
                <a:cs typeface="Times New Roman" panose="02020603050405020304" pitchFamily="18" charset="0"/>
              </a:rPr>
              <a:t>e SPI.</a:t>
            </a:r>
          </a:p>
        </p:txBody>
      </p:sp>
      <p:cxnSp>
        <p:nvCxnSpPr>
          <p:cNvPr id="17" name="Connettore diritto 16">
            <a:extLst>
              <a:ext uri="{FF2B5EF4-FFF2-40B4-BE49-F238E27FC236}">
                <a16:creationId xmlns:a16="http://schemas.microsoft.com/office/drawing/2014/main" id="{377688A7-A763-45FB-9844-992298C35B82}"/>
              </a:ext>
            </a:extLst>
          </p:cNvPr>
          <p:cNvCxnSpPr/>
          <p:nvPr/>
        </p:nvCxnSpPr>
        <p:spPr>
          <a:xfrm>
            <a:off x="6683558" y="853702"/>
            <a:ext cx="0" cy="5735113"/>
          </a:xfrm>
          <a:prstGeom prst="line">
            <a:avLst/>
          </a:prstGeom>
          <a:ln>
            <a:solidFill>
              <a:srgbClr val="00753B"/>
            </a:solidFill>
          </a:ln>
        </p:spPr>
        <p:style>
          <a:lnRef idx="1">
            <a:schemeClr val="accent1"/>
          </a:lnRef>
          <a:fillRef idx="0">
            <a:schemeClr val="accent1"/>
          </a:fillRef>
          <a:effectRef idx="0">
            <a:schemeClr val="accent1"/>
          </a:effectRef>
          <a:fontRef idx="minor">
            <a:schemeClr val="tx1"/>
          </a:fontRef>
        </p:style>
      </p:cxnSp>
      <p:pic>
        <p:nvPicPr>
          <p:cNvPr id="18" name="Immagine 17">
            <a:extLst>
              <a:ext uri="{FF2B5EF4-FFF2-40B4-BE49-F238E27FC236}">
                <a16:creationId xmlns:a16="http://schemas.microsoft.com/office/drawing/2014/main" id="{FF72BFCC-0AAC-4919-8A65-B44A3FAE12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25027" y="6277232"/>
            <a:ext cx="966973" cy="334286"/>
          </a:xfrm>
          <a:prstGeom prst="rect">
            <a:avLst/>
          </a:prstGeom>
        </p:spPr>
      </p:pic>
      <p:pic>
        <p:nvPicPr>
          <p:cNvPr id="20" name="Immagine 19" descr="Immagine che contiene tavolo&#10;&#10;Descrizione generata automaticamente">
            <a:extLst>
              <a:ext uri="{FF2B5EF4-FFF2-40B4-BE49-F238E27FC236}">
                <a16:creationId xmlns:a16="http://schemas.microsoft.com/office/drawing/2014/main" id="{31B3008A-AE5F-41C9-A7A2-3CB3CF3233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7640" y="3261136"/>
            <a:ext cx="2714354" cy="2858237"/>
          </a:xfrm>
          <a:prstGeom prst="rect">
            <a:avLst/>
          </a:prstGeom>
        </p:spPr>
      </p:pic>
      <p:pic>
        <p:nvPicPr>
          <p:cNvPr id="24" name="Immagine 23" descr="Immagine che contiene testo&#10;&#10;Descrizione generata automaticamente">
            <a:extLst>
              <a:ext uri="{FF2B5EF4-FFF2-40B4-BE49-F238E27FC236}">
                <a16:creationId xmlns:a16="http://schemas.microsoft.com/office/drawing/2014/main" id="{F81D7867-EF03-4F5D-8035-D70A52F851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0924" y="3992329"/>
            <a:ext cx="5338996" cy="1320046"/>
          </a:xfrm>
          <a:prstGeom prst="rect">
            <a:avLst/>
          </a:prstGeom>
        </p:spPr>
      </p:pic>
    </p:spTree>
    <p:extLst>
      <p:ext uri="{BB962C8B-B14F-4D97-AF65-F5344CB8AC3E}">
        <p14:creationId xmlns:p14="http://schemas.microsoft.com/office/powerpoint/2010/main" val="925878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4EAFBE-5EEE-4EE0-A282-9485EFE36712}"/>
              </a:ext>
            </a:extLst>
          </p:cNvPr>
          <p:cNvSpPr>
            <a:spLocks noGrp="1"/>
          </p:cNvSpPr>
          <p:nvPr>
            <p:ph type="title"/>
          </p:nvPr>
        </p:nvSpPr>
        <p:spPr>
          <a:xfrm>
            <a:off x="838200" y="853702"/>
            <a:ext cx="10515600" cy="1097336"/>
          </a:xfrm>
        </p:spPr>
        <p:txBody>
          <a:bodyPr>
            <a:normAutofit/>
          </a:bodyPr>
          <a:lstStyle/>
          <a:p>
            <a:pPr algn="ctr"/>
            <a:r>
              <a:rPr lang="it-IT" dirty="0" err="1">
                <a:latin typeface="Times New Roman" panose="02020603050405020304" pitchFamily="18" charset="0"/>
                <a:cs typeface="Times New Roman" panose="02020603050405020304" pitchFamily="18" charset="0"/>
              </a:rPr>
              <a:t>Porting</a:t>
            </a:r>
            <a:r>
              <a:rPr lang="it-IT" dirty="0">
                <a:latin typeface="Times New Roman" panose="02020603050405020304" pitchFamily="18" charset="0"/>
                <a:cs typeface="Times New Roman" panose="02020603050405020304" pitchFamily="18" charset="0"/>
              </a:rPr>
              <a:t> di RTEMS su </a:t>
            </a:r>
            <a:r>
              <a:rPr lang="it-IT" dirty="0" err="1">
                <a:latin typeface="Times New Roman" panose="02020603050405020304" pitchFamily="18" charset="0"/>
                <a:cs typeface="Times New Roman" panose="02020603050405020304" pitchFamily="18" charset="0"/>
              </a:rPr>
              <a:t>Raspberry</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Pi</a:t>
            </a:r>
            <a:endParaRPr lang="it-IT" dirty="0">
              <a:latin typeface="Times New Roman" panose="02020603050405020304" pitchFamily="18" charset="0"/>
              <a:cs typeface="Times New Roman" panose="02020603050405020304" pitchFamily="18" charset="0"/>
            </a:endParaRPr>
          </a:p>
        </p:txBody>
      </p:sp>
      <p:sp>
        <p:nvSpPr>
          <p:cNvPr id="16" name="Segnaposto contenuto 15">
            <a:extLst>
              <a:ext uri="{FF2B5EF4-FFF2-40B4-BE49-F238E27FC236}">
                <a16:creationId xmlns:a16="http://schemas.microsoft.com/office/drawing/2014/main" id="{D31B507A-B3F7-459E-A40E-B66309E84F62}"/>
              </a:ext>
            </a:extLst>
          </p:cNvPr>
          <p:cNvSpPr>
            <a:spLocks noGrp="1"/>
          </p:cNvSpPr>
          <p:nvPr>
            <p:ph idx="1"/>
          </p:nvPr>
        </p:nvSpPr>
        <p:spPr>
          <a:xfrm>
            <a:off x="838200" y="1825625"/>
            <a:ext cx="5479959" cy="4361816"/>
          </a:xfrm>
        </p:spPr>
        <p:txBody>
          <a:bodyPr>
            <a:normAutofit/>
          </a:bodyPr>
          <a:lstStyle/>
          <a:p>
            <a:pPr marL="514350" indent="-514350">
              <a:lnSpc>
                <a:spcPct val="150000"/>
              </a:lnSpc>
              <a:buFont typeface="+mj-lt"/>
              <a:buAutoNum type="arabicPeriod"/>
            </a:pPr>
            <a:r>
              <a:rPr lang="it-IT" sz="2000" dirty="0">
                <a:latin typeface="Times New Roman" panose="02020603050405020304" pitchFamily="18" charset="0"/>
                <a:cs typeface="Times New Roman" panose="02020603050405020304" pitchFamily="18" charset="0"/>
              </a:rPr>
              <a:t>Installazione di RTEMS RSB e della tool-suite sul computer </a:t>
            </a:r>
            <a:r>
              <a:rPr lang="it-IT" sz="2000" dirty="0" err="1">
                <a:latin typeface="Times New Roman" panose="02020603050405020304" pitchFamily="18" charset="0"/>
                <a:cs typeface="Times New Roman" panose="02020603050405020304" pitchFamily="18" charset="0"/>
              </a:rPr>
              <a:t>host</a:t>
            </a:r>
            <a:endParaRPr lang="it-IT" sz="2000" dirty="0">
              <a:latin typeface="Times New Roman" panose="02020603050405020304" pitchFamily="18" charset="0"/>
              <a:cs typeface="Times New Roman" panose="02020603050405020304" pitchFamily="18" charset="0"/>
            </a:endParaRPr>
          </a:p>
          <a:p>
            <a:pPr marL="514350" indent="-514350">
              <a:lnSpc>
                <a:spcPct val="150000"/>
              </a:lnSpc>
              <a:buFont typeface="+mj-lt"/>
              <a:buAutoNum type="arabicPeriod"/>
            </a:pPr>
            <a:r>
              <a:rPr lang="it-IT" sz="2000" dirty="0">
                <a:latin typeface="Times New Roman" panose="02020603050405020304" pitchFamily="18" charset="0"/>
                <a:cs typeface="Times New Roman" panose="02020603050405020304" pitchFamily="18" charset="0"/>
              </a:rPr>
              <a:t>Verifica del corretto funzionamento della tool-suite</a:t>
            </a:r>
          </a:p>
          <a:p>
            <a:pPr marL="514350" indent="-514350">
              <a:lnSpc>
                <a:spcPct val="150000"/>
              </a:lnSpc>
              <a:buFont typeface="+mj-lt"/>
              <a:buAutoNum type="arabicPeriod"/>
            </a:pPr>
            <a:r>
              <a:rPr lang="it-IT" sz="2000" dirty="0">
                <a:latin typeface="Times New Roman" panose="02020603050405020304" pitchFamily="18" charset="0"/>
                <a:cs typeface="Times New Roman" panose="02020603050405020304" pitchFamily="18" charset="0"/>
              </a:rPr>
              <a:t>Installazione della BSP</a:t>
            </a:r>
          </a:p>
          <a:p>
            <a:pPr marL="514350" indent="-514350">
              <a:lnSpc>
                <a:spcPct val="150000"/>
              </a:lnSpc>
              <a:buFont typeface="+mj-lt"/>
              <a:buAutoNum type="arabicPeriod"/>
            </a:pPr>
            <a:r>
              <a:rPr lang="it-IT" sz="2000" dirty="0">
                <a:latin typeface="Times New Roman" panose="02020603050405020304" pitchFamily="18" charset="0"/>
                <a:cs typeface="Times New Roman" panose="02020603050405020304" pitchFamily="18" charset="0"/>
              </a:rPr>
              <a:t>Configurazione del IDE Eclipse C</a:t>
            </a:r>
          </a:p>
          <a:p>
            <a:pPr marL="514350" indent="-514350">
              <a:lnSpc>
                <a:spcPct val="150000"/>
              </a:lnSpc>
              <a:buFont typeface="+mj-lt"/>
              <a:buAutoNum type="arabicPeriod"/>
            </a:pPr>
            <a:r>
              <a:rPr lang="it-IT" sz="2000" dirty="0">
                <a:latin typeface="Times New Roman" panose="02020603050405020304" pitchFamily="18" charset="0"/>
                <a:cs typeface="Times New Roman" panose="02020603050405020304" pitchFamily="18" charset="0"/>
              </a:rPr>
              <a:t>Compilazione ed esecuzione dei programmi</a:t>
            </a:r>
          </a:p>
        </p:txBody>
      </p:sp>
      <p:sp>
        <p:nvSpPr>
          <p:cNvPr id="4" name="Rettangolo 3">
            <a:extLst>
              <a:ext uri="{FF2B5EF4-FFF2-40B4-BE49-F238E27FC236}">
                <a16:creationId xmlns:a16="http://schemas.microsoft.com/office/drawing/2014/main" id="{ED2781E3-F4BE-4A45-B9A3-CECA92ACF858}"/>
              </a:ext>
            </a:extLst>
          </p:cNvPr>
          <p:cNvSpPr/>
          <p:nvPr/>
        </p:nvSpPr>
        <p:spPr>
          <a:xfrm>
            <a:off x="0" y="2"/>
            <a:ext cx="12192000" cy="853700"/>
          </a:xfrm>
          <a:prstGeom prst="rect">
            <a:avLst/>
          </a:prstGeom>
          <a:solidFill>
            <a:srgbClr val="00753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Times New Roman" panose="02020603050405020304" pitchFamily="18" charset="0"/>
              <a:cs typeface="Times New Roman" panose="02020603050405020304" pitchFamily="18" charset="0"/>
            </a:endParaRPr>
          </a:p>
        </p:txBody>
      </p:sp>
      <p:pic>
        <p:nvPicPr>
          <p:cNvPr id="6" name="Immagine 5">
            <a:extLst>
              <a:ext uri="{FF2B5EF4-FFF2-40B4-BE49-F238E27FC236}">
                <a16:creationId xmlns:a16="http://schemas.microsoft.com/office/drawing/2014/main" id="{69E3CDAC-237D-494E-9384-42D0ED945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82" y="72908"/>
            <a:ext cx="658737" cy="708142"/>
          </a:xfrm>
          <a:prstGeom prst="rect">
            <a:avLst/>
          </a:prstGeom>
        </p:spPr>
      </p:pic>
      <p:sp>
        <p:nvSpPr>
          <p:cNvPr id="7" name="Rettangolo 6">
            <a:extLst>
              <a:ext uri="{FF2B5EF4-FFF2-40B4-BE49-F238E27FC236}">
                <a16:creationId xmlns:a16="http://schemas.microsoft.com/office/drawing/2014/main" id="{5C4CE8A6-F8DB-4C8E-BD4B-4201D0574BDF}"/>
              </a:ext>
            </a:extLst>
          </p:cNvPr>
          <p:cNvSpPr/>
          <p:nvPr/>
        </p:nvSpPr>
        <p:spPr>
          <a:xfrm>
            <a:off x="0" y="6611518"/>
            <a:ext cx="12192000" cy="246482"/>
          </a:xfrm>
          <a:prstGeom prst="rect">
            <a:avLst/>
          </a:prstGeom>
          <a:solidFill>
            <a:srgbClr val="0075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latin typeface="Times New Roman" panose="02020603050405020304" pitchFamily="18" charset="0"/>
                <a:cs typeface="Times New Roman" panose="02020603050405020304" pitchFamily="18" charset="0"/>
              </a:rPr>
              <a:t>Anno Accademico 2019/2020</a:t>
            </a:r>
          </a:p>
        </p:txBody>
      </p:sp>
      <p:sp>
        <p:nvSpPr>
          <p:cNvPr id="12" name="CasellaDiTesto 11">
            <a:extLst>
              <a:ext uri="{FF2B5EF4-FFF2-40B4-BE49-F238E27FC236}">
                <a16:creationId xmlns:a16="http://schemas.microsoft.com/office/drawing/2014/main" id="{30C67E8B-CD82-42E1-89A3-31FE16A5E0A6}"/>
              </a:ext>
            </a:extLst>
          </p:cNvPr>
          <p:cNvSpPr txBox="1"/>
          <p:nvPr/>
        </p:nvSpPr>
        <p:spPr>
          <a:xfrm>
            <a:off x="796319" y="0"/>
            <a:ext cx="10775548" cy="830997"/>
          </a:xfrm>
          <a:prstGeom prst="rect">
            <a:avLst/>
          </a:prstGeom>
          <a:noFill/>
        </p:spPr>
        <p:txBody>
          <a:bodyPr wrap="square" rtlCol="0">
            <a:spAutoFit/>
          </a:bodyPr>
          <a:lstStyle/>
          <a:p>
            <a:pPr algn="l"/>
            <a:r>
              <a:rPr lang="it-IT" sz="1200" b="0" i="0" u="none" strike="noStrike" baseline="0" dirty="0">
                <a:solidFill>
                  <a:schemeClr val="bg1"/>
                </a:solidFill>
                <a:latin typeface="CIDFont+F1"/>
              </a:rPr>
              <a:t>Università degli Studi di Milano Bicocca</a:t>
            </a:r>
          </a:p>
          <a:p>
            <a:pPr algn="l"/>
            <a:r>
              <a:rPr lang="it-IT" sz="1200" b="0" i="0" u="none" strike="noStrike" baseline="0" dirty="0">
                <a:solidFill>
                  <a:schemeClr val="bg1"/>
                </a:solidFill>
                <a:latin typeface="CIDFont+F2"/>
              </a:rPr>
              <a:t>Scuola di Scienze</a:t>
            </a:r>
          </a:p>
          <a:p>
            <a:pPr algn="l"/>
            <a:r>
              <a:rPr lang="it-IT" sz="1200" dirty="0">
                <a:solidFill>
                  <a:schemeClr val="bg1"/>
                </a:solidFill>
                <a:latin typeface="CIDFont+F2"/>
              </a:rPr>
              <a:t>D</a:t>
            </a:r>
            <a:r>
              <a:rPr lang="it-IT" sz="1200" b="0" i="0" u="none" strike="noStrike" baseline="0" dirty="0">
                <a:solidFill>
                  <a:schemeClr val="bg1"/>
                </a:solidFill>
                <a:latin typeface="CIDFont+F2"/>
              </a:rPr>
              <a:t>ipartimento di Informatica, Sistemistica e Comunicazione</a:t>
            </a:r>
          </a:p>
          <a:p>
            <a:pPr algn="l"/>
            <a:r>
              <a:rPr lang="it-IT" sz="1200" b="0" i="0" u="none" strike="noStrike" baseline="0" dirty="0">
                <a:solidFill>
                  <a:schemeClr val="bg1"/>
                </a:solidFill>
                <a:latin typeface="CIDFont+F2"/>
              </a:rPr>
              <a:t>Corso di laurea in Informatica</a:t>
            </a:r>
            <a:endParaRPr lang="it-IT" sz="1200" dirty="0">
              <a:solidFill>
                <a:schemeClr val="bg1"/>
              </a:solidFill>
            </a:endParaRPr>
          </a:p>
        </p:txBody>
      </p:sp>
      <p:pic>
        <p:nvPicPr>
          <p:cNvPr id="9" name="Immagine 8">
            <a:extLst>
              <a:ext uri="{FF2B5EF4-FFF2-40B4-BE49-F238E27FC236}">
                <a16:creationId xmlns:a16="http://schemas.microsoft.com/office/drawing/2014/main" id="{85158949-C122-4A08-8CF7-A3D9FF36D6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25027" y="6277232"/>
            <a:ext cx="966973" cy="334286"/>
          </a:xfrm>
          <a:prstGeom prst="rect">
            <a:avLst/>
          </a:prstGeom>
        </p:spPr>
      </p:pic>
      <p:pic>
        <p:nvPicPr>
          <p:cNvPr id="5" name="Immagine 4">
            <a:extLst>
              <a:ext uri="{FF2B5EF4-FFF2-40B4-BE49-F238E27FC236}">
                <a16:creationId xmlns:a16="http://schemas.microsoft.com/office/drawing/2014/main" id="{FA977131-3F48-4B9A-AC3B-BBA5571A66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6359" y="1867226"/>
            <a:ext cx="4241799" cy="696823"/>
          </a:xfrm>
          <a:prstGeom prst="rect">
            <a:avLst/>
          </a:prstGeom>
        </p:spPr>
      </p:pic>
      <p:pic>
        <p:nvPicPr>
          <p:cNvPr id="11" name="Immagine 10" descr="Immagine che contiene testo&#10;&#10;Descrizione generata automaticamente">
            <a:extLst>
              <a:ext uri="{FF2B5EF4-FFF2-40B4-BE49-F238E27FC236}">
                <a16:creationId xmlns:a16="http://schemas.microsoft.com/office/drawing/2014/main" id="{55469A6F-3C27-40ED-8BBD-CBA634A6C8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49356" y="3894804"/>
            <a:ext cx="3055804" cy="2382428"/>
          </a:xfrm>
          <a:prstGeom prst="rect">
            <a:avLst/>
          </a:prstGeom>
        </p:spPr>
      </p:pic>
      <p:pic>
        <p:nvPicPr>
          <p:cNvPr id="19" name="Immagine 18" descr="Immagine che contiene testo&#10;&#10;Descrizione generata automaticamente">
            <a:extLst>
              <a:ext uri="{FF2B5EF4-FFF2-40B4-BE49-F238E27FC236}">
                <a16:creationId xmlns:a16="http://schemas.microsoft.com/office/drawing/2014/main" id="{80F47F20-7D63-47BE-A4B6-D6C8F25829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59796" y="2608413"/>
            <a:ext cx="3634924" cy="1101492"/>
          </a:xfrm>
          <a:prstGeom prst="rect">
            <a:avLst/>
          </a:prstGeom>
        </p:spPr>
      </p:pic>
    </p:spTree>
    <p:extLst>
      <p:ext uri="{BB962C8B-B14F-4D97-AF65-F5344CB8AC3E}">
        <p14:creationId xmlns:p14="http://schemas.microsoft.com/office/powerpoint/2010/main" val="668690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4EAFBE-5EEE-4EE0-A282-9485EFE36712}"/>
              </a:ext>
            </a:extLst>
          </p:cNvPr>
          <p:cNvSpPr>
            <a:spLocks noGrp="1"/>
          </p:cNvSpPr>
          <p:nvPr>
            <p:ph type="title"/>
          </p:nvPr>
        </p:nvSpPr>
        <p:spPr>
          <a:xfrm>
            <a:off x="838200" y="853702"/>
            <a:ext cx="10515600" cy="1097336"/>
          </a:xfrm>
        </p:spPr>
        <p:txBody>
          <a:bodyPr>
            <a:normAutofit/>
          </a:bodyPr>
          <a:lstStyle/>
          <a:p>
            <a:pPr algn="ctr"/>
            <a:r>
              <a:rPr lang="it-IT" dirty="0">
                <a:latin typeface="Times New Roman" panose="02020603050405020304" pitchFamily="18" charset="0"/>
                <a:cs typeface="Times New Roman" panose="02020603050405020304" pitchFamily="18" charset="0"/>
              </a:rPr>
              <a:t>Interfacce I/O da validare </a:t>
            </a:r>
          </a:p>
        </p:txBody>
      </p:sp>
      <p:sp>
        <p:nvSpPr>
          <p:cNvPr id="16" name="Segnaposto contenuto 15">
            <a:extLst>
              <a:ext uri="{FF2B5EF4-FFF2-40B4-BE49-F238E27FC236}">
                <a16:creationId xmlns:a16="http://schemas.microsoft.com/office/drawing/2014/main" id="{D31B507A-B3F7-459E-A40E-B66309E84F62}"/>
              </a:ext>
            </a:extLst>
          </p:cNvPr>
          <p:cNvSpPr>
            <a:spLocks noGrp="1"/>
          </p:cNvSpPr>
          <p:nvPr>
            <p:ph idx="1"/>
          </p:nvPr>
        </p:nvSpPr>
        <p:spPr>
          <a:xfrm>
            <a:off x="838199" y="1825625"/>
            <a:ext cx="11061357" cy="4428902"/>
          </a:xfrm>
        </p:spPr>
        <p:txBody>
          <a:bodyPr>
            <a:normAutofit/>
          </a:bodyPr>
          <a:lstStyle/>
          <a:p>
            <a:pPr marL="0" indent="0">
              <a:buNone/>
            </a:pPr>
            <a:r>
              <a:rPr lang="it-IT" sz="2400" dirty="0">
                <a:latin typeface="Times New Roman" panose="02020603050405020304" pitchFamily="18" charset="0"/>
                <a:cs typeface="Times New Roman" panose="02020603050405020304" pitchFamily="18" charset="0"/>
              </a:rPr>
              <a:t>Le interfacce che ci interessano validare sono: GPIO, UART, I2C e SPI.</a:t>
            </a:r>
          </a:p>
          <a:p>
            <a:r>
              <a:rPr lang="it-IT" sz="2400" dirty="0">
                <a:latin typeface="Times New Roman" panose="02020603050405020304" pitchFamily="18" charset="0"/>
                <a:cs typeface="Times New Roman" panose="02020603050405020304" pitchFamily="18" charset="0"/>
              </a:rPr>
              <a:t>I GPIO, General </a:t>
            </a:r>
            <a:r>
              <a:rPr lang="it-IT" sz="2400" dirty="0" err="1">
                <a:latin typeface="Times New Roman" panose="02020603050405020304" pitchFamily="18" charset="0"/>
                <a:cs typeface="Times New Roman" panose="02020603050405020304" pitchFamily="18" charset="0"/>
              </a:rPr>
              <a:t>Purpose</a:t>
            </a:r>
            <a:r>
              <a:rPr lang="it-IT" sz="2400" dirty="0">
                <a:latin typeface="Times New Roman" panose="02020603050405020304" pitchFamily="18" charset="0"/>
                <a:cs typeface="Times New Roman" panose="02020603050405020304" pitchFamily="18" charset="0"/>
              </a:rPr>
              <a:t> Input/Output, sono stati validati creando 3 programmi che ricoprono tre situazioni differenti: gestione </a:t>
            </a:r>
            <a:r>
              <a:rPr lang="it-IT" sz="2400" dirty="0" err="1">
                <a:latin typeface="Times New Roman" panose="02020603050405020304" pitchFamily="18" charset="0"/>
                <a:cs typeface="Times New Roman" panose="02020603050405020304" pitchFamily="18" charset="0"/>
              </a:rPr>
              <a:t>dell</a:t>
            </a:r>
            <a:r>
              <a:rPr lang="it-IT" sz="2400" dirty="0">
                <a:latin typeface="Times New Roman" panose="02020603050405020304" pitchFamily="18" charset="0"/>
                <a:cs typeface="Times New Roman" panose="02020603050405020304" pitchFamily="18" charset="0"/>
              </a:rPr>
              <a:t> I/O di un GPIO, gestione di interrupt, ed infine gestione di task tramite interrupt</a:t>
            </a:r>
          </a:p>
          <a:p>
            <a:r>
              <a:rPr lang="it-IT" sz="2400" dirty="0">
                <a:latin typeface="Times New Roman" panose="02020603050405020304" pitchFamily="18" charset="0"/>
                <a:cs typeface="Times New Roman" panose="02020603050405020304" pitchFamily="18" charset="0"/>
              </a:rPr>
              <a:t>L’ UART, Universal </a:t>
            </a:r>
            <a:r>
              <a:rPr lang="it-IT" sz="2400" dirty="0" err="1">
                <a:latin typeface="Times New Roman" panose="02020603050405020304" pitchFamily="18" charset="0"/>
                <a:cs typeface="Times New Roman" panose="02020603050405020304" pitchFamily="18" charset="0"/>
              </a:rPr>
              <a:t>Asynchronous</a:t>
            </a:r>
            <a:r>
              <a:rPr lang="it-IT" sz="2400" dirty="0">
                <a:latin typeface="Times New Roman" panose="02020603050405020304" pitchFamily="18" charset="0"/>
                <a:cs typeface="Times New Roman" panose="02020603050405020304" pitchFamily="18" charset="0"/>
              </a:rPr>
              <a:t> </a:t>
            </a:r>
            <a:r>
              <a:rPr lang="it-IT" sz="2400" dirty="0" err="1">
                <a:latin typeface="Times New Roman" panose="02020603050405020304" pitchFamily="18" charset="0"/>
                <a:cs typeface="Times New Roman" panose="02020603050405020304" pitchFamily="18" charset="0"/>
              </a:rPr>
              <a:t>Receiver-Transmitter</a:t>
            </a:r>
            <a:r>
              <a:rPr lang="it-IT" sz="2400" dirty="0">
                <a:latin typeface="Times New Roman" panose="02020603050405020304" pitchFamily="18" charset="0"/>
                <a:cs typeface="Times New Roman" panose="02020603050405020304" pitchFamily="18" charset="0"/>
              </a:rPr>
              <a:t>, viene validata con un programma in cui viene effettuata una scrittura su terminale</a:t>
            </a:r>
          </a:p>
          <a:p>
            <a:r>
              <a:rPr lang="it-IT" sz="2400" dirty="0">
                <a:latin typeface="Times New Roman" panose="02020603050405020304" pitchFamily="18" charset="0"/>
                <a:cs typeface="Times New Roman" panose="02020603050405020304" pitchFamily="18" charset="0"/>
              </a:rPr>
              <a:t>L’ I2C, Inter </a:t>
            </a:r>
            <a:r>
              <a:rPr lang="it-IT" sz="2400" dirty="0" err="1">
                <a:latin typeface="Times New Roman" panose="02020603050405020304" pitchFamily="18" charset="0"/>
                <a:cs typeface="Times New Roman" panose="02020603050405020304" pitchFamily="18" charset="0"/>
              </a:rPr>
              <a:t>Integrated</a:t>
            </a:r>
            <a:r>
              <a:rPr lang="it-IT" sz="2400" dirty="0">
                <a:latin typeface="Times New Roman" panose="02020603050405020304" pitchFamily="18" charset="0"/>
                <a:cs typeface="Times New Roman" panose="02020603050405020304" pitchFamily="18" charset="0"/>
              </a:rPr>
              <a:t> Circuit, viene validata con un programma che esegue delle lettura del componente MCP3425</a:t>
            </a:r>
          </a:p>
          <a:p>
            <a:r>
              <a:rPr lang="it-IT" sz="2400" dirty="0">
                <a:latin typeface="Times New Roman" panose="02020603050405020304" pitchFamily="18" charset="0"/>
                <a:cs typeface="Times New Roman" panose="02020603050405020304" pitchFamily="18" charset="0"/>
              </a:rPr>
              <a:t>Il SPI, Serial </a:t>
            </a:r>
            <a:r>
              <a:rPr lang="it-IT" sz="2400" dirty="0" err="1">
                <a:latin typeface="Times New Roman" panose="02020603050405020304" pitchFamily="18" charset="0"/>
                <a:cs typeface="Times New Roman" panose="02020603050405020304" pitchFamily="18" charset="0"/>
              </a:rPr>
              <a:t>Peripheral</a:t>
            </a:r>
            <a:r>
              <a:rPr lang="it-IT" sz="2400" dirty="0">
                <a:latin typeface="Times New Roman" panose="02020603050405020304" pitchFamily="18" charset="0"/>
                <a:cs typeface="Times New Roman" panose="02020603050405020304" pitchFamily="18" charset="0"/>
              </a:rPr>
              <a:t> Interface, viene validata con un programma che esegue delle scritture sul componente MCP4822</a:t>
            </a:r>
          </a:p>
        </p:txBody>
      </p:sp>
      <p:sp>
        <p:nvSpPr>
          <p:cNvPr id="4" name="Rettangolo 3">
            <a:extLst>
              <a:ext uri="{FF2B5EF4-FFF2-40B4-BE49-F238E27FC236}">
                <a16:creationId xmlns:a16="http://schemas.microsoft.com/office/drawing/2014/main" id="{ED2781E3-F4BE-4A45-B9A3-CECA92ACF858}"/>
              </a:ext>
            </a:extLst>
          </p:cNvPr>
          <p:cNvSpPr/>
          <p:nvPr/>
        </p:nvSpPr>
        <p:spPr>
          <a:xfrm>
            <a:off x="0" y="2"/>
            <a:ext cx="12192000" cy="853700"/>
          </a:xfrm>
          <a:prstGeom prst="rect">
            <a:avLst/>
          </a:prstGeom>
          <a:solidFill>
            <a:srgbClr val="00753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Times New Roman" panose="02020603050405020304" pitchFamily="18" charset="0"/>
              <a:cs typeface="Times New Roman" panose="02020603050405020304" pitchFamily="18" charset="0"/>
            </a:endParaRPr>
          </a:p>
        </p:txBody>
      </p:sp>
      <p:pic>
        <p:nvPicPr>
          <p:cNvPr id="6" name="Immagine 5">
            <a:extLst>
              <a:ext uri="{FF2B5EF4-FFF2-40B4-BE49-F238E27FC236}">
                <a16:creationId xmlns:a16="http://schemas.microsoft.com/office/drawing/2014/main" id="{69E3CDAC-237D-494E-9384-42D0ED945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82" y="72908"/>
            <a:ext cx="658737" cy="708142"/>
          </a:xfrm>
          <a:prstGeom prst="rect">
            <a:avLst/>
          </a:prstGeom>
        </p:spPr>
      </p:pic>
      <p:sp>
        <p:nvSpPr>
          <p:cNvPr id="7" name="Rettangolo 6">
            <a:extLst>
              <a:ext uri="{FF2B5EF4-FFF2-40B4-BE49-F238E27FC236}">
                <a16:creationId xmlns:a16="http://schemas.microsoft.com/office/drawing/2014/main" id="{5C4CE8A6-F8DB-4C8E-BD4B-4201D0574BDF}"/>
              </a:ext>
            </a:extLst>
          </p:cNvPr>
          <p:cNvSpPr/>
          <p:nvPr/>
        </p:nvSpPr>
        <p:spPr>
          <a:xfrm>
            <a:off x="0" y="6611518"/>
            <a:ext cx="12192000" cy="246482"/>
          </a:xfrm>
          <a:prstGeom prst="rect">
            <a:avLst/>
          </a:prstGeom>
          <a:solidFill>
            <a:srgbClr val="0075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latin typeface="Times New Roman" panose="02020603050405020304" pitchFamily="18" charset="0"/>
                <a:cs typeface="Times New Roman" panose="02020603050405020304" pitchFamily="18" charset="0"/>
              </a:rPr>
              <a:t>Anno Accademico 2019/2020</a:t>
            </a:r>
          </a:p>
        </p:txBody>
      </p:sp>
      <p:sp>
        <p:nvSpPr>
          <p:cNvPr id="12" name="CasellaDiTesto 11">
            <a:extLst>
              <a:ext uri="{FF2B5EF4-FFF2-40B4-BE49-F238E27FC236}">
                <a16:creationId xmlns:a16="http://schemas.microsoft.com/office/drawing/2014/main" id="{30C67E8B-CD82-42E1-89A3-31FE16A5E0A6}"/>
              </a:ext>
            </a:extLst>
          </p:cNvPr>
          <p:cNvSpPr txBox="1"/>
          <p:nvPr/>
        </p:nvSpPr>
        <p:spPr>
          <a:xfrm>
            <a:off x="796319" y="0"/>
            <a:ext cx="10775548" cy="830997"/>
          </a:xfrm>
          <a:prstGeom prst="rect">
            <a:avLst/>
          </a:prstGeom>
          <a:noFill/>
        </p:spPr>
        <p:txBody>
          <a:bodyPr wrap="square" rtlCol="0">
            <a:spAutoFit/>
          </a:bodyPr>
          <a:lstStyle/>
          <a:p>
            <a:pPr algn="l"/>
            <a:r>
              <a:rPr lang="it-IT" sz="1200" b="0" i="0" u="none" strike="noStrike" baseline="0" dirty="0">
                <a:solidFill>
                  <a:schemeClr val="bg1"/>
                </a:solidFill>
                <a:latin typeface="CIDFont+F1"/>
              </a:rPr>
              <a:t>Università degli Studi di Milano Bicocca</a:t>
            </a:r>
          </a:p>
          <a:p>
            <a:pPr algn="l"/>
            <a:r>
              <a:rPr lang="it-IT" sz="1200" b="0" i="0" u="none" strike="noStrike" baseline="0" dirty="0">
                <a:solidFill>
                  <a:schemeClr val="bg1"/>
                </a:solidFill>
                <a:latin typeface="CIDFont+F2"/>
              </a:rPr>
              <a:t>Scuola di Scienze</a:t>
            </a:r>
          </a:p>
          <a:p>
            <a:pPr algn="l"/>
            <a:r>
              <a:rPr lang="it-IT" sz="1200" dirty="0">
                <a:solidFill>
                  <a:schemeClr val="bg1"/>
                </a:solidFill>
                <a:latin typeface="CIDFont+F2"/>
              </a:rPr>
              <a:t>D</a:t>
            </a:r>
            <a:r>
              <a:rPr lang="it-IT" sz="1200" b="0" i="0" u="none" strike="noStrike" baseline="0" dirty="0">
                <a:solidFill>
                  <a:schemeClr val="bg1"/>
                </a:solidFill>
                <a:latin typeface="CIDFont+F2"/>
              </a:rPr>
              <a:t>ipartimento di Informatica, Sistemistica e Comunicazione</a:t>
            </a:r>
          </a:p>
          <a:p>
            <a:pPr algn="l"/>
            <a:r>
              <a:rPr lang="it-IT" sz="1200" b="0" i="0" u="none" strike="noStrike" baseline="0" dirty="0">
                <a:solidFill>
                  <a:schemeClr val="bg1"/>
                </a:solidFill>
                <a:latin typeface="CIDFont+F2"/>
              </a:rPr>
              <a:t>Corso di laurea in Informatica</a:t>
            </a:r>
            <a:endParaRPr lang="it-IT" sz="1200" dirty="0">
              <a:solidFill>
                <a:schemeClr val="bg1"/>
              </a:solidFill>
            </a:endParaRPr>
          </a:p>
        </p:txBody>
      </p:sp>
      <p:pic>
        <p:nvPicPr>
          <p:cNvPr id="9" name="Immagine 8">
            <a:extLst>
              <a:ext uri="{FF2B5EF4-FFF2-40B4-BE49-F238E27FC236}">
                <a16:creationId xmlns:a16="http://schemas.microsoft.com/office/drawing/2014/main" id="{51F3EA05-5B6A-4108-940C-E45D6D8A9B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5027" y="6277232"/>
            <a:ext cx="966973" cy="334286"/>
          </a:xfrm>
          <a:prstGeom prst="rect">
            <a:avLst/>
          </a:prstGeom>
        </p:spPr>
      </p:pic>
    </p:spTree>
    <p:extLst>
      <p:ext uri="{BB962C8B-B14F-4D97-AF65-F5344CB8AC3E}">
        <p14:creationId xmlns:p14="http://schemas.microsoft.com/office/powerpoint/2010/main" val="264091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4EAFBE-5EEE-4EE0-A282-9485EFE36712}"/>
              </a:ext>
            </a:extLst>
          </p:cNvPr>
          <p:cNvSpPr>
            <a:spLocks noGrp="1"/>
          </p:cNvSpPr>
          <p:nvPr>
            <p:ph type="title"/>
          </p:nvPr>
        </p:nvSpPr>
        <p:spPr>
          <a:xfrm>
            <a:off x="838200" y="853702"/>
            <a:ext cx="10515600" cy="1097336"/>
          </a:xfrm>
        </p:spPr>
        <p:txBody>
          <a:bodyPr>
            <a:normAutofit/>
          </a:bodyPr>
          <a:lstStyle/>
          <a:p>
            <a:pPr algn="ctr"/>
            <a:r>
              <a:rPr lang="it-IT" dirty="0">
                <a:latin typeface="Times New Roman" panose="02020603050405020304" pitchFamily="18" charset="0"/>
                <a:cs typeface="Times New Roman" panose="02020603050405020304" pitchFamily="18" charset="0"/>
              </a:rPr>
              <a:t>Struttura programma di validazione RTEMS</a:t>
            </a:r>
          </a:p>
        </p:txBody>
      </p:sp>
      <p:sp>
        <p:nvSpPr>
          <p:cNvPr id="16" name="Segnaposto contenuto 15">
            <a:extLst>
              <a:ext uri="{FF2B5EF4-FFF2-40B4-BE49-F238E27FC236}">
                <a16:creationId xmlns:a16="http://schemas.microsoft.com/office/drawing/2014/main" id="{D31B507A-B3F7-459E-A40E-B66309E84F62}"/>
              </a:ext>
            </a:extLst>
          </p:cNvPr>
          <p:cNvSpPr>
            <a:spLocks noGrp="1"/>
          </p:cNvSpPr>
          <p:nvPr>
            <p:ph idx="1"/>
          </p:nvPr>
        </p:nvSpPr>
        <p:spPr>
          <a:xfrm>
            <a:off x="838200" y="1825625"/>
            <a:ext cx="5537886" cy="4451607"/>
          </a:xfrm>
        </p:spPr>
        <p:txBody>
          <a:bodyPr>
            <a:noAutofit/>
          </a:bodyPr>
          <a:lstStyle/>
          <a:p>
            <a:pPr marL="0" indent="0">
              <a:buNone/>
            </a:pPr>
            <a:r>
              <a:rPr lang="it-IT" sz="2000" dirty="0">
                <a:latin typeface="Times New Roman" panose="02020603050405020304" pitchFamily="18" charset="0"/>
                <a:cs typeface="Times New Roman" panose="02020603050405020304" pitchFamily="18" charset="0"/>
              </a:rPr>
              <a:t>I programmi di validazione sono tutti scritti in C ed i file sorgenti sono così organizzati:</a:t>
            </a:r>
          </a:p>
          <a:p>
            <a:r>
              <a:rPr lang="it-IT" sz="2000" b="1" dirty="0" err="1">
                <a:latin typeface="Times New Roman" panose="02020603050405020304" pitchFamily="18" charset="0"/>
                <a:cs typeface="Times New Roman" panose="02020603050405020304" pitchFamily="18" charset="0"/>
              </a:rPr>
              <a:t>init.c</a:t>
            </a:r>
            <a:r>
              <a:rPr lang="it-IT" sz="2000" b="1" dirty="0">
                <a:latin typeface="Times New Roman" panose="02020603050405020304" pitchFamily="18" charset="0"/>
                <a:cs typeface="Times New Roman" panose="02020603050405020304" pitchFamily="18" charset="0"/>
              </a:rPr>
              <a:t>: </a:t>
            </a:r>
            <a:r>
              <a:rPr lang="it-IT" sz="2000" dirty="0">
                <a:latin typeface="Times New Roman" panose="02020603050405020304" pitchFamily="18" charset="0"/>
                <a:cs typeface="Times New Roman" panose="02020603050405020304" pitchFamily="18" charset="0"/>
              </a:rPr>
              <a:t>è il file sorgente contenente la funzione </a:t>
            </a:r>
            <a:r>
              <a:rPr lang="it-IT" sz="2000" dirty="0" err="1">
                <a:latin typeface="Times New Roman" panose="02020603050405020304" pitchFamily="18" charset="0"/>
                <a:cs typeface="Times New Roman" panose="02020603050405020304" pitchFamily="18" charset="0"/>
              </a:rPr>
              <a:t>Init</a:t>
            </a:r>
            <a:r>
              <a:rPr lang="it-IT" sz="2000" dirty="0">
                <a:latin typeface="Times New Roman" panose="02020603050405020304" pitchFamily="18" charset="0"/>
                <a:cs typeface="Times New Roman" panose="02020603050405020304" pitchFamily="18" charset="0"/>
              </a:rPr>
              <a:t> che è il punto di ingresso dell’eseguibile. </a:t>
            </a:r>
          </a:p>
          <a:p>
            <a:r>
              <a:rPr lang="it-IT" sz="2000" b="1" dirty="0" err="1">
                <a:latin typeface="Times New Roman" panose="02020603050405020304" pitchFamily="18" charset="0"/>
                <a:cs typeface="Times New Roman" panose="02020603050405020304" pitchFamily="18" charset="0"/>
              </a:rPr>
              <a:t>init.h</a:t>
            </a:r>
            <a:r>
              <a:rPr lang="it-IT" sz="2000" b="1" dirty="0">
                <a:latin typeface="Times New Roman" panose="02020603050405020304" pitchFamily="18" charset="0"/>
                <a:cs typeface="Times New Roman" panose="02020603050405020304" pitchFamily="18" charset="0"/>
              </a:rPr>
              <a:t>: </a:t>
            </a:r>
            <a:r>
              <a:rPr lang="it-IT" sz="2000" dirty="0">
                <a:latin typeface="Times New Roman" panose="02020603050405020304" pitchFamily="18" charset="0"/>
                <a:cs typeface="Times New Roman" panose="02020603050405020304" pitchFamily="18" charset="0"/>
              </a:rPr>
              <a:t>è un file </a:t>
            </a:r>
            <a:r>
              <a:rPr lang="it-IT" sz="2000" dirty="0" err="1">
                <a:latin typeface="Times New Roman" panose="02020603050405020304" pitchFamily="18" charset="0"/>
                <a:cs typeface="Times New Roman" panose="02020603050405020304" pitchFamily="18" charset="0"/>
              </a:rPr>
              <a:t>header</a:t>
            </a:r>
            <a:r>
              <a:rPr lang="it-IT" sz="2000" dirty="0">
                <a:latin typeface="Times New Roman" panose="02020603050405020304" pitchFamily="18" charset="0"/>
                <a:cs typeface="Times New Roman" panose="02020603050405020304" pitchFamily="18" charset="0"/>
              </a:rPr>
              <a:t> che contiene tutte le direttive RTEMS per configurare il sistema</a:t>
            </a:r>
          </a:p>
          <a:p>
            <a:r>
              <a:rPr lang="it-IT" sz="2000" b="1" dirty="0" err="1">
                <a:latin typeface="Times New Roman" panose="02020603050405020304" pitchFamily="18" charset="0"/>
                <a:cs typeface="Times New Roman" panose="02020603050405020304" pitchFamily="18" charset="0"/>
              </a:rPr>
              <a:t>task_helper.c</a:t>
            </a:r>
            <a:r>
              <a:rPr lang="it-IT" sz="2000" b="1" dirty="0">
                <a:latin typeface="Times New Roman" panose="02020603050405020304" pitchFamily="18" charset="0"/>
                <a:cs typeface="Times New Roman" panose="02020603050405020304" pitchFamily="18" charset="0"/>
              </a:rPr>
              <a:t>: </a:t>
            </a:r>
            <a:r>
              <a:rPr lang="it-IT" sz="2000" dirty="0">
                <a:latin typeface="Times New Roman" panose="02020603050405020304" pitchFamily="18" charset="0"/>
                <a:cs typeface="Times New Roman" panose="02020603050405020304" pitchFamily="18" charset="0"/>
              </a:rPr>
              <a:t>è il file sorgente contenente la definizione dei task, le funzioni per la manipolazione delle variabili globali, le funzioni aggiuntive</a:t>
            </a:r>
          </a:p>
          <a:p>
            <a:r>
              <a:rPr lang="it-IT" sz="2000" b="1" dirty="0" err="1">
                <a:latin typeface="Times New Roman" panose="02020603050405020304" pitchFamily="18" charset="0"/>
                <a:cs typeface="Times New Roman" panose="02020603050405020304" pitchFamily="18" charset="0"/>
              </a:rPr>
              <a:t>task_helper.h</a:t>
            </a:r>
            <a:r>
              <a:rPr lang="it-IT" sz="2000" b="1" dirty="0">
                <a:latin typeface="Times New Roman" panose="02020603050405020304" pitchFamily="18" charset="0"/>
                <a:cs typeface="Times New Roman" panose="02020603050405020304" pitchFamily="18" charset="0"/>
              </a:rPr>
              <a:t>: </a:t>
            </a:r>
            <a:r>
              <a:rPr lang="it-IT" sz="2000" dirty="0">
                <a:latin typeface="Times New Roman" panose="02020603050405020304" pitchFamily="18" charset="0"/>
                <a:cs typeface="Times New Roman" panose="02020603050405020304" pitchFamily="18" charset="0"/>
              </a:rPr>
              <a:t>è un file </a:t>
            </a:r>
            <a:r>
              <a:rPr lang="it-IT" sz="2000" dirty="0" err="1">
                <a:latin typeface="Times New Roman" panose="02020603050405020304" pitchFamily="18" charset="0"/>
                <a:cs typeface="Times New Roman" panose="02020603050405020304" pitchFamily="18" charset="0"/>
              </a:rPr>
              <a:t>header</a:t>
            </a:r>
            <a:r>
              <a:rPr lang="it-IT" sz="2000" dirty="0">
                <a:latin typeface="Times New Roman" panose="02020603050405020304" pitchFamily="18" charset="0"/>
                <a:cs typeface="Times New Roman" panose="02020603050405020304" pitchFamily="18" charset="0"/>
              </a:rPr>
              <a:t> che contiene tutte le dichiarazioni delle funzioni definite in </a:t>
            </a:r>
            <a:r>
              <a:rPr lang="it-IT" sz="2000" dirty="0" err="1">
                <a:latin typeface="Times New Roman" panose="02020603050405020304" pitchFamily="18" charset="0"/>
                <a:cs typeface="Times New Roman" panose="02020603050405020304" pitchFamily="18" charset="0"/>
              </a:rPr>
              <a:t>task_helper.c</a:t>
            </a:r>
            <a:r>
              <a:rPr lang="it-IT" sz="2000" dirty="0">
                <a:latin typeface="Times New Roman" panose="02020603050405020304" pitchFamily="18" charset="0"/>
                <a:cs typeface="Times New Roman" panose="02020603050405020304" pitchFamily="18" charset="0"/>
              </a:rPr>
              <a:t>.</a:t>
            </a:r>
          </a:p>
        </p:txBody>
      </p:sp>
      <p:sp>
        <p:nvSpPr>
          <p:cNvPr id="4" name="Rettangolo 3">
            <a:extLst>
              <a:ext uri="{FF2B5EF4-FFF2-40B4-BE49-F238E27FC236}">
                <a16:creationId xmlns:a16="http://schemas.microsoft.com/office/drawing/2014/main" id="{ED2781E3-F4BE-4A45-B9A3-CECA92ACF858}"/>
              </a:ext>
            </a:extLst>
          </p:cNvPr>
          <p:cNvSpPr/>
          <p:nvPr/>
        </p:nvSpPr>
        <p:spPr>
          <a:xfrm>
            <a:off x="0" y="2"/>
            <a:ext cx="12192000" cy="853700"/>
          </a:xfrm>
          <a:prstGeom prst="rect">
            <a:avLst/>
          </a:prstGeom>
          <a:solidFill>
            <a:srgbClr val="00753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Times New Roman" panose="02020603050405020304" pitchFamily="18" charset="0"/>
              <a:cs typeface="Times New Roman" panose="02020603050405020304" pitchFamily="18" charset="0"/>
            </a:endParaRPr>
          </a:p>
        </p:txBody>
      </p:sp>
      <p:pic>
        <p:nvPicPr>
          <p:cNvPr id="6" name="Immagine 5">
            <a:extLst>
              <a:ext uri="{FF2B5EF4-FFF2-40B4-BE49-F238E27FC236}">
                <a16:creationId xmlns:a16="http://schemas.microsoft.com/office/drawing/2014/main" id="{69E3CDAC-237D-494E-9384-42D0ED945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82" y="72908"/>
            <a:ext cx="658737" cy="708142"/>
          </a:xfrm>
          <a:prstGeom prst="rect">
            <a:avLst/>
          </a:prstGeom>
        </p:spPr>
      </p:pic>
      <p:sp>
        <p:nvSpPr>
          <p:cNvPr id="7" name="Rettangolo 6">
            <a:extLst>
              <a:ext uri="{FF2B5EF4-FFF2-40B4-BE49-F238E27FC236}">
                <a16:creationId xmlns:a16="http://schemas.microsoft.com/office/drawing/2014/main" id="{5C4CE8A6-F8DB-4C8E-BD4B-4201D0574BDF}"/>
              </a:ext>
            </a:extLst>
          </p:cNvPr>
          <p:cNvSpPr/>
          <p:nvPr/>
        </p:nvSpPr>
        <p:spPr>
          <a:xfrm>
            <a:off x="0" y="6611518"/>
            <a:ext cx="12192000" cy="246482"/>
          </a:xfrm>
          <a:prstGeom prst="rect">
            <a:avLst/>
          </a:prstGeom>
          <a:solidFill>
            <a:srgbClr val="0075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latin typeface="Times New Roman" panose="02020603050405020304" pitchFamily="18" charset="0"/>
                <a:cs typeface="Times New Roman" panose="02020603050405020304" pitchFamily="18" charset="0"/>
              </a:rPr>
              <a:t>Anno Accademico 2019/2020</a:t>
            </a:r>
          </a:p>
        </p:txBody>
      </p:sp>
      <p:sp>
        <p:nvSpPr>
          <p:cNvPr id="12" name="CasellaDiTesto 11">
            <a:extLst>
              <a:ext uri="{FF2B5EF4-FFF2-40B4-BE49-F238E27FC236}">
                <a16:creationId xmlns:a16="http://schemas.microsoft.com/office/drawing/2014/main" id="{30C67E8B-CD82-42E1-89A3-31FE16A5E0A6}"/>
              </a:ext>
            </a:extLst>
          </p:cNvPr>
          <p:cNvSpPr txBox="1"/>
          <p:nvPr/>
        </p:nvSpPr>
        <p:spPr>
          <a:xfrm>
            <a:off x="796319" y="0"/>
            <a:ext cx="10775548" cy="830997"/>
          </a:xfrm>
          <a:prstGeom prst="rect">
            <a:avLst/>
          </a:prstGeom>
          <a:noFill/>
        </p:spPr>
        <p:txBody>
          <a:bodyPr wrap="square" rtlCol="0">
            <a:spAutoFit/>
          </a:bodyPr>
          <a:lstStyle/>
          <a:p>
            <a:pPr algn="l"/>
            <a:r>
              <a:rPr lang="it-IT" sz="1200" b="0" i="0" u="none" strike="noStrike" baseline="0" dirty="0">
                <a:solidFill>
                  <a:schemeClr val="bg1"/>
                </a:solidFill>
                <a:latin typeface="CIDFont+F1"/>
              </a:rPr>
              <a:t>Università degli Studi di Milano Bicocca</a:t>
            </a:r>
          </a:p>
          <a:p>
            <a:pPr algn="l"/>
            <a:r>
              <a:rPr lang="it-IT" sz="1200" b="0" i="0" u="none" strike="noStrike" baseline="0" dirty="0">
                <a:solidFill>
                  <a:schemeClr val="bg1"/>
                </a:solidFill>
                <a:latin typeface="CIDFont+F2"/>
              </a:rPr>
              <a:t>Scuola di Scienze</a:t>
            </a:r>
          </a:p>
          <a:p>
            <a:pPr algn="l"/>
            <a:r>
              <a:rPr lang="it-IT" sz="1200" dirty="0">
                <a:solidFill>
                  <a:schemeClr val="bg1"/>
                </a:solidFill>
                <a:latin typeface="CIDFont+F2"/>
              </a:rPr>
              <a:t>D</a:t>
            </a:r>
            <a:r>
              <a:rPr lang="it-IT" sz="1200" b="0" i="0" u="none" strike="noStrike" baseline="0" dirty="0">
                <a:solidFill>
                  <a:schemeClr val="bg1"/>
                </a:solidFill>
                <a:latin typeface="CIDFont+F2"/>
              </a:rPr>
              <a:t>ipartimento di Informatica, Sistemistica e Comunicazione</a:t>
            </a:r>
          </a:p>
          <a:p>
            <a:pPr algn="l"/>
            <a:r>
              <a:rPr lang="it-IT" sz="1200" b="0" i="0" u="none" strike="noStrike" baseline="0" dirty="0">
                <a:solidFill>
                  <a:schemeClr val="bg1"/>
                </a:solidFill>
                <a:latin typeface="CIDFont+F2"/>
              </a:rPr>
              <a:t>Corso di laurea in Informatica</a:t>
            </a:r>
            <a:endParaRPr lang="it-IT" sz="1200" dirty="0">
              <a:solidFill>
                <a:schemeClr val="bg1"/>
              </a:solidFill>
            </a:endParaRPr>
          </a:p>
        </p:txBody>
      </p:sp>
      <p:pic>
        <p:nvPicPr>
          <p:cNvPr id="9" name="Immagine 8">
            <a:extLst>
              <a:ext uri="{FF2B5EF4-FFF2-40B4-BE49-F238E27FC236}">
                <a16:creationId xmlns:a16="http://schemas.microsoft.com/office/drawing/2014/main" id="{0A2AFDF3-6807-4807-8779-94837A683F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25027" y="6277232"/>
            <a:ext cx="966973" cy="334286"/>
          </a:xfrm>
          <a:prstGeom prst="rect">
            <a:avLst/>
          </a:prstGeom>
        </p:spPr>
      </p:pic>
      <p:pic>
        <p:nvPicPr>
          <p:cNvPr id="11" name="Immagine 10" descr="Immagine che contiene testo&#10;&#10;Descrizione generata automaticamente">
            <a:extLst>
              <a:ext uri="{FF2B5EF4-FFF2-40B4-BE49-F238E27FC236}">
                <a16:creationId xmlns:a16="http://schemas.microsoft.com/office/drawing/2014/main" id="{7CA34243-92E4-4B8B-ACC2-A264F7432B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3807" y="2676327"/>
            <a:ext cx="5268810" cy="1437808"/>
          </a:xfrm>
          <a:prstGeom prst="rect">
            <a:avLst/>
          </a:prstGeom>
        </p:spPr>
      </p:pic>
    </p:spTree>
    <p:extLst>
      <p:ext uri="{BB962C8B-B14F-4D97-AF65-F5344CB8AC3E}">
        <p14:creationId xmlns:p14="http://schemas.microsoft.com/office/powerpoint/2010/main" val="2118961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4EAFBE-5EEE-4EE0-A282-9485EFE36712}"/>
              </a:ext>
            </a:extLst>
          </p:cNvPr>
          <p:cNvSpPr>
            <a:spLocks noGrp="1"/>
          </p:cNvSpPr>
          <p:nvPr>
            <p:ph type="title"/>
          </p:nvPr>
        </p:nvSpPr>
        <p:spPr>
          <a:xfrm>
            <a:off x="838200" y="853702"/>
            <a:ext cx="10515600" cy="1097336"/>
          </a:xfrm>
        </p:spPr>
        <p:txBody>
          <a:bodyPr>
            <a:normAutofit fontScale="90000"/>
          </a:bodyPr>
          <a:lstStyle/>
          <a:p>
            <a:pPr algn="ctr"/>
            <a:r>
              <a:rPr lang="it-IT" dirty="0">
                <a:latin typeface="Times New Roman" panose="02020603050405020304" pitchFamily="18" charset="0"/>
                <a:cs typeface="Times New Roman" panose="02020603050405020304" pitchFamily="18" charset="0"/>
              </a:rPr>
              <a:t>Compilazione, caricamento, esecuzione e verifica</a:t>
            </a:r>
          </a:p>
        </p:txBody>
      </p:sp>
      <p:sp>
        <p:nvSpPr>
          <p:cNvPr id="16" name="Segnaposto contenuto 15">
            <a:extLst>
              <a:ext uri="{FF2B5EF4-FFF2-40B4-BE49-F238E27FC236}">
                <a16:creationId xmlns:a16="http://schemas.microsoft.com/office/drawing/2014/main" id="{D31B507A-B3F7-459E-A40E-B66309E84F62}"/>
              </a:ext>
            </a:extLst>
          </p:cNvPr>
          <p:cNvSpPr>
            <a:spLocks noGrp="1"/>
          </p:cNvSpPr>
          <p:nvPr>
            <p:ph idx="1"/>
          </p:nvPr>
        </p:nvSpPr>
        <p:spPr>
          <a:xfrm>
            <a:off x="838201" y="1825624"/>
            <a:ext cx="6476999" cy="4451608"/>
          </a:xfrm>
        </p:spPr>
        <p:txBody>
          <a:bodyPr>
            <a:normAutofit fontScale="70000" lnSpcReduction="20000"/>
          </a:bodyPr>
          <a:lstStyle/>
          <a:p>
            <a:pPr>
              <a:lnSpc>
                <a:spcPct val="150000"/>
              </a:lnSpc>
            </a:pPr>
            <a:r>
              <a:rPr lang="it-IT" dirty="0">
                <a:latin typeface="Times New Roman" panose="02020603050405020304" pitchFamily="18" charset="0"/>
                <a:cs typeface="Times New Roman" panose="02020603050405020304" pitchFamily="18" charset="0"/>
              </a:rPr>
              <a:t>Compilazione: viene effettuata utilizzando RTEMS </a:t>
            </a:r>
            <a:r>
              <a:rPr lang="it-IT" dirty="0" err="1">
                <a:latin typeface="Times New Roman" panose="02020603050405020304" pitchFamily="18" charset="0"/>
                <a:cs typeface="Times New Roman" panose="02020603050405020304" pitchFamily="18" charset="0"/>
              </a:rPr>
              <a:t>gcc</a:t>
            </a:r>
            <a:r>
              <a:rPr lang="it-IT" dirty="0">
                <a:latin typeface="Times New Roman" panose="02020603050405020304" pitchFamily="18" charset="0"/>
                <a:cs typeface="Times New Roman" panose="02020603050405020304" pitchFamily="18" charset="0"/>
              </a:rPr>
              <a:t> cross </a:t>
            </a:r>
            <a:r>
              <a:rPr lang="it-IT" dirty="0" err="1">
                <a:latin typeface="Times New Roman" panose="02020603050405020304" pitchFamily="18" charset="0"/>
                <a:cs typeface="Times New Roman" panose="02020603050405020304" pitchFamily="18" charset="0"/>
              </a:rPr>
              <a:t>compiler</a:t>
            </a:r>
            <a:endParaRPr lang="it-IT" dirty="0">
              <a:latin typeface="Times New Roman" panose="02020603050405020304" pitchFamily="18" charset="0"/>
              <a:cs typeface="Times New Roman" panose="02020603050405020304" pitchFamily="18" charset="0"/>
            </a:endParaRPr>
          </a:p>
          <a:p>
            <a:pPr>
              <a:lnSpc>
                <a:spcPct val="150000"/>
              </a:lnSpc>
            </a:pPr>
            <a:r>
              <a:rPr lang="it-IT" dirty="0">
                <a:latin typeface="Times New Roman" panose="02020603050405020304" pitchFamily="18" charset="0"/>
                <a:cs typeface="Times New Roman" panose="02020603050405020304" pitchFamily="18" charset="0"/>
              </a:rPr>
              <a:t>Caricamento: bisogna copiare l’eseguibile sulla microSD della </a:t>
            </a:r>
            <a:r>
              <a:rPr lang="it-IT" dirty="0" err="1">
                <a:latin typeface="Times New Roman" panose="02020603050405020304" pitchFamily="18" charset="0"/>
                <a:cs typeface="Times New Roman" panose="02020603050405020304" pitchFamily="18" charset="0"/>
              </a:rPr>
              <a:t>Raspberry</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Pi</a:t>
            </a:r>
            <a:r>
              <a:rPr lang="it-IT" dirty="0">
                <a:latin typeface="Times New Roman" panose="02020603050405020304" pitchFamily="18" charset="0"/>
                <a:cs typeface="Times New Roman" panose="02020603050405020304" pitchFamily="18" charset="0"/>
              </a:rPr>
              <a:t>, e modificare il nome del kernel nel file ‘config.txt’</a:t>
            </a:r>
          </a:p>
          <a:p>
            <a:pPr>
              <a:lnSpc>
                <a:spcPct val="150000"/>
              </a:lnSpc>
            </a:pPr>
            <a:r>
              <a:rPr lang="it-IT" dirty="0">
                <a:latin typeface="Times New Roman" panose="02020603050405020304" pitchFamily="18" charset="0"/>
                <a:cs typeface="Times New Roman" panose="02020603050405020304" pitchFamily="18" charset="0"/>
              </a:rPr>
              <a:t>Esecuzione: all’accensione della </a:t>
            </a:r>
            <a:r>
              <a:rPr lang="it-IT" dirty="0" err="1">
                <a:latin typeface="Times New Roman" panose="02020603050405020304" pitchFamily="18" charset="0"/>
                <a:cs typeface="Times New Roman" panose="02020603050405020304" pitchFamily="18" charset="0"/>
              </a:rPr>
              <a:t>Raspberry</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Pi</a:t>
            </a:r>
            <a:r>
              <a:rPr lang="it-IT" dirty="0">
                <a:latin typeface="Times New Roman" panose="02020603050405020304" pitchFamily="18" charset="0"/>
                <a:cs typeface="Times New Roman" panose="02020603050405020304" pitchFamily="18" charset="0"/>
              </a:rPr>
              <a:t>  il </a:t>
            </a:r>
            <a:r>
              <a:rPr lang="it-IT" dirty="0" err="1">
                <a:latin typeface="Times New Roman" panose="02020603050405020304" pitchFamily="18" charset="0"/>
                <a:cs typeface="Times New Roman" panose="02020603050405020304" pitchFamily="18" charset="0"/>
              </a:rPr>
              <a:t>bootloader</a:t>
            </a:r>
            <a:r>
              <a:rPr lang="it-IT" dirty="0">
                <a:latin typeface="Times New Roman" panose="02020603050405020304" pitchFamily="18" charset="0"/>
                <a:cs typeface="Times New Roman" panose="02020603050405020304" pitchFamily="18" charset="0"/>
              </a:rPr>
              <a:t> carica il kernel file indicato sul config.txt</a:t>
            </a:r>
          </a:p>
          <a:p>
            <a:pPr>
              <a:lnSpc>
                <a:spcPct val="150000"/>
              </a:lnSpc>
            </a:pPr>
            <a:r>
              <a:rPr lang="it-IT" dirty="0">
                <a:latin typeface="Times New Roman" panose="02020603050405020304" pitchFamily="18" charset="0"/>
                <a:cs typeface="Times New Roman" panose="02020603050405020304" pitchFamily="18" charset="0"/>
              </a:rPr>
              <a:t>Verifica: viene effettuata controllando i log sul terminale tramite interfaccia UART ed utilizzando il multimetro e l’oscilloscopio.</a:t>
            </a:r>
          </a:p>
          <a:p>
            <a:pPr>
              <a:lnSpc>
                <a:spcPct val="150000"/>
              </a:lnSpc>
            </a:pPr>
            <a:endParaRPr lang="it-IT" dirty="0">
              <a:latin typeface="Times New Roman" panose="02020603050405020304" pitchFamily="18" charset="0"/>
              <a:cs typeface="Times New Roman" panose="02020603050405020304" pitchFamily="18" charset="0"/>
            </a:endParaRPr>
          </a:p>
        </p:txBody>
      </p:sp>
      <p:sp>
        <p:nvSpPr>
          <p:cNvPr id="4" name="Rettangolo 3">
            <a:extLst>
              <a:ext uri="{FF2B5EF4-FFF2-40B4-BE49-F238E27FC236}">
                <a16:creationId xmlns:a16="http://schemas.microsoft.com/office/drawing/2014/main" id="{ED2781E3-F4BE-4A45-B9A3-CECA92ACF858}"/>
              </a:ext>
            </a:extLst>
          </p:cNvPr>
          <p:cNvSpPr/>
          <p:nvPr/>
        </p:nvSpPr>
        <p:spPr>
          <a:xfrm>
            <a:off x="0" y="2"/>
            <a:ext cx="12192000" cy="853700"/>
          </a:xfrm>
          <a:prstGeom prst="rect">
            <a:avLst/>
          </a:prstGeom>
          <a:solidFill>
            <a:srgbClr val="00753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Times New Roman" panose="02020603050405020304" pitchFamily="18" charset="0"/>
              <a:cs typeface="Times New Roman" panose="02020603050405020304" pitchFamily="18" charset="0"/>
            </a:endParaRPr>
          </a:p>
        </p:txBody>
      </p:sp>
      <p:pic>
        <p:nvPicPr>
          <p:cNvPr id="6" name="Immagine 5">
            <a:extLst>
              <a:ext uri="{FF2B5EF4-FFF2-40B4-BE49-F238E27FC236}">
                <a16:creationId xmlns:a16="http://schemas.microsoft.com/office/drawing/2014/main" id="{69E3CDAC-237D-494E-9384-42D0ED945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82" y="72908"/>
            <a:ext cx="658737" cy="708142"/>
          </a:xfrm>
          <a:prstGeom prst="rect">
            <a:avLst/>
          </a:prstGeom>
        </p:spPr>
      </p:pic>
      <p:sp>
        <p:nvSpPr>
          <p:cNvPr id="7" name="Rettangolo 6">
            <a:extLst>
              <a:ext uri="{FF2B5EF4-FFF2-40B4-BE49-F238E27FC236}">
                <a16:creationId xmlns:a16="http://schemas.microsoft.com/office/drawing/2014/main" id="{5C4CE8A6-F8DB-4C8E-BD4B-4201D0574BDF}"/>
              </a:ext>
            </a:extLst>
          </p:cNvPr>
          <p:cNvSpPr/>
          <p:nvPr/>
        </p:nvSpPr>
        <p:spPr>
          <a:xfrm>
            <a:off x="0" y="6611518"/>
            <a:ext cx="12192000" cy="246482"/>
          </a:xfrm>
          <a:prstGeom prst="rect">
            <a:avLst/>
          </a:prstGeom>
          <a:solidFill>
            <a:srgbClr val="0075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latin typeface="Times New Roman" panose="02020603050405020304" pitchFamily="18" charset="0"/>
                <a:cs typeface="Times New Roman" panose="02020603050405020304" pitchFamily="18" charset="0"/>
              </a:rPr>
              <a:t>Anno Accademico 2019/2020</a:t>
            </a:r>
          </a:p>
        </p:txBody>
      </p:sp>
      <p:sp>
        <p:nvSpPr>
          <p:cNvPr id="12" name="CasellaDiTesto 11">
            <a:extLst>
              <a:ext uri="{FF2B5EF4-FFF2-40B4-BE49-F238E27FC236}">
                <a16:creationId xmlns:a16="http://schemas.microsoft.com/office/drawing/2014/main" id="{30C67E8B-CD82-42E1-89A3-31FE16A5E0A6}"/>
              </a:ext>
            </a:extLst>
          </p:cNvPr>
          <p:cNvSpPr txBox="1"/>
          <p:nvPr/>
        </p:nvSpPr>
        <p:spPr>
          <a:xfrm>
            <a:off x="796319" y="0"/>
            <a:ext cx="10775548" cy="830997"/>
          </a:xfrm>
          <a:prstGeom prst="rect">
            <a:avLst/>
          </a:prstGeom>
          <a:noFill/>
        </p:spPr>
        <p:txBody>
          <a:bodyPr wrap="square" rtlCol="0">
            <a:spAutoFit/>
          </a:bodyPr>
          <a:lstStyle/>
          <a:p>
            <a:pPr algn="l"/>
            <a:r>
              <a:rPr lang="it-IT" sz="1200" b="0" i="0" u="none" strike="noStrike" baseline="0" dirty="0">
                <a:solidFill>
                  <a:schemeClr val="bg1"/>
                </a:solidFill>
                <a:latin typeface="CIDFont+F1"/>
              </a:rPr>
              <a:t>Università degli Studi di Milano Bicocca</a:t>
            </a:r>
          </a:p>
          <a:p>
            <a:pPr algn="l"/>
            <a:r>
              <a:rPr lang="it-IT" sz="1200" b="0" i="0" u="none" strike="noStrike" baseline="0" dirty="0">
                <a:solidFill>
                  <a:schemeClr val="bg1"/>
                </a:solidFill>
                <a:latin typeface="CIDFont+F2"/>
              </a:rPr>
              <a:t>Scuola di Scienze</a:t>
            </a:r>
          </a:p>
          <a:p>
            <a:pPr algn="l"/>
            <a:r>
              <a:rPr lang="it-IT" sz="1200" dirty="0">
                <a:solidFill>
                  <a:schemeClr val="bg1"/>
                </a:solidFill>
                <a:latin typeface="CIDFont+F2"/>
              </a:rPr>
              <a:t>D</a:t>
            </a:r>
            <a:r>
              <a:rPr lang="it-IT" sz="1200" b="0" i="0" u="none" strike="noStrike" baseline="0" dirty="0">
                <a:solidFill>
                  <a:schemeClr val="bg1"/>
                </a:solidFill>
                <a:latin typeface="CIDFont+F2"/>
              </a:rPr>
              <a:t>ipartimento di Informatica, Sistemistica e Comunicazione</a:t>
            </a:r>
          </a:p>
          <a:p>
            <a:pPr algn="l"/>
            <a:r>
              <a:rPr lang="it-IT" sz="1200" b="0" i="0" u="none" strike="noStrike" baseline="0" dirty="0">
                <a:solidFill>
                  <a:schemeClr val="bg1"/>
                </a:solidFill>
                <a:latin typeface="CIDFont+F2"/>
              </a:rPr>
              <a:t>Corso di laurea in Informatica</a:t>
            </a:r>
            <a:endParaRPr lang="it-IT" sz="1200" dirty="0">
              <a:solidFill>
                <a:schemeClr val="bg1"/>
              </a:solidFill>
            </a:endParaRPr>
          </a:p>
        </p:txBody>
      </p:sp>
      <p:pic>
        <p:nvPicPr>
          <p:cNvPr id="9" name="Immagine 8">
            <a:extLst>
              <a:ext uri="{FF2B5EF4-FFF2-40B4-BE49-F238E27FC236}">
                <a16:creationId xmlns:a16="http://schemas.microsoft.com/office/drawing/2014/main" id="{D42B252C-8CF3-40B5-B9E4-AEA87B935F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5027" y="6277232"/>
            <a:ext cx="966973" cy="334286"/>
          </a:xfrm>
          <a:prstGeom prst="rect">
            <a:avLst/>
          </a:prstGeom>
        </p:spPr>
      </p:pic>
      <p:pic>
        <p:nvPicPr>
          <p:cNvPr id="5" name="Immagine 4">
            <a:extLst>
              <a:ext uri="{FF2B5EF4-FFF2-40B4-BE49-F238E27FC236}">
                <a16:creationId xmlns:a16="http://schemas.microsoft.com/office/drawing/2014/main" id="{BF721A55-DE3A-4362-B71D-FB90751093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7710" y="1804760"/>
            <a:ext cx="3321392" cy="4618751"/>
          </a:xfrm>
          <a:prstGeom prst="rect">
            <a:avLst/>
          </a:prstGeom>
        </p:spPr>
      </p:pic>
    </p:spTree>
    <p:extLst>
      <p:ext uri="{BB962C8B-B14F-4D97-AF65-F5344CB8AC3E}">
        <p14:creationId xmlns:p14="http://schemas.microsoft.com/office/powerpoint/2010/main" val="3335171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4EAFBE-5EEE-4EE0-A282-9485EFE36712}"/>
              </a:ext>
            </a:extLst>
          </p:cNvPr>
          <p:cNvSpPr>
            <a:spLocks noGrp="1"/>
          </p:cNvSpPr>
          <p:nvPr>
            <p:ph type="title"/>
          </p:nvPr>
        </p:nvSpPr>
        <p:spPr>
          <a:xfrm>
            <a:off x="838200" y="853702"/>
            <a:ext cx="10515600" cy="836986"/>
          </a:xfrm>
        </p:spPr>
        <p:txBody>
          <a:bodyPr>
            <a:normAutofit/>
          </a:bodyPr>
          <a:lstStyle/>
          <a:p>
            <a:pPr algn="ctr"/>
            <a:r>
              <a:rPr lang="it-IT" dirty="0">
                <a:latin typeface="Times New Roman" panose="02020603050405020304" pitchFamily="18" charset="0"/>
                <a:cs typeface="Times New Roman" panose="02020603050405020304" pitchFamily="18" charset="0"/>
              </a:rPr>
              <a:t>UART</a:t>
            </a:r>
          </a:p>
        </p:txBody>
      </p:sp>
      <p:sp>
        <p:nvSpPr>
          <p:cNvPr id="3" name="Segnaposto contenuto 2">
            <a:extLst>
              <a:ext uri="{FF2B5EF4-FFF2-40B4-BE49-F238E27FC236}">
                <a16:creationId xmlns:a16="http://schemas.microsoft.com/office/drawing/2014/main" id="{3BDD414C-C33B-402E-91B6-5183DC314618}"/>
              </a:ext>
            </a:extLst>
          </p:cNvPr>
          <p:cNvSpPr>
            <a:spLocks noGrp="1"/>
          </p:cNvSpPr>
          <p:nvPr>
            <p:ph sz="half" idx="1"/>
          </p:nvPr>
        </p:nvSpPr>
        <p:spPr/>
        <p:txBody>
          <a:bodyPr>
            <a:normAutofit/>
          </a:bodyPr>
          <a:lstStyle/>
          <a:p>
            <a:pPr marL="0" indent="0">
              <a:buNone/>
            </a:pPr>
            <a:r>
              <a:rPr lang="it-IT" sz="2000" dirty="0">
                <a:latin typeface="Times New Roman" panose="02020603050405020304" pitchFamily="18" charset="0"/>
                <a:cs typeface="Times New Roman" panose="02020603050405020304" pitchFamily="18" charset="0"/>
              </a:rPr>
              <a:t>La validazione viene effettuata creando un programma ‘hello world’.</a:t>
            </a:r>
          </a:p>
          <a:p>
            <a:pPr marL="0" indent="0">
              <a:buNone/>
            </a:pPr>
            <a:endParaRPr lang="it-IT" sz="2000" dirty="0">
              <a:latin typeface="Times New Roman" panose="02020603050405020304" pitchFamily="18" charset="0"/>
              <a:cs typeface="Times New Roman" panose="02020603050405020304" pitchFamily="18" charset="0"/>
            </a:endParaRPr>
          </a:p>
          <a:p>
            <a:pPr marL="0" indent="0">
              <a:buNone/>
            </a:pPr>
            <a:r>
              <a:rPr lang="it-IT" sz="2000" dirty="0">
                <a:latin typeface="Times New Roman" panose="02020603050405020304" pitchFamily="18" charset="0"/>
                <a:cs typeface="Times New Roman" panose="02020603050405020304" pitchFamily="18" charset="0"/>
              </a:rPr>
              <a:t>Per poter interfacciare con l’UART si è utilizzato un adattatore USB a TTL.</a:t>
            </a:r>
          </a:p>
        </p:txBody>
      </p:sp>
      <p:pic>
        <p:nvPicPr>
          <p:cNvPr id="9" name="Segnaposto contenuto 8" descr="Immagine che contiene testo&#10;&#10;Descrizione generata automaticamente">
            <a:extLst>
              <a:ext uri="{FF2B5EF4-FFF2-40B4-BE49-F238E27FC236}">
                <a16:creationId xmlns:a16="http://schemas.microsoft.com/office/drawing/2014/main" id="{429C0F6B-50AF-4799-89AE-CB1D53A837E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44058" y="1970359"/>
            <a:ext cx="5327726" cy="1971721"/>
          </a:xfrm>
        </p:spPr>
      </p:pic>
      <p:sp>
        <p:nvSpPr>
          <p:cNvPr id="4" name="Rettangolo 3">
            <a:extLst>
              <a:ext uri="{FF2B5EF4-FFF2-40B4-BE49-F238E27FC236}">
                <a16:creationId xmlns:a16="http://schemas.microsoft.com/office/drawing/2014/main" id="{ED2781E3-F4BE-4A45-B9A3-CECA92ACF858}"/>
              </a:ext>
            </a:extLst>
          </p:cNvPr>
          <p:cNvSpPr/>
          <p:nvPr/>
        </p:nvSpPr>
        <p:spPr>
          <a:xfrm>
            <a:off x="0" y="2"/>
            <a:ext cx="12192000" cy="853700"/>
          </a:xfrm>
          <a:prstGeom prst="rect">
            <a:avLst/>
          </a:prstGeom>
          <a:solidFill>
            <a:srgbClr val="00753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Times New Roman" panose="02020603050405020304" pitchFamily="18" charset="0"/>
              <a:cs typeface="Times New Roman" panose="02020603050405020304" pitchFamily="18" charset="0"/>
            </a:endParaRPr>
          </a:p>
        </p:txBody>
      </p:sp>
      <p:pic>
        <p:nvPicPr>
          <p:cNvPr id="6" name="Immagine 5">
            <a:extLst>
              <a:ext uri="{FF2B5EF4-FFF2-40B4-BE49-F238E27FC236}">
                <a16:creationId xmlns:a16="http://schemas.microsoft.com/office/drawing/2014/main" id="{69E3CDAC-237D-494E-9384-42D0ED945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82" y="72908"/>
            <a:ext cx="658737" cy="708142"/>
          </a:xfrm>
          <a:prstGeom prst="rect">
            <a:avLst/>
          </a:prstGeom>
        </p:spPr>
      </p:pic>
      <p:sp>
        <p:nvSpPr>
          <p:cNvPr id="7" name="Rettangolo 6">
            <a:extLst>
              <a:ext uri="{FF2B5EF4-FFF2-40B4-BE49-F238E27FC236}">
                <a16:creationId xmlns:a16="http://schemas.microsoft.com/office/drawing/2014/main" id="{5C4CE8A6-F8DB-4C8E-BD4B-4201D0574BDF}"/>
              </a:ext>
            </a:extLst>
          </p:cNvPr>
          <p:cNvSpPr/>
          <p:nvPr/>
        </p:nvSpPr>
        <p:spPr>
          <a:xfrm>
            <a:off x="0" y="6611518"/>
            <a:ext cx="12192000" cy="246482"/>
          </a:xfrm>
          <a:prstGeom prst="rect">
            <a:avLst/>
          </a:prstGeom>
          <a:solidFill>
            <a:srgbClr val="0075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latin typeface="Times New Roman" panose="02020603050405020304" pitchFamily="18" charset="0"/>
                <a:cs typeface="Times New Roman" panose="02020603050405020304" pitchFamily="18" charset="0"/>
              </a:rPr>
              <a:t>Anno Accademico 2019/2020</a:t>
            </a:r>
          </a:p>
        </p:txBody>
      </p:sp>
      <p:sp>
        <p:nvSpPr>
          <p:cNvPr id="12" name="CasellaDiTesto 11">
            <a:extLst>
              <a:ext uri="{FF2B5EF4-FFF2-40B4-BE49-F238E27FC236}">
                <a16:creationId xmlns:a16="http://schemas.microsoft.com/office/drawing/2014/main" id="{30C67E8B-CD82-42E1-89A3-31FE16A5E0A6}"/>
              </a:ext>
            </a:extLst>
          </p:cNvPr>
          <p:cNvSpPr txBox="1"/>
          <p:nvPr/>
        </p:nvSpPr>
        <p:spPr>
          <a:xfrm>
            <a:off x="796319" y="0"/>
            <a:ext cx="10775548" cy="830997"/>
          </a:xfrm>
          <a:prstGeom prst="rect">
            <a:avLst/>
          </a:prstGeom>
          <a:noFill/>
        </p:spPr>
        <p:txBody>
          <a:bodyPr wrap="square" rtlCol="0">
            <a:spAutoFit/>
          </a:bodyPr>
          <a:lstStyle/>
          <a:p>
            <a:pPr algn="l"/>
            <a:r>
              <a:rPr lang="it-IT" sz="1200" b="0" i="0" u="none" strike="noStrike" baseline="0" dirty="0">
                <a:solidFill>
                  <a:schemeClr val="bg1"/>
                </a:solidFill>
                <a:latin typeface="CIDFont+F1"/>
              </a:rPr>
              <a:t>Università degli Studi di Milano Bicocca</a:t>
            </a:r>
          </a:p>
          <a:p>
            <a:pPr algn="l"/>
            <a:r>
              <a:rPr lang="it-IT" sz="1200" b="0" i="0" u="none" strike="noStrike" baseline="0" dirty="0">
                <a:solidFill>
                  <a:schemeClr val="bg1"/>
                </a:solidFill>
                <a:latin typeface="CIDFont+F2"/>
              </a:rPr>
              <a:t>Scuola di Scienze</a:t>
            </a:r>
          </a:p>
          <a:p>
            <a:pPr algn="l"/>
            <a:r>
              <a:rPr lang="it-IT" sz="1200" dirty="0">
                <a:solidFill>
                  <a:schemeClr val="bg1"/>
                </a:solidFill>
                <a:latin typeface="CIDFont+F2"/>
              </a:rPr>
              <a:t>D</a:t>
            </a:r>
            <a:r>
              <a:rPr lang="it-IT" sz="1200" b="0" i="0" u="none" strike="noStrike" baseline="0" dirty="0">
                <a:solidFill>
                  <a:schemeClr val="bg1"/>
                </a:solidFill>
                <a:latin typeface="CIDFont+F2"/>
              </a:rPr>
              <a:t>ipartimento di Informatica, Sistemistica e Comunicazione</a:t>
            </a:r>
          </a:p>
          <a:p>
            <a:pPr algn="l"/>
            <a:r>
              <a:rPr lang="it-IT" sz="1200" b="0" i="0" u="none" strike="noStrike" baseline="0" dirty="0">
                <a:solidFill>
                  <a:schemeClr val="bg1"/>
                </a:solidFill>
                <a:latin typeface="CIDFont+F2"/>
              </a:rPr>
              <a:t>Corso di laurea in Informatica</a:t>
            </a:r>
            <a:endParaRPr lang="it-IT" sz="1200" dirty="0">
              <a:solidFill>
                <a:schemeClr val="bg1"/>
              </a:solidFill>
            </a:endParaRPr>
          </a:p>
        </p:txBody>
      </p:sp>
      <p:pic>
        <p:nvPicPr>
          <p:cNvPr id="11" name="Immagine 10">
            <a:extLst>
              <a:ext uri="{FF2B5EF4-FFF2-40B4-BE49-F238E27FC236}">
                <a16:creationId xmlns:a16="http://schemas.microsoft.com/office/drawing/2014/main" id="{2A5FD6C7-069D-4DB0-8143-4305ECB4A1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25027" y="6277232"/>
            <a:ext cx="966973" cy="334286"/>
          </a:xfrm>
          <a:prstGeom prst="rect">
            <a:avLst/>
          </a:prstGeom>
        </p:spPr>
      </p:pic>
    </p:spTree>
    <p:extLst>
      <p:ext uri="{BB962C8B-B14F-4D97-AF65-F5344CB8AC3E}">
        <p14:creationId xmlns:p14="http://schemas.microsoft.com/office/powerpoint/2010/main" val="1095033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4EAFBE-5EEE-4EE0-A282-9485EFE36712}"/>
              </a:ext>
            </a:extLst>
          </p:cNvPr>
          <p:cNvSpPr>
            <a:spLocks noGrp="1"/>
          </p:cNvSpPr>
          <p:nvPr>
            <p:ph type="title"/>
          </p:nvPr>
        </p:nvSpPr>
        <p:spPr>
          <a:xfrm>
            <a:off x="838200" y="830997"/>
            <a:ext cx="10515600" cy="994628"/>
          </a:xfrm>
        </p:spPr>
        <p:txBody>
          <a:bodyPr>
            <a:normAutofit/>
          </a:bodyPr>
          <a:lstStyle/>
          <a:p>
            <a:pPr algn="ctr"/>
            <a:r>
              <a:rPr lang="it-IT" dirty="0">
                <a:latin typeface="Times New Roman" panose="02020603050405020304" pitchFamily="18" charset="0"/>
                <a:cs typeface="Times New Roman" panose="02020603050405020304" pitchFamily="18" charset="0"/>
              </a:rPr>
              <a:t>I2C</a:t>
            </a:r>
          </a:p>
        </p:txBody>
      </p:sp>
      <p:sp>
        <p:nvSpPr>
          <p:cNvPr id="11" name="Segnaposto contenuto 10">
            <a:extLst>
              <a:ext uri="{FF2B5EF4-FFF2-40B4-BE49-F238E27FC236}">
                <a16:creationId xmlns:a16="http://schemas.microsoft.com/office/drawing/2014/main" id="{E80F94C1-D88B-4470-9813-1B00A37A55F7}"/>
              </a:ext>
            </a:extLst>
          </p:cNvPr>
          <p:cNvSpPr>
            <a:spLocks noGrp="1"/>
          </p:cNvSpPr>
          <p:nvPr>
            <p:ph sz="half" idx="1"/>
          </p:nvPr>
        </p:nvSpPr>
        <p:spPr/>
        <p:txBody>
          <a:bodyPr>
            <a:normAutofit/>
          </a:bodyPr>
          <a:lstStyle/>
          <a:p>
            <a:pPr marL="0" indent="0">
              <a:buNone/>
            </a:pPr>
            <a:r>
              <a:rPr lang="it-IT" sz="1800" dirty="0">
                <a:latin typeface="Times New Roman" panose="02020603050405020304" pitchFamily="18" charset="0"/>
                <a:cs typeface="Times New Roman" panose="02020603050405020304" pitchFamily="18" charset="0"/>
              </a:rPr>
              <a:t>Per l’interfaccia I2C viene utilizzato il componente aggiuntivo </a:t>
            </a:r>
            <a:r>
              <a:rPr lang="it-IT" sz="1800" b="1" dirty="0">
                <a:latin typeface="Times New Roman" panose="02020603050405020304" pitchFamily="18" charset="0"/>
                <a:cs typeface="Times New Roman" panose="02020603050405020304" pitchFamily="18" charset="0"/>
              </a:rPr>
              <a:t>MCP3425 (ADC), </a:t>
            </a:r>
            <a:r>
              <a:rPr lang="en-US" sz="1800" dirty="0">
                <a:latin typeface="Times New Roman" panose="02020603050405020304" pitchFamily="18" charset="0"/>
                <a:cs typeface="Times New Roman" panose="02020603050405020304" pitchFamily="18" charset="0"/>
              </a:rPr>
              <a:t>ed il </a:t>
            </a:r>
            <a:r>
              <a:rPr lang="en-US" sz="1800" dirty="0" err="1">
                <a:latin typeface="Times New Roman" panose="02020603050405020304" pitchFamily="18" charset="0"/>
                <a:cs typeface="Times New Roman" panose="02020603050405020304" pitchFamily="18" charset="0"/>
              </a:rPr>
              <a:t>programma</a:t>
            </a:r>
            <a:r>
              <a:rPr lang="en-US" sz="1800" dirty="0">
                <a:latin typeface="Times New Roman" panose="02020603050405020304" pitchFamily="18" charset="0"/>
                <a:cs typeface="Times New Roman" panose="02020603050405020304" pitchFamily="18" charset="0"/>
              </a:rPr>
              <a:t> di </a:t>
            </a:r>
            <a:r>
              <a:rPr lang="en-US" sz="1800" dirty="0" err="1">
                <a:latin typeface="Times New Roman" panose="02020603050405020304" pitchFamily="18" charset="0"/>
                <a:cs typeface="Times New Roman" panose="02020603050405020304" pitchFamily="18" charset="0"/>
              </a:rPr>
              <a:t>validazione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consiste</a:t>
            </a:r>
            <a:r>
              <a:rPr lang="en-US" sz="1800" dirty="0">
                <a:latin typeface="Times New Roman" panose="02020603050405020304" pitchFamily="18" charset="0"/>
                <a:cs typeface="Times New Roman" panose="02020603050405020304" pitchFamily="18" charset="0"/>
              </a:rPr>
              <a:t> in una </a:t>
            </a:r>
            <a:r>
              <a:rPr lang="en-US" sz="1800" dirty="0" err="1">
                <a:latin typeface="Times New Roman" panose="02020603050405020304" pitchFamily="18" charset="0"/>
                <a:cs typeface="Times New Roman" panose="02020603050405020304" pitchFamily="18" charset="0"/>
              </a:rPr>
              <a:t>lettura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sul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componente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E’ </a:t>
            </a:r>
            <a:r>
              <a:rPr lang="en-US" sz="1800" dirty="0" err="1">
                <a:latin typeface="Times New Roman" panose="02020603050405020304" pitchFamily="18" charset="0"/>
                <a:cs typeface="Times New Roman" panose="02020603050405020304" pitchFamily="18" charset="0"/>
              </a:rPr>
              <a:t>stato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creato</a:t>
            </a:r>
            <a:r>
              <a:rPr lang="en-US" sz="1800" dirty="0">
                <a:latin typeface="Times New Roman" panose="02020603050405020304" pitchFamily="18" charset="0"/>
                <a:cs typeface="Times New Roman" panose="02020603050405020304" pitchFamily="18" charset="0"/>
              </a:rPr>
              <a:t> il driver per la </a:t>
            </a:r>
            <a:r>
              <a:rPr lang="en-US" sz="1800" dirty="0" err="1">
                <a:latin typeface="Times New Roman" panose="02020603050405020304" pitchFamily="18" charset="0"/>
                <a:cs typeface="Times New Roman" panose="02020603050405020304" pitchFamily="18" charset="0"/>
              </a:rPr>
              <a:t>gestione</a:t>
            </a:r>
            <a:r>
              <a:rPr lang="en-US" sz="1800" dirty="0">
                <a:latin typeface="Times New Roman" panose="02020603050405020304" pitchFamily="18" charset="0"/>
                <a:cs typeface="Times New Roman" panose="02020603050405020304" pitchFamily="18" charset="0"/>
              </a:rPr>
              <a:t> del </a:t>
            </a:r>
            <a:r>
              <a:rPr lang="en-US" sz="1800" dirty="0" err="1">
                <a:latin typeface="Times New Roman" panose="02020603050405020304" pitchFamily="18" charset="0"/>
                <a:cs typeface="Times New Roman" panose="02020603050405020304" pitchFamily="18" charset="0"/>
              </a:rPr>
              <a:t>componente</a:t>
            </a:r>
            <a:r>
              <a:rPr lang="en-US" sz="1800" dirty="0">
                <a:latin typeface="Times New Roman" panose="02020603050405020304" pitchFamily="18" charset="0"/>
                <a:cs typeface="Times New Roman" panose="02020603050405020304" pitchFamily="18" charset="0"/>
              </a:rPr>
              <a:t>.</a:t>
            </a:r>
          </a:p>
          <a:p>
            <a:pPr marL="0" indent="0">
              <a:buNone/>
            </a:pPr>
            <a:r>
              <a:rPr lang="en-US" sz="1800" dirty="0" err="1">
                <a:latin typeface="Times New Roman" panose="02020603050405020304" pitchFamily="18" charset="0"/>
                <a:cs typeface="Times New Roman" panose="02020603050405020304" pitchFamily="18" charset="0"/>
              </a:rPr>
              <a:t>Viene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verificato</a:t>
            </a:r>
            <a:r>
              <a:rPr lang="en-US" sz="1800" dirty="0">
                <a:latin typeface="Times New Roman" panose="02020603050405020304" pitchFamily="18" charset="0"/>
                <a:cs typeface="Times New Roman" panose="02020603050405020304" pitchFamily="18" charset="0"/>
              </a:rPr>
              <a:t> il </a:t>
            </a:r>
            <a:r>
              <a:rPr lang="en-US" sz="1800" dirty="0" err="1">
                <a:latin typeface="Times New Roman" panose="02020603050405020304" pitchFamily="18" charset="0"/>
                <a:cs typeface="Times New Roman" panose="02020603050405020304" pitchFamily="18" charset="0"/>
              </a:rPr>
              <a:t>funzionamento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utilizzando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l’oscilloscopio</a:t>
            </a:r>
            <a:r>
              <a:rPr lang="en-US" sz="1800" dirty="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br>
              <a:rPr lang="it-IT" sz="1800" dirty="0">
                <a:latin typeface="Times New Roman" panose="02020603050405020304" pitchFamily="18" charset="0"/>
                <a:cs typeface="Times New Roman" panose="02020603050405020304" pitchFamily="18" charset="0"/>
              </a:rPr>
            </a:br>
            <a:endParaRPr lang="it-IT" sz="1800" dirty="0">
              <a:latin typeface="Times New Roman" panose="02020603050405020304" pitchFamily="18" charset="0"/>
              <a:cs typeface="Times New Roman" panose="02020603050405020304" pitchFamily="18" charset="0"/>
            </a:endParaRPr>
          </a:p>
        </p:txBody>
      </p:sp>
      <p:pic>
        <p:nvPicPr>
          <p:cNvPr id="15" name="Segnaposto contenuto 14" descr="Immagine che contiene testo, elettronico, circuito&#10;&#10;Descrizione generata automaticamente">
            <a:extLst>
              <a:ext uri="{FF2B5EF4-FFF2-40B4-BE49-F238E27FC236}">
                <a16:creationId xmlns:a16="http://schemas.microsoft.com/office/drawing/2014/main" id="{D766214B-A926-428C-B784-8017DD3B26F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26225" y="1658335"/>
            <a:ext cx="2269228" cy="2221287"/>
          </a:xfrm>
        </p:spPr>
      </p:pic>
      <p:sp>
        <p:nvSpPr>
          <p:cNvPr id="4" name="Rettangolo 3">
            <a:extLst>
              <a:ext uri="{FF2B5EF4-FFF2-40B4-BE49-F238E27FC236}">
                <a16:creationId xmlns:a16="http://schemas.microsoft.com/office/drawing/2014/main" id="{ED2781E3-F4BE-4A45-B9A3-CECA92ACF858}"/>
              </a:ext>
            </a:extLst>
          </p:cNvPr>
          <p:cNvSpPr/>
          <p:nvPr/>
        </p:nvSpPr>
        <p:spPr>
          <a:xfrm>
            <a:off x="0" y="2"/>
            <a:ext cx="12192000" cy="853700"/>
          </a:xfrm>
          <a:prstGeom prst="rect">
            <a:avLst/>
          </a:prstGeom>
          <a:solidFill>
            <a:srgbClr val="00753B"/>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Times New Roman" panose="02020603050405020304" pitchFamily="18" charset="0"/>
              <a:cs typeface="Times New Roman" panose="02020603050405020304" pitchFamily="18" charset="0"/>
            </a:endParaRPr>
          </a:p>
        </p:txBody>
      </p:sp>
      <p:pic>
        <p:nvPicPr>
          <p:cNvPr id="6" name="Immagine 5">
            <a:extLst>
              <a:ext uri="{FF2B5EF4-FFF2-40B4-BE49-F238E27FC236}">
                <a16:creationId xmlns:a16="http://schemas.microsoft.com/office/drawing/2014/main" id="{69E3CDAC-237D-494E-9384-42D0ED945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82" y="72908"/>
            <a:ext cx="658737" cy="708142"/>
          </a:xfrm>
          <a:prstGeom prst="rect">
            <a:avLst/>
          </a:prstGeom>
        </p:spPr>
      </p:pic>
      <p:sp>
        <p:nvSpPr>
          <p:cNvPr id="7" name="Rettangolo 6">
            <a:extLst>
              <a:ext uri="{FF2B5EF4-FFF2-40B4-BE49-F238E27FC236}">
                <a16:creationId xmlns:a16="http://schemas.microsoft.com/office/drawing/2014/main" id="{5C4CE8A6-F8DB-4C8E-BD4B-4201D0574BDF}"/>
              </a:ext>
            </a:extLst>
          </p:cNvPr>
          <p:cNvSpPr/>
          <p:nvPr/>
        </p:nvSpPr>
        <p:spPr>
          <a:xfrm>
            <a:off x="0" y="6611518"/>
            <a:ext cx="12192000" cy="246482"/>
          </a:xfrm>
          <a:prstGeom prst="rect">
            <a:avLst/>
          </a:prstGeom>
          <a:solidFill>
            <a:srgbClr val="0075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latin typeface="Times New Roman" panose="02020603050405020304" pitchFamily="18" charset="0"/>
                <a:cs typeface="Times New Roman" panose="02020603050405020304" pitchFamily="18" charset="0"/>
              </a:rPr>
              <a:t>Anno Accademico 2019/2020</a:t>
            </a:r>
          </a:p>
        </p:txBody>
      </p:sp>
      <p:sp>
        <p:nvSpPr>
          <p:cNvPr id="12" name="CasellaDiTesto 11">
            <a:extLst>
              <a:ext uri="{FF2B5EF4-FFF2-40B4-BE49-F238E27FC236}">
                <a16:creationId xmlns:a16="http://schemas.microsoft.com/office/drawing/2014/main" id="{30C67E8B-CD82-42E1-89A3-31FE16A5E0A6}"/>
              </a:ext>
            </a:extLst>
          </p:cNvPr>
          <p:cNvSpPr txBox="1"/>
          <p:nvPr/>
        </p:nvSpPr>
        <p:spPr>
          <a:xfrm>
            <a:off x="796319" y="0"/>
            <a:ext cx="10775548" cy="830997"/>
          </a:xfrm>
          <a:prstGeom prst="rect">
            <a:avLst/>
          </a:prstGeom>
          <a:noFill/>
        </p:spPr>
        <p:txBody>
          <a:bodyPr wrap="square" rtlCol="0">
            <a:spAutoFit/>
          </a:bodyPr>
          <a:lstStyle/>
          <a:p>
            <a:pPr algn="l"/>
            <a:r>
              <a:rPr lang="it-IT" sz="1200" b="0" i="0" u="none" strike="noStrike" baseline="0" dirty="0">
                <a:solidFill>
                  <a:schemeClr val="bg1"/>
                </a:solidFill>
                <a:latin typeface="CIDFont+F1"/>
              </a:rPr>
              <a:t>Università degli Studi di Milano Bicocca</a:t>
            </a:r>
          </a:p>
          <a:p>
            <a:pPr algn="l"/>
            <a:r>
              <a:rPr lang="it-IT" sz="1200" b="0" i="0" u="none" strike="noStrike" baseline="0" dirty="0">
                <a:solidFill>
                  <a:schemeClr val="bg1"/>
                </a:solidFill>
                <a:latin typeface="CIDFont+F2"/>
              </a:rPr>
              <a:t>Scuola di Scienze</a:t>
            </a:r>
          </a:p>
          <a:p>
            <a:pPr algn="l"/>
            <a:r>
              <a:rPr lang="it-IT" sz="1200" dirty="0">
                <a:solidFill>
                  <a:schemeClr val="bg1"/>
                </a:solidFill>
                <a:latin typeface="CIDFont+F2"/>
              </a:rPr>
              <a:t>D</a:t>
            </a:r>
            <a:r>
              <a:rPr lang="it-IT" sz="1200" b="0" i="0" u="none" strike="noStrike" baseline="0" dirty="0">
                <a:solidFill>
                  <a:schemeClr val="bg1"/>
                </a:solidFill>
                <a:latin typeface="CIDFont+F2"/>
              </a:rPr>
              <a:t>ipartimento di Informatica, Sistemistica e Comunicazione</a:t>
            </a:r>
          </a:p>
          <a:p>
            <a:pPr algn="l"/>
            <a:r>
              <a:rPr lang="it-IT" sz="1200" b="0" i="0" u="none" strike="noStrike" baseline="0" dirty="0">
                <a:solidFill>
                  <a:schemeClr val="bg1"/>
                </a:solidFill>
                <a:latin typeface="CIDFont+F2"/>
              </a:rPr>
              <a:t>Corso di laurea in Informatica</a:t>
            </a:r>
            <a:endParaRPr lang="it-IT" sz="1200" dirty="0">
              <a:solidFill>
                <a:schemeClr val="bg1"/>
              </a:solidFill>
            </a:endParaRPr>
          </a:p>
        </p:txBody>
      </p:sp>
      <p:pic>
        <p:nvPicPr>
          <p:cNvPr id="20" name="Immagine 19">
            <a:extLst>
              <a:ext uri="{FF2B5EF4-FFF2-40B4-BE49-F238E27FC236}">
                <a16:creationId xmlns:a16="http://schemas.microsoft.com/office/drawing/2014/main" id="{5918E1DC-C66A-4415-AFAB-8F3773EC8F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84541" y="1622744"/>
            <a:ext cx="2458347" cy="2366775"/>
          </a:xfrm>
          <a:prstGeom prst="rect">
            <a:avLst/>
          </a:prstGeom>
        </p:spPr>
      </p:pic>
      <p:pic>
        <p:nvPicPr>
          <p:cNvPr id="22" name="Immagine 21" descr="Immagine che contiene testo&#10;&#10;Descrizione generata automaticamente">
            <a:extLst>
              <a:ext uri="{FF2B5EF4-FFF2-40B4-BE49-F238E27FC236}">
                <a16:creationId xmlns:a16="http://schemas.microsoft.com/office/drawing/2014/main" id="{5C99F0E8-5A0A-4939-AEFB-CECFC9BF67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2024" y="4416990"/>
            <a:ext cx="6488051" cy="1222605"/>
          </a:xfrm>
          <a:prstGeom prst="rect">
            <a:avLst/>
          </a:prstGeom>
        </p:spPr>
      </p:pic>
      <p:pic>
        <p:nvPicPr>
          <p:cNvPr id="14" name="Immagine 13">
            <a:extLst>
              <a:ext uri="{FF2B5EF4-FFF2-40B4-BE49-F238E27FC236}">
                <a16:creationId xmlns:a16="http://schemas.microsoft.com/office/drawing/2014/main" id="{5D3FF824-EED4-49B4-B829-CE05C71F193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25027" y="6277232"/>
            <a:ext cx="966973" cy="334286"/>
          </a:xfrm>
          <a:prstGeom prst="rect">
            <a:avLst/>
          </a:prstGeom>
        </p:spPr>
      </p:pic>
      <p:pic>
        <p:nvPicPr>
          <p:cNvPr id="5" name="Immagine 4">
            <a:extLst>
              <a:ext uri="{FF2B5EF4-FFF2-40B4-BE49-F238E27FC236}">
                <a16:creationId xmlns:a16="http://schemas.microsoft.com/office/drawing/2014/main" id="{46AB6D23-0328-4F35-9767-ED26353D0AB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1257" y="3980063"/>
            <a:ext cx="3751446" cy="2464312"/>
          </a:xfrm>
          <a:prstGeom prst="rect">
            <a:avLst/>
          </a:prstGeom>
        </p:spPr>
      </p:pic>
    </p:spTree>
    <p:extLst>
      <p:ext uri="{BB962C8B-B14F-4D97-AF65-F5344CB8AC3E}">
        <p14:creationId xmlns:p14="http://schemas.microsoft.com/office/powerpoint/2010/main" val="952715114"/>
      </p:ext>
    </p:extLst>
  </p:cSld>
  <p:clrMapOvr>
    <a:masterClrMapping/>
  </p:clrMapOvr>
</p:sld>
</file>

<file path=ppt/theme/theme1.xml><?xml version="1.0" encoding="utf-8"?>
<a:theme xmlns:a="http://schemas.openxmlformats.org/drawingml/2006/main" name="Office Them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410</TotalTime>
  <Words>1447</Words>
  <Application>Microsoft Office PowerPoint</Application>
  <PresentationFormat>Widescreen</PresentationFormat>
  <Paragraphs>139</Paragraphs>
  <Slides>12</Slides>
  <Notes>5</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12</vt:i4>
      </vt:variant>
    </vt:vector>
  </HeadingPairs>
  <TitlesOfParts>
    <vt:vector size="21" baseType="lpstr">
      <vt:lpstr>Arial</vt:lpstr>
      <vt:lpstr>Calibri</vt:lpstr>
      <vt:lpstr>Calibri Light</vt:lpstr>
      <vt:lpstr>CIDFont+F1</vt:lpstr>
      <vt:lpstr>CIDFont+F2</vt:lpstr>
      <vt:lpstr>NimbusRomNo9L-Medi</vt:lpstr>
      <vt:lpstr>NimbusRomNo9L-Regu</vt:lpstr>
      <vt:lpstr>Times New Roman</vt:lpstr>
      <vt:lpstr>Office Theme</vt:lpstr>
      <vt:lpstr>RTEMS su Raspberry Pi per applicazioni real-time</vt:lpstr>
      <vt:lpstr>Obiettivi e finalità</vt:lpstr>
      <vt:lpstr>RTEMS</vt:lpstr>
      <vt:lpstr>Porting di RTEMS su Raspberry Pi</vt:lpstr>
      <vt:lpstr>Interfacce I/O da validare </vt:lpstr>
      <vt:lpstr>Struttura programma di validazione RTEMS</vt:lpstr>
      <vt:lpstr>Compilazione, caricamento, esecuzione e verifica</vt:lpstr>
      <vt:lpstr>UART</vt:lpstr>
      <vt:lpstr>I2C</vt:lpstr>
      <vt:lpstr>SPI</vt:lpstr>
      <vt:lpstr>Risultati</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c.ezpeleta@campus.unimib.it</dc:creator>
  <cp:lastModifiedBy>c.ezpeleta@campus.unimib.it</cp:lastModifiedBy>
  <cp:revision>39</cp:revision>
  <dcterms:created xsi:type="dcterms:W3CDTF">2021-02-14T21:16:13Z</dcterms:created>
  <dcterms:modified xsi:type="dcterms:W3CDTF">2021-02-16T00:25:59Z</dcterms:modified>
</cp:coreProperties>
</file>