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5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071644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339529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010321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92271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37242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BF71DD-005C-416D-8208-781908B29B5D}" type="datetimeFigureOut">
              <a:rPr lang="en-US" smtClean="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684300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BF71DD-005C-416D-8208-781908B29B5D}" type="datetimeFigureOut">
              <a:rPr lang="en-US" smtClean="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122115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289063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09314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58208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71DD-005C-416D-8208-781908B29B5D}"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97108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BF71DD-005C-416D-8208-781908B29B5D}"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60208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BF71DD-005C-416D-8208-781908B29B5D}" type="datetimeFigureOut">
              <a:rPr lang="en-US" smtClean="0"/>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62680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BF71DD-005C-416D-8208-781908B29B5D}" type="datetimeFigureOut">
              <a:rPr lang="en-US" smtClean="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031556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F71DD-005C-416D-8208-781908B29B5D}" type="datetimeFigureOut">
              <a:rPr lang="en-US" smtClean="0"/>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554709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002965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720968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2BF71DD-005C-416D-8208-781908B29B5D}" type="datetimeFigureOut">
              <a:rPr lang="en-US" smtClean="0"/>
              <a:t>4/16/2021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BF053FB-C925-44F4-BD1C-293169A737FA}" type="slidenum">
              <a:rPr lang="en-US" smtClean="0"/>
              <a:t>‹#›</a:t>
            </a:fld>
            <a:endParaRPr lang="en-US"/>
          </a:p>
        </p:txBody>
      </p:sp>
    </p:spTree>
    <p:extLst>
      <p:ext uri="{BB962C8B-B14F-4D97-AF65-F5344CB8AC3E}">
        <p14:creationId xmlns:p14="http://schemas.microsoft.com/office/powerpoint/2010/main" val="385730195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gif"/></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D344-A067-41D5-B503-4B8B7ABB7CE9}"/>
              </a:ext>
            </a:extLst>
          </p:cNvPr>
          <p:cNvSpPr>
            <a:spLocks noGrp="1"/>
          </p:cNvSpPr>
          <p:nvPr>
            <p:ph type="ctrTitle"/>
          </p:nvPr>
        </p:nvSpPr>
        <p:spPr/>
        <p:txBody>
          <a:bodyPr>
            <a:normAutofit/>
          </a:bodyPr>
          <a:lstStyle/>
          <a:p>
            <a:r>
              <a:rPr lang="en-US" sz="8000" dirty="0">
                <a:latin typeface="Arial Black" panose="020B0A04020102020204" pitchFamily="34" charset="0"/>
              </a:rPr>
              <a:t>Travel Tool</a:t>
            </a:r>
            <a:endParaRPr lang="en-US" sz="8000" dirty="0"/>
          </a:p>
        </p:txBody>
      </p:sp>
      <p:sp>
        <p:nvSpPr>
          <p:cNvPr id="3" name="Subtitle 2">
            <a:extLst>
              <a:ext uri="{FF2B5EF4-FFF2-40B4-BE49-F238E27FC236}">
                <a16:creationId xmlns:a16="http://schemas.microsoft.com/office/drawing/2014/main" id="{8E5AE791-406D-417A-B082-4E556A077B19}"/>
              </a:ext>
            </a:extLst>
          </p:cNvPr>
          <p:cNvSpPr>
            <a:spLocks noGrp="1"/>
          </p:cNvSpPr>
          <p:nvPr>
            <p:ph type="subTitle" idx="1"/>
          </p:nvPr>
        </p:nvSpPr>
        <p:spPr/>
        <p:txBody>
          <a:bodyPr/>
          <a:lstStyle/>
          <a:p>
            <a:r>
              <a:rPr lang="en-US" dirty="0"/>
              <a:t>Weekly Report: 4/16/2021 – By Rudolph Hanzes, Gregory Bittinger, Kaleb Piper, Jacob Johnson, and Robert Minerd.</a:t>
            </a:r>
          </a:p>
          <a:p>
            <a:endParaRPr lang="en-US" dirty="0"/>
          </a:p>
        </p:txBody>
      </p:sp>
      <p:pic>
        <p:nvPicPr>
          <p:cNvPr id="5" name="Picture 4">
            <a:extLst>
              <a:ext uri="{FF2B5EF4-FFF2-40B4-BE49-F238E27FC236}">
                <a16:creationId xmlns:a16="http://schemas.microsoft.com/office/drawing/2014/main" id="{72A0AE52-0540-4A9A-9B28-8B33BF76AD41}"/>
              </a:ext>
            </a:extLst>
          </p:cNvPr>
          <p:cNvPicPr>
            <a:picLocks noChangeAspect="1"/>
          </p:cNvPicPr>
          <p:nvPr/>
        </p:nvPicPr>
        <p:blipFill>
          <a:blip r:embed="rId2"/>
          <a:stretch>
            <a:fillRect/>
          </a:stretch>
        </p:blipFill>
        <p:spPr>
          <a:xfrm>
            <a:off x="9231952" y="2548474"/>
            <a:ext cx="853514" cy="853514"/>
          </a:xfrm>
          <a:prstGeom prst="rect">
            <a:avLst/>
          </a:prstGeom>
        </p:spPr>
      </p:pic>
    </p:spTree>
    <p:extLst>
      <p:ext uri="{BB962C8B-B14F-4D97-AF65-F5344CB8AC3E}">
        <p14:creationId xmlns:p14="http://schemas.microsoft.com/office/powerpoint/2010/main" val="246100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53B5-FF10-41A5-9AAE-14510C048B14}"/>
              </a:ext>
            </a:extLst>
          </p:cNvPr>
          <p:cNvSpPr>
            <a:spLocks noGrp="1"/>
          </p:cNvSpPr>
          <p:nvPr>
            <p:ph type="title"/>
          </p:nvPr>
        </p:nvSpPr>
        <p:spPr>
          <a:xfrm>
            <a:off x="913796" y="609600"/>
            <a:ext cx="5168052" cy="1117600"/>
          </a:xfrm>
        </p:spPr>
        <p:txBody>
          <a:bodyPr>
            <a:normAutofit/>
          </a:bodyPr>
          <a:lstStyle/>
          <a:p>
            <a:r>
              <a:rPr lang="en-US">
                <a:ln>
                  <a:solidFill>
                    <a:srgbClr val="404040">
                      <a:alpha val="10000"/>
                    </a:srgbClr>
                  </a:solidFill>
                </a:ln>
              </a:rPr>
              <a:t>Summary</a:t>
            </a:r>
          </a:p>
        </p:txBody>
      </p:sp>
      <p:sp>
        <p:nvSpPr>
          <p:cNvPr id="3" name="Content Placeholder 2">
            <a:extLst>
              <a:ext uri="{FF2B5EF4-FFF2-40B4-BE49-F238E27FC236}">
                <a16:creationId xmlns:a16="http://schemas.microsoft.com/office/drawing/2014/main" id="{3BBD053B-4F5F-404F-8165-A8C26D3E4A5C}"/>
              </a:ext>
            </a:extLst>
          </p:cNvPr>
          <p:cNvSpPr>
            <a:spLocks noGrp="1"/>
          </p:cNvSpPr>
          <p:nvPr>
            <p:ph idx="1"/>
          </p:nvPr>
        </p:nvSpPr>
        <p:spPr>
          <a:xfrm>
            <a:off x="913796" y="1828800"/>
            <a:ext cx="5168052" cy="3962400"/>
          </a:xfrm>
        </p:spPr>
        <p:txBody>
          <a:bodyPr>
            <a:normAutofit/>
          </a:bodyPr>
          <a:lstStyle/>
          <a:p>
            <a:pPr marL="0" marR="0" indent="0">
              <a:lnSpc>
                <a:spcPct val="107000"/>
              </a:lnSpc>
              <a:spcBef>
                <a:spcPts val="1200"/>
              </a:spcBef>
              <a:spcAft>
                <a:spcPts val="0"/>
              </a:spcAft>
              <a:buNone/>
            </a:pPr>
            <a:r>
              <a:rPr lang="en-US" sz="3200" dirty="0">
                <a:effectLst/>
                <a:latin typeface="Calibri" panose="020F0502020204030204" pitchFamily="34" charset="0"/>
                <a:ea typeface="Calibri" panose="020F0502020204030204" pitchFamily="34" charset="0"/>
                <a:cs typeface="Calibri" panose="020F0502020204030204" pitchFamily="34" charset="0"/>
              </a:rPr>
              <a:t>This week, our team added loading icons, implemented various formatting changes, and completed the storing data portion of the Your Trip tab. </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spcBef>
                <a:spcPts val="1200"/>
              </a:spcBef>
              <a:spcAft>
                <a:spcPts val="0"/>
              </a:spcAft>
              <a:buClr>
                <a:srgbClr val="3376BF"/>
              </a:buClr>
              <a:buNone/>
            </a:pPr>
            <a:endParaRPr lang="en-US" dirty="0">
              <a:ln>
                <a:solidFill>
                  <a:srgbClr val="404040">
                    <a:alpha val="10000"/>
                  </a:srgbClr>
                </a:solidFill>
              </a:ln>
            </a:endParaRPr>
          </a:p>
        </p:txBody>
      </p:sp>
      <p:pic>
        <p:nvPicPr>
          <p:cNvPr id="137" name="Picture 136">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4" name="Picture 2">
            <a:extLst>
              <a:ext uri="{FF2B5EF4-FFF2-40B4-BE49-F238E27FC236}">
                <a16:creationId xmlns:a16="http://schemas.microsoft.com/office/drawing/2014/main" id="{DBB20572-7209-4AA1-AC3E-5AA644F22015}"/>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9894194" y="38100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80DB678-60F2-454D-96D8-C1013AD0BB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2222" y="609600"/>
            <a:ext cx="2347125" cy="3372906"/>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776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DC0156-5F74-40D5-986C-D405A55AE5FE}"/>
              </a:ext>
            </a:extLst>
          </p:cNvPr>
          <p:cNvSpPr>
            <a:spLocks noGrp="1"/>
          </p:cNvSpPr>
          <p:nvPr>
            <p:ph type="title"/>
          </p:nvPr>
        </p:nvSpPr>
        <p:spPr>
          <a:xfrm>
            <a:off x="900506" y="1118808"/>
            <a:ext cx="4671467" cy="4747683"/>
          </a:xfrm>
        </p:spPr>
        <p:txBody>
          <a:bodyPr anchor="ctr">
            <a:normAutofit/>
          </a:bodyPr>
          <a:lstStyle/>
          <a:p>
            <a:pPr algn="l"/>
            <a:r>
              <a:rPr lang="en-US" sz="4400" dirty="0"/>
              <a:t>Accomplishments For The Week</a:t>
            </a:r>
          </a:p>
        </p:txBody>
      </p:sp>
      <p:sp>
        <p:nvSpPr>
          <p:cNvPr id="3" name="Content Placeholder 2">
            <a:extLst>
              <a:ext uri="{FF2B5EF4-FFF2-40B4-BE49-F238E27FC236}">
                <a16:creationId xmlns:a16="http://schemas.microsoft.com/office/drawing/2014/main" id="{CE915711-11D2-4D4E-AEE2-30A5278A644A}"/>
              </a:ext>
            </a:extLst>
          </p:cNvPr>
          <p:cNvSpPr>
            <a:spLocks noGrp="1"/>
          </p:cNvSpPr>
          <p:nvPr>
            <p:ph idx="1"/>
          </p:nvPr>
        </p:nvSpPr>
        <p:spPr>
          <a:xfrm>
            <a:off x="6465177" y="834189"/>
            <a:ext cx="5049763" cy="5032302"/>
          </a:xfrm>
          <a:effectLst/>
        </p:spPr>
        <p:txBody>
          <a:bodyPr anchor="ctr">
            <a:normAutofit/>
          </a:bodyPr>
          <a:lstStyle/>
          <a:p>
            <a:pPr marL="285750" indent="-285750">
              <a:lnSpc>
                <a:spcPct val="107000"/>
              </a:lnSpc>
              <a:spcBef>
                <a:spcPts val="0"/>
              </a:spcBef>
              <a:spcAft>
                <a:spcPts val="0"/>
              </a:spcAft>
            </a:pPr>
            <a:r>
              <a:rPr lang="en-US" sz="1800" dirty="0">
                <a:solidFill>
                  <a:schemeClr val="tx1"/>
                </a:solidFill>
                <a:effectLst/>
                <a:latin typeface="Calibri" panose="020F0502020204030204" pitchFamily="34" charset="0"/>
                <a:ea typeface="Calibri Light" panose="020F0302020204030204" pitchFamily="34" charset="0"/>
                <a:cs typeface="Calibri" panose="020F0502020204030204" pitchFamily="34" charset="0"/>
              </a:rPr>
              <a:t>We have implemented a loading icon for the flight data, as sometimes the API takes a little while to load.</a:t>
            </a:r>
          </a:p>
          <a:p>
            <a:pPr marL="285750" indent="-285750">
              <a:lnSpc>
                <a:spcPct val="107000"/>
              </a:lnSpc>
              <a:spcBef>
                <a:spcPts val="0"/>
              </a:spcBef>
              <a:spcAft>
                <a:spcPts val="0"/>
              </a:spcAft>
            </a:pPr>
            <a:r>
              <a:rPr lang="en-US" sz="1800" dirty="0">
                <a:solidFill>
                  <a:schemeClr val="tx1"/>
                </a:solidFill>
                <a:effectLst/>
                <a:latin typeface="Calibri" panose="020F0502020204030204" pitchFamily="34" charset="0"/>
                <a:ea typeface="Calibri Light" panose="020F0302020204030204" pitchFamily="34" charset="0"/>
                <a:cs typeface="Calibri" panose="020F0502020204030204" pitchFamily="34" charset="0"/>
              </a:rPr>
              <a:t>We have added a small set of basic instructions on the about page for users that may not know how to operate the website, as well as a few changes to the home page.</a:t>
            </a:r>
          </a:p>
          <a:p>
            <a:pPr marL="285750" indent="-285750">
              <a:lnSpc>
                <a:spcPct val="107000"/>
              </a:lnSpc>
              <a:spcBef>
                <a:spcPts val="0"/>
              </a:spcBef>
              <a:spcAft>
                <a:spcPts val="0"/>
              </a:spcAft>
            </a:pPr>
            <a:r>
              <a:rPr lang="en-US" sz="1800" dirty="0">
                <a:solidFill>
                  <a:schemeClr val="tx1"/>
                </a:solidFill>
                <a:effectLst/>
                <a:latin typeface="Calibri" panose="020F0502020204030204" pitchFamily="34" charset="0"/>
                <a:ea typeface="Calibri Light" panose="020F0302020204030204" pitchFamily="34" charset="0"/>
                <a:cs typeface="Calibri" panose="020F0502020204030204" pitchFamily="34" charset="0"/>
              </a:rPr>
              <a:t>The continue button does not load until the user picks two destinations and dates to travel.</a:t>
            </a:r>
          </a:p>
          <a:p>
            <a:pPr marL="285750" indent="-285750">
              <a:lnSpc>
                <a:spcPct val="107000"/>
              </a:lnSpc>
              <a:spcBef>
                <a:spcPts val="0"/>
              </a:spcBef>
              <a:spcAft>
                <a:spcPts val="0"/>
              </a:spcAft>
            </a:pPr>
            <a:r>
              <a:rPr lang="en-US" sz="1800" dirty="0">
                <a:solidFill>
                  <a:schemeClr val="tx1"/>
                </a:solidFill>
                <a:effectLst/>
                <a:latin typeface="Calibri" panose="020F0502020204030204" pitchFamily="34" charset="0"/>
                <a:ea typeface="Calibri Light" panose="020F0302020204030204" pitchFamily="34" charset="0"/>
                <a:cs typeface="Calibri" panose="020F0502020204030204" pitchFamily="34" charset="0"/>
              </a:rPr>
              <a:t>We have gotten halfway done with the Your Trip Tab, when the user selects which flight/hotel they would like, the data from their selection is stored for later use and will be displayed on the Your Trip tab.</a:t>
            </a:r>
          </a:p>
          <a:p>
            <a:pPr marL="285750" indent="-285750">
              <a:lnSpc>
                <a:spcPct val="107000"/>
              </a:lnSpc>
              <a:spcBef>
                <a:spcPts val="0"/>
              </a:spcBef>
              <a:spcAft>
                <a:spcPts val="0"/>
              </a:spcAft>
            </a:pPr>
            <a:endParaRPr lang="en-US"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73069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3943DE-0666-453B-B2E5-8FB4876A71BE}"/>
              </a:ext>
            </a:extLst>
          </p:cNvPr>
          <p:cNvSpPr>
            <a:spLocks noGrp="1"/>
          </p:cNvSpPr>
          <p:nvPr>
            <p:ph type="title"/>
          </p:nvPr>
        </p:nvSpPr>
        <p:spPr>
          <a:xfrm>
            <a:off x="583495" y="1115568"/>
            <a:ext cx="3487616" cy="4626864"/>
          </a:xfrm>
        </p:spPr>
        <p:txBody>
          <a:bodyPr>
            <a:normAutofit/>
          </a:bodyPr>
          <a:lstStyle/>
          <a:p>
            <a:pPr algn="l"/>
            <a:r>
              <a:rPr lang="en-US" sz="3600" dirty="0">
                <a:ln>
                  <a:solidFill>
                    <a:srgbClr val="404040">
                      <a:alpha val="10000"/>
                    </a:srgbClr>
                  </a:solidFill>
                </a:ln>
              </a:rPr>
              <a:t>What Problems Were Encountered?</a:t>
            </a:r>
          </a:p>
        </p:txBody>
      </p:sp>
      <p:cxnSp>
        <p:nvCxnSpPr>
          <p:cNvPr id="78" name="Straight Connector 77">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960067-7EE9-4272-AFA3-83ED06744AB6}"/>
              </a:ext>
            </a:extLst>
          </p:cNvPr>
          <p:cNvSpPr>
            <a:spLocks noGrp="1"/>
          </p:cNvSpPr>
          <p:nvPr>
            <p:ph idx="1"/>
          </p:nvPr>
        </p:nvSpPr>
        <p:spPr>
          <a:xfrm>
            <a:off x="5008879" y="1518836"/>
            <a:ext cx="6245352" cy="4223595"/>
          </a:xfrm>
        </p:spPr>
        <p:txBody>
          <a:bodyPr anchor="ctr">
            <a:normAutofit/>
          </a:bodyPr>
          <a:lstStyle/>
          <a:p>
            <a:pPr marL="0" marR="0" lvl="0" indent="0">
              <a:spcBef>
                <a:spcPts val="0"/>
              </a:spcBef>
              <a:spcAft>
                <a:spcPts val="0"/>
              </a:spcAft>
              <a:buNone/>
            </a:pPr>
            <a:r>
              <a:rPr lang="en-US" sz="2800" dirty="0">
                <a:effectLst/>
                <a:latin typeface="Calibri" panose="020F0502020204030204" pitchFamily="34" charset="0"/>
                <a:ea typeface="Calibri" panose="020F0502020204030204" pitchFamily="34" charset="0"/>
                <a:cs typeface="Calibri" panose="020F0502020204030204" pitchFamily="34" charset="0"/>
              </a:rPr>
              <a:t>The flight API does not work on some runs, either throwing a 404 error or another error like it, and this could just be that the API was temporarily down or perhaps we have overlooked a small error in our code, but we are confident that it will be fixed by next week.</a:t>
            </a:r>
          </a:p>
          <a:p>
            <a:pPr marL="0" marR="0" lvl="0" indent="0">
              <a:spcBef>
                <a:spcPts val="0"/>
              </a:spcBef>
              <a:spcAft>
                <a:spcPts val="0"/>
              </a:spcAft>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spcAft>
                <a:spcPts val="0"/>
              </a:spcAft>
              <a:buNone/>
            </a:pPr>
            <a:endParaRPr lang="en-US" dirty="0">
              <a:ln>
                <a:solidFill>
                  <a:srgbClr val="404040">
                    <a:alpha val="10000"/>
                  </a:srgbClr>
                </a:solidFill>
              </a:ln>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9393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ACB760-E24C-44A7-989A-713B215B12A4}"/>
              </a:ext>
            </a:extLst>
          </p:cNvPr>
          <p:cNvSpPr>
            <a:spLocks noGrp="1"/>
          </p:cNvSpPr>
          <p:nvPr>
            <p:ph type="title"/>
          </p:nvPr>
        </p:nvSpPr>
        <p:spPr>
          <a:xfrm>
            <a:off x="900506" y="1118808"/>
            <a:ext cx="4671467" cy="4747683"/>
          </a:xfrm>
        </p:spPr>
        <p:txBody>
          <a:bodyPr anchor="ctr">
            <a:normAutofit/>
          </a:bodyPr>
          <a:lstStyle/>
          <a:p>
            <a:pPr algn="l"/>
            <a:r>
              <a:rPr lang="en-US" sz="4800"/>
              <a:t>Team Progress Alignment with Gantt Chart</a:t>
            </a:r>
          </a:p>
        </p:txBody>
      </p:sp>
      <p:sp>
        <p:nvSpPr>
          <p:cNvPr id="3" name="Content Placeholder 2">
            <a:extLst>
              <a:ext uri="{FF2B5EF4-FFF2-40B4-BE49-F238E27FC236}">
                <a16:creationId xmlns:a16="http://schemas.microsoft.com/office/drawing/2014/main" id="{DC1625AB-177E-49B9-97EB-910EDCE0D140}"/>
              </a:ext>
            </a:extLst>
          </p:cNvPr>
          <p:cNvSpPr>
            <a:spLocks noGrp="1"/>
          </p:cNvSpPr>
          <p:nvPr>
            <p:ph idx="1"/>
          </p:nvPr>
        </p:nvSpPr>
        <p:spPr>
          <a:xfrm>
            <a:off x="6498769" y="1118809"/>
            <a:ext cx="5049763" cy="4747681"/>
          </a:xfrm>
          <a:effectLst/>
        </p:spPr>
        <p:txBody>
          <a:bodyPr anchor="ctr">
            <a:normAutofit/>
          </a:bodyPr>
          <a:lstStyle/>
          <a:p>
            <a:pPr marL="36900" indent="0">
              <a:buNone/>
            </a:pPr>
            <a:r>
              <a:rPr lang="en-US" sz="2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We are nearing the final stages of the project, and we are confident that we will be on time completing it. All that there is left to do is some bug fixing, finishing the Your Trip tab, and possibly a few layout tweaks and our project should be complete.</a:t>
            </a:r>
          </a:p>
        </p:txBody>
      </p:sp>
    </p:spTree>
    <p:extLst>
      <p:ext uri="{BB962C8B-B14F-4D97-AF65-F5344CB8AC3E}">
        <p14:creationId xmlns:p14="http://schemas.microsoft.com/office/powerpoint/2010/main" val="16984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2BE-BACE-4371-8EAC-5AA833732EAF}"/>
              </a:ext>
            </a:extLst>
          </p:cNvPr>
          <p:cNvSpPr>
            <a:spLocks noGrp="1"/>
          </p:cNvSpPr>
          <p:nvPr>
            <p:ph type="title"/>
          </p:nvPr>
        </p:nvSpPr>
        <p:spPr>
          <a:xfrm>
            <a:off x="5279472" y="609600"/>
            <a:ext cx="5844759" cy="970450"/>
          </a:xfrm>
        </p:spPr>
        <p:txBody>
          <a:bodyPr>
            <a:normAutofit/>
          </a:bodyPr>
          <a:lstStyle/>
          <a:p>
            <a:r>
              <a:rPr lang="en-US"/>
              <a:t>Plan for Next Week</a:t>
            </a:r>
          </a:p>
        </p:txBody>
      </p:sp>
      <p:pic>
        <p:nvPicPr>
          <p:cNvPr id="71" name="Picture 70">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1026" name="Picture 2">
            <a:extLst>
              <a:ext uri="{FF2B5EF4-FFF2-40B4-BE49-F238E27FC236}">
                <a16:creationId xmlns:a16="http://schemas.microsoft.com/office/drawing/2014/main" id="{6CD44F1C-C3BE-424E-B6CB-1E9631FD1B6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815" y="768973"/>
            <a:ext cx="4003193" cy="485235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C2B5406-2E9B-4CE3-BDC6-E48C442FF7A5}"/>
              </a:ext>
            </a:extLst>
          </p:cNvPr>
          <p:cNvSpPr>
            <a:spLocks noGrp="1"/>
          </p:cNvSpPr>
          <p:nvPr>
            <p:ph idx="1"/>
          </p:nvPr>
        </p:nvSpPr>
        <p:spPr>
          <a:xfrm>
            <a:off x="5279472" y="1580050"/>
            <a:ext cx="5844760" cy="2560880"/>
          </a:xfrm>
        </p:spPr>
        <p:txBody>
          <a:bodyPr anchor="ctr">
            <a:normAutofit/>
          </a:bodyPr>
          <a:lstStyle/>
          <a:p>
            <a:pPr marL="0" marR="0" indent="0">
              <a:spcBef>
                <a:spcPts val="0"/>
              </a:spcBef>
              <a:spcAft>
                <a:spcPts val="800"/>
              </a:spcAft>
              <a:buClr>
                <a:srgbClr val="222D71"/>
              </a:buClr>
              <a:buNone/>
            </a:pPr>
            <a:r>
              <a:rPr lang="en-US" sz="2800" dirty="0">
                <a:effectLst/>
                <a:latin typeface="Calibri" panose="020F0502020204030204" pitchFamily="34" charset="0"/>
                <a:ea typeface="Calibri Light" panose="020F0302020204030204" pitchFamily="34" charset="0"/>
                <a:cs typeface="Calibri" panose="020F0502020204030204" pitchFamily="34" charset="0"/>
              </a:rPr>
              <a:t>Our plan for next week is simply to finish what we started by completing the user manual and finishing the remaining aspects of the site like the Your Trip tab.</a:t>
            </a:r>
          </a:p>
        </p:txBody>
      </p:sp>
    </p:spTree>
    <p:extLst>
      <p:ext uri="{BB962C8B-B14F-4D97-AF65-F5344CB8AC3E}">
        <p14:creationId xmlns:p14="http://schemas.microsoft.com/office/powerpoint/2010/main" val="402868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7EACF-7B9E-40AA-9FEE-68BEA569FE4C}"/>
              </a:ext>
            </a:extLst>
          </p:cNvPr>
          <p:cNvSpPr>
            <a:spLocks noGrp="1"/>
          </p:cNvSpPr>
          <p:nvPr>
            <p:ph type="title"/>
          </p:nvPr>
        </p:nvSpPr>
        <p:spPr/>
        <p:txBody>
          <a:bodyPr/>
          <a:lstStyle/>
          <a:p>
            <a:r>
              <a:rPr lang="en-US" dirty="0"/>
              <a:t>Member Contributions</a:t>
            </a:r>
          </a:p>
        </p:txBody>
      </p:sp>
      <p:sp>
        <p:nvSpPr>
          <p:cNvPr id="3" name="Content Placeholder 2">
            <a:extLst>
              <a:ext uri="{FF2B5EF4-FFF2-40B4-BE49-F238E27FC236}">
                <a16:creationId xmlns:a16="http://schemas.microsoft.com/office/drawing/2014/main" id="{A95C6672-57DD-4FBC-9877-5EAA059BA7F2}"/>
              </a:ext>
            </a:extLst>
          </p:cNvPr>
          <p:cNvSpPr>
            <a:spLocks noGrp="1"/>
          </p:cNvSpPr>
          <p:nvPr>
            <p:ph idx="1"/>
          </p:nvPr>
        </p:nvSpPr>
        <p:spPr>
          <a:xfrm>
            <a:off x="913795" y="1490171"/>
            <a:ext cx="10353762" cy="4699613"/>
          </a:xfrm>
        </p:spPr>
        <p:txBody>
          <a:bodyPr>
            <a:noAutofit/>
          </a:bodyPr>
          <a:lstStyle/>
          <a:p>
            <a:pPr marL="285750" indent="-28575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Rudolph Hanzes: Rudolph Hanzes worked on editing and adding in the loading gif, he also worked on some formatting for various pages. Added a small set of basic instructions on the about page and changed up the home page as well. Finally, Rudolph disabled the continue buttons until the required data has been entered.</a:t>
            </a:r>
          </a:p>
          <a:p>
            <a:pPr marL="285750" indent="-28575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Greg Bittinger: Greg worked and received help from Jacob to add selection options for the hotel results. He also continued work on the Your Trip page as well as fixing HTML in the results pages.</a:t>
            </a:r>
          </a:p>
          <a:p>
            <a:pPr marL="285750" indent="-28575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Jacob Johnson: Jacob assisted with the addition of the loading icon. He also created a selection process for the tables on the information page. Some error checking was also added to the flight results.</a:t>
            </a:r>
          </a:p>
          <a:p>
            <a:pPr marL="285750" indent="-28575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Robert Minerd: Robert assisted with adding the loading gif, he also made the sort buttons on both the flight and hotel results look clickable to the user.</a:t>
            </a:r>
          </a:p>
          <a:p>
            <a:pPr marL="285750" indent="-28575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Kaleb Piper: Worked on the Travel Tool User Manual as well as completed the documentation and presentation for this week.</a:t>
            </a:r>
          </a:p>
          <a:p>
            <a:pPr marL="285750" indent="-285750">
              <a:lnSpc>
                <a:spcPct val="107000"/>
              </a:lnSpc>
              <a:spcBef>
                <a:spcPts val="0"/>
              </a:spcBef>
              <a:spcAft>
                <a:spcPts val="800"/>
              </a:spcAft>
              <a:tabLst>
                <a:tab pos="457200" algn="l"/>
              </a:tabLs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5746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581</TotalTime>
  <Words>520</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Calibri</vt:lpstr>
      <vt:lpstr>Calisto MT</vt:lpstr>
      <vt:lpstr>Wingdings 2</vt:lpstr>
      <vt:lpstr>Slate</vt:lpstr>
      <vt:lpstr>Travel Tool</vt:lpstr>
      <vt:lpstr>Summary</vt:lpstr>
      <vt:lpstr>Accomplishments For The Week</vt:lpstr>
      <vt:lpstr>What Problems Were Encountered?</vt:lpstr>
      <vt:lpstr>Team Progress Alignment with Gantt Chart</vt:lpstr>
      <vt:lpstr>Plan for Next Week</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Tool</dc:title>
  <dc:creator>Robby Minerd</dc:creator>
  <cp:lastModifiedBy>PIP3299 - PIPER, KALEB F</cp:lastModifiedBy>
  <cp:revision>42</cp:revision>
  <dcterms:created xsi:type="dcterms:W3CDTF">2021-02-12T04:19:49Z</dcterms:created>
  <dcterms:modified xsi:type="dcterms:W3CDTF">2021-04-16T07:33:04Z</dcterms:modified>
</cp:coreProperties>
</file>