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handoutMasterIdLst>
    <p:handoutMasterId r:id="rId24"/>
  </p:handoutMasterIdLst>
  <p:sldIdLst>
    <p:sldId id="409" r:id="rId2"/>
    <p:sldId id="395" r:id="rId3"/>
    <p:sldId id="609" r:id="rId4"/>
    <p:sldId id="610" r:id="rId5"/>
    <p:sldId id="611" r:id="rId6"/>
    <p:sldId id="629" r:id="rId7"/>
    <p:sldId id="441" r:id="rId8"/>
    <p:sldId id="641" r:id="rId9"/>
    <p:sldId id="642" r:id="rId10"/>
    <p:sldId id="442" r:id="rId11"/>
    <p:sldId id="631" r:id="rId12"/>
    <p:sldId id="632" r:id="rId13"/>
    <p:sldId id="634" r:id="rId14"/>
    <p:sldId id="619" r:id="rId15"/>
    <p:sldId id="637" r:id="rId16"/>
    <p:sldId id="638" r:id="rId17"/>
    <p:sldId id="639" r:id="rId18"/>
    <p:sldId id="444" r:id="rId19"/>
    <p:sldId id="445" r:id="rId20"/>
    <p:sldId id="446" r:id="rId21"/>
    <p:sldId id="643" r:id="rId22"/>
  </p:sldIdLst>
  <p:sldSz cx="9906000" cy="6858000" type="A4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pos="3120">
          <p15:clr>
            <a:srgbClr val="A4A3A4"/>
          </p15:clr>
        </p15:guide>
        <p15:guide id="7" pos="262" userDrawn="1">
          <p15:clr>
            <a:srgbClr val="A4A3A4"/>
          </p15:clr>
        </p15:guide>
        <p15:guide id="8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FF0000"/>
    <a:srgbClr val="ACC7E4"/>
    <a:srgbClr val="CCECFF"/>
    <a:srgbClr val="CC6600"/>
    <a:srgbClr val="FF9900"/>
    <a:srgbClr val="99CCFF"/>
    <a:srgbClr val="9DBC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6" autoAdjust="0"/>
    <p:restoredTop sz="89798" autoAdjust="0"/>
  </p:normalViewPr>
  <p:slideViewPr>
    <p:cSldViewPr>
      <p:cViewPr varScale="1">
        <p:scale>
          <a:sx n="113" d="100"/>
          <a:sy n="113" d="100"/>
        </p:scale>
        <p:origin x="-1134" y="-108"/>
      </p:cViewPr>
      <p:guideLst>
        <p:guide orient="horz" pos="2160"/>
        <p:guide orient="horz" pos="436"/>
        <p:guide orient="horz" pos="572"/>
        <p:guide orient="horz" pos="346"/>
        <p:guide orient="horz" pos="4020"/>
        <p:guide pos="3120"/>
        <p:guide pos="262"/>
        <p:guide pos="6068"/>
      </p:guideLst>
    </p:cSldViewPr>
  </p:slideViewPr>
  <p:outlineViewPr>
    <p:cViewPr>
      <p:scale>
        <a:sx n="50" d="100"/>
        <a:sy n="50" d="100"/>
      </p:scale>
      <p:origin x="0" y="13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49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1809C8B7-AADF-47EF-BFE5-8031AD46E0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45379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9073ADD-70E6-4EB1-9787-D53E0729C169}" type="datetimeFigureOut">
              <a:rPr lang="ko-KR" altLang="en-US"/>
              <a:pPr>
                <a:defRPr/>
              </a:pPr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620EFCB9-4695-4B36-8E1A-473317CA9D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6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52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528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52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52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EFCB9-4695-4B36-8E1A-473317CA9D0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3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.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321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88504" y="571028"/>
            <a:ext cx="8928992" cy="4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>
          <a:xfrm>
            <a:off x="488505" y="1196752"/>
            <a:ext cx="8928992" cy="498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9" name="Line 50"/>
          <p:cNvSpPr>
            <a:spLocks noChangeShapeType="1"/>
          </p:cNvSpPr>
          <p:nvPr userDrawn="1"/>
        </p:nvSpPr>
        <p:spPr bwMode="auto">
          <a:xfrm>
            <a:off x="273050" y="548680"/>
            <a:ext cx="93599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 userDrawn="1"/>
        </p:nvSpPr>
        <p:spPr bwMode="auto">
          <a:xfrm>
            <a:off x="6465169" y="202605"/>
            <a:ext cx="3167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사용자매뉴얼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통합정보분석시스템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273050" y="6464301"/>
            <a:ext cx="93599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34"/>
          <p:cNvSpPr txBox="1">
            <a:spLocks noChangeArrowheads="1"/>
          </p:cNvSpPr>
          <p:nvPr userDrawn="1"/>
        </p:nvSpPr>
        <p:spPr bwMode="auto">
          <a:xfrm>
            <a:off x="4756150" y="6497638"/>
            <a:ext cx="3460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415605B-882F-4018-AD23-436CE46AE4E9}" type="slidenum">
              <a:rPr kumimoji="0" lang="en-US" altLang="ko-KR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>
                <a:defRPr/>
              </a:pPr>
              <a:t>‹#›</a:t>
            </a:fld>
            <a:endParaRPr kumimoji="0" lang="en-US" altLang="ko-KR" sz="100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496" y="6559370"/>
            <a:ext cx="1181325" cy="1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1618" y="6561368"/>
            <a:ext cx="15405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72480" y="202605"/>
            <a:ext cx="388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데이터통합 및 통합정보분석시스템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구축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6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28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soinfo.co.kr/wp-content/uploads/2013/03/channel2.jp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soinfo.co.kr/wp-content/uploads/2013/03/channel2.jpg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soinfo.co.kr/wp-content/uploads/2013/03/channel2.jp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59.32.17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10.59.32.176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09973" y="1227138"/>
            <a:ext cx="802354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b="1" dirty="0"/>
              <a:t>데이터통합 및 통합정보분석시스템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차 구축</a:t>
            </a:r>
            <a:endParaRPr lang="en-US" altLang="ko-KR" sz="2000" b="1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242888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148" name="직사각형 17"/>
          <p:cNvSpPr>
            <a:spLocks noChangeArrowheads="1"/>
          </p:cNvSpPr>
          <p:nvPr/>
        </p:nvSpPr>
        <p:spPr bwMode="auto">
          <a:xfrm>
            <a:off x="3152800" y="1916832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800" b="1" smtClean="0"/>
              <a:t>사용자매뉴얼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통합정보분석시스템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28464" y="2646635"/>
            <a:ext cx="959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7"/>
          <p:cNvSpPr>
            <a:spLocks noChangeArrowheads="1"/>
          </p:cNvSpPr>
          <p:nvPr/>
        </p:nvSpPr>
        <p:spPr bwMode="auto">
          <a:xfrm>
            <a:off x="2860204" y="5866239"/>
            <a:ext cx="41810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/>
              <a:t>Copyright © </a:t>
            </a:r>
            <a:r>
              <a:rPr lang="ko-KR" altLang="en-US" b="1"/>
              <a:t>펜타시스템테크놀러지㈜</a:t>
            </a:r>
            <a:endParaRPr lang="ko-KR" altLang="en-US" b="1" dirty="0"/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1996108" y="6154851"/>
            <a:ext cx="59092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펜타시스템테크놀러지㈜의 사전 승인 없이 본 내용의 전부 또는 일부에 대한 복사</a:t>
            </a:r>
            <a:r>
              <a:rPr lang="en-US" altLang="ko-KR" sz="800"/>
              <a:t>, </a:t>
            </a:r>
            <a:r>
              <a:rPr lang="ko-KR" altLang="en-US" sz="800"/>
              <a:t>전재</a:t>
            </a:r>
            <a:r>
              <a:rPr lang="en-US" altLang="ko-KR" sz="800"/>
              <a:t>, </a:t>
            </a:r>
            <a:r>
              <a:rPr lang="ko-KR" altLang="en-US" sz="800"/>
              <a:t>배포</a:t>
            </a:r>
            <a:r>
              <a:rPr lang="en-US" altLang="ko-KR" sz="800"/>
              <a:t>, </a:t>
            </a:r>
            <a:r>
              <a:rPr lang="ko-KR" altLang="en-US" sz="800"/>
              <a:t>사용을 금합니다</a:t>
            </a:r>
            <a:r>
              <a:rPr lang="en-US" altLang="ko-KR" sz="800"/>
              <a:t>.</a:t>
            </a:r>
            <a:endParaRPr lang="ko-KR" altLang="en-US" sz="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204" y="530262"/>
            <a:ext cx="2340000" cy="3628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6820" y="5805264"/>
            <a:ext cx="21567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3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1735087"/>
            <a:ext cx="5832648" cy="444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2.2 </a:t>
            </a:r>
            <a:r>
              <a:rPr lang="ko-KR" altLang="en-US" b="1" dirty="0" smtClean="0"/>
              <a:t>정형보고서 개요</a:t>
            </a:r>
            <a:r>
              <a:rPr lang="en-US" altLang="ko-KR" b="1" dirty="0" smtClean="0"/>
              <a:t>(1/3)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보고서 실행 방법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 상단메뉴에서 정형보고서 클릭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좌측 메뉴에서 보고서 선택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선택된 보고서가 실행됨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ko-KR" altLang="en-US" sz="1000" dirty="0" smtClean="0">
                <a:latin typeface="+mn-ea"/>
              </a:rPr>
              <a:t>업무에 도움이 될 수 있는 보고서를 정형화하여 기간별</a:t>
            </a:r>
            <a:r>
              <a:rPr kumimoji="0" lang="en-US" altLang="ko-KR" sz="1000" dirty="0" smtClean="0">
                <a:latin typeface="+mn-ea"/>
              </a:rPr>
              <a:t>, </a:t>
            </a:r>
            <a:r>
              <a:rPr kumimoji="0" lang="ko-KR" altLang="en-US" sz="1000" dirty="0" err="1" smtClean="0">
                <a:latin typeface="+mn-ea"/>
              </a:rPr>
              <a:t>주기별로</a:t>
            </a:r>
            <a:r>
              <a:rPr kumimoji="0" lang="ko-KR" altLang="en-US" sz="1000" dirty="0" smtClean="0">
                <a:latin typeface="+mn-ea"/>
              </a:rPr>
              <a:t> 서비스</a:t>
            </a:r>
            <a:r>
              <a:rPr kumimoji="0"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4528" y="2924944"/>
            <a:ext cx="936104" cy="360040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7" name="Oval 289"/>
          <p:cNvSpPr>
            <a:spLocks noChangeArrowheads="1"/>
          </p:cNvSpPr>
          <p:nvPr/>
        </p:nvSpPr>
        <p:spPr bwMode="auto">
          <a:xfrm>
            <a:off x="488504" y="278092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40632" y="2348880"/>
            <a:ext cx="4896544" cy="3816424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b="57895"/>
          <a:stretch>
            <a:fillRect/>
          </a:stretch>
        </p:blipFill>
        <p:spPr bwMode="auto">
          <a:xfrm>
            <a:off x="704528" y="1752674"/>
            <a:ext cx="5841115" cy="55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 bwMode="auto">
          <a:xfrm>
            <a:off x="5245228" y="2141323"/>
            <a:ext cx="432048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5" name="Oval 289"/>
          <p:cNvSpPr>
            <a:spLocks noChangeArrowheads="1"/>
          </p:cNvSpPr>
          <p:nvPr/>
        </p:nvSpPr>
        <p:spPr bwMode="auto">
          <a:xfrm>
            <a:off x="5025008" y="1939959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289"/>
          <p:cNvSpPr>
            <a:spLocks noChangeArrowheads="1"/>
          </p:cNvSpPr>
          <p:nvPr/>
        </p:nvSpPr>
        <p:spPr bwMode="auto">
          <a:xfrm>
            <a:off x="1424608" y="220486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1735087"/>
            <a:ext cx="5832648" cy="444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2.2 </a:t>
            </a:r>
            <a:r>
              <a:rPr lang="ko-KR" altLang="en-US" b="1" dirty="0" smtClean="0"/>
              <a:t>정형보고서 개요</a:t>
            </a:r>
            <a:r>
              <a:rPr lang="en-US" altLang="ko-KR" b="1" dirty="0" smtClean="0"/>
              <a:t>(2/3)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필터 적용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보고서에는 상단 혹은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죄측에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필터가 배치되어있으며 단일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/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다중 선택이 가능합니다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선택된 필터는 즉시 리스트에 반영됩니다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ko-KR" altLang="en-US" sz="1000" dirty="0" smtClean="0">
                <a:latin typeface="+mn-ea"/>
              </a:rPr>
              <a:t>업무에 도움이 될 수 있는 보고서를 정형화하여 기간별</a:t>
            </a:r>
            <a:r>
              <a:rPr kumimoji="0" lang="en-US" altLang="ko-KR" sz="1000" dirty="0" smtClean="0">
                <a:latin typeface="+mn-ea"/>
              </a:rPr>
              <a:t>, </a:t>
            </a:r>
            <a:r>
              <a:rPr kumimoji="0" lang="ko-KR" altLang="en-US" sz="1000" dirty="0" err="1" smtClean="0">
                <a:latin typeface="+mn-ea"/>
              </a:rPr>
              <a:t>주기별로</a:t>
            </a:r>
            <a:r>
              <a:rPr kumimoji="0" lang="ko-KR" altLang="en-US" sz="1000" dirty="0" smtClean="0">
                <a:latin typeface="+mn-ea"/>
              </a:rPr>
              <a:t> 서비스</a:t>
            </a:r>
            <a:r>
              <a:rPr kumimoji="0"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" name="Oval 289"/>
          <p:cNvSpPr>
            <a:spLocks noChangeArrowheads="1"/>
          </p:cNvSpPr>
          <p:nvPr/>
        </p:nvSpPr>
        <p:spPr bwMode="auto">
          <a:xfrm>
            <a:off x="1568624" y="278092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712640" y="2924944"/>
            <a:ext cx="792088" cy="3240360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4293" y="2420888"/>
            <a:ext cx="720080" cy="325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Oval 289"/>
          <p:cNvSpPr>
            <a:spLocks noChangeArrowheads="1"/>
          </p:cNvSpPr>
          <p:nvPr/>
        </p:nvSpPr>
        <p:spPr bwMode="auto">
          <a:xfrm>
            <a:off x="2606409" y="256490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750425" y="2700453"/>
            <a:ext cx="792088" cy="1440160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23" name="Shape 22"/>
          <p:cNvCxnSpPr>
            <a:stCxn id="28" idx="3"/>
            <a:endCxn id="19" idx="2"/>
          </p:cNvCxnSpPr>
          <p:nvPr/>
        </p:nvCxnSpPr>
        <p:spPr>
          <a:xfrm flipV="1">
            <a:off x="2504728" y="4140613"/>
            <a:ext cx="641741" cy="404511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 b="57895"/>
          <a:stretch>
            <a:fillRect/>
          </a:stretch>
        </p:blipFill>
        <p:spPr bwMode="auto">
          <a:xfrm>
            <a:off x="696061" y="1769608"/>
            <a:ext cx="5841115" cy="55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6092" t="13576" b="50545"/>
          <a:stretch>
            <a:fillRect/>
          </a:stretch>
        </p:blipFill>
        <p:spPr bwMode="auto">
          <a:xfrm>
            <a:off x="560512" y="1772816"/>
            <a:ext cx="618811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2.2 </a:t>
            </a:r>
            <a:r>
              <a:rPr lang="ko-KR" altLang="en-US" b="1" dirty="0" smtClean="0"/>
              <a:t>정형보고서 개요</a:t>
            </a:r>
            <a:r>
              <a:rPr lang="en-US" altLang="ko-KR" b="1" dirty="0" smtClean="0"/>
              <a:t>(3/3)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기타 기능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고급분석으로 이동하여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정형보고서보더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많은 데이터를 분석할 수 있습니다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도움말을 클릭하면 보고서에 대한 도움말이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팝업됩니다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리스트에서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XL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버튼을 클릭하면 데이터를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Excel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로 다운로드 받을 수 있습니다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ko-KR" altLang="en-US" sz="1000" dirty="0" smtClean="0">
                <a:latin typeface="+mn-ea"/>
              </a:rPr>
              <a:t>업무에 도움이 될 수 있는 보고서를 정형화하여 기간별</a:t>
            </a:r>
            <a:r>
              <a:rPr kumimoji="0" lang="en-US" altLang="ko-KR" sz="1000" dirty="0" smtClean="0">
                <a:latin typeface="+mn-ea"/>
              </a:rPr>
              <a:t>, </a:t>
            </a:r>
            <a:r>
              <a:rPr kumimoji="0" lang="ko-KR" altLang="en-US" sz="1000" dirty="0" err="1" smtClean="0">
                <a:latin typeface="+mn-ea"/>
              </a:rPr>
              <a:t>주기별로</a:t>
            </a:r>
            <a:r>
              <a:rPr kumimoji="0" lang="ko-KR" altLang="en-US" sz="1000" dirty="0" smtClean="0">
                <a:latin typeface="+mn-ea"/>
              </a:rPr>
              <a:t> 서비스</a:t>
            </a:r>
            <a:r>
              <a:rPr kumimoji="0"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12" y="4149080"/>
            <a:ext cx="2503346" cy="1744673"/>
          </a:xfrm>
          <a:prstGeom prst="rect">
            <a:avLst/>
          </a:prstGeom>
          <a:effectLst>
            <a:outerShdw blurRad="292100" dist="88900" dir="27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1" name="Oval 289"/>
          <p:cNvSpPr>
            <a:spLocks noChangeArrowheads="1"/>
          </p:cNvSpPr>
          <p:nvPr/>
        </p:nvSpPr>
        <p:spPr bwMode="auto">
          <a:xfrm>
            <a:off x="5529064" y="170080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762022" y="1844824"/>
            <a:ext cx="432048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6" name="Oval 289"/>
          <p:cNvSpPr>
            <a:spLocks noChangeArrowheads="1"/>
          </p:cNvSpPr>
          <p:nvPr/>
        </p:nvSpPr>
        <p:spPr bwMode="auto">
          <a:xfrm>
            <a:off x="6177136" y="170080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249144" y="1844824"/>
            <a:ext cx="415114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552" y="4653136"/>
            <a:ext cx="1872208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고급분석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Shape 28"/>
          <p:cNvCxnSpPr>
            <a:stCxn id="22" idx="1"/>
            <a:endCxn id="16" idx="0"/>
          </p:cNvCxnSpPr>
          <p:nvPr/>
        </p:nvCxnSpPr>
        <p:spPr bwMode="auto">
          <a:xfrm rot="10800000" flipV="1">
            <a:off x="1812186" y="1916832"/>
            <a:ext cx="3949837" cy="2232248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1266" y="4174481"/>
            <a:ext cx="2295789" cy="175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hape 28"/>
          <p:cNvCxnSpPr>
            <a:stCxn id="27" idx="2"/>
            <a:endCxn id="5122" idx="0"/>
          </p:cNvCxnSpPr>
          <p:nvPr/>
        </p:nvCxnSpPr>
        <p:spPr bwMode="auto">
          <a:xfrm rot="5400000">
            <a:off x="4290111" y="2007890"/>
            <a:ext cx="2185641" cy="2147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6537176" y="2564904"/>
            <a:ext cx="144016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39" name="Oval 289"/>
          <p:cNvSpPr>
            <a:spLocks noChangeArrowheads="1"/>
          </p:cNvSpPr>
          <p:nvPr/>
        </p:nvSpPr>
        <p:spPr bwMode="auto">
          <a:xfrm>
            <a:off x="6609184" y="242088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356992"/>
            <a:ext cx="1471378" cy="70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0" name="Shape 28"/>
          <p:cNvCxnSpPr>
            <a:stCxn id="38" idx="2"/>
            <a:endCxn id="5123" idx="3"/>
          </p:cNvCxnSpPr>
          <p:nvPr/>
        </p:nvCxnSpPr>
        <p:spPr bwMode="auto">
          <a:xfrm rot="5400000">
            <a:off x="6016768" y="3116530"/>
            <a:ext cx="1000026" cy="184806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2.3 </a:t>
            </a:r>
            <a:r>
              <a:rPr lang="ko-KR" altLang="en-US" b="1" dirty="0" smtClean="0"/>
              <a:t>고급분석 개요</a:t>
            </a:r>
            <a:r>
              <a:rPr lang="en-US" altLang="ko-KR" b="1" dirty="0" smtClean="0"/>
              <a:t>(1/2)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접근방법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정형보고서에서 연결된 고급분석으로 이동할 수 있습니다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 상단메뉴에서 고급분석을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좌측메뉴에서 메뉴클릭으로 고급분석을 실행합니다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lang="ko-KR" altLang="en-US" sz="1000" dirty="0" smtClean="0">
                <a:latin typeface="+mn-ea"/>
              </a:rPr>
              <a:t>사용자 스스로 정보를 처리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분석할 수 있는 </a:t>
            </a:r>
            <a:r>
              <a:rPr lang="en-US" altLang="ko-KR" sz="1000" dirty="0" smtClean="0">
                <a:latin typeface="+mn-ea"/>
              </a:rPr>
              <a:t>EUC(End User Computing) </a:t>
            </a:r>
            <a:r>
              <a:rPr lang="ko-KR" altLang="en-US" sz="1000" dirty="0" smtClean="0">
                <a:latin typeface="+mn-ea"/>
              </a:rPr>
              <a:t>환경 제공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 l="16092" t="13576" b="50545"/>
          <a:stretch>
            <a:fillRect/>
          </a:stretch>
        </p:blipFill>
        <p:spPr bwMode="auto">
          <a:xfrm>
            <a:off x="424963" y="1709275"/>
            <a:ext cx="6120680" cy="199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Oval 289"/>
          <p:cNvSpPr>
            <a:spLocks noChangeArrowheads="1"/>
          </p:cNvSpPr>
          <p:nvPr/>
        </p:nvSpPr>
        <p:spPr bwMode="auto">
          <a:xfrm>
            <a:off x="5961112" y="170080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529064" y="1798217"/>
            <a:ext cx="504056" cy="12708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41" name="Shape 28"/>
          <p:cNvCxnSpPr>
            <a:stCxn id="33" idx="1"/>
            <a:endCxn id="1026" idx="0"/>
          </p:cNvCxnSpPr>
          <p:nvPr/>
        </p:nvCxnSpPr>
        <p:spPr bwMode="auto">
          <a:xfrm rot="10800000" flipV="1">
            <a:off x="4340932" y="1861758"/>
            <a:ext cx="1188132" cy="756102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664" y="2617860"/>
            <a:ext cx="4824536" cy="3548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Oval 289"/>
          <p:cNvSpPr>
            <a:spLocks noChangeArrowheads="1"/>
          </p:cNvSpPr>
          <p:nvPr/>
        </p:nvSpPr>
        <p:spPr bwMode="auto">
          <a:xfrm>
            <a:off x="5368114" y="2772461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37531" y="2941878"/>
            <a:ext cx="504056" cy="12708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18" name="Shape 28"/>
          <p:cNvCxnSpPr>
            <a:stCxn id="17" idx="1"/>
            <a:endCxn id="20" idx="0"/>
          </p:cNvCxnSpPr>
          <p:nvPr/>
        </p:nvCxnSpPr>
        <p:spPr bwMode="auto">
          <a:xfrm rot="10800000" flipV="1">
            <a:off x="2288705" y="3005419"/>
            <a:ext cx="3248827" cy="432048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" name="Oval 289"/>
          <p:cNvSpPr>
            <a:spLocks noChangeArrowheads="1"/>
          </p:cNvSpPr>
          <p:nvPr/>
        </p:nvSpPr>
        <p:spPr bwMode="auto">
          <a:xfrm>
            <a:off x="1839722" y="3276517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3437467"/>
            <a:ext cx="576064" cy="207557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12840" y="3877905"/>
            <a:ext cx="2304256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고급분석</a:t>
            </a:r>
            <a:endParaRPr lang="ko-KR" altLang="en-US" dirty="0"/>
          </a:p>
        </p:txBody>
      </p:sp>
      <p:cxnSp>
        <p:nvCxnSpPr>
          <p:cNvPr id="23" name="Shape 28"/>
          <p:cNvCxnSpPr>
            <a:stCxn id="20" idx="2"/>
            <a:endCxn id="30" idx="1"/>
          </p:cNvCxnSpPr>
          <p:nvPr/>
        </p:nvCxnSpPr>
        <p:spPr bwMode="auto">
          <a:xfrm rot="16200000" flipH="1">
            <a:off x="1978966" y="3954762"/>
            <a:ext cx="1013385" cy="393908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2682612" y="3254253"/>
            <a:ext cx="3744416" cy="280831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2.3 </a:t>
            </a:r>
            <a:r>
              <a:rPr lang="ko-KR" altLang="en-US" b="1" dirty="0" smtClean="0"/>
              <a:t>고급분석 개요</a:t>
            </a:r>
            <a:r>
              <a:rPr lang="en-US" altLang="ko-KR" b="1" dirty="0" smtClean="0"/>
              <a:t>(2/2)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고급 분석 기능 설명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고급 분석의 기능을 설명합니다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000" dirty="0" smtClean="0">
                <a:latin typeface="+mn-ea"/>
              </a:rPr>
              <a:t>선택가능항목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관점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선택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 err="1">
                <a:latin typeface="+mn-ea"/>
              </a:rPr>
              <a:t>본부명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= </a:t>
            </a:r>
            <a:r>
              <a:rPr lang="ko-KR" altLang="en-US" sz="1000" dirty="0" err="1">
                <a:latin typeface="+mn-ea"/>
              </a:rPr>
              <a:t>본부별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계산값</a:t>
            </a: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구하고자 하는 값 선택</a:t>
            </a:r>
            <a:r>
              <a:rPr lang="en-US" altLang="ko-KR" sz="1000" dirty="0">
                <a:latin typeface="+mn-ea"/>
              </a:rPr>
              <a:t> 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예상대수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000" dirty="0">
                <a:latin typeface="+mn-ea"/>
              </a:rPr>
              <a:t>피벗테이블로 표현되는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선택내용 확인</a:t>
            </a:r>
            <a:endParaRPr lang="en-US" altLang="ko-KR" sz="1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000" dirty="0" err="1">
                <a:latin typeface="+mn-ea"/>
              </a:rPr>
              <a:t>빠른변경</a:t>
            </a:r>
            <a:r>
              <a:rPr lang="ko-KR" altLang="en-US" sz="1000" dirty="0">
                <a:latin typeface="+mn-ea"/>
              </a:rPr>
              <a:t> 아이콘 클릭</a:t>
            </a: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원하는 차트 형태 선택</a:t>
            </a:r>
            <a:r>
              <a:rPr lang="en-US" altLang="ko-KR" sz="1000" dirty="0">
                <a:latin typeface="+mn-ea"/>
              </a:rPr>
              <a:t>   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막대 차트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000" dirty="0">
                <a:latin typeface="+mn-ea"/>
              </a:rPr>
              <a:t>차트영역 내에서 마우스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우클릭하여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속성창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선택 이후 설정 작업</a:t>
            </a:r>
            <a:endParaRPr lang="en-US" altLang="ko-KR" sz="1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000" dirty="0">
                <a:latin typeface="+mn-ea"/>
              </a:rPr>
              <a:t>필터 버튼 클릭</a:t>
            </a:r>
            <a:r>
              <a:rPr lang="en-US" altLang="ko-KR" sz="1000" dirty="0">
                <a:latin typeface="+mn-ea"/>
              </a:rPr>
              <a:t> - </a:t>
            </a:r>
            <a:r>
              <a:rPr lang="ko-KR" altLang="en-US" sz="1000" dirty="0">
                <a:latin typeface="+mn-ea"/>
              </a:rPr>
              <a:t>원하는 필터 생성 후 적용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2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3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15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331" y="1930534"/>
            <a:ext cx="6207919" cy="40547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6" name="모서리가 둥근 직사각형 15"/>
          <p:cNvSpPr/>
          <p:nvPr/>
        </p:nvSpPr>
        <p:spPr>
          <a:xfrm>
            <a:off x="610625" y="2373655"/>
            <a:ext cx="857668" cy="155258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9422" y="4121508"/>
            <a:ext cx="857668" cy="87630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8295" y="2459623"/>
            <a:ext cx="5335137" cy="355284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99118" y="2338728"/>
            <a:ext cx="417623" cy="12876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09812" y="1918567"/>
            <a:ext cx="626139" cy="20478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Oval 289"/>
          <p:cNvSpPr>
            <a:spLocks noChangeArrowheads="1"/>
          </p:cNvSpPr>
          <p:nvPr/>
        </p:nvSpPr>
        <p:spPr bwMode="auto">
          <a:xfrm>
            <a:off x="475315" y="2265341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89"/>
          <p:cNvSpPr>
            <a:spLocks noChangeArrowheads="1"/>
          </p:cNvSpPr>
          <p:nvPr/>
        </p:nvSpPr>
        <p:spPr bwMode="auto">
          <a:xfrm>
            <a:off x="454362" y="4051293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89"/>
          <p:cNvSpPr>
            <a:spLocks noChangeArrowheads="1"/>
          </p:cNvSpPr>
          <p:nvPr/>
        </p:nvSpPr>
        <p:spPr bwMode="auto">
          <a:xfrm>
            <a:off x="1568624" y="2327253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val 289"/>
          <p:cNvSpPr>
            <a:spLocks noChangeArrowheads="1"/>
          </p:cNvSpPr>
          <p:nvPr/>
        </p:nvSpPr>
        <p:spPr bwMode="auto">
          <a:xfrm>
            <a:off x="6248745" y="2213601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289"/>
          <p:cNvSpPr>
            <a:spLocks noChangeArrowheads="1"/>
          </p:cNvSpPr>
          <p:nvPr/>
        </p:nvSpPr>
        <p:spPr bwMode="auto">
          <a:xfrm>
            <a:off x="4016896" y="407707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val 289"/>
          <p:cNvSpPr>
            <a:spLocks noChangeArrowheads="1"/>
          </p:cNvSpPr>
          <p:nvPr/>
        </p:nvSpPr>
        <p:spPr bwMode="auto">
          <a:xfrm>
            <a:off x="4244764" y="174027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6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9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2.4 </a:t>
            </a:r>
            <a:r>
              <a:rPr lang="ko-KR" altLang="en-US" b="1" dirty="0" smtClean="0"/>
              <a:t>비정형분석 개요</a:t>
            </a:r>
            <a:r>
              <a:rPr lang="en-US" altLang="ko-KR" b="1" dirty="0" smtClean="0"/>
              <a:t>(1/3)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접근방법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정형보고서를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시스템 메뉴에서 통합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DB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정보를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분석하고자 하는 테이블을 선택합니다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비정형바로가기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버튼을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비정형분석으로 이동합니다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lang="ko-KR" altLang="en-US" sz="1000" dirty="0" smtClean="0">
                <a:latin typeface="+mn-ea"/>
              </a:rPr>
              <a:t>사용자는 통합정보시스템의 </a:t>
            </a:r>
            <a:r>
              <a:rPr lang="en-US" altLang="ko-KR" sz="1000" dirty="0" smtClean="0">
                <a:latin typeface="+mn-ea"/>
              </a:rPr>
              <a:t>ODS</a:t>
            </a:r>
            <a:r>
              <a:rPr lang="ko-KR" altLang="en-US" sz="1000" dirty="0" smtClean="0">
                <a:latin typeface="+mn-ea"/>
              </a:rPr>
              <a:t>영역의 테이블을 손쉽게 쿼리 할 수 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916" y="1844824"/>
            <a:ext cx="536113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 bwMode="auto">
          <a:xfrm>
            <a:off x="1568624" y="3573016"/>
            <a:ext cx="792088" cy="1152128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504" y="3933056"/>
            <a:ext cx="137288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 bwMode="auto">
          <a:xfrm>
            <a:off x="632520" y="5661248"/>
            <a:ext cx="576064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88504" y="3933056"/>
            <a:ext cx="1368152" cy="208823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488504" y="3573016"/>
            <a:ext cx="10801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856656" y="4725144"/>
            <a:ext cx="50405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856656" y="3573016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2403047" y="5453691"/>
            <a:ext cx="648072" cy="72008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31" name="Shape 28"/>
          <p:cNvCxnSpPr>
            <a:endCxn id="30" idx="1"/>
          </p:cNvCxnSpPr>
          <p:nvPr/>
        </p:nvCxnSpPr>
        <p:spPr bwMode="auto">
          <a:xfrm flipV="1">
            <a:off x="1208584" y="5489695"/>
            <a:ext cx="1194463" cy="2435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4" name="Shape 28"/>
          <p:cNvCxnSpPr>
            <a:stCxn id="30" idx="0"/>
            <a:endCxn id="36" idx="2"/>
          </p:cNvCxnSpPr>
          <p:nvPr/>
        </p:nvCxnSpPr>
        <p:spPr bwMode="auto">
          <a:xfrm rot="5400000" flipH="1" flipV="1">
            <a:off x="2332107" y="3336855"/>
            <a:ext cx="2511813" cy="17218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088904" y="2725854"/>
            <a:ext cx="720080" cy="216024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39" name="Oval 289"/>
          <p:cNvSpPr>
            <a:spLocks noChangeArrowheads="1"/>
          </p:cNvSpPr>
          <p:nvPr/>
        </p:nvSpPr>
        <p:spPr bwMode="auto">
          <a:xfrm>
            <a:off x="488504" y="551723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289"/>
          <p:cNvSpPr>
            <a:spLocks noChangeArrowheads="1"/>
          </p:cNvSpPr>
          <p:nvPr/>
        </p:nvSpPr>
        <p:spPr bwMode="auto">
          <a:xfrm>
            <a:off x="2936776" y="551723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289"/>
          <p:cNvSpPr>
            <a:spLocks noChangeArrowheads="1"/>
          </p:cNvSpPr>
          <p:nvPr/>
        </p:nvSpPr>
        <p:spPr bwMode="auto">
          <a:xfrm>
            <a:off x="3944888" y="263691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6816" y="4581128"/>
            <a:ext cx="3499123" cy="79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직사각형 42"/>
          <p:cNvSpPr/>
          <p:nvPr/>
        </p:nvSpPr>
        <p:spPr>
          <a:xfrm>
            <a:off x="4160912" y="5013176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비정형분석</a:t>
            </a:r>
            <a:endParaRPr lang="ko-KR" altLang="en-US" sz="1400" dirty="0"/>
          </a:p>
        </p:txBody>
      </p:sp>
      <p:cxnSp>
        <p:nvCxnSpPr>
          <p:cNvPr id="44" name="Shape 28"/>
          <p:cNvCxnSpPr>
            <a:stCxn id="36" idx="3"/>
            <a:endCxn id="1028" idx="0"/>
          </p:cNvCxnSpPr>
          <p:nvPr/>
        </p:nvCxnSpPr>
        <p:spPr bwMode="auto">
          <a:xfrm>
            <a:off x="4808984" y="2833866"/>
            <a:ext cx="237394" cy="1747262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Oval 289"/>
          <p:cNvSpPr>
            <a:spLocks noChangeArrowheads="1"/>
          </p:cNvSpPr>
          <p:nvPr/>
        </p:nvSpPr>
        <p:spPr bwMode="auto">
          <a:xfrm>
            <a:off x="4088904" y="494116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 b="57895"/>
          <a:stretch>
            <a:fillRect/>
          </a:stretch>
        </p:blipFill>
        <p:spPr bwMode="auto">
          <a:xfrm>
            <a:off x="1488148" y="1853291"/>
            <a:ext cx="5400000" cy="51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289"/>
          <p:cNvSpPr>
            <a:spLocks noChangeArrowheads="1"/>
          </p:cNvSpPr>
          <p:nvPr/>
        </p:nvSpPr>
        <p:spPr bwMode="auto">
          <a:xfrm>
            <a:off x="5363919" y="211592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673080" y="2226070"/>
            <a:ext cx="432048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12" name="Shape 28"/>
          <p:cNvCxnSpPr>
            <a:stCxn id="11" idx="1"/>
            <a:endCxn id="14" idx="0"/>
          </p:cNvCxnSpPr>
          <p:nvPr/>
        </p:nvCxnSpPr>
        <p:spPr bwMode="auto">
          <a:xfrm rot="10800000" flipV="1">
            <a:off x="920552" y="2298078"/>
            <a:ext cx="4752528" cy="3363170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2.4 </a:t>
            </a:r>
            <a:r>
              <a:rPr lang="ko-KR" altLang="en-US" b="1" dirty="0" smtClean="0"/>
              <a:t>비정형분석 개요</a:t>
            </a:r>
            <a:r>
              <a:rPr lang="en-US" altLang="ko-KR" b="1" dirty="0" smtClean="0"/>
              <a:t>(2/3)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기능 설명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좌측 선택항목에서 필요한 항목을 선택합니다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리스트에 데이터가 나타납니다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lang="ko-KR" altLang="en-US" sz="1000" dirty="0" smtClean="0">
                <a:latin typeface="+mn-ea"/>
              </a:rPr>
              <a:t>사용자는 통합정보시스템의 </a:t>
            </a:r>
            <a:r>
              <a:rPr lang="en-US" altLang="ko-KR" sz="1000" dirty="0" smtClean="0">
                <a:latin typeface="+mn-ea"/>
              </a:rPr>
              <a:t>ODS</a:t>
            </a:r>
            <a:r>
              <a:rPr lang="ko-KR" altLang="en-US" sz="1000" dirty="0" smtClean="0">
                <a:latin typeface="+mn-ea"/>
              </a:rPr>
              <a:t>영역의 테이블을 손쉽게 쿼리 할 수 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1916832"/>
            <a:ext cx="5328592" cy="39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289"/>
          <p:cNvSpPr>
            <a:spLocks noChangeArrowheads="1"/>
          </p:cNvSpPr>
          <p:nvPr/>
        </p:nvSpPr>
        <p:spPr bwMode="auto">
          <a:xfrm>
            <a:off x="831610" y="242088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073114" y="2573450"/>
            <a:ext cx="720080" cy="28803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12" name="Shape 28"/>
          <p:cNvCxnSpPr>
            <a:stCxn id="11" idx="1"/>
            <a:endCxn id="14" idx="1"/>
          </p:cNvCxnSpPr>
          <p:nvPr/>
        </p:nvCxnSpPr>
        <p:spPr bwMode="auto">
          <a:xfrm rot="10800000" flipH="1" flipV="1">
            <a:off x="1073114" y="2717466"/>
            <a:ext cx="783542" cy="1431614"/>
          </a:xfrm>
          <a:prstGeom prst="bentConnector3">
            <a:avLst>
              <a:gd name="adj1" fmla="val -29175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1856656" y="2420888"/>
            <a:ext cx="1584176" cy="3456384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16" name="Oval 289"/>
          <p:cNvSpPr>
            <a:spLocks noChangeArrowheads="1"/>
          </p:cNvSpPr>
          <p:nvPr/>
        </p:nvSpPr>
        <p:spPr bwMode="auto">
          <a:xfrm>
            <a:off x="3368824" y="234888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844824"/>
            <a:ext cx="5760640" cy="42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2.4 </a:t>
            </a:r>
            <a:r>
              <a:rPr lang="ko-KR" altLang="en-US" b="1" dirty="0" smtClean="0"/>
              <a:t>비정형분석 개요</a:t>
            </a:r>
            <a:r>
              <a:rPr lang="en-US" altLang="ko-KR" b="1" dirty="0" smtClean="0"/>
              <a:t>(3/3)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필터의 생성 및 적용방법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상단의 필터 버튼을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원하는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컬럼을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선택하고 하단의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필터를 생성합니다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버튼을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생성된 필터에서 데이터를 선택합니다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그림과 같이 데이터가 필터 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6213" lvl="0" indent="-176213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lang="ko-KR" altLang="en-US" sz="1000" dirty="0" smtClean="0">
                <a:latin typeface="+mn-ea"/>
              </a:rPr>
              <a:t>사용자는 통합정보시스템의 </a:t>
            </a:r>
            <a:r>
              <a:rPr lang="en-US" altLang="ko-KR" sz="1000" dirty="0" smtClean="0">
                <a:latin typeface="+mn-ea"/>
              </a:rPr>
              <a:t>ODS</a:t>
            </a:r>
            <a:r>
              <a:rPr lang="ko-KR" altLang="en-US" sz="1000" dirty="0" smtClean="0">
                <a:latin typeface="+mn-ea"/>
              </a:rPr>
              <a:t>영역의 테이블을 손쉽게 쿼리 할 수 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457056" y="1853291"/>
            <a:ext cx="576064" cy="144016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cxnSp>
        <p:nvCxnSpPr>
          <p:cNvPr id="12" name="Shape 28"/>
          <p:cNvCxnSpPr>
            <a:stCxn id="11" idx="1"/>
            <a:endCxn id="13" idx="1"/>
          </p:cNvCxnSpPr>
          <p:nvPr/>
        </p:nvCxnSpPr>
        <p:spPr bwMode="auto">
          <a:xfrm rot="10800000" flipV="1">
            <a:off x="5097016" y="1925298"/>
            <a:ext cx="360040" cy="1359685"/>
          </a:xfrm>
          <a:prstGeom prst="bentConnector3">
            <a:avLst>
              <a:gd name="adj1" fmla="val 163493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5097016" y="2060848"/>
            <a:ext cx="1296144" cy="2448272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950" y="2060848"/>
            <a:ext cx="1296541" cy="245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 bwMode="auto">
          <a:xfrm>
            <a:off x="3872880" y="2636912"/>
            <a:ext cx="864096" cy="1656184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67714" y="2420888"/>
            <a:ext cx="1584176" cy="432048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14" name="Oval 289"/>
          <p:cNvSpPr>
            <a:spLocks noChangeArrowheads="1"/>
          </p:cNvSpPr>
          <p:nvPr/>
        </p:nvSpPr>
        <p:spPr bwMode="auto">
          <a:xfrm>
            <a:off x="5025008" y="342900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289"/>
          <p:cNvSpPr>
            <a:spLocks noChangeArrowheads="1"/>
          </p:cNvSpPr>
          <p:nvPr/>
        </p:nvSpPr>
        <p:spPr bwMode="auto">
          <a:xfrm>
            <a:off x="3728864" y="256490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val 289"/>
          <p:cNvSpPr>
            <a:spLocks noChangeArrowheads="1"/>
          </p:cNvSpPr>
          <p:nvPr/>
        </p:nvSpPr>
        <p:spPr bwMode="auto">
          <a:xfrm>
            <a:off x="1640632" y="234888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8" name="Shape 28"/>
          <p:cNvCxnSpPr>
            <a:stCxn id="3074" idx="2"/>
            <a:endCxn id="22" idx="2"/>
          </p:cNvCxnSpPr>
          <p:nvPr/>
        </p:nvCxnSpPr>
        <p:spPr bwMode="auto">
          <a:xfrm rot="5400000" flipH="1">
            <a:off x="4922807" y="3675218"/>
            <a:ext cx="221536" cy="1457293"/>
          </a:xfrm>
          <a:prstGeom prst="bentConnector3">
            <a:avLst>
              <a:gd name="adj1" fmla="val -103189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1" name="Shape 28"/>
          <p:cNvCxnSpPr>
            <a:stCxn id="22" idx="1"/>
            <a:endCxn id="23" idx="2"/>
          </p:cNvCxnSpPr>
          <p:nvPr/>
        </p:nvCxnSpPr>
        <p:spPr bwMode="auto">
          <a:xfrm rot="10800000">
            <a:off x="2559802" y="2852936"/>
            <a:ext cx="1313078" cy="612068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89"/>
          <p:cNvSpPr>
            <a:spLocks noChangeArrowheads="1"/>
          </p:cNvSpPr>
          <p:nvPr/>
        </p:nvSpPr>
        <p:spPr bwMode="auto">
          <a:xfrm>
            <a:off x="5385048" y="177281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2.5 </a:t>
            </a:r>
            <a:r>
              <a:rPr lang="ko-KR" altLang="en-US" b="1" dirty="0" smtClean="0"/>
              <a:t>시스템 메인 화면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err="1" smtClean="0"/>
              <a:t>메인화</a:t>
            </a:r>
            <a:r>
              <a:rPr kumimoji="0" lang="ko-KR" altLang="en-US" b="1" dirty="0" err="1"/>
              <a:t>면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 기능메뉴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(My Page,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사이트맵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색인검색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보고서검색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정보마당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)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 분석메뉴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(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정형보고서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고급분석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Meta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시스템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공통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API)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 검색기능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자주보는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보고서 기능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 –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사용자가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자주보는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보고서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Top5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를 표시하여 클릭으로 보고서로 이동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Notice(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공지사항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) –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시스템 공지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(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운영상황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신규레포트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등록등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)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FAQ -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자주하는 질문에 대한 질문과 답변 게시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Q&amp;A –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사용자가 게시한 질문사항에 대한 답변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TS </a:t>
            </a:r>
            <a:r>
              <a:rPr kumimoji="0" lang="ko-KR" altLang="en-US" sz="1000" dirty="0" smtClean="0">
                <a:latin typeface="+mj-lt"/>
                <a:ea typeface="+mj-ea"/>
                <a:cs typeface="+mj-cs"/>
              </a:rPr>
              <a:t>교통안전공단 정보포탈 메인 화면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3" y="1916832"/>
            <a:ext cx="634362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88504" y="3628090"/>
            <a:ext cx="6336704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512" y="4365104"/>
            <a:ext cx="1728192" cy="11521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2720" y="4365104"/>
            <a:ext cx="1728192" cy="11521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04928" y="4365104"/>
            <a:ext cx="1728192" cy="11521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Oval 289"/>
          <p:cNvSpPr>
            <a:spLocks noChangeArrowheads="1"/>
          </p:cNvSpPr>
          <p:nvPr/>
        </p:nvSpPr>
        <p:spPr bwMode="auto">
          <a:xfrm>
            <a:off x="5097016" y="206084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89"/>
          <p:cNvSpPr>
            <a:spLocks noChangeArrowheads="1"/>
          </p:cNvSpPr>
          <p:nvPr/>
        </p:nvSpPr>
        <p:spPr bwMode="auto">
          <a:xfrm>
            <a:off x="488504" y="350100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val 289"/>
          <p:cNvSpPr>
            <a:spLocks noChangeArrowheads="1"/>
          </p:cNvSpPr>
          <p:nvPr/>
        </p:nvSpPr>
        <p:spPr bwMode="auto">
          <a:xfrm>
            <a:off x="488504" y="429309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val 289"/>
          <p:cNvSpPr>
            <a:spLocks noChangeArrowheads="1"/>
          </p:cNvSpPr>
          <p:nvPr/>
        </p:nvSpPr>
        <p:spPr bwMode="auto">
          <a:xfrm>
            <a:off x="2360712" y="429309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6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289"/>
          <p:cNvSpPr>
            <a:spLocks noChangeArrowheads="1"/>
          </p:cNvSpPr>
          <p:nvPr/>
        </p:nvSpPr>
        <p:spPr bwMode="auto">
          <a:xfrm>
            <a:off x="4232920" y="429309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7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3578" y="3661958"/>
            <a:ext cx="62646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메뉴얼</a:t>
            </a:r>
            <a:endParaRPr lang="ko-KR" altLang="en-US" sz="16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 b="57895"/>
          <a:stretch>
            <a:fillRect/>
          </a:stretch>
        </p:blipFill>
        <p:spPr bwMode="auto">
          <a:xfrm>
            <a:off x="488504" y="1933765"/>
            <a:ext cx="6372000" cy="6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808984" y="2204864"/>
            <a:ext cx="201622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36976" y="2395487"/>
            <a:ext cx="2088232" cy="114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979" y="2365814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289"/>
          <p:cNvSpPr>
            <a:spLocks noChangeArrowheads="1"/>
          </p:cNvSpPr>
          <p:nvPr/>
        </p:nvSpPr>
        <p:spPr bwMode="auto">
          <a:xfrm>
            <a:off x="4592960" y="227687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Oval 289"/>
          <p:cNvSpPr>
            <a:spLocks noChangeArrowheads="1"/>
          </p:cNvSpPr>
          <p:nvPr/>
        </p:nvSpPr>
        <p:spPr bwMode="auto">
          <a:xfrm>
            <a:off x="488504" y="227687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9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2.6 </a:t>
            </a:r>
            <a:r>
              <a:rPr lang="ko-KR" altLang="en-US" b="1" dirty="0" smtClean="0"/>
              <a:t>보고서 </a:t>
            </a:r>
            <a:r>
              <a:rPr lang="ko-KR" altLang="en-US" b="1" dirty="0"/>
              <a:t>검색 방법</a:t>
            </a:r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보고서 검</a:t>
            </a:r>
            <a:r>
              <a:rPr kumimoji="0" lang="ko-KR" altLang="en-US" b="1" dirty="0"/>
              <a:t>색</a:t>
            </a:r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검색창에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특성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을 입력하고 돋보기 아이콘을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 검색 결과가 나타납니다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 목록에서 특정 보고서를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보고서가 열립니다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정보포탈 </a:t>
            </a:r>
            <a:r>
              <a:rPr kumimoji="0" lang="ko-KR" alt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메인화면의</a:t>
            </a: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보고서검색기능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3" y="1916832"/>
            <a:ext cx="634362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2636912"/>
            <a:ext cx="5616624" cy="2225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1064568" y="2636912"/>
            <a:ext cx="5616624" cy="2232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Oval 289"/>
          <p:cNvSpPr>
            <a:spLocks noChangeArrowheads="1"/>
          </p:cNvSpPr>
          <p:nvPr/>
        </p:nvSpPr>
        <p:spPr bwMode="auto">
          <a:xfrm>
            <a:off x="992560" y="256490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2720" y="4077072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Oval 289"/>
          <p:cNvSpPr>
            <a:spLocks noChangeArrowheads="1"/>
          </p:cNvSpPr>
          <p:nvPr/>
        </p:nvSpPr>
        <p:spPr bwMode="auto">
          <a:xfrm>
            <a:off x="2352245" y="398813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2600" y="4941168"/>
            <a:ext cx="5400600" cy="119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352600" y="4941168"/>
            <a:ext cx="5400600" cy="12241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Oval 289"/>
          <p:cNvSpPr>
            <a:spLocks noChangeArrowheads="1"/>
          </p:cNvSpPr>
          <p:nvPr/>
        </p:nvSpPr>
        <p:spPr bwMode="auto">
          <a:xfrm>
            <a:off x="1272125" y="485222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Shape 28"/>
          <p:cNvCxnSpPr>
            <a:stCxn id="17" idx="3"/>
            <a:endCxn id="1027" idx="0"/>
          </p:cNvCxnSpPr>
          <p:nvPr/>
        </p:nvCxnSpPr>
        <p:spPr bwMode="auto">
          <a:xfrm>
            <a:off x="3368824" y="4149080"/>
            <a:ext cx="684076" cy="792088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 b="57895"/>
          <a:stretch>
            <a:fillRect/>
          </a:stretch>
        </p:blipFill>
        <p:spPr bwMode="auto">
          <a:xfrm>
            <a:off x="488504" y="1933767"/>
            <a:ext cx="6372000" cy="60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68979" y="2365814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248" y="2382748"/>
            <a:ext cx="415114" cy="11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특성</a:t>
            </a:r>
            <a:endParaRPr lang="ko-KR" altLang="en-US" sz="900" dirty="0"/>
          </a:p>
        </p:txBody>
      </p:sp>
      <p:sp>
        <p:nvSpPr>
          <p:cNvPr id="21" name="Oval 289"/>
          <p:cNvSpPr>
            <a:spLocks noChangeArrowheads="1"/>
          </p:cNvSpPr>
          <p:nvPr/>
        </p:nvSpPr>
        <p:spPr bwMode="auto">
          <a:xfrm>
            <a:off x="488504" y="227687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Shape 28"/>
          <p:cNvCxnSpPr>
            <a:stCxn id="14" idx="3"/>
            <a:endCxn id="15" idx="0"/>
          </p:cNvCxnSpPr>
          <p:nvPr/>
        </p:nvCxnSpPr>
        <p:spPr bwMode="auto">
          <a:xfrm>
            <a:off x="1505083" y="2437822"/>
            <a:ext cx="2367797" cy="199090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6645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6896" y="1124744"/>
            <a:ext cx="123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목  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8704" y="2096413"/>
            <a:ext cx="468052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1.</a:t>
            </a:r>
            <a:r>
              <a:rPr lang="ko-KR" altLang="en-US" sz="1000" b="1" dirty="0" smtClean="0">
                <a:latin typeface="+mn-ea"/>
                <a:ea typeface="+mn-ea"/>
              </a:rPr>
              <a:t>개요</a:t>
            </a:r>
            <a:r>
              <a:rPr lang="en-US" altLang="ko-KR" sz="1000" b="1" dirty="0" smtClean="0">
                <a:latin typeface="+mn-ea"/>
                <a:ea typeface="+mn-ea"/>
              </a:rPr>
              <a:t>		------------------------------------------4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atin typeface="+mn-ea"/>
                <a:ea typeface="+mn-ea"/>
              </a:rPr>
              <a:t>1.1 </a:t>
            </a:r>
            <a:r>
              <a:rPr lang="ko-KR" altLang="en-US" sz="900" dirty="0" smtClean="0">
                <a:latin typeface="+mn-ea"/>
                <a:ea typeface="+mn-ea"/>
              </a:rPr>
              <a:t>시스템 구조</a:t>
            </a:r>
            <a:r>
              <a:rPr lang="en-US" altLang="ko-KR" sz="900" dirty="0" smtClean="0">
                <a:latin typeface="+mn-ea"/>
                <a:ea typeface="+mn-ea"/>
              </a:rPr>
              <a:t>	 	</a:t>
            </a:r>
            <a:r>
              <a:rPr lang="en-US" altLang="ko-KR" sz="900" dirty="0" smtClean="0">
                <a:latin typeface="+mn-ea"/>
              </a:rPr>
              <a:t> ------------------------------------------ </a:t>
            </a:r>
            <a:r>
              <a:rPr lang="en-US" altLang="ko-KR" sz="900" dirty="0" smtClean="0">
                <a:latin typeface="+mn-ea"/>
                <a:ea typeface="+mn-ea"/>
              </a:rPr>
              <a:t>4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2.</a:t>
            </a:r>
            <a:r>
              <a:rPr lang="ko-KR" altLang="en-US" sz="1000" b="1" dirty="0" smtClean="0">
                <a:latin typeface="+mn-ea"/>
                <a:ea typeface="+mn-ea"/>
              </a:rPr>
              <a:t>시스템 둘러보기</a:t>
            </a:r>
            <a:r>
              <a:rPr lang="en-US" altLang="ko-KR" sz="1000" b="1" dirty="0" smtClean="0">
                <a:latin typeface="+mn-ea"/>
                <a:ea typeface="+mn-ea"/>
              </a:rPr>
              <a:t>	------------------------------------------7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atin typeface="+mn-ea"/>
                <a:ea typeface="+mn-ea"/>
              </a:rPr>
              <a:t>2.1.</a:t>
            </a:r>
            <a:r>
              <a:rPr lang="ko-KR" altLang="en-US" sz="900" dirty="0" smtClean="0">
                <a:latin typeface="+mn-ea"/>
                <a:ea typeface="+mn-ea"/>
              </a:rPr>
              <a:t>통합정보 분석시스템 접근하기</a:t>
            </a:r>
            <a:r>
              <a:rPr lang="en-US" altLang="ko-KR" sz="900" dirty="0" smtClean="0">
                <a:latin typeface="+mn-ea"/>
                <a:ea typeface="+mn-ea"/>
              </a:rPr>
              <a:t>------------------------------------------8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2.2.</a:t>
            </a:r>
            <a:r>
              <a:rPr lang="ko-KR" altLang="en-US" sz="900" dirty="0" smtClean="0">
                <a:latin typeface="+mn-ea"/>
                <a:ea typeface="+mn-ea"/>
              </a:rPr>
              <a:t>정형 보고서 </a:t>
            </a:r>
            <a:r>
              <a:rPr lang="en-US" altLang="ko-KR" sz="900" dirty="0" smtClean="0">
                <a:latin typeface="+mn-ea"/>
                <a:ea typeface="+mn-ea"/>
              </a:rPr>
              <a:t>	</a:t>
            </a:r>
            <a:r>
              <a:rPr lang="ko-KR" altLang="en-US" sz="900" dirty="0" smtClean="0">
                <a:latin typeface="+mn-ea"/>
                <a:ea typeface="+mn-ea"/>
              </a:rPr>
              <a:t>개요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------------------------------------------11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2.3.</a:t>
            </a:r>
            <a:r>
              <a:rPr lang="ko-KR" altLang="en-US" sz="900" dirty="0" smtClean="0">
                <a:latin typeface="+mn-ea"/>
                <a:ea typeface="+mn-ea"/>
              </a:rPr>
              <a:t>고급분석 개요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------------------------------------------14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2.4.</a:t>
            </a:r>
            <a:r>
              <a:rPr lang="ko-KR" altLang="en-US" sz="900" dirty="0" smtClean="0">
                <a:latin typeface="+mn-ea"/>
                <a:ea typeface="+mn-ea"/>
              </a:rPr>
              <a:t>비정형분석 개요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------------------------------------------16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2.5.</a:t>
            </a:r>
            <a:r>
              <a:rPr lang="ko-KR" altLang="en-US" sz="900" dirty="0" smtClean="0">
                <a:latin typeface="+mn-ea"/>
                <a:ea typeface="+mn-ea"/>
              </a:rPr>
              <a:t>시스템 </a:t>
            </a:r>
            <a:r>
              <a:rPr lang="ko-KR" altLang="en-US" sz="900" dirty="0" err="1" smtClean="0">
                <a:latin typeface="+mn-ea"/>
                <a:ea typeface="+mn-ea"/>
              </a:rPr>
              <a:t>메인화면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------------------------------------------19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2.6.</a:t>
            </a:r>
            <a:r>
              <a:rPr lang="ko-KR" altLang="en-US" sz="900" dirty="0" smtClean="0">
                <a:latin typeface="+mn-ea"/>
                <a:ea typeface="+mn-ea"/>
              </a:rPr>
              <a:t>보고서 검색</a:t>
            </a:r>
            <a:r>
              <a:rPr lang="en-US" altLang="ko-KR" sz="900" dirty="0" smtClean="0">
                <a:latin typeface="+mn-ea"/>
                <a:ea typeface="+mn-ea"/>
              </a:rPr>
              <a:t>		------------------------------------------20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2.7.</a:t>
            </a:r>
            <a:r>
              <a:rPr lang="ko-KR" altLang="en-US" sz="900" dirty="0" smtClean="0">
                <a:latin typeface="+mn-ea"/>
                <a:ea typeface="+mn-ea"/>
              </a:rPr>
              <a:t>보고서 백업 확인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------------------------------------------21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2.8.</a:t>
            </a:r>
            <a:r>
              <a:rPr lang="ko-KR" altLang="en-US" sz="900" dirty="0" smtClean="0">
                <a:latin typeface="+mn-ea"/>
                <a:ea typeface="+mn-ea"/>
              </a:rPr>
              <a:t>보고서 이력 확인</a:t>
            </a:r>
            <a:r>
              <a:rPr lang="en-US" altLang="ko-KR" sz="900" dirty="0" smtClean="0">
                <a:latin typeface="+mn-ea"/>
                <a:ea typeface="+mn-ea"/>
              </a:rPr>
              <a:t>	------------------------------------------21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96681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2.7 </a:t>
            </a:r>
            <a:r>
              <a:rPr lang="ko-KR" altLang="en-US" b="1" dirty="0" smtClean="0"/>
              <a:t>보고서 백업 확인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보고서 백업 확인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모든 정형 보고서에는 보고서 백업버튼이 있습니다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해당 보고서의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백업본이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리스트로 나타납니다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등록일을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확인하고 보고서 보기를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해당 날짜의 보고서가 보여집니다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본 보고서 보기를 눌러 돌아갑니다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이전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일 간의 데이터와 월의 말일자를 기준으로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년간의 데이터를 보관하도록 설계 되었습니다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1988840"/>
            <a:ext cx="6151751" cy="162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2924944"/>
            <a:ext cx="3710186" cy="215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504" y="5157192"/>
            <a:ext cx="6336704" cy="918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7272" y="2645379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Oval 289"/>
          <p:cNvSpPr>
            <a:spLocks noChangeArrowheads="1"/>
          </p:cNvSpPr>
          <p:nvPr/>
        </p:nvSpPr>
        <p:spPr bwMode="auto">
          <a:xfrm>
            <a:off x="4876797" y="2556437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Shape 28"/>
          <p:cNvCxnSpPr>
            <a:stCxn id="18" idx="2"/>
            <a:endCxn id="22" idx="0"/>
          </p:cNvCxnSpPr>
          <p:nvPr/>
        </p:nvCxnSpPr>
        <p:spPr bwMode="auto">
          <a:xfrm rot="5400000">
            <a:off x="3759567" y="4361938"/>
            <a:ext cx="1736659" cy="100597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2089614" y="2933411"/>
            <a:ext cx="3672408" cy="2160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80992" y="3861048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289"/>
          <p:cNvSpPr>
            <a:spLocks noChangeArrowheads="1"/>
          </p:cNvSpPr>
          <p:nvPr/>
        </p:nvSpPr>
        <p:spPr bwMode="auto">
          <a:xfrm>
            <a:off x="2000672" y="285293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608" y="5733256"/>
            <a:ext cx="5400600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05699" y="5822198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289"/>
          <p:cNvSpPr>
            <a:spLocks noChangeArrowheads="1"/>
          </p:cNvSpPr>
          <p:nvPr/>
        </p:nvSpPr>
        <p:spPr bwMode="auto">
          <a:xfrm>
            <a:off x="4736976" y="378904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289"/>
          <p:cNvSpPr>
            <a:spLocks noChangeArrowheads="1"/>
          </p:cNvSpPr>
          <p:nvPr/>
        </p:nvSpPr>
        <p:spPr bwMode="auto">
          <a:xfrm>
            <a:off x="1280592" y="566124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289"/>
          <p:cNvSpPr>
            <a:spLocks noChangeArrowheads="1"/>
          </p:cNvSpPr>
          <p:nvPr/>
        </p:nvSpPr>
        <p:spPr bwMode="auto">
          <a:xfrm>
            <a:off x="4448944" y="573325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16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2.8 </a:t>
            </a:r>
            <a:r>
              <a:rPr lang="ko-KR" altLang="en-US" b="1" dirty="0" smtClean="0"/>
              <a:t>보고서 이력 확인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보고서 이력 확인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보고서의 변경이력이 존재하는 경우 이력보기 버튼이 보입니다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보고서 이력 리스트에서 보고서보기를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해당 보고서가 보여집니다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본 보고서 버튼을 클릭하여 돌아갑니다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dirty="0" smtClean="0">
                <a:latin typeface="+mj-lt"/>
                <a:ea typeface="+mj-ea"/>
                <a:cs typeface="+mj-cs"/>
              </a:rPr>
              <a:t>보고서가 변경될 때</a:t>
            </a:r>
            <a:r>
              <a:rPr kumimoji="0" lang="en-US" altLang="ko-KR" sz="1000" dirty="0" smtClean="0"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1000" dirty="0" smtClean="0">
                <a:latin typeface="+mj-lt"/>
                <a:ea typeface="+mj-ea"/>
                <a:cs typeface="+mj-cs"/>
              </a:rPr>
              <a:t>데이터</a:t>
            </a:r>
            <a:r>
              <a:rPr kumimoji="0" lang="en-US" altLang="ko-KR" sz="1000" dirty="0" smtClean="0">
                <a:latin typeface="+mj-lt"/>
                <a:ea typeface="+mj-ea"/>
                <a:cs typeface="+mj-cs"/>
              </a:rPr>
              <a:t>,</a:t>
            </a:r>
            <a:r>
              <a:rPr kumimoji="0" lang="ko-KR" altLang="en-US" sz="1000" dirty="0" smtClean="0">
                <a:latin typeface="+mj-lt"/>
                <a:ea typeface="+mj-ea"/>
                <a:cs typeface="+mj-cs"/>
              </a:rPr>
              <a:t>레이아웃</a:t>
            </a:r>
            <a:r>
              <a:rPr kumimoji="0" lang="en-US" altLang="ko-KR" sz="1000" dirty="0" smtClean="0">
                <a:latin typeface="+mj-lt"/>
                <a:ea typeface="+mj-ea"/>
                <a:cs typeface="+mj-cs"/>
              </a:rPr>
              <a:t>) </a:t>
            </a:r>
            <a:r>
              <a:rPr kumimoji="0" lang="ko-KR" altLang="en-US" sz="1000" dirty="0" smtClean="0">
                <a:latin typeface="+mj-lt"/>
                <a:ea typeface="+mj-ea"/>
                <a:cs typeface="+mj-cs"/>
              </a:rPr>
              <a:t>과거 보고서의 이력을 관리하여 사용자가 과거 보고서를 확인 가능하도록 합니다</a:t>
            </a:r>
            <a:r>
              <a:rPr kumimoji="0" lang="en-US" altLang="ko-KR" sz="1000" dirty="0" smtClean="0">
                <a:latin typeface="+mj-lt"/>
                <a:ea typeface="+mj-ea"/>
                <a:cs typeface="+mj-cs"/>
              </a:rPr>
              <a:t>.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4" y="1844824"/>
            <a:ext cx="624480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4221088"/>
            <a:ext cx="5760640" cy="193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2680" y="2780928"/>
            <a:ext cx="4752528" cy="150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5385048" y="2492896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Oval 289"/>
          <p:cNvSpPr>
            <a:spLocks noChangeArrowheads="1"/>
          </p:cNvSpPr>
          <p:nvPr/>
        </p:nvSpPr>
        <p:spPr bwMode="auto">
          <a:xfrm>
            <a:off x="5304573" y="240395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2680" y="2780928"/>
            <a:ext cx="4752528" cy="15121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Oval 289"/>
          <p:cNvSpPr>
            <a:spLocks noChangeArrowheads="1"/>
          </p:cNvSpPr>
          <p:nvPr/>
        </p:nvSpPr>
        <p:spPr bwMode="auto">
          <a:xfrm>
            <a:off x="1992205" y="269198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0632" y="4797152"/>
            <a:ext cx="4608512" cy="14401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Oval 289"/>
          <p:cNvSpPr>
            <a:spLocks noChangeArrowheads="1"/>
          </p:cNvSpPr>
          <p:nvPr/>
        </p:nvSpPr>
        <p:spPr bwMode="auto">
          <a:xfrm>
            <a:off x="1560157" y="470821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80992" y="4814086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Oval 289"/>
          <p:cNvSpPr>
            <a:spLocks noChangeArrowheads="1"/>
          </p:cNvSpPr>
          <p:nvPr/>
        </p:nvSpPr>
        <p:spPr bwMode="auto">
          <a:xfrm>
            <a:off x="4800517" y="472514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1439" y="3539148"/>
            <a:ext cx="499784" cy="135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Oval 289"/>
          <p:cNvSpPr>
            <a:spLocks noChangeArrowheads="1"/>
          </p:cNvSpPr>
          <p:nvPr/>
        </p:nvSpPr>
        <p:spPr bwMode="auto">
          <a:xfrm>
            <a:off x="5850964" y="345020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hape 28"/>
          <p:cNvCxnSpPr>
            <a:stCxn id="38" idx="2"/>
            <a:endCxn id="34" idx="0"/>
          </p:cNvCxnSpPr>
          <p:nvPr/>
        </p:nvCxnSpPr>
        <p:spPr bwMode="auto">
          <a:xfrm rot="5400000">
            <a:off x="4501883" y="3117703"/>
            <a:ext cx="1122455" cy="2236443"/>
          </a:xfrm>
          <a:prstGeom prst="bentConnector3">
            <a:avLst>
              <a:gd name="adj1" fmla="val 20582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3816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lvl="0" indent="-342900">
              <a:spcBef>
                <a:spcPct val="20000"/>
              </a:spcBef>
              <a:defRPr/>
            </a:pPr>
            <a:endParaRPr lang="en-US" altLang="ko-KR" kern="0" dirty="0" smtClean="0">
              <a:latin typeface="+mn-ea"/>
              <a:cs typeface="Arial" pitchFamily="34" charset="0"/>
            </a:endParaRPr>
          </a:p>
          <a:p>
            <a:pPr lvl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통합정보시스템에 구축된 </a:t>
            </a:r>
            <a:r>
              <a:rPr lang="en-US" altLang="ko-KR" sz="1000" dirty="0" smtClean="0">
                <a:latin typeface="+mn-ea"/>
              </a:rPr>
              <a:t>DW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smtClean="0">
                <a:latin typeface="+mn-ea"/>
              </a:rPr>
              <a:t>ETL</a:t>
            </a:r>
            <a:r>
              <a:rPr lang="ko-KR" altLang="en-US" sz="1000" dirty="0" smtClean="0">
                <a:latin typeface="+mn-ea"/>
              </a:rPr>
              <a:t>로 </a:t>
            </a:r>
            <a:r>
              <a:rPr lang="en-US" altLang="ko-KR" sz="1000" dirty="0" smtClean="0">
                <a:latin typeface="+mn-ea"/>
              </a:rPr>
              <a:t>DM</a:t>
            </a:r>
            <a:r>
              <a:rPr lang="ko-KR" altLang="en-US" sz="1000" dirty="0" smtClean="0">
                <a:latin typeface="+mn-ea"/>
              </a:rPr>
              <a:t>에 데이터 추출</a:t>
            </a:r>
            <a:endParaRPr lang="en-US" altLang="ko-KR" sz="1000" dirty="0" smtClean="0">
              <a:latin typeface="+mn-ea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배치적재를 통해 </a:t>
            </a:r>
            <a:r>
              <a:rPr lang="en-US" altLang="ko-KR" sz="1000" dirty="0" smtClean="0">
                <a:latin typeface="+mn-ea"/>
              </a:rPr>
              <a:t>QVD</a:t>
            </a:r>
            <a:r>
              <a:rPr lang="ko-KR" altLang="en-US" sz="1000" dirty="0" smtClean="0">
                <a:latin typeface="+mn-ea"/>
              </a:rPr>
              <a:t>파일로 </a:t>
            </a:r>
            <a:r>
              <a:rPr lang="en-US" altLang="ko-KR" sz="1000" dirty="0" err="1" smtClean="0">
                <a:latin typeface="+mn-ea"/>
              </a:rPr>
              <a:t>QlikView</a:t>
            </a:r>
            <a:r>
              <a:rPr lang="ko-KR" altLang="en-US" sz="1000" dirty="0" smtClean="0">
                <a:latin typeface="+mn-ea"/>
              </a:rPr>
              <a:t>서버에 적재</a:t>
            </a:r>
            <a:endParaRPr lang="en-US" altLang="ko-KR" sz="1000" dirty="0" smtClean="0">
              <a:latin typeface="+mn-ea"/>
            </a:endParaRPr>
          </a:p>
          <a:p>
            <a:pPr lvl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1000" dirty="0" smtClean="0">
                <a:latin typeface="+mn-ea"/>
              </a:rPr>
              <a:t>QVW </a:t>
            </a:r>
            <a:r>
              <a:rPr lang="ko-KR" altLang="en-US" sz="1000" dirty="0" smtClean="0">
                <a:latin typeface="+mn-ea"/>
              </a:rPr>
              <a:t>형태의 보고서로 데이터를 메모리에 로딩함</a:t>
            </a:r>
            <a:endParaRPr lang="en-US" altLang="ko-KR" sz="1000" dirty="0" smtClean="0">
              <a:latin typeface="+mn-ea"/>
            </a:endParaRPr>
          </a:p>
          <a:p>
            <a:pPr lvl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통합정보포탈에서 해당 업무에 맞는 형태의 보고서로 정보를 제공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4" name="텍스트 개체 틀 6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ko-KR" altLang="en-US" dirty="0" smtClean="0">
                <a:latin typeface="+mn-ea"/>
              </a:rPr>
              <a:t>시스템 </a:t>
            </a:r>
            <a:r>
              <a:rPr kumimoji="0" lang="ko-KR" altLang="en-US" dirty="0" err="1" smtClean="0">
                <a:latin typeface="+mn-ea"/>
              </a:rPr>
              <a:t>아키텍쳐</a:t>
            </a:r>
            <a:endParaRPr kumimoji="0" lang="en-US" altLang="ko-KR" dirty="0">
              <a:latin typeface="+mn-ea"/>
            </a:endParaRPr>
          </a:p>
        </p:txBody>
      </p:sp>
      <p:sp>
        <p:nvSpPr>
          <p:cNvPr id="256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82" name="텍스트 개체 틀 62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>
                <a:latin typeface="+mn-ea"/>
              </a:rPr>
              <a:t>설              명</a:t>
            </a:r>
            <a:endParaRPr kumimoji="0" lang="ko-KR" altLang="en-US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55260" y="2886323"/>
            <a:ext cx="515521" cy="1629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0" dirty="0" smtClean="0">
                <a:latin typeface="+mn-ea"/>
              </a:rPr>
              <a:t>배</a:t>
            </a:r>
            <a:endParaRPr lang="en-US" altLang="ko-KR" sz="1200" b="0" dirty="0" smtClean="0">
              <a:latin typeface="+mn-ea"/>
            </a:endParaRPr>
          </a:p>
          <a:p>
            <a:pPr algn="ctr"/>
            <a:r>
              <a:rPr lang="ko-KR" altLang="en-US" sz="1200" b="0" dirty="0" smtClean="0">
                <a:latin typeface="+mn-ea"/>
              </a:rPr>
              <a:t>치</a:t>
            </a:r>
            <a:endParaRPr lang="en-US" altLang="ko-KR" sz="1200" b="0" dirty="0" smtClean="0">
              <a:latin typeface="+mn-ea"/>
            </a:endParaRPr>
          </a:p>
          <a:p>
            <a:pPr algn="ctr"/>
            <a:r>
              <a:rPr lang="ko-KR" altLang="en-US" sz="1200" b="0" dirty="0" smtClean="0">
                <a:latin typeface="+mn-ea"/>
              </a:rPr>
              <a:t>적</a:t>
            </a:r>
            <a:endParaRPr lang="en-US" altLang="ko-KR" sz="1200" b="0" dirty="0" smtClean="0">
              <a:latin typeface="+mn-ea"/>
            </a:endParaRPr>
          </a:p>
          <a:p>
            <a:pPr algn="ctr"/>
            <a:r>
              <a:rPr lang="ko-KR" altLang="en-US" sz="1200" b="0" dirty="0" smtClean="0">
                <a:latin typeface="+mn-ea"/>
              </a:rPr>
              <a:t>재</a:t>
            </a:r>
            <a:endParaRPr lang="ko-KR" altLang="en-US" sz="1200" b="0" dirty="0">
              <a:latin typeface="+mn-ea"/>
            </a:endParaRPr>
          </a:p>
        </p:txBody>
      </p:sp>
      <p:grpSp>
        <p:nvGrpSpPr>
          <p:cNvPr id="3" name="그룹 8"/>
          <p:cNvGrpSpPr/>
          <p:nvPr/>
        </p:nvGrpSpPr>
        <p:grpSpPr>
          <a:xfrm>
            <a:off x="5761022" y="2071806"/>
            <a:ext cx="1002290" cy="3013378"/>
            <a:chOff x="6897215" y="1253887"/>
            <a:chExt cx="1080001" cy="3996000"/>
          </a:xfrm>
        </p:grpSpPr>
        <p:sp>
          <p:nvSpPr>
            <p:cNvPr id="10" name="순서도: 처리 9"/>
            <p:cNvSpPr/>
            <p:nvPr/>
          </p:nvSpPr>
          <p:spPr>
            <a:xfrm>
              <a:off x="6897215" y="1253887"/>
              <a:ext cx="1080000" cy="3996000"/>
            </a:xfrm>
            <a:prstGeom prst="flowChart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3055" latinLnBrk="0">
                <a:spcBef>
                  <a:spcPts val="0"/>
                </a:spcBef>
                <a:spcAft>
                  <a:spcPts val="600"/>
                </a:spcAft>
              </a:pPr>
              <a:endParaRPr lang="ko-KR" altLang="en-US" sz="12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" name="그룹 10"/>
            <p:cNvGrpSpPr/>
            <p:nvPr/>
          </p:nvGrpSpPr>
          <p:grpSpPr>
            <a:xfrm>
              <a:off x="6897216" y="1253887"/>
              <a:ext cx="1080000" cy="283587"/>
              <a:chOff x="240864" y="-171400"/>
              <a:chExt cx="4355999" cy="283587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240864" y="-171400"/>
                <a:ext cx="4350945" cy="2829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13" name="자유형 12"/>
              <p:cNvSpPr/>
              <p:nvPr/>
            </p:nvSpPr>
            <p:spPr bwMode="auto">
              <a:xfrm>
                <a:off x="245126" y="-171400"/>
                <a:ext cx="4351737" cy="283587"/>
              </a:xfrm>
              <a:custGeom>
                <a:avLst/>
                <a:gdLst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1594800 w 1594800"/>
                  <a:gd name="connsiteY2" fmla="*/ 288032 h 288032"/>
                  <a:gd name="connsiteX3" fmla="*/ 0 w 1594800"/>
                  <a:gd name="connsiteY3" fmla="*/ 288032 h 288032"/>
                  <a:gd name="connsiteX4" fmla="*/ 0 w 1594800"/>
                  <a:gd name="connsiteY4" fmla="*/ 0 h 288032"/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0 w 1594800"/>
                  <a:gd name="connsiteY2" fmla="*/ 288032 h 288032"/>
                  <a:gd name="connsiteX3" fmla="*/ 0 w 1594800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4800" h="288032">
                    <a:moveTo>
                      <a:pt x="0" y="0"/>
                    </a:moveTo>
                    <a:lnTo>
                      <a:pt x="1594800" y="0"/>
                    </a:lnTo>
                    <a:lnTo>
                      <a:pt x="0" y="288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7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 extrusionH="76200">
                <a:bevelT w="0" h="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ko-KR" altLang="en-US" sz="1100" dirty="0" smtClean="0">
                    <a:latin typeface="+mn-ea"/>
                  </a:rPr>
                  <a:t>통합정</a:t>
                </a:r>
                <a:r>
                  <a:rPr lang="ko-KR" altLang="en-US" sz="1100" dirty="0">
                    <a:latin typeface="+mn-ea"/>
                  </a:rPr>
                  <a:t>보</a:t>
                </a:r>
                <a:r>
                  <a:rPr kumimoji="0" lang="ko-KR" altLang="en-US" sz="1100" dirty="0" smtClean="0">
                    <a:latin typeface="+mn-ea"/>
                  </a:rPr>
                  <a:t> 포털</a:t>
                </a:r>
                <a:endParaRPr kumimoji="0" lang="ko-KR" altLang="en-US" sz="1100" dirty="0">
                  <a:latin typeface="+mn-ea"/>
                </a:endParaRPr>
              </a:p>
            </p:txBody>
          </p:sp>
        </p:grpSp>
      </p:grpSp>
      <p:pic>
        <p:nvPicPr>
          <p:cNvPr id="14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" t="3401" r="395" b="758"/>
          <a:stretch>
            <a:fillRect/>
          </a:stretch>
        </p:blipFill>
        <p:spPr bwMode="auto">
          <a:xfrm>
            <a:off x="5881618" y="3769560"/>
            <a:ext cx="773195" cy="46985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1618" y="3049766"/>
            <a:ext cx="773195" cy="4971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1618" y="2373405"/>
            <a:ext cx="773195" cy="4537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5" descr="Channel Visibilit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1618" y="4436848"/>
            <a:ext cx="773195" cy="454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61"/>
          <p:cNvSpPr>
            <a:spLocks noChangeArrowheads="1"/>
          </p:cNvSpPr>
          <p:nvPr/>
        </p:nvSpPr>
        <p:spPr bwMode="auto">
          <a:xfrm>
            <a:off x="6057212" y="3551592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정형화면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Rectangle 961"/>
          <p:cNvSpPr>
            <a:spLocks noChangeArrowheads="1"/>
          </p:cNvSpPr>
          <p:nvPr/>
        </p:nvSpPr>
        <p:spPr bwMode="auto">
          <a:xfrm>
            <a:off x="5958213" y="4893062"/>
            <a:ext cx="650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Excel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 활용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Rectangle 961"/>
          <p:cNvSpPr>
            <a:spLocks noChangeArrowheads="1"/>
          </p:cNvSpPr>
          <p:nvPr/>
        </p:nvSpPr>
        <p:spPr bwMode="auto">
          <a:xfrm>
            <a:off x="6054845" y="2828881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대시보드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Rectangle 961"/>
          <p:cNvSpPr>
            <a:spLocks noChangeArrowheads="1"/>
          </p:cNvSpPr>
          <p:nvPr/>
        </p:nvSpPr>
        <p:spPr bwMode="auto">
          <a:xfrm>
            <a:off x="6044738" y="4242235"/>
            <a:ext cx="48731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고급분석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5216974" y="2619815"/>
            <a:ext cx="978241" cy="700917"/>
          </a:xfrm>
          <a:prstGeom prst="line">
            <a:avLst/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pPr latinLnBrk="0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b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5188222" y="3322217"/>
            <a:ext cx="1006993" cy="161418"/>
          </a:xfrm>
          <a:prstGeom prst="line">
            <a:avLst/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pPr latinLnBrk="0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b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188222" y="3592238"/>
            <a:ext cx="1006993" cy="435699"/>
          </a:xfrm>
          <a:prstGeom prst="line">
            <a:avLst/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pPr latinLnBrk="0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b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216973" y="3755141"/>
            <a:ext cx="978242" cy="960761"/>
          </a:xfrm>
          <a:prstGeom prst="line">
            <a:avLst/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pPr latinLnBrk="0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b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</p:txBody>
      </p:sp>
      <p:grpSp>
        <p:nvGrpSpPr>
          <p:cNvPr id="5" name="그룹 25"/>
          <p:cNvGrpSpPr/>
          <p:nvPr/>
        </p:nvGrpSpPr>
        <p:grpSpPr>
          <a:xfrm>
            <a:off x="548537" y="2234709"/>
            <a:ext cx="2749443" cy="2715057"/>
            <a:chOff x="344488" y="1196752"/>
            <a:chExt cx="4032000" cy="3600000"/>
          </a:xfrm>
        </p:grpSpPr>
        <p:grpSp>
          <p:nvGrpSpPr>
            <p:cNvPr id="6" name="그룹 26"/>
            <p:cNvGrpSpPr/>
            <p:nvPr/>
          </p:nvGrpSpPr>
          <p:grpSpPr>
            <a:xfrm>
              <a:off x="344488" y="1196752"/>
              <a:ext cx="4032000" cy="3600000"/>
              <a:chOff x="1689677" y="1010204"/>
              <a:chExt cx="5220000" cy="3600000"/>
            </a:xfrm>
          </p:grpSpPr>
          <p:sp>
            <p:nvSpPr>
              <p:cNvPr id="76" name="순서도: 처리 75"/>
              <p:cNvSpPr/>
              <p:nvPr/>
            </p:nvSpPr>
            <p:spPr>
              <a:xfrm>
                <a:off x="1689677" y="1010204"/>
                <a:ext cx="5219995" cy="3600000"/>
              </a:xfrm>
              <a:prstGeom prst="flowChartProcess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b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3055" latinLnBrk="0">
                  <a:spcBef>
                    <a:spcPts val="0"/>
                  </a:spcBef>
                  <a:spcAft>
                    <a:spcPts val="600"/>
                  </a:spcAft>
                </a:pPr>
                <a:endParaRPr lang="ko-KR" altLang="en-US" sz="1200" b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" name="그룹 76"/>
              <p:cNvGrpSpPr/>
              <p:nvPr/>
            </p:nvGrpSpPr>
            <p:grpSpPr>
              <a:xfrm>
                <a:off x="1689682" y="1010204"/>
                <a:ext cx="5219995" cy="283587"/>
                <a:chOff x="240864" y="-171400"/>
                <a:chExt cx="4355999" cy="283587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40864" y="-171400"/>
                  <a:ext cx="4350945" cy="28291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ko-KR" altLang="en-US" sz="1100" dirty="0">
                    <a:latin typeface="+mn-ea"/>
                  </a:endParaRPr>
                </a:p>
              </p:txBody>
            </p:sp>
            <p:sp>
              <p:nvSpPr>
                <p:cNvPr id="79" name="자유형 78"/>
                <p:cNvSpPr/>
                <p:nvPr/>
              </p:nvSpPr>
              <p:spPr bwMode="auto">
                <a:xfrm>
                  <a:off x="245126" y="-171400"/>
                  <a:ext cx="4351737" cy="283587"/>
                </a:xfrm>
                <a:custGeom>
                  <a:avLst/>
                  <a:gdLst>
                    <a:gd name="connsiteX0" fmla="*/ 0 w 1594800"/>
                    <a:gd name="connsiteY0" fmla="*/ 0 h 288032"/>
                    <a:gd name="connsiteX1" fmla="*/ 1594800 w 1594800"/>
                    <a:gd name="connsiteY1" fmla="*/ 0 h 288032"/>
                    <a:gd name="connsiteX2" fmla="*/ 1594800 w 1594800"/>
                    <a:gd name="connsiteY2" fmla="*/ 288032 h 288032"/>
                    <a:gd name="connsiteX3" fmla="*/ 0 w 1594800"/>
                    <a:gd name="connsiteY3" fmla="*/ 288032 h 288032"/>
                    <a:gd name="connsiteX4" fmla="*/ 0 w 1594800"/>
                    <a:gd name="connsiteY4" fmla="*/ 0 h 288032"/>
                    <a:gd name="connsiteX0" fmla="*/ 0 w 1594800"/>
                    <a:gd name="connsiteY0" fmla="*/ 0 h 288032"/>
                    <a:gd name="connsiteX1" fmla="*/ 1594800 w 1594800"/>
                    <a:gd name="connsiteY1" fmla="*/ 0 h 288032"/>
                    <a:gd name="connsiteX2" fmla="*/ 0 w 1594800"/>
                    <a:gd name="connsiteY2" fmla="*/ 288032 h 288032"/>
                    <a:gd name="connsiteX3" fmla="*/ 0 w 1594800"/>
                    <a:gd name="connsiteY3" fmla="*/ 0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94800" h="288032">
                      <a:moveTo>
                        <a:pt x="0" y="0"/>
                      </a:moveTo>
                      <a:lnTo>
                        <a:pt x="1594800" y="0"/>
                      </a:lnTo>
                      <a:lnTo>
                        <a:pt x="0" y="2880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17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 extrusionH="76200">
                  <a:bevelT w="0" h="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>
                    <a:defRPr/>
                  </a:pPr>
                  <a:r>
                    <a:rPr kumimoji="0" lang="ko-KR" altLang="en-US" sz="1200" dirty="0" smtClean="0">
                      <a:latin typeface="+mn-ea"/>
                    </a:rPr>
                    <a:t>통합정보</a:t>
                  </a:r>
                  <a:r>
                    <a:rPr kumimoji="0" lang="en-US" altLang="ko-KR" sz="1200" dirty="0" smtClean="0">
                      <a:latin typeface="+mn-ea"/>
                    </a:rPr>
                    <a:t>DB</a:t>
                  </a:r>
                  <a:endParaRPr kumimoji="0" lang="ko-KR" altLang="en-US" sz="1200" dirty="0">
                    <a:latin typeface="+mn-ea"/>
                  </a:endParaRPr>
                </a:p>
              </p:txBody>
            </p:sp>
          </p:grpSp>
        </p:grpSp>
        <p:sp>
          <p:nvSpPr>
            <p:cNvPr id="28" name="아래쪽 화살표 27"/>
            <p:cNvSpPr/>
            <p:nvPr/>
          </p:nvSpPr>
          <p:spPr>
            <a:xfrm>
              <a:off x="1943362" y="3140067"/>
              <a:ext cx="720080" cy="36004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latin typeface="+mn-ea"/>
                </a:rPr>
                <a:t>ETL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459950" y="1708375"/>
              <a:ext cx="3834038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rgbClr val="777777"/>
              </a:solidFill>
              <a:miter lim="800000"/>
              <a:headEnd/>
              <a:tailEnd/>
            </a:ln>
            <a:extLst/>
          </p:spPr>
          <p:txBody>
            <a:bodyPr lIns="36000" tIns="36000" rIns="36000" bIns="36000" anchor="t" anchorCtr="0"/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9pPr>
            </a:lstStyle>
            <a:p>
              <a:pPr eaLnBrk="1" latinLnBrk="0" hangingPunct="1"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/>
                </a:rPr>
                <a:t>DW</a:t>
              </a:r>
              <a:endPara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/>
              </a:endParaRPr>
            </a:p>
          </p:txBody>
        </p:sp>
        <p:grpSp>
          <p:nvGrpSpPr>
            <p:cNvPr id="9" name="그룹 29"/>
            <p:cNvGrpSpPr/>
            <p:nvPr/>
          </p:nvGrpSpPr>
          <p:grpSpPr>
            <a:xfrm>
              <a:off x="597833" y="1915931"/>
              <a:ext cx="929025" cy="632566"/>
              <a:chOff x="968813" y="1700808"/>
              <a:chExt cx="929025" cy="632566"/>
            </a:xfrm>
          </p:grpSpPr>
          <p:pic>
            <p:nvPicPr>
              <p:cNvPr id="74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직사각형 74"/>
              <p:cNvSpPr/>
              <p:nvPr/>
            </p:nvSpPr>
            <p:spPr>
              <a:xfrm>
                <a:off x="968813" y="1988841"/>
                <a:ext cx="929025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자동차검사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그룹 30"/>
            <p:cNvGrpSpPr/>
            <p:nvPr/>
          </p:nvGrpSpPr>
          <p:grpSpPr>
            <a:xfrm>
              <a:off x="621580" y="2419987"/>
              <a:ext cx="648072" cy="632566"/>
              <a:chOff x="992560" y="1700808"/>
              <a:chExt cx="648072" cy="632566"/>
            </a:xfrm>
          </p:grpSpPr>
          <p:pic>
            <p:nvPicPr>
              <p:cNvPr id="72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1087190" y="1988841"/>
                <a:ext cx="534094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고객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그룹 31"/>
            <p:cNvGrpSpPr/>
            <p:nvPr/>
          </p:nvGrpSpPr>
          <p:grpSpPr>
            <a:xfrm>
              <a:off x="1317913" y="1915931"/>
              <a:ext cx="929025" cy="632566"/>
              <a:chOff x="968813" y="1700808"/>
              <a:chExt cx="929025" cy="632566"/>
            </a:xfrm>
          </p:grpSpPr>
          <p:pic>
            <p:nvPicPr>
              <p:cNvPr id="70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968813" y="1988841"/>
                <a:ext cx="929025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운수종사자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7" name="그룹 32"/>
            <p:cNvGrpSpPr/>
            <p:nvPr/>
          </p:nvGrpSpPr>
          <p:grpSpPr>
            <a:xfrm>
              <a:off x="1339910" y="2419987"/>
              <a:ext cx="797382" cy="632566"/>
              <a:chOff x="990810" y="1700808"/>
              <a:chExt cx="797382" cy="632566"/>
            </a:xfrm>
          </p:grpSpPr>
          <p:pic>
            <p:nvPicPr>
              <p:cNvPr id="68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직사각형 68"/>
              <p:cNvSpPr/>
              <p:nvPr/>
            </p:nvSpPr>
            <p:spPr>
              <a:xfrm>
                <a:off x="990810" y="1988841"/>
                <a:ext cx="797382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운수업체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30" name="그룹 33"/>
            <p:cNvGrpSpPr/>
            <p:nvPr/>
          </p:nvGrpSpPr>
          <p:grpSpPr>
            <a:xfrm>
              <a:off x="2061740" y="1915931"/>
              <a:ext cx="807818" cy="632566"/>
              <a:chOff x="992560" y="1700808"/>
              <a:chExt cx="807818" cy="632566"/>
            </a:xfrm>
          </p:grpSpPr>
          <p:pic>
            <p:nvPicPr>
              <p:cNvPr id="66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1002997" y="1988841"/>
                <a:ext cx="797381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운행기록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31" name="그룹 34"/>
            <p:cNvGrpSpPr/>
            <p:nvPr/>
          </p:nvGrpSpPr>
          <p:grpSpPr>
            <a:xfrm>
              <a:off x="2061740" y="2419987"/>
              <a:ext cx="648072" cy="632566"/>
              <a:chOff x="992560" y="1700808"/>
              <a:chExt cx="648072" cy="632566"/>
            </a:xfrm>
          </p:grpSpPr>
          <p:pic>
            <p:nvPicPr>
              <p:cNvPr id="64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1087190" y="1988841"/>
                <a:ext cx="534094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조직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24" name="그룹 35"/>
            <p:cNvGrpSpPr/>
            <p:nvPr/>
          </p:nvGrpSpPr>
          <p:grpSpPr>
            <a:xfrm>
              <a:off x="2781820" y="1915931"/>
              <a:ext cx="859535" cy="632566"/>
              <a:chOff x="992560" y="1700808"/>
              <a:chExt cx="859535" cy="632566"/>
            </a:xfrm>
          </p:grpSpPr>
          <p:pic>
            <p:nvPicPr>
              <p:cNvPr id="62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1002997" y="1988841"/>
                <a:ext cx="849098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경영</a:t>
                </a:r>
                <a:r>
                  <a:rPr kumimoji="1" lang="en-US" altLang="ko-KR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회계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25" name="그룹 36"/>
            <p:cNvGrpSpPr/>
            <p:nvPr/>
          </p:nvGrpSpPr>
          <p:grpSpPr>
            <a:xfrm>
              <a:off x="2781820" y="2419987"/>
              <a:ext cx="823643" cy="632566"/>
              <a:chOff x="992560" y="1700808"/>
              <a:chExt cx="823643" cy="632566"/>
            </a:xfrm>
          </p:grpSpPr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1018822" y="1988841"/>
                <a:ext cx="797381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대중교통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26" name="그룹 37"/>
            <p:cNvGrpSpPr/>
            <p:nvPr/>
          </p:nvGrpSpPr>
          <p:grpSpPr>
            <a:xfrm>
              <a:off x="3501900" y="1915931"/>
              <a:ext cx="816365" cy="632566"/>
              <a:chOff x="992560" y="1700808"/>
              <a:chExt cx="816365" cy="632566"/>
            </a:xfrm>
          </p:grpSpPr>
          <p:pic>
            <p:nvPicPr>
              <p:cNvPr id="58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011544" y="1988841"/>
                <a:ext cx="797381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교통사고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27" name="그룹 38"/>
            <p:cNvGrpSpPr/>
            <p:nvPr/>
          </p:nvGrpSpPr>
          <p:grpSpPr>
            <a:xfrm>
              <a:off x="3501900" y="2419987"/>
              <a:ext cx="648072" cy="632566"/>
              <a:chOff x="992560" y="1700808"/>
              <a:chExt cx="648072" cy="632566"/>
            </a:xfrm>
          </p:grpSpPr>
          <p:pic>
            <p:nvPicPr>
              <p:cNvPr id="56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1187852" y="1988841"/>
                <a:ext cx="367192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en-US" altLang="ko-KR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</p:grp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9950" y="3572115"/>
              <a:ext cx="3834038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rgbClr val="777777"/>
              </a:solidFill>
              <a:miter lim="800000"/>
              <a:headEnd/>
              <a:tailEnd/>
            </a:ln>
            <a:extLst/>
          </p:spPr>
          <p:txBody>
            <a:bodyPr lIns="36000" tIns="36000" rIns="36000" bIns="36000" anchor="t" anchorCtr="0"/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defRPr sz="1500">
                  <a:solidFill>
                    <a:schemeClr val="tx1"/>
                  </a:solidFill>
                  <a:latin typeface="Arial" charset="0"/>
                  <a:ea typeface="MS Mincho" pitchFamily="49" charset="-128"/>
                </a:defRPr>
              </a:lvl9pPr>
            </a:lstStyle>
            <a:p>
              <a:pPr eaLnBrk="1" latinLnBrk="0" hangingPunct="1"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/>
                </a:rPr>
                <a:t>DM</a:t>
              </a:r>
              <a:endPara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/>
              </a:endParaRPr>
            </a:p>
          </p:txBody>
        </p:sp>
        <p:grpSp>
          <p:nvGrpSpPr>
            <p:cNvPr id="228" name="그룹 40"/>
            <p:cNvGrpSpPr/>
            <p:nvPr/>
          </p:nvGrpSpPr>
          <p:grpSpPr>
            <a:xfrm>
              <a:off x="538404" y="3932154"/>
              <a:ext cx="1060668" cy="632566"/>
              <a:chOff x="909384" y="1700808"/>
              <a:chExt cx="1060668" cy="632566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909384" y="1988841"/>
                <a:ext cx="1060668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교통사고분석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29" name="그룹 41"/>
            <p:cNvGrpSpPr/>
            <p:nvPr/>
          </p:nvGrpSpPr>
          <p:grpSpPr>
            <a:xfrm>
              <a:off x="1272174" y="3932154"/>
              <a:ext cx="1060667" cy="632566"/>
              <a:chOff x="923074" y="1700808"/>
              <a:chExt cx="1060667" cy="632566"/>
            </a:xfrm>
          </p:grpSpPr>
          <p:pic>
            <p:nvPicPr>
              <p:cNvPr id="52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923074" y="1988841"/>
                <a:ext cx="1060667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운수업체분석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30" name="그룹 42"/>
            <p:cNvGrpSpPr/>
            <p:nvPr/>
          </p:nvGrpSpPr>
          <p:grpSpPr>
            <a:xfrm>
              <a:off x="1974452" y="3932154"/>
              <a:ext cx="1060668" cy="632566"/>
              <a:chOff x="905272" y="1700808"/>
              <a:chExt cx="1060668" cy="632566"/>
            </a:xfrm>
          </p:grpSpPr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905272" y="1988841"/>
                <a:ext cx="1060668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경영현황분석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31" name="그룹 43"/>
            <p:cNvGrpSpPr/>
            <p:nvPr/>
          </p:nvGrpSpPr>
          <p:grpSpPr>
            <a:xfrm>
              <a:off x="2723413" y="3932154"/>
              <a:ext cx="1060667" cy="632566"/>
              <a:chOff x="934153" y="1700808"/>
              <a:chExt cx="1060667" cy="632566"/>
            </a:xfrm>
          </p:grpSpPr>
          <p:pic>
            <p:nvPicPr>
              <p:cNvPr id="48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934153" y="1988841"/>
                <a:ext cx="1060667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ko-KR" altLang="en-US" sz="700" b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검사정보분석</a:t>
                </a:r>
                <a:endParaRPr kumimoji="1" lang="en-US" altLang="ko-KR" sz="7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32" name="그룹 44"/>
            <p:cNvGrpSpPr/>
            <p:nvPr/>
          </p:nvGrpSpPr>
          <p:grpSpPr>
            <a:xfrm>
              <a:off x="3501900" y="3932154"/>
              <a:ext cx="648072" cy="632566"/>
              <a:chOff x="992560" y="1700808"/>
              <a:chExt cx="648072" cy="632566"/>
            </a:xfrm>
          </p:grpSpPr>
          <p:pic>
            <p:nvPicPr>
              <p:cNvPr id="46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60" y="1700808"/>
                <a:ext cx="648072" cy="63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1187852" y="1988841"/>
                <a:ext cx="367192" cy="26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5725" indent="-85725" algn="l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SzPct val="90000"/>
                  <a:defRPr/>
                </a:pPr>
                <a:r>
                  <a:rPr kumimoji="1" lang="en-US" altLang="ko-KR" sz="7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</p:grpSp>
      </p:grpSp>
      <p:grpSp>
        <p:nvGrpSpPr>
          <p:cNvPr id="233" name="그룹 79"/>
          <p:cNvGrpSpPr/>
          <p:nvPr/>
        </p:nvGrpSpPr>
        <p:grpSpPr>
          <a:xfrm>
            <a:off x="3985341" y="2343312"/>
            <a:ext cx="1230657" cy="2171900"/>
            <a:chOff x="1887963" y="7054431"/>
            <a:chExt cx="2285547" cy="1728000"/>
          </a:xfrm>
        </p:grpSpPr>
        <p:sp>
          <p:nvSpPr>
            <p:cNvPr id="81" name="순서도: 처리 80"/>
            <p:cNvSpPr/>
            <p:nvPr/>
          </p:nvSpPr>
          <p:spPr>
            <a:xfrm>
              <a:off x="1887965" y="7054431"/>
              <a:ext cx="2283430" cy="1728000"/>
            </a:xfrm>
            <a:prstGeom prst="flowChart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3055" latinLnBrk="0">
                <a:spcBef>
                  <a:spcPts val="0"/>
                </a:spcBef>
                <a:spcAft>
                  <a:spcPts val="600"/>
                </a:spcAft>
              </a:pPr>
              <a:endParaRPr lang="ko-KR" altLang="en-US" sz="12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34" name="그룹 87"/>
            <p:cNvGrpSpPr/>
            <p:nvPr/>
          </p:nvGrpSpPr>
          <p:grpSpPr>
            <a:xfrm>
              <a:off x="1887963" y="7054431"/>
              <a:ext cx="2285547" cy="172813"/>
              <a:chOff x="240858" y="-171400"/>
              <a:chExt cx="4609189" cy="172813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40858" y="-171399"/>
                <a:ext cx="4604920" cy="1728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 bwMode="auto">
              <a:xfrm>
                <a:off x="245127" y="-171400"/>
                <a:ext cx="4604920" cy="172812"/>
              </a:xfrm>
              <a:custGeom>
                <a:avLst/>
                <a:gdLst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1594800 w 1594800"/>
                  <a:gd name="connsiteY2" fmla="*/ 288032 h 288032"/>
                  <a:gd name="connsiteX3" fmla="*/ 0 w 1594800"/>
                  <a:gd name="connsiteY3" fmla="*/ 288032 h 288032"/>
                  <a:gd name="connsiteX4" fmla="*/ 0 w 1594800"/>
                  <a:gd name="connsiteY4" fmla="*/ 0 h 288032"/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0 w 1594800"/>
                  <a:gd name="connsiteY2" fmla="*/ 288032 h 288032"/>
                  <a:gd name="connsiteX3" fmla="*/ 0 w 1594800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4800" h="288032">
                    <a:moveTo>
                      <a:pt x="0" y="0"/>
                    </a:moveTo>
                    <a:lnTo>
                      <a:pt x="1594800" y="0"/>
                    </a:lnTo>
                    <a:lnTo>
                      <a:pt x="0" y="288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7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 extrusionH="76200">
                <a:bevelT w="0" h="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kumimoji="0" lang="en-US" altLang="ko-KR" sz="1100" dirty="0" err="1" smtClean="0">
                    <a:latin typeface="+mn-ea"/>
                  </a:rPr>
                  <a:t>QlikView</a:t>
                </a:r>
                <a:r>
                  <a:rPr kumimoji="0" lang="en-US" altLang="ko-KR" sz="1100" dirty="0" smtClean="0">
                    <a:latin typeface="+mn-ea"/>
                  </a:rPr>
                  <a:t> Server</a:t>
                </a:r>
              </a:p>
            </p:txBody>
          </p:sp>
        </p:grpSp>
      </p:grpSp>
      <p:sp>
        <p:nvSpPr>
          <p:cNvPr id="85" name="Rectangle 18"/>
          <p:cNvSpPr>
            <a:spLocks noChangeArrowheads="1"/>
          </p:cNvSpPr>
          <p:nvPr/>
        </p:nvSpPr>
        <p:spPr bwMode="auto">
          <a:xfrm>
            <a:off x="4100735" y="2777721"/>
            <a:ext cx="1002918" cy="5852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777777"/>
            </a:solidFill>
            <a:miter lim="800000"/>
            <a:headEnd/>
            <a:tailEnd/>
          </a:ln>
          <a:extLst/>
        </p:spPr>
        <p:txBody>
          <a:bodyPr lIns="36000" tIns="36000" rIns="36000" bIns="36000" anchor="t" anchorCtr="0"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9pPr>
          </a:lstStyle>
          <a:p>
            <a:pPr eaLnBrk="1" latinLnBrk="0" hangingPunct="1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/>
              </a:rPr>
              <a:t>QVD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/>
            </a:endParaRPr>
          </a:p>
        </p:txBody>
      </p:sp>
      <p:cxnSp>
        <p:nvCxnSpPr>
          <p:cNvPr id="86" name="직선 화살표 연결선 85"/>
          <p:cNvCxnSpPr>
            <a:stCxn id="29" idx="3"/>
            <a:endCxn id="85" idx="1"/>
          </p:cNvCxnSpPr>
          <p:nvPr/>
        </p:nvCxnSpPr>
        <p:spPr>
          <a:xfrm flipV="1">
            <a:off x="3241722" y="3070341"/>
            <a:ext cx="859013" cy="66143"/>
          </a:xfrm>
          <a:prstGeom prst="straightConnector1">
            <a:avLst/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87" name="Shape 339"/>
          <p:cNvCxnSpPr>
            <a:stCxn id="40" idx="3"/>
            <a:endCxn id="85" idx="1"/>
          </p:cNvCxnSpPr>
          <p:nvPr/>
        </p:nvCxnSpPr>
        <p:spPr>
          <a:xfrm flipV="1">
            <a:off x="3241722" y="3070341"/>
            <a:ext cx="859013" cy="1335975"/>
          </a:xfrm>
          <a:prstGeom prst="bentConnector3">
            <a:avLst>
              <a:gd name="adj1" fmla="val 58188"/>
            </a:avLst>
          </a:prstGeom>
          <a:noFill/>
          <a:ln w="6350">
            <a:solidFill>
              <a:srgbClr val="2C4774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4100735" y="3700840"/>
            <a:ext cx="1002918" cy="6516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777777"/>
            </a:solidFill>
            <a:miter lim="800000"/>
            <a:headEnd/>
            <a:tailEnd/>
          </a:ln>
          <a:extLst/>
        </p:spPr>
        <p:txBody>
          <a:bodyPr lIns="36000" tIns="36000" rIns="36000" bIns="36000" anchor="t" anchorCtr="0"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Arial" charset="0"/>
                <a:ea typeface="MS Mincho" pitchFamily="49" charset="-128"/>
              </a:defRPr>
            </a:lvl9pPr>
          </a:lstStyle>
          <a:p>
            <a:pPr eaLnBrk="1" latinLnBrk="0" hangingPunct="1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/>
              </a:rPr>
              <a:t>QVW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/>
            </a:endParaRPr>
          </a:p>
        </p:txBody>
      </p:sp>
      <p:sp>
        <p:nvSpPr>
          <p:cNvPr id="89" name="아래쪽 화살표 88"/>
          <p:cNvSpPr/>
          <p:nvPr/>
        </p:nvSpPr>
        <p:spPr>
          <a:xfrm>
            <a:off x="4283216" y="3394188"/>
            <a:ext cx="597776" cy="27153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+mn-ea"/>
              </a:rPr>
              <a:t>Script</a:t>
            </a:r>
          </a:p>
          <a:p>
            <a:pPr algn="ctr"/>
            <a:r>
              <a:rPr lang="ko-KR" altLang="en-US" sz="700" dirty="0" smtClean="0">
                <a:latin typeface="+mn-ea"/>
              </a:rPr>
              <a:t>배치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51281" y="3240891"/>
            <a:ext cx="107824" cy="10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58015" y="2940624"/>
            <a:ext cx="909220" cy="29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직사각형 91"/>
          <p:cNvSpPr/>
          <p:nvPr/>
        </p:nvSpPr>
        <p:spPr>
          <a:xfrm>
            <a:off x="4259105" y="3189753"/>
            <a:ext cx="197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spcAft>
                <a:spcPct val="15000"/>
              </a:spcAft>
              <a:buClr>
                <a:srgbClr val="000000"/>
              </a:buClr>
            </a:pP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/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5295" y="3863743"/>
            <a:ext cx="720253" cy="32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5295" y="4183165"/>
            <a:ext cx="114560" cy="11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직사각형 94"/>
          <p:cNvSpPr/>
          <p:nvPr/>
        </p:nvSpPr>
        <p:spPr>
          <a:xfrm>
            <a:off x="4304022" y="4135249"/>
            <a:ext cx="197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2576" y="3921903"/>
            <a:ext cx="641201" cy="1384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fontAlgn="base">
              <a:lnSpc>
                <a:spcPct val="90000"/>
              </a:lnSpc>
              <a:spcAft>
                <a:spcPct val="0"/>
              </a:spcAft>
              <a:tabLst>
                <a:tab pos="749300" algn="l"/>
              </a:tabLst>
            </a:pPr>
            <a:r>
              <a:rPr lang="ko-KR" altLang="en-US" sz="1000" dirty="0" smtClean="0">
                <a:latin typeface="+mn-ea"/>
              </a:rPr>
              <a:t>메모리로딩</a:t>
            </a:r>
          </a:p>
        </p:txBody>
      </p:sp>
      <p:sp>
        <p:nvSpPr>
          <p:cNvPr id="97" name="제목 1"/>
          <p:cNvSpPr txBox="1">
            <a:spLocks/>
          </p:cNvSpPr>
          <p:nvPr/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개요 </a:t>
            </a:r>
            <a:r>
              <a:rPr lang="en-US" altLang="ko-KR" sz="1400" b="1" dirty="0" smtClean="0">
                <a:latin typeface="+mn-ea"/>
              </a:rPr>
              <a:t>&gt; 1.1 </a:t>
            </a:r>
            <a:r>
              <a:rPr lang="ko-KR" altLang="en-US" sz="1400" b="1" dirty="0" smtClean="0">
                <a:latin typeface="+mn-ea"/>
              </a:rPr>
              <a:t>시스템 </a:t>
            </a:r>
            <a:r>
              <a:rPr lang="ko-KR" altLang="en-US" sz="1400" b="1" dirty="0" err="1" smtClean="0">
                <a:latin typeface="+mn-ea"/>
              </a:rPr>
              <a:t>아키텍쳐</a:t>
            </a:r>
            <a:r>
              <a:rPr lang="en-US" altLang="ko-KR" sz="1400" b="1" dirty="0" smtClean="0">
                <a:latin typeface="+mn-ea"/>
              </a:rPr>
              <a:t>(1/3)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8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텍스트 개체 틀 6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dirty="0" err="1" smtClean="0">
                <a:latin typeface="+mn-ea"/>
              </a:rPr>
              <a:t>QlikView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사용자 환경</a:t>
            </a:r>
            <a:endParaRPr kumimoji="0" lang="en-US" altLang="ko-KR" dirty="0">
              <a:latin typeface="+mn-ea"/>
            </a:endParaRPr>
          </a:p>
        </p:txBody>
      </p:sp>
      <p:sp>
        <p:nvSpPr>
          <p:cNvPr id="282" name="텍스트 개체 틀 62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>
                <a:latin typeface="+mn-ea"/>
              </a:rPr>
              <a:t>설              명</a:t>
            </a:r>
            <a:endParaRPr kumimoji="0" lang="ko-KR" altLang="en-US" dirty="0" smtClean="0">
              <a:latin typeface="+mn-ea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dirty="0" smtClean="0">
                <a:latin typeface="+mn-ea"/>
              </a:rPr>
              <a:t>Internet Explorer</a:t>
            </a:r>
            <a:r>
              <a:rPr lang="ko-KR" altLang="en-US" sz="1000" dirty="0" smtClean="0">
                <a:latin typeface="+mn-ea"/>
              </a:rPr>
              <a:t>에서만 제공되는 </a:t>
            </a:r>
            <a:r>
              <a:rPr lang="en-US" altLang="ko-KR" sz="1000" dirty="0" smtClean="0">
                <a:latin typeface="+mn-ea"/>
              </a:rPr>
              <a:t>Plug-In(Active-X)</a:t>
            </a:r>
            <a:r>
              <a:rPr lang="ko-KR" altLang="en-US" sz="1000" dirty="0" smtClean="0">
                <a:latin typeface="+mn-ea"/>
              </a:rPr>
              <a:t> 모드로 빠른 응답속도 및 한글화 </a:t>
            </a:r>
            <a:r>
              <a:rPr lang="ko-KR" altLang="en-US" sz="1000" dirty="0" err="1" smtClean="0">
                <a:latin typeface="+mn-ea"/>
              </a:rPr>
              <a:t>지원등</a:t>
            </a:r>
            <a:r>
              <a:rPr lang="ko-KR" altLang="en-US" sz="1000" dirty="0" smtClean="0">
                <a:latin typeface="+mn-ea"/>
              </a:rPr>
              <a:t> 대부분의 클라이언트 기능을 수행할 수 있음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dirty="0" smtClean="0">
                <a:latin typeface="+mn-ea"/>
              </a:rPr>
              <a:t>Any-Browser </a:t>
            </a:r>
            <a:r>
              <a:rPr lang="ko-KR" altLang="en-US" sz="1000" dirty="0" smtClean="0">
                <a:latin typeface="+mn-ea"/>
              </a:rPr>
              <a:t>환경으로 표준 </a:t>
            </a:r>
            <a:r>
              <a:rPr lang="en-US" altLang="ko-KR" sz="1000" dirty="0" smtClean="0">
                <a:latin typeface="+mn-ea"/>
              </a:rPr>
              <a:t>HTML</a:t>
            </a:r>
            <a:r>
              <a:rPr lang="ko-KR" altLang="en-US" sz="1000" dirty="0" smtClean="0">
                <a:latin typeface="+mn-ea"/>
              </a:rPr>
              <a:t> 및 </a:t>
            </a:r>
            <a:r>
              <a:rPr lang="en-US" altLang="ko-KR" sz="1000" dirty="0" smtClean="0">
                <a:latin typeface="+mn-ea"/>
              </a:rPr>
              <a:t>Java-Script </a:t>
            </a:r>
            <a:r>
              <a:rPr lang="ko-KR" altLang="en-US" sz="1000" dirty="0" smtClean="0">
                <a:latin typeface="+mn-ea"/>
              </a:rPr>
              <a:t>환경으로 된 </a:t>
            </a:r>
            <a:r>
              <a:rPr lang="en-US" altLang="ko-KR" sz="1000" dirty="0" smtClean="0">
                <a:latin typeface="+mn-ea"/>
              </a:rPr>
              <a:t>A-</a:t>
            </a:r>
            <a:r>
              <a:rPr lang="en-US" altLang="ko-KR" sz="1000" dirty="0" err="1" smtClean="0">
                <a:latin typeface="+mn-ea"/>
              </a:rPr>
              <a:t>jax</a:t>
            </a:r>
            <a:r>
              <a:rPr lang="ko-KR" altLang="en-US" sz="1000" dirty="0" smtClean="0">
                <a:latin typeface="+mn-ea"/>
              </a:rPr>
              <a:t>모드로 응답속도가 느리지만 별도의 설치가 </a:t>
            </a:r>
            <a:r>
              <a:rPr lang="ko-KR" altLang="en-US" sz="1000" dirty="0" err="1" smtClean="0">
                <a:latin typeface="+mn-ea"/>
              </a:rPr>
              <a:t>필요없는</a:t>
            </a:r>
            <a:r>
              <a:rPr lang="ko-KR" altLang="en-US" sz="1000" dirty="0" smtClean="0">
                <a:latin typeface="+mn-ea"/>
              </a:rPr>
              <a:t> 장점이 있으나 한글지원이 안되고 </a:t>
            </a:r>
            <a:r>
              <a:rPr lang="ko-KR" altLang="en-US" sz="1000" dirty="0" err="1" smtClean="0">
                <a:latin typeface="+mn-ea"/>
              </a:rPr>
              <a:t>사용성이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Plug-In</a:t>
            </a:r>
            <a:r>
              <a:rPr lang="ko-KR" altLang="en-US" sz="1000" dirty="0" smtClean="0">
                <a:latin typeface="+mn-ea"/>
              </a:rPr>
              <a:t>모드에 비해 좋지 않음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사용자 </a:t>
            </a:r>
            <a:r>
              <a:rPr lang="en-US" altLang="ko-KR" sz="1000" dirty="0" smtClean="0">
                <a:latin typeface="+mn-ea"/>
              </a:rPr>
              <a:t>PC</a:t>
            </a:r>
            <a:r>
              <a:rPr lang="ko-KR" altLang="en-US" sz="1000" dirty="0" smtClean="0">
                <a:latin typeface="+mn-ea"/>
              </a:rPr>
              <a:t>에 설치된 </a:t>
            </a:r>
            <a:r>
              <a:rPr lang="en-US" altLang="ko-KR" sz="1000" dirty="0" smtClean="0">
                <a:latin typeface="+mn-ea"/>
              </a:rPr>
              <a:t>Client</a:t>
            </a:r>
            <a:r>
              <a:rPr lang="ko-KR" altLang="en-US" sz="1000" dirty="0" smtClean="0">
                <a:latin typeface="+mn-ea"/>
              </a:rPr>
              <a:t>를 통해 서버의 보고서를 열수 있는 기능</a:t>
            </a:r>
            <a:endParaRPr lang="en-US" altLang="ko-KR" sz="1000" dirty="0" smtClean="0">
              <a:latin typeface="+mn-ea"/>
            </a:endParaRP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서버와 연결하지 않고 </a:t>
            </a:r>
            <a:r>
              <a:rPr lang="en-US" altLang="ko-KR" sz="1000" dirty="0" smtClean="0">
                <a:latin typeface="+mn-ea"/>
              </a:rPr>
              <a:t>Client</a:t>
            </a:r>
            <a:r>
              <a:rPr lang="ko-KR" altLang="en-US" sz="1000" dirty="0" smtClean="0">
                <a:latin typeface="+mn-ea"/>
              </a:rPr>
              <a:t>를 독립적으로 상용할 수 있음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grpSp>
        <p:nvGrpSpPr>
          <p:cNvPr id="3" name="그룹 21"/>
          <p:cNvGrpSpPr/>
          <p:nvPr/>
        </p:nvGrpSpPr>
        <p:grpSpPr>
          <a:xfrm>
            <a:off x="1094408" y="1882433"/>
            <a:ext cx="1002290" cy="3013378"/>
            <a:chOff x="6897215" y="1253887"/>
            <a:chExt cx="1080001" cy="3996000"/>
          </a:xfrm>
        </p:grpSpPr>
        <p:sp>
          <p:nvSpPr>
            <p:cNvPr id="23" name="순서도: 처리 22"/>
            <p:cNvSpPr/>
            <p:nvPr/>
          </p:nvSpPr>
          <p:spPr>
            <a:xfrm>
              <a:off x="6897215" y="1253887"/>
              <a:ext cx="1080000" cy="3996000"/>
            </a:xfrm>
            <a:prstGeom prst="flowChart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3055" latinLnBrk="0">
                <a:spcBef>
                  <a:spcPts val="0"/>
                </a:spcBef>
                <a:spcAft>
                  <a:spcPts val="600"/>
                </a:spcAft>
              </a:pPr>
              <a:endParaRPr lang="ko-KR" altLang="en-US" sz="12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" name="그룹 10"/>
            <p:cNvGrpSpPr/>
            <p:nvPr/>
          </p:nvGrpSpPr>
          <p:grpSpPr>
            <a:xfrm>
              <a:off x="6897216" y="1253887"/>
              <a:ext cx="1080000" cy="283587"/>
              <a:chOff x="240864" y="-171400"/>
              <a:chExt cx="4355999" cy="283587"/>
            </a:xfrm>
          </p:grpSpPr>
          <p:sp>
            <p:nvSpPr>
              <p:cNvPr id="25" name="직사각형 24"/>
              <p:cNvSpPr/>
              <p:nvPr/>
            </p:nvSpPr>
            <p:spPr bwMode="auto">
              <a:xfrm>
                <a:off x="240864" y="-171400"/>
                <a:ext cx="4350945" cy="2829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26" name="자유형 25"/>
              <p:cNvSpPr/>
              <p:nvPr/>
            </p:nvSpPr>
            <p:spPr bwMode="auto">
              <a:xfrm>
                <a:off x="245126" y="-171400"/>
                <a:ext cx="4351737" cy="283587"/>
              </a:xfrm>
              <a:custGeom>
                <a:avLst/>
                <a:gdLst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1594800 w 1594800"/>
                  <a:gd name="connsiteY2" fmla="*/ 288032 h 288032"/>
                  <a:gd name="connsiteX3" fmla="*/ 0 w 1594800"/>
                  <a:gd name="connsiteY3" fmla="*/ 288032 h 288032"/>
                  <a:gd name="connsiteX4" fmla="*/ 0 w 1594800"/>
                  <a:gd name="connsiteY4" fmla="*/ 0 h 288032"/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0 w 1594800"/>
                  <a:gd name="connsiteY2" fmla="*/ 288032 h 288032"/>
                  <a:gd name="connsiteX3" fmla="*/ 0 w 1594800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4800" h="288032">
                    <a:moveTo>
                      <a:pt x="0" y="0"/>
                    </a:moveTo>
                    <a:lnTo>
                      <a:pt x="1594800" y="0"/>
                    </a:lnTo>
                    <a:lnTo>
                      <a:pt x="0" y="288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7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 extrusionH="76200">
                <a:bevelT w="0" h="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ko-KR" altLang="en-US" sz="1100" dirty="0" smtClean="0">
                    <a:latin typeface="+mn-ea"/>
                  </a:rPr>
                  <a:t>통합정</a:t>
                </a:r>
                <a:r>
                  <a:rPr lang="ko-KR" altLang="en-US" sz="1100" dirty="0">
                    <a:latin typeface="+mn-ea"/>
                  </a:rPr>
                  <a:t>보</a:t>
                </a:r>
                <a:r>
                  <a:rPr kumimoji="0" lang="ko-KR" altLang="en-US" sz="1100" dirty="0" smtClean="0">
                    <a:latin typeface="+mn-ea"/>
                  </a:rPr>
                  <a:t> 포털</a:t>
                </a:r>
                <a:endParaRPr kumimoji="0" lang="ko-KR" altLang="en-US" sz="1100" dirty="0">
                  <a:latin typeface="+mn-ea"/>
                </a:endParaRPr>
              </a:p>
            </p:txBody>
          </p:sp>
        </p:grpSp>
      </p:grpSp>
      <p:pic>
        <p:nvPicPr>
          <p:cNvPr id="27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" t="3401" r="395" b="758"/>
          <a:stretch>
            <a:fillRect/>
          </a:stretch>
        </p:blipFill>
        <p:spPr bwMode="auto">
          <a:xfrm>
            <a:off x="1215004" y="3580187"/>
            <a:ext cx="773195" cy="46985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5004" y="2860393"/>
            <a:ext cx="773195" cy="4971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5004" y="2184032"/>
            <a:ext cx="773195" cy="4537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5" descr="Channel Visibilit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5004" y="4247475"/>
            <a:ext cx="773195" cy="454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961"/>
          <p:cNvSpPr>
            <a:spLocks noChangeArrowheads="1"/>
          </p:cNvSpPr>
          <p:nvPr/>
        </p:nvSpPr>
        <p:spPr bwMode="auto">
          <a:xfrm>
            <a:off x="1390598" y="3362219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정형화면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Rectangle 961"/>
          <p:cNvSpPr>
            <a:spLocks noChangeArrowheads="1"/>
          </p:cNvSpPr>
          <p:nvPr/>
        </p:nvSpPr>
        <p:spPr bwMode="auto">
          <a:xfrm>
            <a:off x="1291599" y="4703689"/>
            <a:ext cx="650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Excel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 활용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Rectangle 961"/>
          <p:cNvSpPr>
            <a:spLocks noChangeArrowheads="1"/>
          </p:cNvSpPr>
          <p:nvPr/>
        </p:nvSpPr>
        <p:spPr bwMode="auto">
          <a:xfrm>
            <a:off x="1388231" y="2639508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대시보드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Rectangle 961"/>
          <p:cNvSpPr>
            <a:spLocks noChangeArrowheads="1"/>
          </p:cNvSpPr>
          <p:nvPr/>
        </p:nvSpPr>
        <p:spPr bwMode="auto">
          <a:xfrm>
            <a:off x="1378124" y="4052862"/>
            <a:ext cx="48731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고급분석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099" y="3763108"/>
            <a:ext cx="2808312" cy="132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3830712" y="4258697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 </a:t>
            </a:r>
            <a:r>
              <a:rPr lang="ko-KR" altLang="en-US" sz="1200" dirty="0" smtClean="0"/>
              <a:t>서버연결</a:t>
            </a:r>
            <a:endParaRPr lang="ko-KR" altLang="en-US" sz="1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10632" y="1810425"/>
            <a:ext cx="2850480" cy="82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3758704" y="2098457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브라우저 </a:t>
            </a:r>
            <a:r>
              <a:rPr lang="en-US" altLang="ko-KR" sz="1200" dirty="0" smtClean="0"/>
              <a:t>Plug-In </a:t>
            </a:r>
            <a:r>
              <a:rPr lang="ko-KR" altLang="en-US" sz="1200" dirty="0" smtClean="0"/>
              <a:t>모드</a:t>
            </a:r>
            <a:endParaRPr lang="ko-KR" altLang="en-US" sz="1200" dirty="0"/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10632" y="2818537"/>
            <a:ext cx="2850480" cy="82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3758704" y="3106569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브라우저 </a:t>
            </a:r>
            <a:r>
              <a:rPr lang="en-US" altLang="ko-KR" sz="1200" dirty="0" smtClean="0"/>
              <a:t>A-</a:t>
            </a:r>
            <a:r>
              <a:rPr lang="en-US" altLang="ko-KR" sz="1200" dirty="0" err="1" smtClean="0"/>
              <a:t>jax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모드</a:t>
            </a:r>
            <a:endParaRPr lang="ko-KR" altLang="en-US" sz="1200" dirty="0"/>
          </a:p>
        </p:txBody>
      </p:sp>
      <p:cxnSp>
        <p:nvCxnSpPr>
          <p:cNvPr id="47" name="꺾인 연결선 46"/>
          <p:cNvCxnSpPr>
            <a:stCxn id="23" idx="3"/>
            <a:endCxn id="8194" idx="1"/>
          </p:cNvCxnSpPr>
          <p:nvPr/>
        </p:nvCxnSpPr>
        <p:spPr>
          <a:xfrm>
            <a:off x="2096697" y="3389122"/>
            <a:ext cx="1022402" cy="1035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3"/>
            <a:endCxn id="44" idx="1"/>
          </p:cNvCxnSpPr>
          <p:nvPr/>
        </p:nvCxnSpPr>
        <p:spPr>
          <a:xfrm flipV="1">
            <a:off x="2096697" y="3229479"/>
            <a:ext cx="1013935" cy="1596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3" idx="3"/>
            <a:endCxn id="8195" idx="1"/>
          </p:cNvCxnSpPr>
          <p:nvPr/>
        </p:nvCxnSpPr>
        <p:spPr>
          <a:xfrm flipV="1">
            <a:off x="2096697" y="2221367"/>
            <a:ext cx="1013935" cy="1167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12840" y="5229200"/>
            <a:ext cx="2088232" cy="9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직사각형 54"/>
          <p:cNvSpPr/>
          <p:nvPr/>
        </p:nvSpPr>
        <p:spPr>
          <a:xfrm>
            <a:off x="3830712" y="5589240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 </a:t>
            </a:r>
            <a:r>
              <a:rPr lang="ko-KR" altLang="en-US" sz="1200" dirty="0" smtClean="0"/>
              <a:t>독립</a:t>
            </a:r>
            <a:endParaRPr lang="ko-KR" altLang="en-US" sz="1200" dirty="0"/>
          </a:p>
        </p:txBody>
      </p:sp>
      <p:cxnSp>
        <p:nvCxnSpPr>
          <p:cNvPr id="60" name="꺾인 연결선 59"/>
          <p:cNvCxnSpPr>
            <a:stCxn id="23" idx="2"/>
            <a:endCxn id="54" idx="1"/>
          </p:cNvCxnSpPr>
          <p:nvPr/>
        </p:nvCxnSpPr>
        <p:spPr bwMode="auto">
          <a:xfrm rot="16200000" flipH="1">
            <a:off x="2141731" y="4349632"/>
            <a:ext cx="824930" cy="1917287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곱셈 기호 63"/>
          <p:cNvSpPr/>
          <p:nvPr/>
        </p:nvSpPr>
        <p:spPr>
          <a:xfrm>
            <a:off x="2432720" y="5534166"/>
            <a:ext cx="360040" cy="36004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289"/>
          <p:cNvSpPr>
            <a:spLocks noChangeArrowheads="1"/>
          </p:cNvSpPr>
          <p:nvPr/>
        </p:nvSpPr>
        <p:spPr bwMode="auto">
          <a:xfrm>
            <a:off x="3656856" y="198884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Oval 289"/>
          <p:cNvSpPr>
            <a:spLocks noChangeArrowheads="1"/>
          </p:cNvSpPr>
          <p:nvPr/>
        </p:nvSpPr>
        <p:spPr bwMode="auto">
          <a:xfrm>
            <a:off x="3656856" y="299695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Oval 289"/>
          <p:cNvSpPr>
            <a:spLocks noChangeArrowheads="1"/>
          </p:cNvSpPr>
          <p:nvPr/>
        </p:nvSpPr>
        <p:spPr bwMode="auto">
          <a:xfrm>
            <a:off x="3656856" y="414908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Oval 289"/>
          <p:cNvSpPr>
            <a:spLocks noChangeArrowheads="1"/>
          </p:cNvSpPr>
          <p:nvPr/>
        </p:nvSpPr>
        <p:spPr bwMode="auto">
          <a:xfrm>
            <a:off x="3656856" y="551723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개요 </a:t>
            </a:r>
            <a:r>
              <a:rPr lang="en-US" altLang="ko-KR" sz="1400" b="1" dirty="0" smtClean="0">
                <a:latin typeface="+mn-ea"/>
              </a:rPr>
              <a:t>&gt; 1.1 </a:t>
            </a:r>
            <a:r>
              <a:rPr lang="ko-KR" altLang="en-US" sz="1400" b="1" dirty="0" smtClean="0">
                <a:latin typeface="+mn-ea"/>
              </a:rPr>
              <a:t>시스템 </a:t>
            </a:r>
            <a:r>
              <a:rPr lang="ko-KR" altLang="en-US" sz="1400" b="1" dirty="0" err="1" smtClean="0">
                <a:latin typeface="+mn-ea"/>
              </a:rPr>
              <a:t>아키텍쳐</a:t>
            </a:r>
            <a:r>
              <a:rPr lang="en-US" altLang="ko-KR" sz="1400" b="1" dirty="0" smtClean="0">
                <a:latin typeface="+mn-ea"/>
              </a:rPr>
              <a:t>(2/3)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2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텍스트 개체 틀 6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dirty="0" err="1" smtClean="0">
                <a:latin typeface="+mn-ea"/>
              </a:rPr>
              <a:t>QlikView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라이선스 체계</a:t>
            </a:r>
            <a:endParaRPr kumimoji="0" lang="en-US" altLang="ko-KR" dirty="0">
              <a:latin typeface="+mn-ea"/>
            </a:endParaRPr>
          </a:p>
        </p:txBody>
      </p:sp>
      <p:sp>
        <p:nvSpPr>
          <p:cNvPr id="282" name="텍스트 개체 틀 62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>
                <a:latin typeface="+mn-ea"/>
              </a:rPr>
              <a:t>설              명</a:t>
            </a:r>
            <a:endParaRPr kumimoji="0" lang="ko-KR" altLang="en-US" dirty="0" smtClean="0">
              <a:latin typeface="+mn-ea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사용자 </a:t>
            </a:r>
            <a:r>
              <a:rPr lang="en-US" altLang="ko-KR" sz="1000" dirty="0" smtClean="0">
                <a:latin typeface="+mn-ea"/>
              </a:rPr>
              <a:t>PC</a:t>
            </a:r>
            <a:r>
              <a:rPr lang="ko-KR" altLang="en-US" sz="1000" dirty="0" smtClean="0">
                <a:latin typeface="+mn-ea"/>
              </a:rPr>
              <a:t>에서 클라이언트를 설치 하면 프로패셔널 버전으로 설치되어 자신이 만든 보고서에 한하여 모든 기능이 지원된다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pPr>
              <a:spcBef>
                <a:spcPct val="20000"/>
              </a:spcBef>
              <a:buAutoNum type="arabicPeriod"/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타인이나 서버에서 보유하고 있는 보고서를 클라이언트에서 단독으로 구동하기 위해서는 라이선스가 필요한데 서버에 연결하면 라이선스를 리스 받아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개월간 유효한 라이선스를 보유하게 된다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grpSp>
        <p:nvGrpSpPr>
          <p:cNvPr id="3" name="그룹 21"/>
          <p:cNvGrpSpPr/>
          <p:nvPr/>
        </p:nvGrpSpPr>
        <p:grpSpPr>
          <a:xfrm>
            <a:off x="632520" y="1916832"/>
            <a:ext cx="1002290" cy="3013378"/>
            <a:chOff x="6897215" y="1253887"/>
            <a:chExt cx="1080001" cy="3996000"/>
          </a:xfrm>
        </p:grpSpPr>
        <p:sp>
          <p:nvSpPr>
            <p:cNvPr id="23" name="순서도: 처리 22"/>
            <p:cNvSpPr/>
            <p:nvPr/>
          </p:nvSpPr>
          <p:spPr>
            <a:xfrm>
              <a:off x="6897215" y="1253887"/>
              <a:ext cx="1080000" cy="3996000"/>
            </a:xfrm>
            <a:prstGeom prst="flowChart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3055" latinLnBrk="0">
                <a:spcBef>
                  <a:spcPts val="0"/>
                </a:spcBef>
                <a:spcAft>
                  <a:spcPts val="600"/>
                </a:spcAft>
              </a:pPr>
              <a:endParaRPr lang="ko-KR" altLang="en-US" sz="12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" name="그룹 10"/>
            <p:cNvGrpSpPr/>
            <p:nvPr/>
          </p:nvGrpSpPr>
          <p:grpSpPr>
            <a:xfrm>
              <a:off x="6897216" y="1253887"/>
              <a:ext cx="1080000" cy="283587"/>
              <a:chOff x="240864" y="-171400"/>
              <a:chExt cx="4355999" cy="283587"/>
            </a:xfrm>
          </p:grpSpPr>
          <p:sp>
            <p:nvSpPr>
              <p:cNvPr id="25" name="직사각형 24"/>
              <p:cNvSpPr/>
              <p:nvPr/>
            </p:nvSpPr>
            <p:spPr bwMode="auto">
              <a:xfrm>
                <a:off x="240864" y="-171400"/>
                <a:ext cx="4350945" cy="2829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26" name="자유형 25"/>
              <p:cNvSpPr/>
              <p:nvPr/>
            </p:nvSpPr>
            <p:spPr bwMode="auto">
              <a:xfrm>
                <a:off x="245126" y="-171400"/>
                <a:ext cx="4351737" cy="283587"/>
              </a:xfrm>
              <a:custGeom>
                <a:avLst/>
                <a:gdLst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1594800 w 1594800"/>
                  <a:gd name="connsiteY2" fmla="*/ 288032 h 288032"/>
                  <a:gd name="connsiteX3" fmla="*/ 0 w 1594800"/>
                  <a:gd name="connsiteY3" fmla="*/ 288032 h 288032"/>
                  <a:gd name="connsiteX4" fmla="*/ 0 w 1594800"/>
                  <a:gd name="connsiteY4" fmla="*/ 0 h 288032"/>
                  <a:gd name="connsiteX0" fmla="*/ 0 w 1594800"/>
                  <a:gd name="connsiteY0" fmla="*/ 0 h 288032"/>
                  <a:gd name="connsiteX1" fmla="*/ 1594800 w 1594800"/>
                  <a:gd name="connsiteY1" fmla="*/ 0 h 288032"/>
                  <a:gd name="connsiteX2" fmla="*/ 0 w 1594800"/>
                  <a:gd name="connsiteY2" fmla="*/ 288032 h 288032"/>
                  <a:gd name="connsiteX3" fmla="*/ 0 w 1594800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4800" h="288032">
                    <a:moveTo>
                      <a:pt x="0" y="0"/>
                    </a:moveTo>
                    <a:lnTo>
                      <a:pt x="1594800" y="0"/>
                    </a:lnTo>
                    <a:lnTo>
                      <a:pt x="0" y="288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7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 extrusionH="76200">
                <a:bevelT w="0" h="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ko-KR" altLang="en-US" sz="1100" dirty="0" smtClean="0">
                    <a:latin typeface="+mn-ea"/>
                  </a:rPr>
                  <a:t>통합정</a:t>
                </a:r>
                <a:r>
                  <a:rPr lang="ko-KR" altLang="en-US" sz="1100" dirty="0">
                    <a:latin typeface="+mn-ea"/>
                  </a:rPr>
                  <a:t>보</a:t>
                </a:r>
                <a:r>
                  <a:rPr kumimoji="0" lang="ko-KR" altLang="en-US" sz="1100" dirty="0" smtClean="0">
                    <a:latin typeface="+mn-ea"/>
                  </a:rPr>
                  <a:t> 포털</a:t>
                </a:r>
                <a:endParaRPr kumimoji="0" lang="ko-KR" altLang="en-US" sz="1100" dirty="0">
                  <a:latin typeface="+mn-ea"/>
                </a:endParaRPr>
              </a:p>
            </p:txBody>
          </p:sp>
        </p:grpSp>
      </p:grpSp>
      <p:pic>
        <p:nvPicPr>
          <p:cNvPr id="27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" t="3401" r="395" b="758"/>
          <a:stretch>
            <a:fillRect/>
          </a:stretch>
        </p:blipFill>
        <p:spPr bwMode="auto">
          <a:xfrm>
            <a:off x="729929" y="3580187"/>
            <a:ext cx="773195" cy="46985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929" y="2860393"/>
            <a:ext cx="773195" cy="4971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929" y="2184032"/>
            <a:ext cx="773195" cy="4537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5" descr="Channel Visibilit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929" y="4247475"/>
            <a:ext cx="773195" cy="454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961"/>
          <p:cNvSpPr>
            <a:spLocks noChangeArrowheads="1"/>
          </p:cNvSpPr>
          <p:nvPr/>
        </p:nvSpPr>
        <p:spPr bwMode="auto">
          <a:xfrm>
            <a:off x="905523" y="3362219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정형화면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Rectangle 961"/>
          <p:cNvSpPr>
            <a:spLocks noChangeArrowheads="1"/>
          </p:cNvSpPr>
          <p:nvPr/>
        </p:nvSpPr>
        <p:spPr bwMode="auto">
          <a:xfrm>
            <a:off x="806524" y="4703689"/>
            <a:ext cx="650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Excel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 활용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Rectangle 961"/>
          <p:cNvSpPr>
            <a:spLocks noChangeArrowheads="1"/>
          </p:cNvSpPr>
          <p:nvPr/>
        </p:nvSpPr>
        <p:spPr bwMode="auto">
          <a:xfrm>
            <a:off x="903156" y="2639508"/>
            <a:ext cx="48090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대시보드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Rectangle 961"/>
          <p:cNvSpPr>
            <a:spLocks noChangeArrowheads="1"/>
          </p:cNvSpPr>
          <p:nvPr/>
        </p:nvSpPr>
        <p:spPr bwMode="auto">
          <a:xfrm>
            <a:off x="893049" y="4052862"/>
            <a:ext cx="48731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180975" indent="-180975" defTabSz="995363" latinLnBrk="0"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고급분석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1" name="꺾인 연결선 50"/>
          <p:cNvCxnSpPr>
            <a:stCxn id="23" idx="3"/>
            <a:endCxn id="43" idx="1"/>
          </p:cNvCxnSpPr>
          <p:nvPr/>
        </p:nvCxnSpPr>
        <p:spPr>
          <a:xfrm flipV="1">
            <a:off x="1634809" y="2204864"/>
            <a:ext cx="2094055" cy="1218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6696" y="5157192"/>
            <a:ext cx="2088232" cy="9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직사각형 54"/>
          <p:cNvSpPr/>
          <p:nvPr/>
        </p:nvSpPr>
        <p:spPr>
          <a:xfrm>
            <a:off x="2648744" y="5517232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 </a:t>
            </a:r>
            <a:r>
              <a:rPr lang="ko-KR" altLang="en-US" sz="1200" dirty="0" smtClean="0"/>
              <a:t>서버 연결</a:t>
            </a:r>
            <a:endParaRPr lang="ko-KR" altLang="en-US" sz="1200" dirty="0"/>
          </a:p>
        </p:txBody>
      </p:sp>
      <p:cxnSp>
        <p:nvCxnSpPr>
          <p:cNvPr id="60" name="꺾인 연결선 59"/>
          <p:cNvCxnSpPr>
            <a:stCxn id="23" idx="2"/>
            <a:endCxn id="54" idx="1"/>
          </p:cNvCxnSpPr>
          <p:nvPr/>
        </p:nvCxnSpPr>
        <p:spPr bwMode="auto">
          <a:xfrm rot="16200000" flipH="1">
            <a:off x="1315919" y="4747955"/>
            <a:ext cx="718523" cy="1083031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직사각형 40"/>
          <p:cNvSpPr/>
          <p:nvPr/>
        </p:nvSpPr>
        <p:spPr>
          <a:xfrm>
            <a:off x="171264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라이센스보유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728864" y="206084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3728864" y="256490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728864" y="371703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20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3728864" y="306896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53" name="꺾인 연결선 52"/>
          <p:cNvCxnSpPr>
            <a:stCxn id="23" idx="3"/>
            <a:endCxn id="49" idx="1"/>
          </p:cNvCxnSpPr>
          <p:nvPr/>
        </p:nvCxnSpPr>
        <p:spPr>
          <a:xfrm>
            <a:off x="1634809" y="3423521"/>
            <a:ext cx="2094055" cy="4375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728864" y="414908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21</a:t>
            </a:r>
            <a:endParaRPr lang="ko-KR" altLang="en-US" sz="1600" dirty="0"/>
          </a:p>
        </p:txBody>
      </p:sp>
      <p:cxnSp>
        <p:nvCxnSpPr>
          <p:cNvPr id="72" name="꺾인 연결선 59"/>
          <p:cNvCxnSpPr>
            <a:stCxn id="23" idx="3"/>
            <a:endCxn id="71" idx="1"/>
          </p:cNvCxnSpPr>
          <p:nvPr/>
        </p:nvCxnSpPr>
        <p:spPr bwMode="auto">
          <a:xfrm>
            <a:off x="1634809" y="3423521"/>
            <a:ext cx="2094055" cy="86957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곱셈 기호 74"/>
          <p:cNvSpPr/>
          <p:nvPr/>
        </p:nvSpPr>
        <p:spPr>
          <a:xfrm>
            <a:off x="3008784" y="4094006"/>
            <a:ext cx="360040" cy="36004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169024" y="4149080"/>
            <a:ext cx="16561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50" dirty="0" smtClean="0">
                <a:latin typeface="+mn-ea"/>
              </a:rPr>
              <a:t> 20</a:t>
            </a:r>
            <a:r>
              <a:rPr lang="ko-KR" altLang="en-US" sz="1050" dirty="0" smtClean="0">
                <a:latin typeface="+mn-ea"/>
              </a:rPr>
              <a:t>명에게 모두 할당된 이후 </a:t>
            </a:r>
            <a:r>
              <a:rPr lang="en-US" altLang="ko-KR" sz="1050" dirty="0" smtClean="0">
                <a:latin typeface="+mn-ea"/>
              </a:rPr>
              <a:t>21</a:t>
            </a:r>
            <a:r>
              <a:rPr lang="ko-KR" altLang="en-US" sz="1050" dirty="0" smtClean="0">
                <a:latin typeface="+mn-ea"/>
              </a:rPr>
              <a:t>번째 사용자는 접속이 안되며</a:t>
            </a:r>
            <a:r>
              <a:rPr lang="en-US" altLang="ko-KR" sz="1050" dirty="0" smtClean="0">
                <a:latin typeface="+mn-ea"/>
              </a:rPr>
              <a:t>, </a:t>
            </a:r>
            <a:r>
              <a:rPr lang="ko-KR" altLang="en-US" sz="1050" dirty="0" smtClean="0">
                <a:latin typeface="+mn-ea"/>
              </a:rPr>
              <a:t>빈자리가 생기면 접속되어 라이선스 할당</a:t>
            </a:r>
            <a:endParaRPr lang="en-US" altLang="ko-KR" sz="1050" dirty="0" smtClean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84648" y="321297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접속순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으로</a:t>
            </a:r>
            <a:r>
              <a:rPr lang="ko-KR" altLang="en-US" sz="1050" dirty="0" smtClean="0"/>
              <a:t> 할당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4376936" y="5445224"/>
            <a:ext cx="22322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클라이언트의 경우 서버의 연결하면 라이선스가 리스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차용</a:t>
            </a:r>
            <a:r>
              <a:rPr lang="en-US" altLang="ko-KR" sz="1050" dirty="0" smtClean="0">
                <a:latin typeface="+mn-ea"/>
              </a:rPr>
              <a:t>)</a:t>
            </a:r>
            <a:r>
              <a:rPr lang="ko-KR" altLang="en-US" sz="1050" dirty="0" smtClean="0">
                <a:latin typeface="+mn-ea"/>
              </a:rPr>
              <a:t>됨</a:t>
            </a:r>
            <a:endParaRPr lang="en-US" altLang="ko-KR" sz="105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050" dirty="0" smtClean="0">
                <a:latin typeface="+mn-ea"/>
              </a:rPr>
              <a:t>(1</a:t>
            </a:r>
            <a:r>
              <a:rPr lang="ko-KR" altLang="en-US" sz="1050" dirty="0" smtClean="0">
                <a:latin typeface="+mn-ea"/>
              </a:rPr>
              <a:t>번 접근으로 </a:t>
            </a:r>
            <a:r>
              <a:rPr lang="en-US" altLang="ko-KR" sz="1050" dirty="0" smtClean="0">
                <a:latin typeface="+mn-ea"/>
              </a:rPr>
              <a:t>1</a:t>
            </a:r>
            <a:r>
              <a:rPr lang="ko-KR" altLang="en-US" sz="1050" dirty="0" smtClean="0">
                <a:latin typeface="+mn-ea"/>
              </a:rPr>
              <a:t>개월간 유효</a:t>
            </a:r>
            <a:r>
              <a:rPr lang="en-US" altLang="ko-KR" sz="1050" dirty="0" smtClean="0">
                <a:latin typeface="+mn-ea"/>
              </a:rPr>
              <a:t>)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개요 </a:t>
            </a:r>
            <a:r>
              <a:rPr lang="en-US" altLang="ko-KR" sz="1400" b="1" dirty="0" smtClean="0">
                <a:latin typeface="+mn-ea"/>
              </a:rPr>
              <a:t>&gt; 1.1 </a:t>
            </a:r>
            <a:r>
              <a:rPr lang="ko-KR" altLang="en-US" sz="1400" b="1" dirty="0" smtClean="0">
                <a:latin typeface="+mn-ea"/>
              </a:rPr>
              <a:t>시스템 </a:t>
            </a:r>
            <a:r>
              <a:rPr lang="ko-KR" altLang="en-US" sz="1400" b="1" dirty="0" err="1" smtClean="0">
                <a:latin typeface="+mn-ea"/>
              </a:rPr>
              <a:t>아키텍쳐</a:t>
            </a:r>
            <a:r>
              <a:rPr lang="en-US" altLang="ko-KR" sz="1400" b="1" dirty="0" smtClean="0">
                <a:latin typeface="+mn-ea"/>
              </a:rPr>
              <a:t>(3/3)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2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2. </a:t>
            </a:r>
            <a:r>
              <a:rPr lang="ko-KR" altLang="en-US" b="1" dirty="0" smtClean="0">
                <a:latin typeface="+mn-ea"/>
                <a:ea typeface="+mn-ea"/>
              </a:rPr>
              <a:t>시스템 둘러보기 </a:t>
            </a:r>
            <a:r>
              <a:rPr lang="en-US" altLang="ko-KR" b="1" dirty="0" smtClean="0">
                <a:latin typeface="+mn-ea"/>
                <a:ea typeface="+mn-ea"/>
              </a:rPr>
              <a:t>&gt; 2.1 </a:t>
            </a:r>
            <a:r>
              <a:rPr lang="ko-KR" altLang="en-US" b="1" dirty="0" smtClean="0">
                <a:latin typeface="+mn-ea"/>
                <a:ea typeface="+mn-ea"/>
              </a:rPr>
              <a:t>개요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72480" y="980728"/>
            <a:ext cx="9361040" cy="285750"/>
            <a:chOff x="272480" y="1700808"/>
            <a:chExt cx="9361040" cy="2857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2480" y="1700808"/>
              <a:ext cx="1905000" cy="28575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13520" y="1700808"/>
              <a:ext cx="7620000" cy="28575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61095" y="1767616"/>
              <a:ext cx="974626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l" fontAlgn="base">
                <a:lnSpc>
                  <a:spcPct val="90000"/>
                </a:lnSpc>
                <a:spcAft>
                  <a:spcPct val="0"/>
                </a:spcAft>
                <a:tabLst>
                  <a:tab pos="749300" algn="l"/>
                </a:tabLst>
              </a:pPr>
              <a:r>
                <a:rPr lang="ko-KR" altLang="en-US" sz="1200" b="1" dirty="0" smtClean="0">
                  <a:latin typeface="+mn-ea"/>
                  <a:ea typeface="+mn-ea"/>
                </a:rPr>
                <a:t>정보포털 개요</a:t>
              </a:r>
            </a:p>
          </p:txBody>
        </p:sp>
      </p:grp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3512840" y="6203444"/>
            <a:ext cx="2880320" cy="35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230" tIns="44115" rIns="88230" bIns="44115"/>
          <a:lstStyle>
            <a:lvl1pPr marL="187325" indent="-1873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5138" indent="-2762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684338" indent="-76517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054225" indent="-185738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22525" indent="-184150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797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369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7941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513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 defTabSz="914400" eaLnBrk="0" hangingPunct="0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en-US" altLang="ko-KR" sz="1200" b="0" dirty="0" smtClean="0">
                <a:latin typeface="+mn-ea"/>
                <a:ea typeface="+mn-ea"/>
              </a:rPr>
              <a:t>▶ </a:t>
            </a:r>
            <a:r>
              <a:rPr kumimoji="0" lang="ko-KR" altLang="en-US" sz="1200" b="0" dirty="0" smtClean="0">
                <a:latin typeface="+mn-ea"/>
                <a:ea typeface="+mn-ea"/>
              </a:rPr>
              <a:t>통합</a:t>
            </a:r>
            <a:r>
              <a:rPr kumimoji="0" lang="en-US" altLang="ko-KR" sz="1200" b="0" dirty="0" smtClean="0">
                <a:latin typeface="+mn-ea"/>
                <a:ea typeface="+mn-ea"/>
              </a:rPr>
              <a:t>DW</a:t>
            </a:r>
            <a:r>
              <a:rPr kumimoji="0" lang="ko-KR" altLang="en-US" sz="1200" b="0" dirty="0" smtClean="0">
                <a:latin typeface="+mn-ea"/>
                <a:ea typeface="+mn-ea"/>
              </a:rPr>
              <a:t>에 비정형쿼리를 수행</a:t>
            </a:r>
            <a:endParaRPr lang="ko-KR" altLang="en-US" sz="1200" b="0" dirty="0">
              <a:latin typeface="+mn-ea"/>
              <a:ea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208" y="1268760"/>
            <a:ext cx="91319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3510408" y="2591276"/>
            <a:ext cx="2378696" cy="2152154"/>
            <a:chOff x="348131" y="2684089"/>
            <a:chExt cx="3263100" cy="2952328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8131" y="2684089"/>
              <a:ext cx="3263100" cy="2952328"/>
            </a:xfrm>
            <a:prstGeom prst="rect">
              <a:avLst/>
            </a:prstGeom>
            <a:ln>
              <a:noFill/>
            </a:ln>
            <a:effectLst>
              <a:outerShdw blurRad="292100" dist="88900" dir="2700000" algn="tl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61" name="직사각형 60"/>
            <p:cNvSpPr/>
            <p:nvPr/>
          </p:nvSpPr>
          <p:spPr>
            <a:xfrm>
              <a:off x="1064568" y="2815538"/>
              <a:ext cx="464840" cy="105866"/>
            </a:xfrm>
            <a:prstGeom prst="rect">
              <a:avLst/>
            </a:prstGeom>
            <a:solidFill>
              <a:srgbClr val="196EB4"/>
            </a:solidFill>
            <a:ln>
              <a:solidFill>
                <a:srgbClr val="196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196EB4"/>
                  </a:solidFill>
                </a:ln>
                <a:latin typeface="+mn-ea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2434" y="2505388"/>
            <a:ext cx="2828890" cy="1971557"/>
          </a:xfrm>
          <a:prstGeom prst="rect">
            <a:avLst/>
          </a:prstGeom>
          <a:effectLst>
            <a:outerShdw blurRad="292100" dist="88900" dir="2700000" algn="tl" rotWithShape="0">
              <a:prstClr val="black">
                <a:alpha val="43000"/>
              </a:prstClr>
            </a:outerShdw>
          </a:effectLst>
        </p:spPr>
      </p:pic>
      <p:sp>
        <p:nvSpPr>
          <p:cNvPr id="63" name="Rectangle 43"/>
          <p:cNvSpPr>
            <a:spLocks noChangeArrowheads="1"/>
          </p:cNvSpPr>
          <p:nvPr/>
        </p:nvSpPr>
        <p:spPr bwMode="auto">
          <a:xfrm>
            <a:off x="416496" y="4831440"/>
            <a:ext cx="29318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230" tIns="44115" rIns="88230" bIns="44115"/>
          <a:lstStyle>
            <a:lvl1pPr marL="187325" indent="-1873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5138" indent="-2762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684338" indent="-76517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054225" indent="-185738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22525" indent="-184150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797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369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7941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513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lvl="0" indent="-176213" eaLnBrk="0" hangingPunct="0">
              <a:lnSpc>
                <a:spcPct val="90000"/>
              </a:lnSpc>
              <a:buClr>
                <a:srgbClr val="000076"/>
              </a:buClr>
              <a:buNone/>
              <a:defRPr/>
            </a:pPr>
            <a:r>
              <a:rPr kumimoji="0" lang="en-US" altLang="ko-KR" sz="1200" b="0" dirty="0" smtClean="0">
                <a:latin typeface="+mn-ea"/>
                <a:ea typeface="+mn-ea"/>
              </a:rPr>
              <a:t>▶ </a:t>
            </a:r>
            <a:r>
              <a:rPr kumimoji="0" lang="ko-KR" altLang="en-US" sz="1200" b="0" dirty="0" smtClean="0">
                <a:latin typeface="+mn-ea"/>
                <a:ea typeface="+mn-ea"/>
              </a:rPr>
              <a:t>상위지표를 보고서로 구성하여 전사 혹은 </a:t>
            </a:r>
            <a:r>
              <a:rPr kumimoji="0" lang="ko-KR" altLang="en-US" sz="1200" b="0" dirty="0" err="1" smtClean="0">
                <a:latin typeface="+mn-ea"/>
                <a:ea typeface="+mn-ea"/>
              </a:rPr>
              <a:t>본부급</a:t>
            </a:r>
            <a:r>
              <a:rPr kumimoji="0" lang="ko-KR" altLang="en-US" sz="1200" b="0" dirty="0" smtClean="0">
                <a:latin typeface="+mn-ea"/>
                <a:ea typeface="+mn-ea"/>
              </a:rPr>
              <a:t> 운영상황을 한눈에 확인 할 수 있도록 구성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785300" y="3352796"/>
            <a:ext cx="1872208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+mn-ea"/>
              </a:rPr>
              <a:t>정형보고서</a:t>
            </a:r>
            <a:endParaRPr lang="ko-KR" altLang="en-US" sz="140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15060" y="3106976"/>
            <a:ext cx="1872208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고급분석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Rectangle 43"/>
          <p:cNvSpPr>
            <a:spLocks noChangeArrowheads="1"/>
          </p:cNvSpPr>
          <p:nvPr/>
        </p:nvSpPr>
        <p:spPr bwMode="auto">
          <a:xfrm>
            <a:off x="6177136" y="4543408"/>
            <a:ext cx="302433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230" tIns="44115" rIns="88230" bIns="44115"/>
          <a:lstStyle>
            <a:lvl1pPr marL="187325" indent="-1873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5138" indent="-2762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684338" indent="-76517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054225" indent="-185738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22525" indent="-184150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797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369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7941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513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lvl="0" indent="-176213" algn="l" defTabSz="914400" eaLnBrk="0" hangingPunct="0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en-US" altLang="ko-KR" sz="1200" b="0" dirty="0" smtClean="0">
                <a:latin typeface="+mn-ea"/>
                <a:ea typeface="+mn-ea"/>
              </a:rPr>
              <a:t>▶ </a:t>
            </a:r>
            <a:r>
              <a:rPr lang="ko-KR" altLang="en-US" sz="1200" b="0" dirty="0">
                <a:latin typeface="+mn-ea"/>
                <a:ea typeface="+mn-ea"/>
              </a:rPr>
              <a:t>사용자 스스로 정보를 처리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ko-KR" altLang="en-US" sz="1200" b="0" dirty="0">
                <a:latin typeface="+mn-ea"/>
                <a:ea typeface="+mn-ea"/>
              </a:rPr>
              <a:t>분석할 </a:t>
            </a:r>
            <a:r>
              <a:rPr lang="ko-KR" altLang="en-US" sz="1200" b="0" dirty="0" smtClean="0">
                <a:latin typeface="+mn-ea"/>
                <a:ea typeface="+mn-ea"/>
              </a:rPr>
              <a:t>수 있는 </a:t>
            </a:r>
            <a:r>
              <a:rPr lang="en-US" altLang="ko-KR" sz="1200" b="0" dirty="0">
                <a:latin typeface="+mn-ea"/>
                <a:ea typeface="+mn-ea"/>
              </a:rPr>
              <a:t>EUC(End User Computing) </a:t>
            </a:r>
            <a:r>
              <a:rPr lang="ko-KR" altLang="en-US" sz="1200" b="0" dirty="0">
                <a:latin typeface="+mn-ea"/>
                <a:ea typeface="+mn-ea"/>
              </a:rPr>
              <a:t>환경 </a:t>
            </a:r>
            <a:r>
              <a:rPr lang="ko-KR" altLang="en-US" sz="1200" b="0" dirty="0" smtClean="0">
                <a:latin typeface="+mn-ea"/>
                <a:ea typeface="+mn-ea"/>
              </a:rPr>
              <a:t>제공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45288" y="1915060"/>
            <a:ext cx="576064" cy="1705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65368" y="1932072"/>
            <a:ext cx="576064" cy="1610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913440" y="1915061"/>
            <a:ext cx="576064" cy="1610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4" name="Shape 27"/>
          <p:cNvCxnSpPr>
            <a:stCxn id="71" idx="1"/>
            <a:endCxn id="60" idx="0"/>
          </p:cNvCxnSpPr>
          <p:nvPr/>
        </p:nvCxnSpPr>
        <p:spPr bwMode="auto">
          <a:xfrm rot="10800000" flipV="1">
            <a:off x="4699756" y="2000328"/>
            <a:ext cx="2845532" cy="590947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Shape 31"/>
          <p:cNvCxnSpPr>
            <a:stCxn id="72" idx="2"/>
            <a:endCxn id="62" idx="3"/>
          </p:cNvCxnSpPr>
          <p:nvPr/>
        </p:nvCxnSpPr>
        <p:spPr bwMode="auto">
          <a:xfrm rot="16200000" flipH="1">
            <a:off x="8123328" y="2523171"/>
            <a:ext cx="1398068" cy="537924"/>
          </a:xfrm>
          <a:prstGeom prst="bentConnector4">
            <a:avLst>
              <a:gd name="adj1" fmla="val 14745"/>
              <a:gd name="adj2" fmla="val 142497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Shape 35"/>
          <p:cNvCxnSpPr>
            <a:stCxn id="73" idx="3"/>
            <a:endCxn id="78" idx="3"/>
          </p:cNvCxnSpPr>
          <p:nvPr/>
        </p:nvCxnSpPr>
        <p:spPr bwMode="auto">
          <a:xfrm flipH="1">
            <a:off x="8841432" y="1995575"/>
            <a:ext cx="648072" cy="3553434"/>
          </a:xfrm>
          <a:prstGeom prst="bentConnector3">
            <a:avLst>
              <a:gd name="adj1" fmla="val -35274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7" name="Rectangle 43"/>
          <p:cNvSpPr>
            <a:spLocks noChangeArrowheads="1"/>
          </p:cNvSpPr>
          <p:nvPr/>
        </p:nvSpPr>
        <p:spPr bwMode="auto">
          <a:xfrm>
            <a:off x="7113240" y="6104607"/>
            <a:ext cx="2232248" cy="35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230" tIns="44115" rIns="88230" bIns="44115"/>
          <a:lstStyle>
            <a:lvl1pPr marL="187325" indent="-1873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5138" indent="-2762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684338" indent="-76517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054225" indent="-185738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22525" indent="-184150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797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369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7941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513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 defTabSz="914400" eaLnBrk="0" hangingPunct="0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en-US" altLang="ko-KR" sz="1200" b="0" dirty="0" smtClean="0">
                <a:latin typeface="+mn-ea"/>
                <a:ea typeface="+mn-ea"/>
              </a:rPr>
              <a:t>▶ </a:t>
            </a:r>
            <a:r>
              <a:rPr kumimoji="0" lang="ko-KR" altLang="en-US" sz="1200" b="0" dirty="0" smtClean="0">
                <a:latin typeface="+mn-ea"/>
                <a:ea typeface="+mn-ea"/>
              </a:rPr>
              <a:t>공통 </a:t>
            </a:r>
            <a:r>
              <a:rPr kumimoji="0" lang="en-US" altLang="ko-KR" sz="1200" b="0" dirty="0" smtClean="0">
                <a:latin typeface="+mn-ea"/>
                <a:ea typeface="+mn-ea"/>
              </a:rPr>
              <a:t>API</a:t>
            </a:r>
            <a:r>
              <a:rPr kumimoji="0" lang="ko-KR" altLang="en-US" sz="1200" b="0" dirty="0" smtClean="0">
                <a:latin typeface="+mn-ea"/>
                <a:ea typeface="+mn-ea"/>
              </a:rPr>
              <a:t> 서비스로 링크</a:t>
            </a:r>
            <a:endParaRPr lang="ko-KR" altLang="en-US" sz="1200" b="0" dirty="0">
              <a:latin typeface="+mn-ea"/>
              <a:ea typeface="+mn-ea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6824" y="5024153"/>
            <a:ext cx="1424608" cy="1049711"/>
          </a:xfrm>
          <a:prstGeom prst="rect">
            <a:avLst/>
          </a:prstGeom>
          <a:effectLst>
            <a:outerShdw blurRad="292100" dist="88900" dir="2700000" algn="tl" rotWithShape="0">
              <a:srgbClr val="000000">
                <a:alpha val="43137"/>
              </a:srgbClr>
            </a:outerShdw>
          </a:effectLst>
        </p:spPr>
      </p:pic>
      <p:sp>
        <p:nvSpPr>
          <p:cNvPr id="79" name="직사각형 78"/>
          <p:cNvSpPr/>
          <p:nvPr/>
        </p:nvSpPr>
        <p:spPr>
          <a:xfrm>
            <a:off x="7632848" y="5310412"/>
            <a:ext cx="992560" cy="475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공통 </a:t>
            </a:r>
            <a:r>
              <a:rPr lang="en-US" altLang="ko-KR" sz="1400" dirty="0" smtClean="0">
                <a:latin typeface="+mn-ea"/>
              </a:rPr>
              <a:t>API </a:t>
            </a:r>
            <a:r>
              <a:rPr lang="ko-KR" altLang="en-US" sz="1400" dirty="0" smtClean="0">
                <a:latin typeface="+mn-ea"/>
              </a:rPr>
              <a:t>서비스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40832" y="5238920"/>
            <a:ext cx="2592288" cy="106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직사각형 80"/>
          <p:cNvSpPr/>
          <p:nvPr/>
        </p:nvSpPr>
        <p:spPr>
          <a:xfrm>
            <a:off x="3944888" y="5497800"/>
            <a:ext cx="172819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비정형쿼리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76536" y="5589240"/>
            <a:ext cx="2160240" cy="529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통합</a:t>
            </a:r>
            <a:r>
              <a:rPr lang="en-US" altLang="ko-KR" sz="1400" dirty="0" smtClean="0">
                <a:latin typeface="+mn-ea"/>
              </a:rPr>
              <a:t>DB ODS</a:t>
            </a:r>
            <a:r>
              <a:rPr lang="ko-KR" altLang="en-US" sz="1400" dirty="0" smtClean="0">
                <a:latin typeface="+mn-ea"/>
              </a:rPr>
              <a:t>검색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83" name="Shape 27"/>
          <p:cNvCxnSpPr>
            <a:stCxn id="82" idx="3"/>
            <a:endCxn id="80" idx="1"/>
          </p:cNvCxnSpPr>
          <p:nvPr/>
        </p:nvCxnSpPr>
        <p:spPr bwMode="auto">
          <a:xfrm flipV="1">
            <a:off x="2936776" y="5770856"/>
            <a:ext cx="504056" cy="8311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3224808" y="4831440"/>
            <a:ext cx="29318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230" tIns="44115" rIns="88230" bIns="44115"/>
          <a:lstStyle>
            <a:lvl1pPr marL="187325" indent="-1873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5138" indent="-27622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684338" indent="-765175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054225" indent="-185738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22525" indent="-184150" defTabSz="8826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797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369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7941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51325" indent="-184150" defTabSz="882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lvl="0" indent="-176213" algn="l" defTabSz="914400" eaLnBrk="0" hangingPunct="0">
              <a:lnSpc>
                <a:spcPct val="90000"/>
              </a:lnSpc>
              <a:spcBef>
                <a:spcPts val="0"/>
              </a:spcBef>
              <a:buClr>
                <a:srgbClr val="000076"/>
              </a:buClr>
              <a:defRPr/>
            </a:pPr>
            <a:r>
              <a:rPr kumimoji="0" lang="en-US" altLang="ko-KR" sz="1200" b="0" dirty="0" smtClean="0">
                <a:latin typeface="+mn-ea"/>
                <a:ea typeface="+mn-ea"/>
              </a:rPr>
              <a:t>▶ </a:t>
            </a:r>
            <a:r>
              <a:rPr kumimoji="0" lang="ko-KR" altLang="en-US" sz="1200" b="0" dirty="0" smtClean="0">
                <a:latin typeface="+mn-ea"/>
                <a:ea typeface="+mn-ea"/>
              </a:rPr>
              <a:t>업무에 도움이 될 수 있는 보고서를 정형화하여 기간별</a:t>
            </a:r>
            <a:r>
              <a:rPr kumimoji="0" lang="en-US" altLang="ko-KR" sz="1200" b="0" dirty="0" smtClean="0">
                <a:latin typeface="+mn-ea"/>
                <a:ea typeface="+mn-ea"/>
              </a:rPr>
              <a:t>, </a:t>
            </a:r>
            <a:r>
              <a:rPr kumimoji="0" lang="ko-KR" altLang="en-US" sz="1200" b="0" dirty="0" err="1" smtClean="0">
                <a:latin typeface="+mn-ea"/>
                <a:ea typeface="+mn-ea"/>
              </a:rPr>
              <a:t>주기별로</a:t>
            </a:r>
            <a:r>
              <a:rPr kumimoji="0" lang="ko-KR" altLang="en-US" sz="1200" b="0" dirty="0" smtClean="0">
                <a:latin typeface="+mn-ea"/>
                <a:ea typeface="+mn-ea"/>
              </a:rPr>
              <a:t> 서비스</a:t>
            </a:r>
            <a:r>
              <a:rPr kumimoji="0" lang="en-US" altLang="ko-KR" sz="1200" b="0" dirty="0" smtClean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867" y="2607192"/>
            <a:ext cx="2911957" cy="1891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1064568" y="3352796"/>
            <a:ext cx="1872208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+mn-ea"/>
              </a:rPr>
              <a:t>대시보드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87" name="Shape 27"/>
          <p:cNvCxnSpPr>
            <a:stCxn id="71" idx="1"/>
            <a:endCxn id="85" idx="0"/>
          </p:cNvCxnSpPr>
          <p:nvPr/>
        </p:nvCxnSpPr>
        <p:spPr bwMode="auto">
          <a:xfrm rot="10800000" flipV="1">
            <a:off x="1912846" y="2000328"/>
            <a:ext cx="5632442" cy="606863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2.1.</a:t>
            </a:r>
            <a:r>
              <a:rPr lang="ko-KR" altLang="en-US" b="1" dirty="0" smtClean="0"/>
              <a:t>통합정보 분석시스템 접근하기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dirty="0" smtClean="0"/>
              <a:t>시스템 로그인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교통안전공단 통합포탈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(EP)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의 </a:t>
            </a:r>
            <a:r>
              <a:rPr lang="en-US" altLang="ko-KR" sz="1000" dirty="0" smtClean="0"/>
              <a:t>EP </a:t>
            </a:r>
            <a:r>
              <a:rPr lang="ko-KR" altLang="en-US" sz="1000" dirty="0"/>
              <a:t>업무지원</a:t>
            </a:r>
            <a:r>
              <a:rPr lang="en-US" altLang="ko-KR" sz="1000" dirty="0"/>
              <a:t> &gt; </a:t>
            </a:r>
            <a:r>
              <a:rPr lang="ko-KR" altLang="en-US" sz="1000" dirty="0"/>
              <a:t>정보시스템관리 </a:t>
            </a:r>
            <a:r>
              <a:rPr lang="en-US" altLang="ko-KR" sz="1000" dirty="0"/>
              <a:t>&gt; </a:t>
            </a:r>
            <a:r>
              <a:rPr lang="ko-KR" altLang="en-US" sz="1000" dirty="0" err="1"/>
              <a:t>통합정보포털을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000" dirty="0" smtClean="0"/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사용자가 정보분석포탈에 로그인</a:t>
            </a:r>
            <a:r>
              <a:rPr lang="en-US" altLang="ko-KR" sz="1000" kern="0" dirty="0">
                <a:latin typeface="+mn-ea"/>
                <a:cs typeface="Arial" pitchFamily="34" charset="0"/>
              </a:rPr>
              <a:t>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되어 정보포탈의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메인으로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이동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lang="ko-KR" altLang="en-US" sz="1000" dirty="0" smtClean="0"/>
              <a:t>통합정보 분석시스템에 접근하는 방법 설명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2" descr="V:\EP_화면.PNG"/>
          <p:cNvPicPr>
            <a:picLocks noChangeAspect="1" noChangeArrowheads="1"/>
          </p:cNvPicPr>
          <p:nvPr/>
        </p:nvPicPr>
        <p:blipFill>
          <a:blip r:embed="rId3" cstate="print"/>
          <a:srcRect r="30350" b="6797"/>
          <a:stretch>
            <a:fillRect/>
          </a:stretch>
        </p:blipFill>
        <p:spPr bwMode="auto">
          <a:xfrm>
            <a:off x="463103" y="1732829"/>
            <a:ext cx="5256584" cy="32821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5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616" y="4509120"/>
            <a:ext cx="2792760" cy="177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위로 굽은 화살표 16"/>
          <p:cNvSpPr/>
          <p:nvPr/>
        </p:nvSpPr>
        <p:spPr>
          <a:xfrm rot="5400000" flipV="1">
            <a:off x="4137449" y="4827235"/>
            <a:ext cx="511620" cy="5154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321862" y="4598489"/>
            <a:ext cx="1215419" cy="116341"/>
          </a:xfrm>
          <a:prstGeom prst="rect">
            <a:avLst/>
          </a:prstGeom>
          <a:solidFill>
            <a:srgbClr val="FFC000">
              <a:alpha val="5000"/>
            </a:srgbClr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400" b="1" smtClean="0">
              <a:latin typeface="+mn-ea"/>
              <a:ea typeface="+mn-ea"/>
            </a:endParaRPr>
          </a:p>
        </p:txBody>
      </p:sp>
      <p:sp>
        <p:nvSpPr>
          <p:cNvPr id="20" name="Oval 289"/>
          <p:cNvSpPr>
            <a:spLocks noChangeArrowheads="1"/>
          </p:cNvSpPr>
          <p:nvPr/>
        </p:nvSpPr>
        <p:spPr bwMode="auto">
          <a:xfrm>
            <a:off x="4135511" y="4397125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876766" y="5173932"/>
            <a:ext cx="1852098" cy="559324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정보포탈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sp>
        <p:nvSpPr>
          <p:cNvPr id="23" name="Oval 289"/>
          <p:cNvSpPr>
            <a:spLocks noChangeArrowheads="1"/>
          </p:cNvSpPr>
          <p:nvPr/>
        </p:nvSpPr>
        <p:spPr bwMode="auto">
          <a:xfrm>
            <a:off x="2036696" y="5373216"/>
            <a:ext cx="180000" cy="180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2.1.</a:t>
            </a:r>
            <a:r>
              <a:rPr lang="ko-KR" altLang="en-US" b="1" dirty="0" smtClean="0"/>
              <a:t>통합정보 분석시스템 접근하기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dirty="0" smtClean="0"/>
              <a:t>Explorer </a:t>
            </a:r>
            <a:r>
              <a:rPr kumimoji="0" lang="ko-KR" altLang="en-US" b="1" dirty="0" err="1" smtClean="0"/>
              <a:t>셋팅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정보포탈은 인터넷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익스플로러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9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버전 이상에서만 동작합니다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 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익스플로러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상단의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도구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아이콘을 클릭하고 인터넷 옵션을 엽니다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err="1" smtClean="0">
                <a:latin typeface="+mn-ea"/>
                <a:cs typeface="Arial" pitchFamily="34" charset="0"/>
              </a:rPr>
              <a:t>보안탭을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클릭하고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사이트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버튼을 누릅니다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영역에 웹사이트 추가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부분에 </a:t>
            </a:r>
            <a:r>
              <a:rPr lang="en-US" altLang="ko-KR" sz="1000" kern="0" dirty="0" smtClean="0">
                <a:latin typeface="+mn-ea"/>
                <a:cs typeface="Arial" pitchFamily="34" charset="0"/>
                <a:hlinkClick r:id="rId3"/>
              </a:rPr>
              <a:t>http://10.59.32.175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와 </a:t>
            </a:r>
            <a:r>
              <a:rPr lang="en-US" altLang="ko-KR" sz="1000" kern="0" dirty="0" smtClean="0">
                <a:latin typeface="+mn-ea"/>
                <a:cs typeface="Arial" pitchFamily="34" charset="0"/>
                <a:hlinkClick r:id="rId4"/>
              </a:rPr>
              <a:t>http://10.59.32.176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을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 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번갈아 추가해 줍니다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웹사이트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창에 추가된 사이트가 보입니다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None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주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) 175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번 서버는 </a:t>
            </a:r>
            <a:r>
              <a:rPr lang="en-US" altLang="ko-KR" sz="1000" kern="0" dirty="0" err="1" smtClean="0">
                <a:latin typeface="+mn-ea"/>
                <a:cs typeface="Arial" pitchFamily="34" charset="0"/>
              </a:rPr>
              <a:t>QlikView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서버이며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None/>
              <a:defRPr/>
            </a:pPr>
            <a:r>
              <a:rPr lang="en-US" altLang="ko-KR" sz="1000" kern="0" dirty="0" smtClean="0">
                <a:latin typeface="+mn-ea"/>
                <a:cs typeface="Arial" pitchFamily="34" charset="0"/>
              </a:rPr>
              <a:t>176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번 서버는 정보포탈 서버입니다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</a:t>
            </a:r>
            <a:endParaRPr lang="en-US" altLang="ko-KR" sz="1000" kern="0" dirty="0" smtClean="0">
              <a:latin typeface="+mn-ea"/>
              <a:cs typeface="Arial" pitchFamily="34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b="1" dirty="0" smtClean="0">
                <a:latin typeface="+mj-lt"/>
                <a:ea typeface="+mj-ea"/>
                <a:cs typeface="+mj-cs"/>
              </a:rPr>
              <a:t>브라우저</a:t>
            </a:r>
            <a:r>
              <a:rPr kumimoji="0" lang="en-US" altLang="ko-KR" sz="1000" b="1" dirty="0" smtClean="0">
                <a:latin typeface="+mj-lt"/>
                <a:ea typeface="+mj-ea"/>
                <a:cs typeface="+mj-cs"/>
              </a:rPr>
              <a:t>(Explorer 9</a:t>
            </a:r>
            <a:r>
              <a:rPr kumimoji="0" lang="ko-KR" altLang="en-US" sz="1000" b="1" dirty="0" smtClean="0">
                <a:latin typeface="+mj-lt"/>
                <a:ea typeface="+mj-ea"/>
                <a:cs typeface="+mj-cs"/>
              </a:rPr>
              <a:t>이상</a:t>
            </a:r>
            <a:r>
              <a:rPr kumimoji="0" lang="en-US" altLang="ko-KR" sz="1000" b="1" dirty="0" smtClean="0">
                <a:latin typeface="+mj-lt"/>
                <a:ea typeface="+mj-ea"/>
                <a:cs typeface="+mj-cs"/>
              </a:rPr>
              <a:t>) </a:t>
            </a:r>
            <a:r>
              <a:rPr kumimoji="0" lang="ko-KR" altLang="en-US" sz="1000" b="1" dirty="0" smtClean="0">
                <a:latin typeface="+mj-lt"/>
                <a:ea typeface="+mj-ea"/>
                <a:cs typeface="+mj-cs"/>
              </a:rPr>
              <a:t>설정은 아래와 같습니다</a:t>
            </a:r>
            <a:r>
              <a:rPr kumimoji="0" lang="en-US" altLang="ko-KR" sz="1000" b="1" dirty="0" smtClean="0">
                <a:latin typeface="+mj-lt"/>
                <a:ea typeface="+mj-ea"/>
                <a:cs typeface="+mj-cs"/>
              </a:rPr>
              <a:t>.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l="33010" t="25242" r="55331" b="36754"/>
          <a:stretch>
            <a:fillRect/>
          </a:stretch>
        </p:blipFill>
        <p:spPr bwMode="auto">
          <a:xfrm>
            <a:off x="488504" y="1772816"/>
            <a:ext cx="275564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80792" y="2636912"/>
            <a:ext cx="351325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289"/>
          <p:cNvSpPr>
            <a:spLocks noChangeArrowheads="1"/>
          </p:cNvSpPr>
          <p:nvPr/>
        </p:nvSpPr>
        <p:spPr bwMode="auto">
          <a:xfrm>
            <a:off x="3224808" y="198884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36576" y="4293096"/>
            <a:ext cx="1944216" cy="21602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377291" y="2827535"/>
            <a:ext cx="360040" cy="14401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4160912" y="4589595"/>
            <a:ext cx="1728192" cy="21602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sp>
        <p:nvSpPr>
          <p:cNvPr id="28" name="Oval 289"/>
          <p:cNvSpPr>
            <a:spLocks noChangeArrowheads="1"/>
          </p:cNvSpPr>
          <p:nvPr/>
        </p:nvSpPr>
        <p:spPr bwMode="auto">
          <a:xfrm>
            <a:off x="3224808" y="270892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289"/>
          <p:cNvSpPr>
            <a:spLocks noChangeArrowheads="1"/>
          </p:cNvSpPr>
          <p:nvPr/>
        </p:nvSpPr>
        <p:spPr bwMode="auto">
          <a:xfrm>
            <a:off x="4016896" y="407707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961112" y="4221088"/>
            <a:ext cx="504056" cy="21602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60912" y="4238022"/>
            <a:ext cx="1728192" cy="19909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 cstate="print"/>
          <a:srcRect l="31769" t="58511" r="50809" b="38298"/>
          <a:stretch>
            <a:fillRect/>
          </a:stretch>
        </p:blipFill>
        <p:spPr bwMode="auto">
          <a:xfrm>
            <a:off x="4186312" y="4274137"/>
            <a:ext cx="766688" cy="13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289"/>
          <p:cNvSpPr>
            <a:spLocks noChangeArrowheads="1"/>
          </p:cNvSpPr>
          <p:nvPr/>
        </p:nvSpPr>
        <p:spPr bwMode="auto">
          <a:xfrm>
            <a:off x="4016896" y="450912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" name="꺾인 연결선 59"/>
          <p:cNvCxnSpPr>
            <a:stCxn id="21" idx="0"/>
            <a:endCxn id="26" idx="1"/>
          </p:cNvCxnSpPr>
          <p:nvPr/>
        </p:nvCxnSpPr>
        <p:spPr bwMode="auto">
          <a:xfrm rot="5400000" flipH="1" flipV="1">
            <a:off x="2046211" y="2962017"/>
            <a:ext cx="1393553" cy="1268607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꺾인 연결선 59"/>
          <p:cNvCxnSpPr>
            <a:endCxn id="32" idx="1"/>
          </p:cNvCxnSpPr>
          <p:nvPr/>
        </p:nvCxnSpPr>
        <p:spPr bwMode="auto">
          <a:xfrm rot="16200000" flipH="1">
            <a:off x="3213163" y="3368637"/>
            <a:ext cx="1344834" cy="601464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1" name="꺾인 연결선 59"/>
          <p:cNvCxnSpPr>
            <a:stCxn id="30" idx="2"/>
            <a:endCxn id="27" idx="3"/>
          </p:cNvCxnSpPr>
          <p:nvPr/>
        </p:nvCxnSpPr>
        <p:spPr bwMode="auto">
          <a:xfrm rot="5400000">
            <a:off x="5920875" y="4405341"/>
            <a:ext cx="260495" cy="324036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4" name="제목 1"/>
          <p:cNvSpPr txBox="1">
            <a:spLocks/>
          </p:cNvSpPr>
          <p:nvPr/>
        </p:nvSpPr>
        <p:spPr>
          <a:xfrm>
            <a:off x="3057932" y="2083708"/>
            <a:ext cx="207640" cy="20764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t">
            <a:noAutofit/>
          </a:bodyPr>
          <a:lstStyle/>
          <a:p>
            <a:pPr lvl="1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  <a:cs typeface="+mj-cs"/>
              </a:rPr>
              <a:t> </a:t>
            </a:r>
            <a:endParaRPr kumimoji="0" lang="en-US" altLang="ko-KR" sz="1200" dirty="0">
              <a:latin typeface="+mn-ea"/>
              <a:ea typeface="+mn-ea"/>
              <a:cs typeface="+mj-cs"/>
            </a:endParaRPr>
          </a:p>
        </p:txBody>
      </p:sp>
      <p:cxnSp>
        <p:nvCxnSpPr>
          <p:cNvPr id="45" name="꺾인 연결선 59"/>
          <p:cNvCxnSpPr>
            <a:stCxn id="44" idx="1"/>
            <a:endCxn id="21" idx="1"/>
          </p:cNvCxnSpPr>
          <p:nvPr/>
        </p:nvCxnSpPr>
        <p:spPr bwMode="auto">
          <a:xfrm rot="10800000" flipV="1">
            <a:off x="1136576" y="2187528"/>
            <a:ext cx="1921356" cy="2213580"/>
          </a:xfrm>
          <a:prstGeom prst="bentConnector3">
            <a:avLst>
              <a:gd name="adj1" fmla="val 111898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571028"/>
            <a:ext cx="8928990" cy="3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둘러보기 </a:t>
            </a:r>
            <a:r>
              <a:rPr lang="en-US" altLang="ko-KR" b="1" dirty="0" smtClean="0"/>
              <a:t>&gt; 2.1.</a:t>
            </a:r>
            <a:r>
              <a:rPr lang="ko-KR" altLang="en-US" b="1" dirty="0" smtClean="0"/>
              <a:t>통합정보 분석시스템 접근하기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3" name="텍스트 개체 틀 105"/>
          <p:cNvSpPr txBox="1">
            <a:spLocks/>
          </p:cNvSpPr>
          <p:nvPr/>
        </p:nvSpPr>
        <p:spPr>
          <a:xfrm>
            <a:off x="415925" y="1412875"/>
            <a:ext cx="648000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buNone/>
            </a:pPr>
            <a:r>
              <a:rPr kumimoji="0" lang="en-US" altLang="ko-KR" b="1" dirty="0" err="1" smtClean="0"/>
              <a:t>QlikView</a:t>
            </a:r>
            <a:r>
              <a:rPr kumimoji="0" lang="en-US" altLang="ko-KR" b="1" dirty="0" smtClean="0"/>
              <a:t> Plug-in </a:t>
            </a:r>
            <a:r>
              <a:rPr kumimoji="0" lang="ko-KR" altLang="en-US" b="1" dirty="0" smtClean="0"/>
              <a:t>설치</a:t>
            </a:r>
            <a:endParaRPr kumimoji="0" lang="ko-KR" altLang="en-US" b="1" dirty="0"/>
          </a:p>
        </p:txBody>
      </p:sp>
      <p:sp>
        <p:nvSpPr>
          <p:cNvPr id="4" name="텍스트 개체 틀 106"/>
          <p:cNvSpPr txBox="1">
            <a:spLocks/>
          </p:cNvSpPr>
          <p:nvPr/>
        </p:nvSpPr>
        <p:spPr>
          <a:xfrm>
            <a:off x="6969125" y="1412875"/>
            <a:ext cx="2520950" cy="287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kumimoji="0" lang="ko-KR" altLang="en-US" smtClean="0"/>
              <a:t>설              명</a:t>
            </a:r>
            <a:endParaRPr kumimoji="0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6969125" y="1700213"/>
            <a:ext cx="2520950" cy="453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144000" indent="-342900">
              <a:spcBef>
                <a:spcPct val="20000"/>
              </a:spcBef>
              <a:defRPr/>
            </a:pPr>
            <a:endParaRPr lang="en-US" altLang="ko-KR" sz="1000" kern="0" dirty="0" smtClean="0">
              <a:latin typeface="+mn-ea"/>
              <a:cs typeface="Arial" pitchFamily="34" charset="0"/>
            </a:endParaRP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정보포탈의 상단에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“Download …” 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버튼을 클릭하시면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Explorer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의 하단에 다운로드를 받는 창이 생겨납니다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실행 혹은 저장 버튼을 클릭합니다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모든 다운로드가 끝나면 보안검사가 실시됩니다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실행버튼을 누르고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PC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마다 차이 가 있으나 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2~3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분 정도 기다리면 설치가 시작됩니다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000" kern="0" dirty="0" smtClean="0">
                <a:latin typeface="+mn-ea"/>
                <a:cs typeface="Arial" pitchFamily="34" charset="0"/>
              </a:rPr>
              <a:t>설치는 특별한 </a:t>
            </a:r>
            <a:r>
              <a:rPr lang="ko-KR" altLang="en-US" sz="1000" kern="0" dirty="0" err="1" smtClean="0">
                <a:latin typeface="+mn-ea"/>
                <a:cs typeface="Arial" pitchFamily="34" charset="0"/>
              </a:rPr>
              <a:t>선택없이</a:t>
            </a:r>
            <a:r>
              <a:rPr lang="ko-KR" altLang="en-US" sz="1000" kern="0" dirty="0" smtClean="0">
                <a:latin typeface="+mn-ea"/>
                <a:cs typeface="Arial" pitchFamily="34" charset="0"/>
              </a:rPr>
              <a:t> 다음 버튼을 누르셔서 완료 시킵니다</a:t>
            </a:r>
            <a:r>
              <a:rPr lang="en-US" altLang="ko-KR" sz="1000" kern="0" dirty="0" smtClean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32520" y="908720"/>
            <a:ext cx="8856984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eaLnBrk="1" fontAlgn="auto" latinLnBrk="1" hangingPunct="1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000" b="1" dirty="0" smtClean="0">
                <a:latin typeface="+mj-lt"/>
                <a:ea typeface="+mj-ea"/>
                <a:cs typeface="+mj-cs"/>
              </a:rPr>
              <a:t>정보포탈에서 보고서를 보기 위해서는 </a:t>
            </a:r>
            <a:r>
              <a:rPr kumimoji="0" lang="en-US" altLang="ko-KR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QlikView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000" b="1" dirty="0" smtClean="0">
                <a:latin typeface="+mj-lt"/>
                <a:ea typeface="+mj-ea"/>
                <a:cs typeface="+mj-cs"/>
              </a:rPr>
              <a:t>Plug-in </a:t>
            </a:r>
            <a:r>
              <a:rPr kumimoji="0" lang="ko-KR" altLang="en-US" sz="1000" b="1" dirty="0" smtClean="0">
                <a:latin typeface="+mj-lt"/>
                <a:ea typeface="+mj-ea"/>
                <a:cs typeface="+mj-cs"/>
              </a:rPr>
              <a:t>설치가 필수입니다</a:t>
            </a:r>
            <a:r>
              <a:rPr kumimoji="0" lang="en-US" altLang="ko-KR" sz="1000" b="1" dirty="0" smtClean="0">
                <a:latin typeface="+mj-lt"/>
                <a:ea typeface="+mj-ea"/>
                <a:cs typeface="+mj-cs"/>
              </a:rPr>
              <a:t>.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내용 개체 틀 9"/>
          <p:cNvSpPr>
            <a:spLocks noGrp="1"/>
          </p:cNvSpPr>
          <p:nvPr>
            <p:ph sz="quarter" idx="4294967295"/>
          </p:nvPr>
        </p:nvSpPr>
        <p:spPr>
          <a:xfrm>
            <a:off x="415925" y="1700213"/>
            <a:ext cx="6480000" cy="4537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76" y="1866030"/>
            <a:ext cx="633764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504" y="1891431"/>
            <a:ext cx="93821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552" y="3501008"/>
            <a:ext cx="5400000" cy="29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7486" y="3949990"/>
            <a:ext cx="5400000" cy="29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0552" y="4386310"/>
            <a:ext cx="5400000" cy="3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2560" y="5085184"/>
            <a:ext cx="1703263" cy="67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52800" y="4797152"/>
            <a:ext cx="1800200" cy="13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5457056" y="519533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완료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>
          <a:xfrm>
            <a:off x="488504" y="1844824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Oval 289"/>
          <p:cNvSpPr>
            <a:spLocks noChangeArrowheads="1"/>
          </p:cNvSpPr>
          <p:nvPr/>
        </p:nvSpPr>
        <p:spPr bwMode="auto">
          <a:xfrm>
            <a:off x="408029" y="175588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9" name="Shape 28"/>
          <p:cNvCxnSpPr>
            <a:stCxn id="36" idx="3"/>
            <a:endCxn id="42" idx="0"/>
          </p:cNvCxnSpPr>
          <p:nvPr/>
        </p:nvCxnSpPr>
        <p:spPr bwMode="auto">
          <a:xfrm>
            <a:off x="1424608" y="1916832"/>
            <a:ext cx="2196244" cy="1584176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920552" y="3501008"/>
            <a:ext cx="540060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Oval 289"/>
          <p:cNvSpPr>
            <a:spLocks noChangeArrowheads="1"/>
          </p:cNvSpPr>
          <p:nvPr/>
        </p:nvSpPr>
        <p:spPr bwMode="auto">
          <a:xfrm>
            <a:off x="840077" y="341206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552" y="3933056"/>
            <a:ext cx="540060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7" name="Oval 289"/>
          <p:cNvSpPr>
            <a:spLocks noChangeArrowheads="1"/>
          </p:cNvSpPr>
          <p:nvPr/>
        </p:nvSpPr>
        <p:spPr bwMode="auto">
          <a:xfrm>
            <a:off x="840077" y="384411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20552" y="4386310"/>
            <a:ext cx="540060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Oval 289"/>
          <p:cNvSpPr>
            <a:spLocks noChangeArrowheads="1"/>
          </p:cNvSpPr>
          <p:nvPr/>
        </p:nvSpPr>
        <p:spPr bwMode="auto">
          <a:xfrm>
            <a:off x="840077" y="429736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9527" y="4475252"/>
            <a:ext cx="495672" cy="1356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0552" y="4814086"/>
            <a:ext cx="5400600" cy="13512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Oval 289"/>
          <p:cNvSpPr>
            <a:spLocks noChangeArrowheads="1"/>
          </p:cNvSpPr>
          <p:nvPr/>
        </p:nvSpPr>
        <p:spPr bwMode="auto">
          <a:xfrm>
            <a:off x="840077" y="4725144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2792760" y="522920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5025008" y="522920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Shape 28"/>
          <p:cNvCxnSpPr>
            <a:stCxn id="50" idx="1"/>
            <a:endCxn id="3079" idx="0"/>
          </p:cNvCxnSpPr>
          <p:nvPr/>
        </p:nvCxnSpPr>
        <p:spPr bwMode="auto">
          <a:xfrm rot="10800000" flipV="1">
            <a:off x="1844193" y="4543068"/>
            <a:ext cx="2435335" cy="542116"/>
          </a:xfrm>
          <a:prstGeom prst="bentConnector2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286162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1437</Words>
  <Application>Microsoft Office PowerPoint</Application>
  <PresentationFormat>A4 용지(210x297mm)</PresentationFormat>
  <Paragraphs>373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2. 시스템 둘러보기 &gt; 2.1 개요</vt:lpstr>
      <vt:lpstr>2. 시스템 둘러보기 &gt; 2.1.통합정보 분석시스템 접근하기 </vt:lpstr>
      <vt:lpstr>2. 시스템 둘러보기 &gt; 2.1.통합정보 분석시스템 접근하기(계속) </vt:lpstr>
      <vt:lpstr>2. 시스템 둘러보기 &gt; 2.1.통합정보 분석시스템 접근하기(계속) </vt:lpstr>
      <vt:lpstr>2. 시스템 둘러보기 &gt; 2.2 정형보고서 개요(1/3)</vt:lpstr>
      <vt:lpstr>2. 시스템 둘러보기 &gt; 2.2 정형보고서 개요(2/3)</vt:lpstr>
      <vt:lpstr>2. 시스템 둘러보기 &gt; 2.2 정형보고서 개요(3/3)</vt:lpstr>
      <vt:lpstr>2. 시스템 둘러보기 &gt; 2.3 고급분석 개요(1/2)</vt:lpstr>
      <vt:lpstr>2. 시스템 둘러보기 &gt; 2.3 고급분석 개요(2/2)</vt:lpstr>
      <vt:lpstr>2. 시스템 둘러보기 &gt; 2.4 비정형분석 개요(1/3)</vt:lpstr>
      <vt:lpstr>2. 시스템 둘러보기 &gt; 2.4 비정형분석 개요(2/3)</vt:lpstr>
      <vt:lpstr>2. 시스템 둘러보기 &gt; 2.4 비정형분석 개요(3/3)</vt:lpstr>
      <vt:lpstr>2. 시스템 둘러보기 &gt; 2.5 시스템 메인 화면</vt:lpstr>
      <vt:lpstr>2. 시스템 둘러보기 &gt; 2.6 보고서 검색 방법</vt:lpstr>
      <vt:lpstr>2. 시스템 둘러보기 &gt; 2.7 보고서 백업 확인</vt:lpstr>
      <vt:lpstr>2. 시스템 둘러보기 &gt; 2.8 보고서 이력 확인</vt:lpstr>
    </vt:vector>
  </TitlesOfParts>
  <Company>펜타시스템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펜타</dc:creator>
  <cp:lastModifiedBy>cykim</cp:lastModifiedBy>
  <cp:revision>615</cp:revision>
  <dcterms:created xsi:type="dcterms:W3CDTF">2004-06-18T04:38:28Z</dcterms:created>
  <dcterms:modified xsi:type="dcterms:W3CDTF">2015-07-22T02:06:56Z</dcterms:modified>
</cp:coreProperties>
</file>