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788" autoAdjust="0"/>
  </p:normalViewPr>
  <p:slideViewPr>
    <p:cSldViewPr snapToGrid="0">
      <p:cViewPr varScale="1">
        <p:scale>
          <a:sx n="93" d="100"/>
          <a:sy n="93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A81BB-58F1-4FB5-8B9E-97CA0D987065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F5AFF-D81E-4C08-8F4D-34ABD7A6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0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React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是 </a:t>
            </a:r>
            <a:r>
              <a:rPr lang="en-US" altLang="zh-CN" baseline="0" dirty="0" smtClean="0"/>
              <a:t>MV* </a:t>
            </a:r>
            <a:r>
              <a:rPr lang="zh-CN" altLang="en-US" baseline="0" dirty="0" smtClean="0"/>
              <a:t>里的 </a:t>
            </a:r>
            <a:r>
              <a:rPr lang="en-US" altLang="zh-CN" baseline="0" dirty="0" smtClean="0"/>
              <a:t>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808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目前被 </a:t>
            </a:r>
            <a:r>
              <a:rPr lang="en-US" altLang="zh-CN" dirty="0" smtClean="0"/>
              <a:t>deprecate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3 </a:t>
            </a:r>
            <a:r>
              <a:rPr lang="zh-CN" altLang="en-US" dirty="0" smtClean="0"/>
              <a:t>个生命周期函数目前还能使用，但是只要用了，开发模式下会有红色警告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0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倾向于使用 </a:t>
            </a:r>
            <a:r>
              <a:rPr lang="en-US" altLang="zh-CN" dirty="0" smtClean="0"/>
              <a:t>JS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Vue </a:t>
            </a:r>
            <a:r>
              <a:rPr lang="zh-CN" altLang="en-US" dirty="0" smtClean="0"/>
              <a:t>倾向于使用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（指令：</a:t>
            </a:r>
            <a:r>
              <a:rPr lang="en-US" altLang="zh-CN" dirty="0" smtClean="0"/>
              <a:t>v-bind, v-for 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应用中，当某个组件的状态发生变化时，它会以该组件为根，重新渲染整个组件子树。对于不需要渲染的需要手动通过 </a:t>
            </a:r>
            <a:r>
              <a:rPr lang="en-US" altLang="zh-CN" dirty="0" smtClean="0"/>
              <a:t>shouldComponentUpdate 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en-US" altLang="zh-CN" dirty="0" smtClean="0"/>
              <a:t>Vue </a:t>
            </a:r>
            <a:r>
              <a:rPr lang="zh-CN" altLang="en-US" dirty="0" smtClean="0"/>
              <a:t>应用中，组件的依赖是在渲染过程中自动追踪的</a:t>
            </a:r>
            <a:endParaRPr lang="en-US" altLang="zh-CN" dirty="0" smtClean="0"/>
          </a:p>
          <a:p>
            <a:r>
              <a:rPr lang="en-US" altLang="zh-CN" dirty="0" smtClean="0"/>
              <a:t>Vue </a:t>
            </a:r>
            <a:r>
              <a:rPr lang="zh-CN" altLang="en-US" dirty="0" smtClean="0"/>
              <a:t>通过自动的方式就能够得到相当不错的性能，大型应用用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可以自己决定哪些数据变化才进行 </a:t>
            </a:r>
            <a:r>
              <a:rPr lang="en-US" altLang="zh-CN" dirty="0" smtClean="0"/>
              <a:t>reRender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091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React Native – Weex </a:t>
            </a:r>
            <a:r>
              <a:rPr lang="zh-CN" altLang="en-US" dirty="0" smtClean="0"/>
              <a:t>用于开发 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iOS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Native Windows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微软开发，用于开发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UWP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应用，可以为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Win10 / Xbox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开发应用</a:t>
            </a:r>
            <a:endParaRPr lang="en-US" altLang="zh-CN" dirty="0" smtClean="0"/>
          </a:p>
          <a:p>
            <a:r>
              <a:rPr lang="en-US" altLang="zh-CN" dirty="0" smtClean="0"/>
              <a:t>ReactXP </a:t>
            </a:r>
            <a:r>
              <a:rPr lang="zh-CN" altLang="en-US" dirty="0" smtClean="0"/>
              <a:t>微软开发，用于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跨平台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2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只能写表达式，所以不能用 </a:t>
            </a:r>
            <a:r>
              <a:rPr lang="en-US" altLang="zh-CN" dirty="0" smtClean="0"/>
              <a:t>if </a:t>
            </a:r>
            <a:r>
              <a:rPr lang="zh-CN" altLang="en-US" dirty="0" smtClean="0"/>
              <a:t>语句，可以用三元运算符 </a:t>
            </a:r>
            <a:r>
              <a:rPr lang="en-US" altLang="zh-CN" dirty="0" smtClean="0"/>
              <a:t>?: </a:t>
            </a:r>
            <a:r>
              <a:rPr lang="zh-CN" altLang="en-US" dirty="0" smtClean="0"/>
              <a:t>代替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96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react.js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的核心库</a:t>
            </a:r>
            <a:endParaRPr lang="en-US" altLang="zh-CN" dirty="0" smtClean="0"/>
          </a:p>
          <a:p>
            <a:r>
              <a:rPr lang="en-US" altLang="zh-CN" dirty="0" smtClean="0"/>
              <a:t>react-dom.js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相关的功能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Babel.js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用于对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进行转码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ReactDOM.render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将组件转化为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并插入指定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组件名大写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122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App1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015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App2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Props </a:t>
            </a:r>
            <a:r>
              <a:rPr lang="zh-CN" altLang="en-US" dirty="0" smtClean="0"/>
              <a:t>是由父组件传向子组件的内容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403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App3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538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latin typeface="Consolas" panose="020B0609020204030204" pitchFamily="49" charset="0"/>
              </a:rPr>
              <a:t>getDerivedStateFromProps</a:t>
            </a:r>
            <a:r>
              <a:rPr lang="en-US" altLang="zh-CN" sz="1200" dirty="0" smtClean="0">
                <a:latin typeface="Consolas" panose="020B0609020204030204" pitchFamily="49" charset="0"/>
              </a:rPr>
              <a:t>()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是一个静态函数，所以函数体内不能访问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en-US" altLang="zh-CN" sz="1200" dirty="0" smtClean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92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3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9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47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34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67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27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7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19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92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7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53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B8B47-29F2-4AB1-95E5-A1E1ABC128C6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9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8255"/>
          </a:xfrm>
        </p:spPr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sp>
        <p:nvSpPr>
          <p:cNvPr id="4" name="AutoShape 2" descr="data:image/svg+xml;base64,PHN2ZyB4bWxucz0iaHR0cDovL3d3dy53My5vcmcvMjAwMC9zdmciIHZpZXdCb3g9Ii0xMS41IC0xMC4yMzE3NCAyMyAyMC40NjM0OCI+CiAgPHRpdGxlPlJlYWN0IExvZ288L3RpdGxlPgogIDxjaXJjbGUgY3g9IjAiIGN5PSIwIiByPSIyLjA1IiBmaWxsPSIjNjFkYWZiIi8+CiAgPGcgc3Ryb2tlPSIjNjFkYWZiIiBzdHJva2Utd2lkdGg9IjEiIGZpbGw9Im5vbmUiPgogICAgPGVsbGlwc2Ugcng9IjExIiByeT0iNC4yIi8+CiAgICA8ZWxsaXBzZSByeD0iMTEiIHJ5PSI0LjIiIHRyYW5zZm9ybT0icm90YXRlKDYwKSIvPgogICAgPGVsbGlwc2Ugcng9IjExIiByeT0iNC4yIiB0cmFuc2Zvcm09InJvdGF0ZSgxMjApIi8+CiAgPC9nPgo8L3N2Zz4K"/>
          <p:cNvSpPr>
            <a:spLocks noGrp="1" noChangeAspect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52" y="3035464"/>
            <a:ext cx="4105630" cy="273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Hello, world!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5656"/>
          </a:xfrm>
          <a:solidFill>
            <a:schemeClr val="tx2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19A66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"./</a:t>
            </a:r>
            <a:r>
              <a:rPr lang="en-US" altLang="zh-CN" sz="2400" dirty="0" smtClean="0">
                <a:solidFill>
                  <a:srgbClr val="89CA78"/>
                </a:solidFill>
                <a:latin typeface="Consolas" panose="020B0609020204030204" pitchFamily="49" charset="0"/>
              </a:rPr>
              <a:t>react.js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19A66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"./</a:t>
            </a:r>
            <a:r>
              <a:rPr lang="en-US" altLang="zh-CN" sz="2400" dirty="0" smtClean="0">
                <a:solidFill>
                  <a:srgbClr val="89CA78"/>
                </a:solidFill>
                <a:latin typeface="Consolas" panose="020B0609020204030204" pitchFamily="49" charset="0"/>
              </a:rPr>
              <a:t>react-dom.js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19A66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"./babel.min.js"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19A6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"text/babel"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D55FDE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 err="1" smtClean="0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61AFEF"/>
                </a:solidFill>
                <a:latin typeface="Consolas" panose="020B0609020204030204" pitchFamily="49" charset="0"/>
              </a:rPr>
              <a:t>MyComponent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() </a:t>
            </a: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&gt;Hello, world!&lt;/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 err="1" smtClean="0">
                <a:solidFill>
                  <a:srgbClr val="EF596F"/>
                </a:solidFill>
                <a:latin typeface="Consolas" panose="020B0609020204030204" pitchFamily="49" charset="0"/>
              </a:rPr>
              <a:t>ReactDOM</a:t>
            </a:r>
            <a:r>
              <a:rPr lang="en-US" altLang="zh-CN" sz="24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 smtClean="0">
                <a:solidFill>
                  <a:srgbClr val="61AFEF"/>
                </a:solidFill>
                <a:latin typeface="Consolas" panose="020B0609020204030204" pitchFamily="49" charset="0"/>
              </a:rPr>
              <a:t>render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2400" dirty="0" err="1">
                <a:solidFill>
                  <a:srgbClr val="E5C07B"/>
                </a:solidFill>
                <a:latin typeface="Consolas" panose="020B0609020204030204" pitchFamily="49" charset="0"/>
              </a:rPr>
              <a:t>MyComponent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/&gt;,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EF596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 smtClean="0">
                <a:solidFill>
                  <a:srgbClr val="EF596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CN" sz="24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 smtClean="0">
                <a:solidFill>
                  <a:srgbClr val="2BBAC5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'app'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);</a:t>
            </a:r>
            <a:endParaRPr lang="en-US" altLang="zh-CN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19A6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"app"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altLang="zh-CN" sz="2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44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Hello, world!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1439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D55FDE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React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'react'</a:t>
            </a:r>
            <a:endParaRPr lang="en-US" altLang="zh-CN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zh-CN" sz="2400" dirty="0" err="1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61AFEF"/>
                </a:solidFill>
                <a:latin typeface="Consolas" panose="020B0609020204030204" pitchFamily="49" charset="0"/>
              </a:rPr>
              <a:t>MyComponent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() </a:t>
            </a: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&gt;Hello, world!&lt;/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export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 smtClean="0">
                <a:solidFill>
                  <a:srgbClr val="EF596F"/>
                </a:solidFill>
                <a:latin typeface="Consolas" panose="020B0609020204030204" pitchFamily="49" charset="0"/>
              </a:rPr>
              <a:t>MyComponent</a:t>
            </a:r>
            <a:endParaRPr lang="en-US" altLang="zh-CN" sz="2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12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props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遇到</a:t>
            </a:r>
            <a:r>
              <a:rPr lang="zh-CN" altLang="en-US" dirty="0"/>
              <a:t>的元素是用户自定义的组件，它会</a:t>
            </a:r>
            <a:r>
              <a:rPr lang="zh-CN" altLang="en-US" dirty="0" smtClean="0"/>
              <a:t>将 </a:t>
            </a:r>
            <a:r>
              <a:rPr lang="en-US" altLang="zh-CN" dirty="0" smtClean="0"/>
              <a:t>JSX </a:t>
            </a:r>
            <a:r>
              <a:rPr lang="zh-CN" altLang="en-US" dirty="0" smtClean="0"/>
              <a:t>的属性作为对象</a:t>
            </a:r>
            <a:r>
              <a:rPr lang="zh-CN" altLang="en-US" dirty="0"/>
              <a:t>传递给该组件，这个对象</a:t>
            </a:r>
            <a:r>
              <a:rPr lang="zh-CN" altLang="en-US" dirty="0" smtClean="0"/>
              <a:t>称之为 </a:t>
            </a:r>
            <a:r>
              <a:rPr lang="en-US" altLang="zh-CN" dirty="0" smtClean="0"/>
              <a:t>props</a:t>
            </a:r>
          </a:p>
          <a:p>
            <a:endParaRPr lang="en-US" altLang="zh-CN" dirty="0"/>
          </a:p>
          <a:p>
            <a:r>
              <a:rPr lang="en-US" altLang="zh-CN" dirty="0" smtClean="0"/>
              <a:t>props </a:t>
            </a:r>
            <a:r>
              <a:rPr lang="zh-CN" altLang="en-US" dirty="0" smtClean="0"/>
              <a:t>是只读的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通过传递不同的 </a:t>
            </a:r>
            <a:r>
              <a:rPr lang="en-US" altLang="zh-CN" dirty="0" smtClean="0"/>
              <a:t>props </a:t>
            </a:r>
            <a:r>
              <a:rPr lang="zh-CN" altLang="en-US" dirty="0" smtClean="0"/>
              <a:t>可以轻松实现组件的复用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13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state </a:t>
            </a:r>
            <a:r>
              <a:rPr lang="zh-CN" altLang="en-US" dirty="0" smtClean="0"/>
              <a:t>是</a:t>
            </a:r>
            <a:r>
              <a:rPr lang="zh-CN" altLang="en-US" dirty="0"/>
              <a:t>私有的，完全受控于当前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构造函数</a:t>
            </a:r>
            <a:r>
              <a:rPr lang="en-US" altLang="zh-CN" dirty="0" smtClean="0"/>
              <a:t>(constructor)</a:t>
            </a:r>
            <a:r>
              <a:rPr lang="zh-CN" altLang="en-US" dirty="0" smtClean="0"/>
              <a:t>是唯一可以初始化 </a:t>
            </a:r>
            <a:r>
              <a:rPr lang="en-US" altLang="zh-CN" dirty="0" smtClean="0"/>
              <a:t>state </a:t>
            </a:r>
            <a:r>
              <a:rPr lang="zh-CN" altLang="en-US" dirty="0" smtClean="0"/>
              <a:t>的地方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state </a:t>
            </a:r>
            <a:r>
              <a:rPr lang="zh-CN" altLang="en-US" dirty="0" smtClean="0"/>
              <a:t>能且仅能通过 </a:t>
            </a:r>
            <a:r>
              <a:rPr lang="en-US" altLang="zh-CN" dirty="0" err="1" smtClean="0">
                <a:latin typeface="Consolas" panose="020B0609020204030204" pitchFamily="49" charset="0"/>
              </a:rPr>
              <a:t>this.setState</a:t>
            </a:r>
            <a:r>
              <a:rPr lang="en-US" altLang="zh-CN" dirty="0" smtClean="0">
                <a:latin typeface="Consolas" panose="020B0609020204030204" pitchFamily="49" charset="0"/>
              </a:rPr>
              <a:t>() </a:t>
            </a:r>
            <a:r>
              <a:rPr lang="zh-CN" altLang="en-US" dirty="0" smtClean="0"/>
              <a:t>进行修改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this.state.key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newValue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 smtClean="0"/>
              <a:t>这种写法是错误的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2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组件生命周期 </a:t>
            </a:r>
            <a:r>
              <a:rPr lang="en-US" altLang="zh-CN" dirty="0"/>
              <a:t>(v16.3</a:t>
            </a:r>
            <a:r>
              <a:rPr lang="zh-CN" altLang="en-US" dirty="0"/>
              <a:t>之后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组件创建</a:t>
            </a:r>
            <a:r>
              <a:rPr lang="zh-CN" altLang="en-US" dirty="0"/>
              <a:t>和</a:t>
            </a:r>
            <a:r>
              <a:rPr lang="zh-CN" altLang="en-US" dirty="0" smtClean="0"/>
              <a:t>插入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中时调用</a:t>
            </a:r>
            <a:endParaRPr lang="en-US" altLang="zh-CN" dirty="0" smtClean="0"/>
          </a:p>
          <a:p>
            <a:r>
              <a:rPr lang="en-US" altLang="zh-CN" sz="2600" dirty="0">
                <a:latin typeface="Consolas" panose="020B0609020204030204" pitchFamily="49" charset="0"/>
              </a:rPr>
              <a:t>constructor</a:t>
            </a:r>
            <a:r>
              <a:rPr lang="en-US" altLang="zh-CN" sz="2600" dirty="0" smtClean="0">
                <a:latin typeface="Consolas" panose="020B0609020204030204" pitchFamily="49" charset="0"/>
              </a:rPr>
              <a:t>() </a:t>
            </a:r>
            <a:r>
              <a:rPr lang="zh-CN" altLang="en-US" sz="2600" dirty="0" smtClean="0">
                <a:latin typeface="Consolas" panose="020B0609020204030204" pitchFamily="49" charset="0"/>
              </a:rPr>
              <a:t>组件构造函数</a:t>
            </a:r>
            <a:endParaRPr lang="en-US" altLang="zh-CN" sz="2600" dirty="0">
              <a:latin typeface="Consolas" panose="020B0609020204030204" pitchFamily="49" charset="0"/>
            </a:endParaRPr>
          </a:p>
          <a:p>
            <a:r>
              <a:rPr lang="en-US" altLang="zh-CN" sz="2600" dirty="0" smtClean="0">
                <a:latin typeface="Consolas" panose="020B0609020204030204" pitchFamily="49" charset="0"/>
              </a:rPr>
              <a:t>static </a:t>
            </a:r>
            <a:r>
              <a:rPr lang="en-US" altLang="zh-CN" sz="2600" dirty="0" err="1" smtClean="0">
                <a:latin typeface="Consolas" panose="020B0609020204030204" pitchFamily="49" charset="0"/>
              </a:rPr>
              <a:t>getDerivedStateFromProps</a:t>
            </a:r>
            <a:r>
              <a:rPr lang="en-US" altLang="zh-CN" sz="2600" dirty="0" smtClean="0">
                <a:latin typeface="Consolas" panose="020B0609020204030204" pitchFamily="49" charset="0"/>
              </a:rPr>
              <a:t>() </a:t>
            </a:r>
            <a:r>
              <a:rPr lang="zh-CN" altLang="en-US" sz="2400" dirty="0" smtClean="0">
                <a:latin typeface="Consolas" panose="020B0609020204030204" pitchFamily="49" charset="0"/>
              </a:rPr>
              <a:t>处理</a:t>
            </a:r>
            <a:r>
              <a:rPr lang="zh-CN" altLang="en-US" sz="2400" dirty="0">
                <a:latin typeface="Consolas" panose="020B0609020204030204" pitchFamily="49" charset="0"/>
              </a:rPr>
              <a:t>用到</a:t>
            </a:r>
            <a:r>
              <a:rPr lang="zh-CN" altLang="en-US" sz="2400" dirty="0" smtClean="0"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latin typeface="Consolas" panose="020B0609020204030204" pitchFamily="49" charset="0"/>
              </a:rPr>
              <a:t>props </a:t>
            </a:r>
            <a:r>
              <a:rPr lang="zh-CN" altLang="en-US" sz="2400" dirty="0" smtClean="0">
                <a:latin typeface="Consolas" panose="020B0609020204030204" pitchFamily="49" charset="0"/>
              </a:rPr>
              <a:t>的 </a:t>
            </a:r>
            <a:r>
              <a:rPr lang="en-US" altLang="zh-CN" sz="2400" dirty="0" smtClean="0">
                <a:latin typeface="Consolas" panose="020B0609020204030204" pitchFamily="49" charset="0"/>
              </a:rPr>
              <a:t>state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600" strike="sngStrike" dirty="0" err="1">
                <a:latin typeface="Consolas" panose="020B0609020204030204" pitchFamily="49" charset="0"/>
              </a:rPr>
              <a:t>componentWillMount</a:t>
            </a:r>
            <a:r>
              <a:rPr lang="en-US" altLang="zh-CN" sz="2600" strike="sngStrike" dirty="0" smtClean="0">
                <a:latin typeface="Consolas" panose="020B0609020204030204" pitchFamily="49" charset="0"/>
              </a:rPr>
              <a:t>()</a:t>
            </a:r>
            <a:r>
              <a:rPr lang="en-US" altLang="zh-CN" sz="2600" dirty="0" smtClean="0">
                <a:latin typeface="Consolas" panose="020B0609020204030204" pitchFamily="49" charset="0"/>
              </a:rPr>
              <a:t> </a:t>
            </a:r>
            <a:r>
              <a:rPr lang="zh-CN" altLang="en-US" sz="2600" i="1" dirty="0" smtClean="0">
                <a:latin typeface="Consolas" panose="020B0609020204030204" pitchFamily="49" charset="0"/>
              </a:rPr>
              <a:t>在 </a:t>
            </a:r>
            <a:r>
              <a:rPr lang="en-US" altLang="zh-CN" sz="2600" i="1" dirty="0" smtClean="0">
                <a:latin typeface="Consolas" panose="020B0609020204030204" pitchFamily="49" charset="0"/>
              </a:rPr>
              <a:t>v17.0 </a:t>
            </a:r>
            <a:r>
              <a:rPr lang="zh-CN" altLang="en-US" sz="2600" i="1" dirty="0" smtClean="0">
                <a:latin typeface="Consolas" panose="020B0609020204030204" pitchFamily="49" charset="0"/>
              </a:rPr>
              <a:t>中将被废除</a:t>
            </a:r>
            <a:endParaRPr lang="en-US" altLang="zh-CN" sz="2600" i="1" strike="sngStrike" dirty="0" smtClean="0">
              <a:latin typeface="Consolas" panose="020B0609020204030204" pitchFamily="49" charset="0"/>
            </a:endParaRPr>
          </a:p>
          <a:p>
            <a:r>
              <a:rPr lang="en-US" altLang="zh-CN" sz="2600" dirty="0" smtClean="0">
                <a:latin typeface="Consolas" panose="020B0609020204030204" pitchFamily="49" charset="0"/>
              </a:rPr>
              <a:t>render</a:t>
            </a:r>
            <a:r>
              <a:rPr lang="en-US" altLang="zh-CN" sz="2600" dirty="0" smtClean="0">
                <a:latin typeface="Consolas" panose="020B0609020204030204" pitchFamily="49" charset="0"/>
              </a:rPr>
              <a:t>() </a:t>
            </a:r>
            <a:r>
              <a:rPr lang="zh-CN" altLang="en-US" sz="2600" dirty="0" smtClean="0">
                <a:latin typeface="Consolas" panose="020B0609020204030204" pitchFamily="49" charset="0"/>
              </a:rPr>
              <a:t>渲染</a:t>
            </a:r>
            <a:endParaRPr lang="en-US" altLang="zh-CN" sz="2600" dirty="0">
              <a:latin typeface="Consolas" panose="020B0609020204030204" pitchFamily="49" charset="0"/>
            </a:endParaRPr>
          </a:p>
          <a:p>
            <a:r>
              <a:rPr lang="en-US" altLang="zh-CN" sz="2600" dirty="0" err="1">
                <a:latin typeface="Consolas" panose="020B0609020204030204" pitchFamily="49" charset="0"/>
              </a:rPr>
              <a:t>componentDidMount</a:t>
            </a:r>
            <a:r>
              <a:rPr lang="en-US" altLang="zh-CN" sz="2600" dirty="0" smtClean="0">
                <a:latin typeface="Consolas" panose="020B0609020204030204" pitchFamily="49" charset="0"/>
              </a:rPr>
              <a:t>() </a:t>
            </a:r>
            <a:r>
              <a:rPr lang="zh-CN" altLang="en-US" sz="2600" dirty="0" smtClean="0">
                <a:latin typeface="Consolas" panose="020B0609020204030204" pitchFamily="49" charset="0"/>
              </a:rPr>
              <a:t>组件插入真实 </a:t>
            </a:r>
            <a:r>
              <a:rPr lang="en-US" altLang="zh-CN" sz="2600" dirty="0" smtClean="0">
                <a:latin typeface="Consolas" panose="020B0609020204030204" pitchFamily="49" charset="0"/>
              </a:rPr>
              <a:t>DOM </a:t>
            </a:r>
            <a:r>
              <a:rPr lang="zh-CN" altLang="en-US" sz="2600" dirty="0" smtClean="0">
                <a:latin typeface="Consolas" panose="020B0609020204030204" pitchFamily="49" charset="0"/>
              </a:rPr>
              <a:t>完毕</a:t>
            </a:r>
            <a:endParaRPr lang="zh-CN" altLang="en-US" sz="2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6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组件</a:t>
            </a:r>
            <a:r>
              <a:rPr lang="zh-CN" altLang="en-US" dirty="0"/>
              <a:t>生命周期 </a:t>
            </a:r>
            <a:r>
              <a:rPr lang="en-US" altLang="zh-CN" dirty="0"/>
              <a:t>(v16.3</a:t>
            </a:r>
            <a:r>
              <a:rPr lang="zh-CN" altLang="en-US" dirty="0"/>
              <a:t>之后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组件更新时调用</a:t>
            </a:r>
            <a:endParaRPr lang="en-US" altLang="zh-CN" dirty="0" smtClean="0"/>
          </a:p>
          <a:p>
            <a:r>
              <a:rPr lang="en-US" altLang="zh-CN" strike="sngStrike" dirty="0" err="1">
                <a:latin typeface="Consolas" panose="020B0609020204030204" pitchFamily="49" charset="0"/>
              </a:rPr>
              <a:t>componentWillReceiveProps</a:t>
            </a:r>
            <a:r>
              <a:rPr lang="en-US" altLang="zh-CN" strike="sngStrike" dirty="0" smtClean="0">
                <a:latin typeface="Consolas" panose="020B0609020204030204" pitchFamily="49" charset="0"/>
              </a:rPr>
              <a:t>()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zh-CN" altLang="en-US" i="1" dirty="0" smtClean="0">
                <a:latin typeface="Consolas" panose="020B0609020204030204" pitchFamily="49" charset="0"/>
              </a:rPr>
              <a:t>在 </a:t>
            </a:r>
            <a:r>
              <a:rPr lang="en-US" altLang="zh-CN" i="1" dirty="0">
                <a:latin typeface="Consolas" panose="020B0609020204030204" pitchFamily="49" charset="0"/>
              </a:rPr>
              <a:t>v17.0 </a:t>
            </a:r>
            <a:r>
              <a:rPr lang="zh-CN" altLang="en-US" i="1" dirty="0">
                <a:latin typeface="Consolas" panose="020B0609020204030204" pitchFamily="49" charset="0"/>
              </a:rPr>
              <a:t>中将被</a:t>
            </a:r>
            <a:r>
              <a:rPr lang="zh-CN" altLang="en-US" i="1" dirty="0" smtClean="0">
                <a:latin typeface="Consolas" panose="020B0609020204030204" pitchFamily="49" charset="0"/>
              </a:rPr>
              <a:t>废除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static </a:t>
            </a:r>
            <a:r>
              <a:rPr lang="en-US" altLang="zh-CN" dirty="0" err="1" smtClean="0">
                <a:latin typeface="Consolas" panose="020B0609020204030204" pitchFamily="49" charset="0"/>
              </a:rPr>
              <a:t>getDerivedStateFromProps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shouldComponentUpdate</a:t>
            </a:r>
            <a:r>
              <a:rPr lang="en-US" altLang="zh-CN" dirty="0" smtClean="0">
                <a:latin typeface="Consolas" panose="020B0609020204030204" pitchFamily="49" charset="0"/>
              </a:rPr>
              <a:t>() </a:t>
            </a:r>
            <a:r>
              <a:rPr lang="zh-CN" altLang="en-US" dirty="0" smtClean="0">
                <a:latin typeface="Consolas" panose="020B0609020204030204" pitchFamily="49" charset="0"/>
              </a:rPr>
              <a:t>组件是否需要重新渲染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strike="sngStrike" dirty="0" err="1">
                <a:latin typeface="Consolas" panose="020B0609020204030204" pitchFamily="49" charset="0"/>
              </a:rPr>
              <a:t>componentWillUpdate</a:t>
            </a:r>
            <a:r>
              <a:rPr lang="en-US" altLang="zh-CN" strike="sngStrike" dirty="0" smtClean="0">
                <a:latin typeface="Consolas" panose="020B0609020204030204" pitchFamily="49" charset="0"/>
              </a:rPr>
              <a:t>()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zh-CN" altLang="en-US" i="1" dirty="0" smtClean="0">
                <a:latin typeface="Consolas" panose="020B0609020204030204" pitchFamily="49" charset="0"/>
              </a:rPr>
              <a:t>在 </a:t>
            </a:r>
            <a:r>
              <a:rPr lang="en-US" altLang="zh-CN" i="1" dirty="0">
                <a:latin typeface="Consolas" panose="020B0609020204030204" pitchFamily="49" charset="0"/>
              </a:rPr>
              <a:t>v17.0 </a:t>
            </a:r>
            <a:r>
              <a:rPr lang="zh-CN" altLang="en-US" i="1" dirty="0">
                <a:latin typeface="Consolas" panose="020B0609020204030204" pitchFamily="49" charset="0"/>
              </a:rPr>
              <a:t>中将被</a:t>
            </a:r>
            <a:r>
              <a:rPr lang="zh-CN" altLang="en-US" i="1" dirty="0" smtClean="0">
                <a:latin typeface="Consolas" panose="020B0609020204030204" pitchFamily="49" charset="0"/>
              </a:rPr>
              <a:t>废除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render</a:t>
            </a:r>
            <a:r>
              <a:rPr lang="en-US" altLang="zh-CN" dirty="0" smtClean="0">
                <a:latin typeface="Consolas" panose="020B0609020204030204" pitchFamily="49" charset="0"/>
              </a:rPr>
              <a:t>() </a:t>
            </a:r>
            <a:r>
              <a:rPr lang="zh-CN" altLang="en-US" dirty="0" smtClean="0">
                <a:latin typeface="Consolas" panose="020B0609020204030204" pitchFamily="49" charset="0"/>
              </a:rPr>
              <a:t>重新渲染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getSnapshotBeforeUpdate</a:t>
            </a:r>
            <a:r>
              <a:rPr lang="en-US" altLang="zh-CN" dirty="0" smtClean="0">
                <a:latin typeface="Consolas" panose="020B0609020204030204" pitchFamily="49" charset="0"/>
              </a:rPr>
              <a:t>() </a:t>
            </a:r>
            <a:r>
              <a:rPr lang="zh-CN" altLang="en-US" sz="1600" dirty="0" smtClean="0">
                <a:latin typeface="Consolas" panose="020B0609020204030204" pitchFamily="49" charset="0"/>
              </a:rPr>
              <a:t>为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componentDidUpdate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zh-CN" altLang="en-US" sz="1600" dirty="0" smtClean="0">
                <a:latin typeface="Consolas" panose="020B0609020204030204" pitchFamily="49" charset="0"/>
              </a:rPr>
              <a:t>提供第三个参数</a:t>
            </a:r>
            <a:r>
              <a:rPr lang="en-US" altLang="zh-CN" sz="1600" dirty="0" smtClean="0">
                <a:latin typeface="Consolas" panose="020B0609020204030204" pitchFamily="49" charset="0"/>
              </a:rPr>
              <a:t>, </a:t>
            </a:r>
            <a:r>
              <a:rPr lang="zh-CN" altLang="en-US" sz="1600" dirty="0" smtClean="0">
                <a:latin typeface="Consolas" panose="020B0609020204030204" pitchFamily="49" charset="0"/>
              </a:rPr>
              <a:t>很少使用</a:t>
            </a:r>
            <a:endParaRPr lang="en-US" altLang="zh-CN" sz="1800" dirty="0" smtClean="0">
              <a:latin typeface="Consolas" panose="020B0609020204030204" pitchFamily="49" charset="0"/>
            </a:endParaRPr>
          </a:p>
          <a:p>
            <a:r>
              <a:rPr lang="en-US" altLang="zh-CN" dirty="0" err="1" smtClean="0">
                <a:latin typeface="Consolas" panose="020B0609020204030204" pitchFamily="49" charset="0"/>
              </a:rPr>
              <a:t>componentDidUpdate</a:t>
            </a:r>
            <a:r>
              <a:rPr lang="en-US" altLang="zh-CN" dirty="0" smtClean="0">
                <a:latin typeface="Consolas" panose="020B0609020204030204" pitchFamily="49" charset="0"/>
              </a:rPr>
              <a:t>() </a:t>
            </a:r>
            <a:r>
              <a:rPr lang="zh-CN" altLang="en-US" dirty="0" smtClean="0">
                <a:latin typeface="Consolas" panose="020B0609020204030204" pitchFamily="49" charset="0"/>
              </a:rPr>
              <a:t>组件更新完毕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6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组件</a:t>
            </a:r>
            <a:r>
              <a:rPr lang="zh-CN" altLang="en-US" dirty="0"/>
              <a:t>生命周期 </a:t>
            </a:r>
            <a:r>
              <a:rPr lang="en-US" altLang="zh-CN" dirty="0"/>
              <a:t>(v16.3</a:t>
            </a:r>
            <a:r>
              <a:rPr lang="zh-CN" altLang="en-US" dirty="0"/>
              <a:t>之后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组件</a:t>
            </a:r>
            <a:r>
              <a:rPr lang="zh-CN" altLang="en-US" dirty="0"/>
              <a:t>被</a:t>
            </a:r>
            <a:r>
              <a:rPr lang="zh-CN" altLang="en-US" dirty="0" smtClean="0"/>
              <a:t>从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中</a:t>
            </a:r>
            <a:r>
              <a:rPr lang="zh-CN" altLang="en-US" dirty="0"/>
              <a:t>移除</a:t>
            </a:r>
            <a:r>
              <a:rPr lang="zh-CN" altLang="en-US" dirty="0" smtClean="0"/>
              <a:t>时</a:t>
            </a:r>
            <a:r>
              <a:rPr lang="zh-CN" altLang="en-US" dirty="0"/>
              <a:t>调用</a:t>
            </a:r>
            <a:endParaRPr lang="en-US" altLang="zh-CN" dirty="0" smtClean="0"/>
          </a:p>
          <a:p>
            <a:r>
              <a:rPr lang="en-US" altLang="zh-CN" dirty="0" err="1">
                <a:latin typeface="Consolas" panose="020B0609020204030204" pitchFamily="49" charset="0"/>
              </a:rPr>
              <a:t>componentWillUnmount</a:t>
            </a:r>
            <a:r>
              <a:rPr lang="en-US" altLang="zh-CN" dirty="0" smtClean="0">
                <a:latin typeface="Consolas" panose="020B0609020204030204" pitchFamily="49" charset="0"/>
              </a:rPr>
              <a:t>()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zh-CN" altLang="en-US" dirty="0"/>
              <a:t>渲染过程中发生错误</a:t>
            </a:r>
            <a:r>
              <a:rPr lang="zh-CN" altLang="en-US" dirty="0" smtClean="0"/>
              <a:t>时调用</a:t>
            </a:r>
            <a:endParaRPr lang="en-US" altLang="zh-CN" dirty="0" smtClean="0"/>
          </a:p>
          <a:p>
            <a:r>
              <a:rPr lang="en-US" altLang="zh-CN" dirty="0" err="1">
                <a:latin typeface="Consolas" panose="020B0609020204030204" pitchFamily="49" charset="0"/>
              </a:rPr>
              <a:t>componentDidCatch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68" y="1421845"/>
            <a:ext cx="9362464" cy="529837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组件</a:t>
            </a:r>
            <a:r>
              <a:rPr lang="zh-CN" altLang="en-US" dirty="0"/>
              <a:t>生命周期 </a:t>
            </a:r>
            <a:r>
              <a:rPr lang="en-US" altLang="zh-CN" dirty="0"/>
              <a:t>(v16.3</a:t>
            </a:r>
            <a:r>
              <a:rPr lang="zh-CN" altLang="en-US" dirty="0"/>
              <a:t>之后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3290" y="1469204"/>
            <a:ext cx="2434975" cy="369332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componentWillMount</a:t>
            </a:r>
            <a:endParaRPr lang="zh-CN" altLang="en-US" dirty="0"/>
          </a:p>
        </p:txBody>
      </p:sp>
      <p:cxnSp>
        <p:nvCxnSpPr>
          <p:cNvPr id="11" name="肘形连接符 10"/>
          <p:cNvCxnSpPr/>
          <p:nvPr/>
        </p:nvCxnSpPr>
        <p:spPr>
          <a:xfrm>
            <a:off x="1299682" y="1838536"/>
            <a:ext cx="1690098" cy="1253985"/>
          </a:xfrm>
          <a:prstGeom prst="bentConnector3">
            <a:avLst>
              <a:gd name="adj1" fmla="val 136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89780" y="2958957"/>
            <a:ext cx="1643865" cy="30777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065160" y="2958957"/>
            <a:ext cx="3082246" cy="30777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199401" y="2596441"/>
            <a:ext cx="896599" cy="30193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8342257" y="658483"/>
            <a:ext cx="3011543" cy="369332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componentWillReceiveProps</a:t>
            </a:r>
            <a:endParaRPr lang="zh-CN" altLang="en-US" dirty="0"/>
          </a:p>
        </p:txBody>
      </p:sp>
      <p:cxnSp>
        <p:nvCxnSpPr>
          <p:cNvPr id="26" name="肘形连接符 25"/>
          <p:cNvCxnSpPr>
            <a:stCxn id="24" idx="2"/>
          </p:cNvCxnSpPr>
          <p:nvPr/>
        </p:nvCxnSpPr>
        <p:spPr>
          <a:xfrm rot="5400000">
            <a:off x="7098912" y="24904"/>
            <a:ext cx="1746207" cy="375202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9942830" y="1833361"/>
            <a:ext cx="2220680" cy="338554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componentWillUpdate</a:t>
            </a:r>
            <a:endParaRPr lang="zh-CN" altLang="en-US" sz="1600" dirty="0"/>
          </a:p>
        </p:txBody>
      </p:sp>
      <p:cxnSp>
        <p:nvCxnSpPr>
          <p:cNvPr id="31" name="肘形连接符 30"/>
          <p:cNvCxnSpPr>
            <a:stCxn id="28" idx="2"/>
          </p:cNvCxnSpPr>
          <p:nvPr/>
        </p:nvCxnSpPr>
        <p:spPr>
          <a:xfrm rot="5400000">
            <a:off x="9151972" y="1191325"/>
            <a:ext cx="920608" cy="288178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2. React </a:t>
            </a:r>
            <a:r>
              <a:rPr lang="zh-CN" altLang="en-US" dirty="0" smtClean="0"/>
              <a:t>语法简介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相关技术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24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 smtClean="0">
                <a:solidFill>
                  <a:schemeClr val="accent5"/>
                </a:solidFill>
              </a:rPr>
              <a:t>1. </a:t>
            </a:r>
            <a:r>
              <a:rPr lang="zh-CN" altLang="en-US" sz="4000" dirty="0" smtClean="0">
                <a:solidFill>
                  <a:schemeClr val="accent5"/>
                </a:solidFill>
              </a:rPr>
              <a:t>关于 </a:t>
            </a:r>
            <a:r>
              <a:rPr lang="en-US" altLang="zh-CN" sz="4000" dirty="0" smtClean="0">
                <a:solidFill>
                  <a:schemeClr val="accent5"/>
                </a:solidFill>
              </a:rPr>
              <a:t>React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2. React </a:t>
            </a:r>
            <a:r>
              <a:rPr lang="zh-CN" altLang="en-US" dirty="0" smtClean="0"/>
              <a:t>语法简介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相关技术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9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是一个由 </a:t>
            </a:r>
            <a:r>
              <a:rPr lang="en-US" altLang="zh-CN" dirty="0" smtClean="0"/>
              <a:t>Facebook </a:t>
            </a:r>
            <a:r>
              <a:rPr lang="zh-CN" altLang="en-US" dirty="0" smtClean="0"/>
              <a:t>开发的用于构建 </a:t>
            </a:r>
            <a:r>
              <a:rPr lang="en-US" altLang="zh-CN" dirty="0" smtClean="0"/>
              <a:t>UI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年开源，</a:t>
            </a:r>
            <a:r>
              <a:rPr lang="en-US" altLang="zh-CN" dirty="0" smtClean="0"/>
              <a:t>v0.14.8 (</a:t>
            </a:r>
            <a:r>
              <a:rPr lang="en-US" altLang="zh-CN" dirty="0"/>
              <a:t>30 Mar 2016</a:t>
            </a:r>
            <a:r>
              <a:rPr lang="en-US" altLang="zh-CN" dirty="0" smtClean="0"/>
              <a:t>) -&gt; v15.0.0 (9 Apr 2016)</a:t>
            </a:r>
          </a:p>
          <a:p>
            <a:endParaRPr lang="en-US" altLang="zh-CN" dirty="0"/>
          </a:p>
          <a:p>
            <a:r>
              <a:rPr lang="zh-CN" altLang="en-US" dirty="0"/>
              <a:t>最新版</a:t>
            </a:r>
            <a:r>
              <a:rPr lang="zh-CN" altLang="en-US" dirty="0" smtClean="0"/>
              <a:t>本 </a:t>
            </a:r>
            <a:r>
              <a:rPr lang="en-US" altLang="zh-CN" dirty="0" smtClean="0"/>
              <a:t>v16.6.0 (23 Oct 2018)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53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 </a:t>
            </a:r>
            <a:r>
              <a:rPr lang="en-US" altLang="zh-CN" dirty="0" smtClean="0"/>
              <a:t>Vue </a:t>
            </a:r>
            <a:r>
              <a:rPr lang="zh-CN" altLang="en-US" dirty="0" smtClean="0"/>
              <a:t>的相同点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虚拟 </a:t>
            </a:r>
            <a:r>
              <a:rPr lang="en-US" altLang="zh-CN" dirty="0" smtClean="0"/>
              <a:t>DOM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组件化开发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单向数据流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与 </a:t>
            </a:r>
            <a:r>
              <a:rPr lang="en-US" altLang="zh-CN" dirty="0" smtClean="0"/>
              <a:t>Vue </a:t>
            </a:r>
            <a:r>
              <a:rPr lang="zh-CN" altLang="en-US" dirty="0" smtClean="0"/>
              <a:t>的不同点</a:t>
            </a:r>
            <a:endParaRPr lang="en-US" altLang="zh-CN" dirty="0" smtClean="0"/>
          </a:p>
          <a:p>
            <a:r>
              <a:rPr lang="en-US" altLang="zh-CN" dirty="0" smtClean="0"/>
              <a:t>1. JSX vs Templates</a:t>
            </a:r>
          </a:p>
          <a:p>
            <a:r>
              <a:rPr lang="en-US" altLang="zh-CN" smtClean="0"/>
              <a:t>2. </a:t>
            </a:r>
            <a:r>
              <a:rPr lang="zh-CN" altLang="en-US" smtClean="0"/>
              <a:t>渲</a:t>
            </a:r>
            <a:r>
              <a:rPr lang="zh-CN" altLang="en-US" dirty="0" smtClean="0"/>
              <a:t>染整个子树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自动追踪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Learn Once, Write Anywhere</a:t>
            </a:r>
          </a:p>
          <a:p>
            <a:pPr marL="0" indent="0">
              <a:buNone/>
            </a:pPr>
            <a:r>
              <a:rPr lang="en-US" altLang="zh-CN" dirty="0" smtClean="0"/>
              <a:t>	React Native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React VR</a:t>
            </a:r>
          </a:p>
          <a:p>
            <a:pPr marL="0" indent="0">
              <a:buNone/>
            </a:pPr>
            <a:r>
              <a:rPr lang="en-US" altLang="zh-CN" dirty="0"/>
              <a:t>	React Native Windows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ReactXP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7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sz="4000" dirty="0">
                <a:solidFill>
                  <a:schemeClr val="accent5"/>
                </a:solidFill>
              </a:rPr>
              <a:t>2. React </a:t>
            </a:r>
            <a:r>
              <a:rPr lang="zh-CN" altLang="en-US" sz="4000" dirty="0">
                <a:solidFill>
                  <a:schemeClr val="accent5"/>
                </a:solidFill>
              </a:rPr>
              <a:t>语法简介</a:t>
            </a:r>
            <a:endParaRPr lang="en-US" altLang="zh-CN" sz="4000" dirty="0">
              <a:solidFill>
                <a:schemeClr val="accent5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相关技术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04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JSX 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633"/>
          </a:xfrm>
          <a:solidFill>
            <a:schemeClr val="tx2"/>
          </a:solidFill>
        </p:spPr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dirty="0" err="1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&lt;</a:t>
            </a:r>
            <a:r>
              <a:rPr lang="en-US" altLang="zh-CN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&gt;Hello, 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{name}&lt;/</a:t>
            </a:r>
            <a:r>
              <a:rPr lang="en-US" altLang="zh-CN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2351195"/>
            <a:ext cx="10515600" cy="401860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是一种 </a:t>
            </a:r>
            <a:r>
              <a:rPr lang="en-US" altLang="zh-CN" sz="2800" dirty="0"/>
              <a:t>JavaScript </a:t>
            </a:r>
            <a:r>
              <a:rPr lang="zh-CN" altLang="en-US" sz="2800" dirty="0" smtClean="0"/>
              <a:t>和 </a:t>
            </a:r>
            <a:r>
              <a:rPr lang="en-US" altLang="zh-CN" sz="2800" dirty="0" smtClean="0"/>
              <a:t>HTML </a:t>
            </a:r>
            <a:r>
              <a:rPr lang="zh-CN" altLang="en-US" sz="2800" dirty="0" smtClean="0"/>
              <a:t>混写的语法，实际上完全由 </a:t>
            </a:r>
            <a:r>
              <a:rPr lang="en-US" altLang="zh-CN" sz="2800" dirty="0" smtClean="0"/>
              <a:t>JS </a:t>
            </a:r>
            <a:r>
              <a:rPr lang="zh-CN" altLang="en-US" sz="2800" dirty="0" smtClean="0"/>
              <a:t>实现</a:t>
            </a: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JSX </a:t>
            </a:r>
            <a:r>
              <a:rPr lang="zh-CN" altLang="en-US" sz="2800" dirty="0" smtClean="0"/>
              <a:t>中，可以任意地在大括号中使用 </a:t>
            </a:r>
            <a:r>
              <a:rPr lang="en-US" altLang="zh-CN" sz="2800" dirty="0" smtClean="0">
                <a:solidFill>
                  <a:srgbClr val="FF0000"/>
                </a:solidFill>
              </a:rPr>
              <a:t>JS </a:t>
            </a:r>
            <a:r>
              <a:rPr lang="zh-CN" altLang="en-US" sz="2800" dirty="0" smtClean="0">
                <a:solidFill>
                  <a:srgbClr val="FF0000"/>
                </a:solidFill>
              </a:rPr>
              <a:t>表达式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r>
              <a:rPr lang="zh-CN" altLang="en-US" dirty="0" smtClean="0"/>
              <a:t>因为 </a:t>
            </a:r>
            <a:r>
              <a:rPr lang="en-US" altLang="zh-CN" dirty="0" smtClean="0"/>
              <a:t>JSX </a:t>
            </a:r>
            <a:r>
              <a:rPr lang="zh-CN" altLang="en-US" dirty="0" smtClean="0"/>
              <a:t>更加接近 </a:t>
            </a:r>
            <a:r>
              <a:rPr lang="en-US" altLang="zh-CN" dirty="0" smtClean="0"/>
              <a:t>JS</a:t>
            </a:r>
            <a:r>
              <a:rPr lang="zh-CN" altLang="en-US" dirty="0" smtClean="0"/>
              <a:t>，因此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使用 </a:t>
            </a:r>
            <a:r>
              <a:rPr lang="en-US" altLang="zh-CN" dirty="0" err="1"/>
              <a:t>camelCase</a:t>
            </a:r>
            <a:r>
              <a:rPr lang="en-US" altLang="zh-CN" dirty="0"/>
              <a:t> </a:t>
            </a:r>
            <a:r>
              <a:rPr lang="zh-CN" altLang="en-US" dirty="0"/>
              <a:t>小驼峰</a:t>
            </a:r>
            <a:r>
              <a:rPr lang="zh-CN" altLang="en-US" dirty="0" smtClean="0"/>
              <a:t>命名来</a:t>
            </a:r>
            <a:r>
              <a:rPr lang="zh-CN" altLang="en-US" dirty="0"/>
              <a:t>定义属性的</a:t>
            </a:r>
            <a:r>
              <a:rPr lang="zh-CN" altLang="en-US" dirty="0" smtClean="0"/>
              <a:t>名称。</a:t>
            </a:r>
            <a:endParaRPr lang="en-US" altLang="zh-CN" dirty="0"/>
          </a:p>
          <a:p>
            <a:pPr lvl="1"/>
            <a:r>
              <a:rPr lang="zh-CN" altLang="en-US" dirty="0" smtClean="0"/>
              <a:t>例</a:t>
            </a:r>
            <a:r>
              <a:rPr lang="en-US" altLang="zh-CN" dirty="0" smtClean="0"/>
              <a:t>: </a:t>
            </a:r>
            <a:r>
              <a:rPr lang="en-US" altLang="zh-CN" dirty="0" smtClean="0">
                <a:latin typeface="Consolas" panose="020B0609020204030204" pitchFamily="49" charset="0"/>
              </a:rPr>
              <a:t>&lt;button </a:t>
            </a:r>
            <a:r>
              <a:rPr lang="en-US" altLang="zh-CN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CN" dirty="0" smtClean="0">
                <a:latin typeface="Consolas" panose="020B0609020204030204" pitchFamily="49" charset="0"/>
              </a:rPr>
              <a:t>={</a:t>
            </a:r>
            <a:r>
              <a:rPr lang="en-US" altLang="zh-CN" dirty="0" err="1" smtClean="0">
                <a:latin typeface="Consolas" panose="020B0609020204030204" pitchFamily="49" charset="0"/>
              </a:rPr>
              <a:t>func</a:t>
            </a:r>
            <a:r>
              <a:rPr lang="en-US" altLang="zh-CN" dirty="0" smtClean="0">
                <a:latin typeface="Consolas" panose="020B0609020204030204" pitchFamily="49" charset="0"/>
              </a:rPr>
              <a:t>}&gt;</a:t>
            </a:r>
            <a:r>
              <a:rPr lang="en-US" altLang="zh-CN" dirty="0" err="1" smtClean="0">
                <a:latin typeface="Consolas" panose="020B0609020204030204" pitchFamily="49" charset="0"/>
              </a:rPr>
              <a:t>btn</a:t>
            </a:r>
            <a:r>
              <a:rPr lang="en-US" altLang="zh-CN" dirty="0" smtClean="0">
                <a:latin typeface="Consolas" panose="020B0609020204030204" pitchFamily="49" charset="0"/>
              </a:rPr>
              <a:t>&lt;/button&gt;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92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JSX 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568171"/>
            <a:ext cx="10515600" cy="531490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E5C07B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&gt;Hello, world!&lt;/</a:t>
            </a:r>
            <a:r>
              <a:rPr lang="en-US" altLang="zh-CN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838200" y="3471620"/>
            <a:ext cx="10515600" cy="2665709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5C07B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2BBAC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dirty="0" err="1" smtClean="0">
                <a:solidFill>
                  <a:srgbClr val="EF596F"/>
                </a:solidFill>
                <a:latin typeface="Consolas" panose="020B0609020204030204" pitchFamily="49" charset="0"/>
              </a:rPr>
              <a:t>React</a:t>
            </a:r>
            <a:r>
              <a:rPr lang="en-US" altLang="zh-CN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 smtClean="0">
                <a:solidFill>
                  <a:srgbClr val="2BBAC5"/>
                </a:solidFill>
                <a:latin typeface="Consolas" panose="020B0609020204030204" pitchFamily="49" charset="0"/>
              </a:rPr>
              <a:t>createElement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89CA78"/>
                </a:solidFill>
                <a:latin typeface="Consolas" panose="020B0609020204030204" pitchFamily="49" charset="0"/>
              </a:rPr>
              <a:t>  'h1'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19A6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endParaRPr lang="en-US" altLang="zh-CN" dirty="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89CA78"/>
                </a:solidFill>
                <a:latin typeface="Consolas" panose="020B0609020204030204" pitchFamily="49" charset="0"/>
              </a:rPr>
              <a:t>'Hello, world!'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1825625"/>
            <a:ext cx="10515600" cy="607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编译时 </a:t>
            </a:r>
            <a:r>
              <a:rPr lang="en-US" altLang="zh-CN" dirty="0" smtClean="0"/>
              <a:t>JSX </a:t>
            </a:r>
            <a:r>
              <a:rPr lang="zh-CN" altLang="en-US" dirty="0" smtClean="0"/>
              <a:t>会被转换为 </a:t>
            </a:r>
            <a:r>
              <a:rPr lang="en-US" altLang="zh-CN" dirty="0" err="1" smtClean="0">
                <a:latin typeface="Consolas" panose="020B0609020204030204" pitchFamily="49" charset="0"/>
              </a:rPr>
              <a:t>React.createElement</a:t>
            </a:r>
            <a:r>
              <a:rPr lang="en-US" altLang="zh-CN" dirty="0" smtClean="0">
                <a:latin typeface="Consolas" panose="020B0609020204030204" pitchFamily="49" charset="0"/>
              </a:rPr>
              <a:t>() </a:t>
            </a:r>
            <a:r>
              <a:rPr lang="zh-CN" altLang="en-US" dirty="0" smtClean="0"/>
              <a:t>的调用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89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793</Words>
  <Application>Microsoft Office PowerPoint</Application>
  <PresentationFormat>宽屏</PresentationFormat>
  <Paragraphs>148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Consolas</vt:lpstr>
      <vt:lpstr>Office 主题​​</vt:lpstr>
      <vt:lpstr>React 入门</vt:lpstr>
      <vt:lpstr>主要内容</vt:lpstr>
      <vt:lpstr>主要内容</vt:lpstr>
      <vt:lpstr>1. 关于 React</vt:lpstr>
      <vt:lpstr>1. 关于 React</vt:lpstr>
      <vt:lpstr>1. 关于 React</vt:lpstr>
      <vt:lpstr>主要内容</vt:lpstr>
      <vt:lpstr>2.1 JSX 语法</vt:lpstr>
      <vt:lpstr>2.1 JSX 语法</vt:lpstr>
      <vt:lpstr>2.2 Hello, world!</vt:lpstr>
      <vt:lpstr>2.2 Hello, world!</vt:lpstr>
      <vt:lpstr>2.3 props</vt:lpstr>
      <vt:lpstr>2.4 state</vt:lpstr>
      <vt:lpstr>2.5 组件生命周期 (v16.3之后)</vt:lpstr>
      <vt:lpstr>2.5 组件生命周期 (v16.3之后)</vt:lpstr>
      <vt:lpstr>2.5 组件生命周期 (v16.3之后)</vt:lpstr>
      <vt:lpstr>2.5 组件生命周期 (v16.3之后)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入门</dc:title>
  <dc:creator>T Zetta</dc:creator>
  <cp:lastModifiedBy>Windows 用户</cp:lastModifiedBy>
  <cp:revision>54</cp:revision>
  <dcterms:created xsi:type="dcterms:W3CDTF">2018-10-29T13:45:40Z</dcterms:created>
  <dcterms:modified xsi:type="dcterms:W3CDTF">2018-10-31T13:24:14Z</dcterms:modified>
</cp:coreProperties>
</file>