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3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04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81BB-58F1-4FB5-8B9E-97CA0D987065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F5AFF-D81E-4C08-8F4D-34ABD7A65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 </a:t>
            </a:r>
            <a:r>
              <a:rPr lang="en-US" altLang="zh-CN" baseline="0" dirty="0" smtClean="0"/>
              <a:t>MV* </a:t>
            </a:r>
            <a:r>
              <a:rPr lang="zh-CN" altLang="en-US" baseline="0" dirty="0" smtClean="0"/>
              <a:t>里的 </a:t>
            </a:r>
            <a:r>
              <a:rPr lang="en-US" altLang="zh-CN" baseline="0" dirty="0" smtClean="0"/>
              <a:t>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08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目前被 </a:t>
            </a:r>
            <a:r>
              <a:rPr lang="en-US" altLang="zh-CN" dirty="0" smtClean="0"/>
              <a:t>deprecate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个生命周期函数目前还能使用，但是只要用了，开发模式下会有红色警告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负责渲染表单的</a:t>
            </a:r>
            <a:r>
              <a:rPr lang="zh-CN" altLang="en-US" smtClean="0"/>
              <a:t>组件同时控制数据的变化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9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v-model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实现双向数据绑定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倾向于使用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（指令：</a:t>
            </a:r>
            <a:r>
              <a:rPr lang="en-US" altLang="zh-CN" dirty="0" smtClean="0"/>
              <a:t>v-bind, v-for 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应用中，当某个组件的状态发生变化时，它会以该组件为根，重新渲染整个组件子树。对于不需要渲染的需要手动通过 </a:t>
            </a:r>
            <a:r>
              <a:rPr lang="en-US" altLang="zh-CN" dirty="0" smtClean="0"/>
              <a:t>shouldComponentUpdate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应用中，组件的依赖是在渲染过程中自动追踪的</a:t>
            </a:r>
            <a:endParaRPr lang="en-US" altLang="zh-CN" dirty="0" smtClean="0"/>
          </a:p>
          <a:p>
            <a:r>
              <a:rPr lang="en-US" altLang="zh-CN" dirty="0" smtClean="0"/>
              <a:t>Vue </a:t>
            </a:r>
            <a:r>
              <a:rPr lang="zh-CN" altLang="en-US" dirty="0" smtClean="0"/>
              <a:t>通过自动的方式就能够得到相当不错的性能，大型应用用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可以自己决定哪些数据变化才进行 </a:t>
            </a:r>
            <a:r>
              <a:rPr lang="en-US" altLang="zh-CN" dirty="0" smtClean="0"/>
              <a:t>reRender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 Native – Weex </a:t>
            </a:r>
            <a:r>
              <a:rPr lang="zh-CN" altLang="en-US" dirty="0" smtClean="0"/>
              <a:t>用于开发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Native Windows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微软开发，用于开发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应用，可以为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Win10 / Xbox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开发应用</a:t>
            </a:r>
            <a:endParaRPr lang="en-US" altLang="zh-CN" dirty="0" smtClean="0"/>
          </a:p>
          <a:p>
            <a:r>
              <a:rPr lang="en-US" altLang="zh-CN" dirty="0" smtClean="0"/>
              <a:t>ReactXP </a:t>
            </a:r>
            <a:r>
              <a:rPr lang="zh-CN" altLang="en-US" dirty="0" smtClean="0"/>
              <a:t>微软开发，用于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只能写表达式，所以不能用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语句，可以用三元运算符 </a:t>
            </a:r>
            <a:r>
              <a:rPr lang="en-US" altLang="zh-CN" dirty="0" smtClean="0"/>
              <a:t>?: </a:t>
            </a:r>
            <a:r>
              <a:rPr lang="zh-CN" altLang="en-US" dirty="0" smtClean="0"/>
              <a:t>代替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react.js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的核心库</a:t>
            </a:r>
            <a:endParaRPr lang="en-US" altLang="zh-CN" dirty="0" smtClean="0"/>
          </a:p>
          <a:p>
            <a:r>
              <a:rPr lang="en-US" altLang="zh-CN" dirty="0" smtClean="0"/>
              <a:t>react-dom.js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相关的功能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Babel.js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将组件转化为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并插入指定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组件名大写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是由父组件传向子组件的内容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0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1200" dirty="0" smtClean="0">
                <a:latin typeface="Consolas" panose="020B0609020204030204" pitchFamily="49" charset="0"/>
              </a:rPr>
              <a:t>()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是一个静态函数，所以函数体内不能访问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en-US" altLang="zh-CN" sz="12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F5AFF-D81E-4C08-8F4D-34ABD7A650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8B47-29F2-4AB1-95E5-A1E1ABC128C6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2AE6-B4A2-4892-94DB-8ACE3F9B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255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4" name="AutoShape 2" descr="data:image/svg+xml;base64,PHN2ZyB4bWxucz0iaHR0cDovL3d3dy53My5vcmcvMjAwMC9zdmciIHZpZXdCb3g9Ii0xMS41IC0xMC4yMzE3NCAyMyAyMC40NjM0OCI+CiAgPHRpdGxlPlJlYWN0IExvZ288L3RpdGxlPgogIDxjaXJjbGUgY3g9IjAiIGN5PSIwIiByPSIyLjA1IiBmaWxsPSIjNjFkYWZiIi8+CiAgPGcgc3Ryb2tlPSIjNjFkYWZiIiBzdHJva2Utd2lkdGg9IjEiIGZpbGw9Im5vbmUiPgogICAgPGVsbGlwc2Ugcng9IjExIiByeT0iNC4yIi8+CiAgICA8ZWxsaXBzZSByeD0iMTEiIHJ5PSI0LjIiIHRyYW5zZm9ybT0icm90YXRlKDYwKSIvPgogICAgPGVsbGlwc2Ugcng9IjExIiByeT0iNC4yIiB0cmFuc2Zvcm09InJvdGF0ZSgxMjApIi8+CiAgPC9nPgo8L3N2Zz4K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2" y="3035464"/>
            <a:ext cx="4105630" cy="27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656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2400" dirty="0" smtClean="0">
                <a:solidFill>
                  <a:srgbClr val="89CA78"/>
                </a:solidFill>
                <a:latin typeface="Consolas" panose="020B0609020204030204" pitchFamily="49" charset="0"/>
              </a:rPr>
              <a:t>react-dom.js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"./babel.min.js"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"text/babel"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ReactDOM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render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dirty="0" err="1">
                <a:solidFill>
                  <a:srgbClr val="E5C07B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/&gt;,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EF596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CN" sz="24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'app'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);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"app"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div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Hello, world!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143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D55FD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89CA78"/>
                </a:solidFill>
                <a:latin typeface="Consolas" panose="020B0609020204030204" pitchFamily="49" charset="0"/>
              </a:rPr>
              <a:t>'react'</a:t>
            </a:r>
            <a:endParaRPr lang="en-US" altLang="zh-CN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MyComponent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sz="2400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55FDE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MyComponent</a:t>
            </a:r>
            <a:endParaRPr lang="en-US" altLang="zh-CN" sz="2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1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遇到</a:t>
            </a:r>
            <a:r>
              <a:rPr lang="zh-CN" altLang="en-US" dirty="0"/>
              <a:t>的元素是用户自定义的组件，它会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的属性作为对象</a:t>
            </a:r>
            <a:r>
              <a:rPr lang="zh-CN" altLang="en-US" dirty="0"/>
              <a:t>传递给该组件，这个对象</a:t>
            </a:r>
            <a:r>
              <a:rPr lang="zh-CN" altLang="en-US" dirty="0" smtClean="0"/>
              <a:t>称之为 </a:t>
            </a:r>
            <a:r>
              <a:rPr lang="en-US" altLang="zh-CN" dirty="0" smtClean="0"/>
              <a:t>props</a:t>
            </a:r>
          </a:p>
          <a:p>
            <a:endParaRPr lang="en-US" altLang="zh-CN" dirty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通过传递不同的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可以轻松实现组件的复用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</a:t>
            </a:r>
            <a:r>
              <a:rPr lang="zh-CN" altLang="en-US" dirty="0" smtClean="0"/>
              <a:t>是</a:t>
            </a:r>
            <a:r>
              <a:rPr lang="zh-CN" altLang="en-US" dirty="0"/>
              <a:t>私有的，完全受控于当前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构造函数</a:t>
            </a:r>
            <a:r>
              <a:rPr lang="en-US" altLang="zh-CN" dirty="0" smtClean="0"/>
              <a:t>(constructor)</a:t>
            </a:r>
            <a:r>
              <a:rPr lang="zh-CN" altLang="en-US" dirty="0" smtClean="0"/>
              <a:t>是唯一可以初始化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的地方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能且仅能通过 </a:t>
            </a:r>
            <a:r>
              <a:rPr lang="en-US" altLang="zh-CN" dirty="0" err="1" smtClean="0">
                <a:latin typeface="Consolas" panose="020B0609020204030204" pitchFamily="49" charset="0"/>
              </a:rPr>
              <a:t>this.setState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进行修改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this.state.key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/>
              <a:t>这种写法是错误的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组件创建</a:t>
            </a:r>
            <a:r>
              <a:rPr lang="zh-CN" altLang="en-US" dirty="0"/>
              <a:t>和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中时调用</a:t>
            </a:r>
            <a:endParaRPr lang="en-US" altLang="zh-CN" dirty="0" smtClean="0"/>
          </a:p>
          <a:p>
            <a:r>
              <a:rPr lang="en-US" altLang="zh-CN" sz="2600" dirty="0">
                <a:latin typeface="Consolas" panose="020B0609020204030204" pitchFamily="49" charset="0"/>
              </a:rPr>
              <a:t>constructor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组件构造函数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static </a:t>
            </a:r>
            <a:r>
              <a:rPr lang="en-US" altLang="zh-CN" sz="2600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400" dirty="0" smtClean="0">
                <a:latin typeface="Consolas" panose="020B0609020204030204" pitchFamily="49" charset="0"/>
              </a:rPr>
              <a:t>处理</a:t>
            </a:r>
            <a:r>
              <a:rPr lang="zh-CN" altLang="en-US" sz="2400" dirty="0">
                <a:latin typeface="Consolas" panose="020B0609020204030204" pitchFamily="49" charset="0"/>
              </a:rPr>
              <a:t>用到</a:t>
            </a:r>
            <a:r>
              <a:rPr lang="zh-CN" altLang="en-US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props </a:t>
            </a:r>
            <a:r>
              <a:rPr lang="zh-CN" altLang="en-US" sz="2400" dirty="0" smtClean="0">
                <a:latin typeface="Consolas" panose="020B0609020204030204" pitchFamily="49" charset="0"/>
              </a:rPr>
              <a:t>的 </a:t>
            </a:r>
            <a:r>
              <a:rPr lang="en-US" altLang="zh-CN" sz="2400" dirty="0" smtClean="0">
                <a:latin typeface="Consolas" panose="020B0609020204030204" pitchFamily="49" charset="0"/>
              </a:rPr>
              <a:t>state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600" strike="sngStrike" dirty="0" err="1">
                <a:latin typeface="Consolas" panose="020B0609020204030204" pitchFamily="49" charset="0"/>
              </a:rPr>
              <a:t>componentWillMount</a:t>
            </a:r>
            <a:r>
              <a:rPr lang="en-US" altLang="zh-CN" sz="2600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sz="2600" dirty="0" smtClean="0">
                <a:latin typeface="Consolas" panose="020B0609020204030204" pitchFamily="49" charset="0"/>
              </a:rPr>
              <a:t>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在 </a:t>
            </a:r>
            <a:r>
              <a:rPr lang="en-US" altLang="zh-CN" sz="2600" i="1" dirty="0" smtClean="0">
                <a:latin typeface="Consolas" panose="020B0609020204030204" pitchFamily="49" charset="0"/>
              </a:rPr>
              <a:t>v17.0 </a:t>
            </a:r>
            <a:r>
              <a:rPr lang="zh-CN" altLang="en-US" sz="2600" i="1" dirty="0" smtClean="0">
                <a:latin typeface="Consolas" panose="020B0609020204030204" pitchFamily="49" charset="0"/>
              </a:rPr>
              <a:t>中将被废除</a:t>
            </a:r>
            <a:endParaRPr lang="en-US" altLang="zh-CN" sz="2600" i="1" strike="sngStrike" dirty="0" smtClean="0">
              <a:latin typeface="Consolas" panose="020B0609020204030204" pitchFamily="49" charset="0"/>
            </a:endParaRPr>
          </a:p>
          <a:p>
            <a:r>
              <a:rPr lang="en-US" altLang="zh-CN" sz="2600" dirty="0" smtClean="0">
                <a:latin typeface="Consolas" panose="020B0609020204030204" pitchFamily="49" charset="0"/>
              </a:rPr>
              <a:t>render() </a:t>
            </a:r>
            <a:r>
              <a:rPr lang="zh-CN" altLang="en-US" sz="2600" dirty="0" smtClean="0">
                <a:latin typeface="Consolas" panose="020B0609020204030204" pitchFamily="49" charset="0"/>
              </a:rPr>
              <a:t>渲染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r>
              <a:rPr lang="en-US" altLang="zh-CN" sz="2600" dirty="0" err="1">
                <a:latin typeface="Consolas" panose="020B0609020204030204" pitchFamily="49" charset="0"/>
              </a:rPr>
              <a:t>componentDidMount</a:t>
            </a:r>
            <a:r>
              <a:rPr lang="en-US" altLang="zh-CN" sz="2600" dirty="0" smtClean="0">
                <a:latin typeface="Consolas" panose="020B0609020204030204" pitchFamily="49" charset="0"/>
              </a:rPr>
              <a:t>() </a:t>
            </a:r>
            <a:r>
              <a:rPr lang="zh-CN" altLang="en-US" sz="2600" dirty="0" smtClean="0">
                <a:latin typeface="Consolas" panose="020B0609020204030204" pitchFamily="49" charset="0"/>
              </a:rPr>
              <a:t>组件插入真实 </a:t>
            </a:r>
            <a:r>
              <a:rPr lang="en-US" altLang="zh-CN" sz="2600" dirty="0" smtClean="0">
                <a:latin typeface="Consolas" panose="020B0609020204030204" pitchFamily="49" charset="0"/>
              </a:rPr>
              <a:t>DOM </a:t>
            </a:r>
            <a:r>
              <a:rPr lang="zh-CN" altLang="en-US" sz="2600" dirty="0" smtClean="0">
                <a:latin typeface="Consolas" panose="020B0609020204030204" pitchFamily="49" charset="0"/>
              </a:rPr>
              <a:t>完毕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组件更新时调用</a:t>
            </a:r>
            <a:endParaRPr lang="en-US" altLang="zh-CN" dirty="0" smtClean="0"/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componentWillReceiveProps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static </a:t>
            </a:r>
            <a:r>
              <a:rPr lang="en-US" altLang="zh-CN" dirty="0" err="1" smtClean="0">
                <a:latin typeface="Consolas" panose="020B0609020204030204" pitchFamily="49" charset="0"/>
              </a:rPr>
              <a:t>getDerivedStateFromProps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shouldComponentUpdate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组件是否需要重新渲染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trike="sngStrike" dirty="0" err="1">
                <a:latin typeface="Consolas" panose="020B0609020204030204" pitchFamily="49" charset="0"/>
              </a:rPr>
              <a:t>componentWillUpdate</a:t>
            </a:r>
            <a:r>
              <a:rPr lang="en-US" altLang="zh-CN" strike="sngStrike" dirty="0" smtClean="0">
                <a:latin typeface="Consolas" panose="020B0609020204030204" pitchFamily="49" charset="0"/>
              </a:rPr>
              <a:t>()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zh-CN" altLang="en-US" i="1" dirty="0" smtClean="0">
                <a:latin typeface="Consolas" panose="020B0609020204030204" pitchFamily="49" charset="0"/>
              </a:rPr>
              <a:t>在 </a:t>
            </a:r>
            <a:r>
              <a:rPr lang="en-US" altLang="zh-CN" i="1" dirty="0">
                <a:latin typeface="Consolas" panose="020B0609020204030204" pitchFamily="49" charset="0"/>
              </a:rPr>
              <a:t>v17.0 </a:t>
            </a:r>
            <a:r>
              <a:rPr lang="zh-CN" altLang="en-US" i="1" dirty="0">
                <a:latin typeface="Consolas" panose="020B0609020204030204" pitchFamily="49" charset="0"/>
              </a:rPr>
              <a:t>中将被</a:t>
            </a:r>
            <a:r>
              <a:rPr lang="zh-CN" altLang="en-US" i="1" dirty="0" smtClean="0">
                <a:latin typeface="Consolas" panose="020B0609020204030204" pitchFamily="49" charset="0"/>
              </a:rPr>
              <a:t>废除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render() </a:t>
            </a:r>
            <a:r>
              <a:rPr lang="zh-CN" altLang="en-US" dirty="0" smtClean="0">
                <a:latin typeface="Consolas" panose="020B0609020204030204" pitchFamily="49" charset="0"/>
              </a:rPr>
              <a:t>重新渲染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getSnapshotBeforeUpdate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sz="1600" dirty="0" smtClean="0">
                <a:latin typeface="Consolas" panose="020B0609020204030204" pitchFamily="49" charset="0"/>
              </a:rPr>
              <a:t>为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zh-CN" altLang="en-US" sz="1600" dirty="0" smtClean="0">
                <a:latin typeface="Consolas" panose="020B0609020204030204" pitchFamily="49" charset="0"/>
              </a:rPr>
              <a:t>提供第三个参数</a:t>
            </a:r>
            <a:r>
              <a:rPr lang="en-US" altLang="zh-CN" sz="1600" dirty="0" smtClean="0">
                <a:latin typeface="Consolas" panose="020B0609020204030204" pitchFamily="49" charset="0"/>
              </a:rPr>
              <a:t>, </a:t>
            </a:r>
            <a:r>
              <a:rPr lang="zh-CN" altLang="en-US" sz="1600" dirty="0" smtClean="0">
                <a:latin typeface="Consolas" panose="020B0609020204030204" pitchFamily="49" charset="0"/>
              </a:rPr>
              <a:t>很少使用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</a:rPr>
              <a:t>componentDidUpdate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>
                <a:latin typeface="Consolas" panose="020B0609020204030204" pitchFamily="49" charset="0"/>
              </a:rPr>
              <a:t>组件更新完毕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zh-CN" altLang="en-US" dirty="0"/>
              <a:t>被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</a:t>
            </a:r>
            <a:r>
              <a:rPr lang="zh-CN" altLang="en-US" dirty="0"/>
              <a:t>移除</a:t>
            </a:r>
            <a:r>
              <a:rPr lang="zh-CN" altLang="en-US" dirty="0" smtClean="0"/>
              <a:t>时</a:t>
            </a:r>
            <a:r>
              <a:rPr lang="zh-CN" altLang="en-US" dirty="0"/>
              <a:t>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componentWillUnmount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/>
              <a:t>渲染过程中发生错误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componentDidCatch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68" y="1421845"/>
            <a:ext cx="9362464" cy="529837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组件</a:t>
            </a:r>
            <a:r>
              <a:rPr lang="zh-CN" altLang="en-US" dirty="0"/>
              <a:t>生命周期 </a:t>
            </a:r>
            <a:r>
              <a:rPr lang="en-US" altLang="zh-CN" dirty="0"/>
              <a:t>(v16.3</a:t>
            </a:r>
            <a:r>
              <a:rPr lang="zh-CN" altLang="en-US" dirty="0"/>
              <a:t>之后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3290" y="1469204"/>
            <a:ext cx="2434975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componentWillMount</a:t>
            </a:r>
            <a:endParaRPr lang="zh-CN" altLang="en-US" dirty="0"/>
          </a:p>
        </p:txBody>
      </p:sp>
      <p:cxnSp>
        <p:nvCxnSpPr>
          <p:cNvPr id="11" name="肘形连接符 10"/>
          <p:cNvCxnSpPr/>
          <p:nvPr/>
        </p:nvCxnSpPr>
        <p:spPr>
          <a:xfrm>
            <a:off x="1299682" y="1838536"/>
            <a:ext cx="1690098" cy="1253985"/>
          </a:xfrm>
          <a:prstGeom prst="bentConnector3">
            <a:avLst>
              <a:gd name="adj1" fmla="val 13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89780" y="2958957"/>
            <a:ext cx="1643865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065160" y="2958957"/>
            <a:ext cx="3082246" cy="3077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99401" y="2596441"/>
            <a:ext cx="896599" cy="3019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42257" y="658483"/>
            <a:ext cx="3011543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componentWillReceiveProps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4" idx="2"/>
          </p:cNvCxnSpPr>
          <p:nvPr/>
        </p:nvCxnSpPr>
        <p:spPr>
          <a:xfrm rot="5400000">
            <a:off x="7098912" y="24904"/>
            <a:ext cx="1746207" cy="375202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942830" y="1833361"/>
            <a:ext cx="2220680" cy="338554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componentWillUpdate</a:t>
            </a:r>
            <a:endParaRPr lang="zh-CN" altLang="en-US" sz="1600" dirty="0"/>
          </a:p>
        </p:txBody>
      </p:sp>
      <p:cxnSp>
        <p:nvCxnSpPr>
          <p:cNvPr id="31" name="肘形连接符 30"/>
          <p:cNvCxnSpPr>
            <a:stCxn id="28" idx="2"/>
          </p:cNvCxnSpPr>
          <p:nvPr/>
        </p:nvCxnSpPr>
        <p:spPr>
          <a:xfrm rot="5400000">
            <a:off x="9151972" y="1191325"/>
            <a:ext cx="920608" cy="28817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列表和 </a:t>
            </a:r>
            <a:r>
              <a:rPr lang="en-US" altLang="zh-CN" dirty="0" smtClean="0"/>
              <a:t>key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JSX </a:t>
            </a:r>
            <a:r>
              <a:rPr lang="zh-CN" altLang="en-US" dirty="0" smtClean="0"/>
              <a:t>中可以使用 </a:t>
            </a:r>
            <a:r>
              <a:rPr lang="en-US" altLang="zh-CN" dirty="0" smtClean="0">
                <a:latin typeface="Consolas" panose="020B0609020204030204" pitchFamily="49" charset="0"/>
              </a:rPr>
              <a:t>map</a:t>
            </a:r>
            <a:r>
              <a:rPr lang="en-US" altLang="zh-CN" dirty="0" smtClean="0"/>
              <a:t> </a:t>
            </a:r>
            <a:r>
              <a:rPr lang="zh-CN" altLang="en-US" dirty="0"/>
              <a:t>函</a:t>
            </a:r>
            <a:r>
              <a:rPr lang="zh-CN" altLang="en-US" dirty="0" smtClean="0"/>
              <a:t>数将数组渲染为列表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为列表中每一项指定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便于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进行优化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8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受控组件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2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2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3. </a:t>
            </a:r>
            <a:r>
              <a:rPr lang="zh-CN" altLang="en-US" sz="4000" dirty="0">
                <a:solidFill>
                  <a:schemeClr val="accent5"/>
                </a:solidFill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21236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&lt;FirstComp&gt;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&lt;ThirdComp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TargetComp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FourthComp&gt;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ThirdComp&gt;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SecondComp&gt;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FirstComp&gt;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&lt;TargetComp /&gt; </a:t>
            </a:r>
            <a:r>
              <a:rPr lang="zh-CN" altLang="en-US" sz="2600" dirty="0" smtClean="0"/>
              <a:t>需要用到一个来自 </a:t>
            </a:r>
            <a:r>
              <a:rPr lang="en-US" altLang="zh-CN" sz="2600" dirty="0" smtClean="0"/>
              <a:t>&lt;FirstComp /&gt; </a:t>
            </a:r>
            <a:r>
              <a:rPr lang="zh-CN" altLang="en-US" sz="2600" dirty="0" smtClean="0"/>
              <a:t>的数据，需要以 </a:t>
            </a:r>
            <a:r>
              <a:rPr lang="en-US" altLang="zh-CN" sz="2600" dirty="0" smtClean="0"/>
              <a:t>props </a:t>
            </a:r>
            <a:r>
              <a:rPr lang="zh-CN" altLang="en-US" sz="2600" dirty="0" smtClean="0"/>
              <a:t>的方式将该数据传递 </a:t>
            </a:r>
            <a:r>
              <a:rPr lang="en-US" altLang="zh-CN" sz="2600" dirty="0" smtClean="0"/>
              <a:t>4 </a:t>
            </a:r>
            <a:r>
              <a:rPr lang="zh-CN" altLang="en-US" sz="2600" dirty="0" smtClean="0"/>
              <a:t>层，然而这个数据对于中间</a:t>
            </a:r>
            <a:r>
              <a:rPr lang="en-US" altLang="zh-CN" sz="2600" dirty="0" smtClean="0"/>
              <a:t>3 </a:t>
            </a:r>
            <a:r>
              <a:rPr lang="zh-CN" altLang="en-US" sz="2600" dirty="0" smtClean="0"/>
              <a:t>个组件来说是没有用的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121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&lt;Comp3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Comp2&gt;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&lt;Comp4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&lt;Comp5 /&gt;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&lt;Comp8 /&gt;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Comp7&gt;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Comp6&gt;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Comp1&gt;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5" name="文本框 4"/>
          <p:cNvSpPr txBox="1"/>
          <p:nvPr/>
        </p:nvSpPr>
        <p:spPr>
          <a:xfrm>
            <a:off x="6243637" y="1825625"/>
            <a:ext cx="4875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 </a:t>
            </a:r>
            <a:r>
              <a:rPr lang="en-US" altLang="zh-CN" sz="2600" dirty="0" smtClean="0"/>
              <a:t>3, 4, 7, 8 </a:t>
            </a:r>
            <a:r>
              <a:rPr lang="zh-CN" altLang="en-US" sz="2600" dirty="0" smtClean="0"/>
              <a:t>需要用到 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的数据，并且需要修改数据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82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0650" cy="4351338"/>
          </a:xfrm>
        </p:spPr>
        <p:txBody>
          <a:bodyPr/>
          <a:lstStyle/>
          <a:p>
            <a:r>
              <a:rPr lang="en-US" altLang="zh-CN" dirty="0" smtClean="0"/>
              <a:t>Redux </a:t>
            </a:r>
            <a:r>
              <a:rPr lang="zh-CN" altLang="en-US" dirty="0" smtClean="0"/>
              <a:t>是对 </a:t>
            </a:r>
            <a:r>
              <a:rPr lang="en-US" altLang="zh-CN" dirty="0" smtClean="0"/>
              <a:t>Flux </a:t>
            </a:r>
            <a:r>
              <a:rPr lang="zh-CN" altLang="en-US" dirty="0" smtClean="0"/>
              <a:t>架构的一种实现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altLang="zh-CN" dirty="0"/>
              <a:t>Redux</a:t>
            </a:r>
            <a:r>
              <a:rPr lang="zh-CN" altLang="en-US" dirty="0"/>
              <a:t>，那就是不需要它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“</a:t>
            </a:r>
          </a:p>
          <a:p>
            <a:endParaRPr lang="en-US" altLang="zh-CN" dirty="0"/>
          </a:p>
          <a:p>
            <a:r>
              <a:rPr lang="en-US" altLang="zh-CN" dirty="0" smtClean="0"/>
              <a:t>Redux </a:t>
            </a:r>
            <a:r>
              <a:rPr lang="zh-CN" altLang="en-US" dirty="0" smtClean="0"/>
              <a:t>用于解决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应用中组件间复杂的数据交互问题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3.1 Redux 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373063"/>
            <a:ext cx="4875213" cy="1317625"/>
          </a:xfr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1385" y="1825625"/>
            <a:ext cx="79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3.2 React Router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1728" cy="4351338"/>
          </a:xfrm>
        </p:spPr>
        <p:txBody>
          <a:bodyPr/>
          <a:lstStyle/>
          <a:p>
            <a:r>
              <a:rPr lang="zh-CN" altLang="en-US" dirty="0" smtClean="0"/>
              <a:t>由官方维护的路由库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通过管理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实现组件的切换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目前有 </a:t>
            </a:r>
            <a:r>
              <a:rPr lang="en-US" altLang="zh-CN" dirty="0" smtClean="0"/>
              <a:t>2.x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4.x </a:t>
            </a:r>
            <a:r>
              <a:rPr lang="zh-CN" altLang="en-US" dirty="0" smtClean="0"/>
              <a:t>两个版本，官方同时维护这两个版本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365125"/>
            <a:ext cx="1325563" cy="1325563"/>
          </a:xfrm>
        </p:spPr>
      </p:pic>
    </p:spTree>
    <p:extLst>
      <p:ext uri="{BB962C8B-B14F-4D97-AF65-F5344CB8AC3E}">
        <p14:creationId xmlns:p14="http://schemas.microsoft.com/office/powerpoint/2010/main" val="32812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-Form </a:t>
            </a:r>
            <a:r>
              <a:rPr lang="zh-CN" altLang="en-US" dirty="0" smtClean="0"/>
              <a:t>可以在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应用中实现表单的双向数据绑定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实质上是实现了一套 </a:t>
            </a:r>
            <a:r>
              <a:rPr lang="en-US" altLang="zh-CN" dirty="0" smtClean="0"/>
              <a:t>actions + reducers </a:t>
            </a:r>
            <a:r>
              <a:rPr lang="zh-CN" altLang="en-US" dirty="0" smtClean="0"/>
              <a:t>来自动更新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同时提供了数据格式化、验证等功能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2900" y="489744"/>
            <a:ext cx="1600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CN" dirty="0" smtClean="0"/>
              <a:t>3.4 Immutable.js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48875" cy="4351338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/>
              <a:t>Shared mutable state is the root of all evil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dirty="0"/>
              <a:t>共享的可变状态是万恶之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foo={a: 1}; bar=foo; </a:t>
            </a:r>
            <a:r>
              <a:rPr lang="en-US" altLang="zh-CN" dirty="0" err="1" smtClean="0">
                <a:latin typeface="Consolas" panose="020B0609020204030204" pitchFamily="49" charset="0"/>
              </a:rPr>
              <a:t>bar.a</a:t>
            </a:r>
            <a:r>
              <a:rPr lang="en-US" altLang="zh-CN" dirty="0" smtClean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dirty="0"/>
              <a:t>Immutable Data </a:t>
            </a:r>
            <a:r>
              <a:rPr lang="zh-CN" altLang="en-US" dirty="0" smtClean="0"/>
              <a:t>是</a:t>
            </a:r>
            <a:r>
              <a:rPr lang="zh-CN" altLang="en-US" dirty="0"/>
              <a:t>一旦</a:t>
            </a:r>
            <a:r>
              <a:rPr lang="zh-CN" altLang="en-US" dirty="0" smtClean="0"/>
              <a:t>创建就</a:t>
            </a:r>
            <a:r>
              <a:rPr lang="zh-CN" altLang="en-US" dirty="0"/>
              <a:t>不能</a:t>
            </a:r>
            <a:r>
              <a:rPr lang="zh-CN" altLang="en-US" dirty="0" smtClean="0"/>
              <a:t>再更改</a:t>
            </a:r>
            <a:r>
              <a:rPr lang="zh-CN" altLang="en-US" dirty="0"/>
              <a:t>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对 </a:t>
            </a:r>
            <a:r>
              <a:rPr lang="en-US" altLang="zh-CN" dirty="0"/>
              <a:t>Immutable </a:t>
            </a:r>
            <a:r>
              <a:rPr lang="zh-CN" altLang="en-US" dirty="0"/>
              <a:t>对象的任何</a:t>
            </a:r>
            <a:r>
              <a:rPr lang="zh-CN" altLang="en-US" dirty="0" smtClean="0"/>
              <a:t>修改都会</a:t>
            </a:r>
            <a:r>
              <a:rPr lang="zh-CN" altLang="en-US" dirty="0"/>
              <a:t>返回一个新的 </a:t>
            </a:r>
            <a:r>
              <a:rPr lang="en-US" altLang="zh-CN" dirty="0"/>
              <a:t>Immutable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Immutable.js </a:t>
            </a:r>
            <a:r>
              <a:rPr lang="zh-CN" altLang="en-US" dirty="0" smtClean="0"/>
              <a:t>避免了深拷贝把</a:t>
            </a:r>
            <a:r>
              <a:rPr lang="zh-CN" altLang="en-US" dirty="0"/>
              <a:t>所有节点都复制一遍带来的性能损耗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925" y="665956"/>
            <a:ext cx="4248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accent5"/>
                </a:solidFill>
              </a:rPr>
              <a:t>1. </a:t>
            </a:r>
            <a:r>
              <a:rPr lang="zh-CN" altLang="en-US" sz="4000" dirty="0" smtClean="0">
                <a:solidFill>
                  <a:schemeClr val="accent5"/>
                </a:solidFill>
              </a:rPr>
              <a:t>关于 </a:t>
            </a:r>
            <a:r>
              <a:rPr lang="en-US" altLang="zh-CN" sz="4000" dirty="0" smtClean="0">
                <a:solidFill>
                  <a:schemeClr val="accent5"/>
                </a:solidFill>
              </a:rPr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React </a:t>
            </a:r>
            <a:r>
              <a:rPr lang="zh-CN" altLang="en-US" dirty="0" smtClean="0"/>
              <a:t>语法简介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是一个由 </a:t>
            </a:r>
            <a:r>
              <a:rPr lang="en-US" altLang="zh-CN" dirty="0" smtClean="0"/>
              <a:t>Facebook </a:t>
            </a:r>
            <a:r>
              <a:rPr lang="zh-CN" altLang="en-US" dirty="0" smtClean="0"/>
              <a:t>开发的用于构建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年开源，</a:t>
            </a:r>
            <a:r>
              <a:rPr lang="en-US" altLang="zh-CN" dirty="0" smtClean="0"/>
              <a:t>v0.14.8 (</a:t>
            </a:r>
            <a:r>
              <a:rPr lang="en-US" altLang="zh-CN" dirty="0"/>
              <a:t>30 Mar 2016</a:t>
            </a:r>
            <a:r>
              <a:rPr lang="en-US" altLang="zh-CN" dirty="0" smtClean="0"/>
              <a:t>) -&gt; v15.0.0 (9 Apr 2016)</a:t>
            </a:r>
          </a:p>
          <a:p>
            <a:endParaRPr lang="en-US" altLang="zh-CN" dirty="0"/>
          </a:p>
          <a:p>
            <a:r>
              <a:rPr lang="zh-CN" altLang="en-US" dirty="0"/>
              <a:t>最新版</a:t>
            </a:r>
            <a:r>
              <a:rPr lang="zh-CN" altLang="en-US" dirty="0" smtClean="0"/>
              <a:t>本 </a:t>
            </a:r>
            <a:r>
              <a:rPr lang="en-US" altLang="zh-CN" dirty="0" smtClean="0"/>
              <a:t>v16.6.0 (23 Oct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的相同点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组件化开发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单向数据流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Vue </a:t>
            </a:r>
            <a:r>
              <a:rPr lang="zh-CN" altLang="en-US" dirty="0" smtClean="0"/>
              <a:t>的不同点</a:t>
            </a:r>
            <a:endParaRPr lang="en-US" altLang="zh-CN" dirty="0" smtClean="0"/>
          </a:p>
          <a:p>
            <a:r>
              <a:rPr lang="en-US" altLang="zh-CN" dirty="0" smtClean="0"/>
              <a:t>1. JSX vs Templates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渲</a:t>
            </a:r>
            <a:r>
              <a:rPr lang="zh-CN" altLang="en-US" dirty="0" smtClean="0"/>
              <a:t>染整个子树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自动追踪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Once, Write Anywhere</a:t>
            </a:r>
          </a:p>
          <a:p>
            <a:pPr marL="0" indent="0">
              <a:buNone/>
            </a:pPr>
            <a:r>
              <a:rPr lang="en-US" altLang="zh-CN" dirty="0" smtClean="0"/>
              <a:t>	React Native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React VR</a:t>
            </a:r>
          </a:p>
          <a:p>
            <a:pPr marL="0" indent="0">
              <a:buNone/>
            </a:pPr>
            <a:r>
              <a:rPr lang="en-US" altLang="zh-CN" dirty="0"/>
              <a:t>	React Native Windows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ReactXP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关于 </a:t>
            </a:r>
            <a:r>
              <a:rPr lang="en-US" altLang="zh-CN" dirty="0" smtClean="0"/>
              <a:t>React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4000" dirty="0">
                <a:solidFill>
                  <a:schemeClr val="accent5"/>
                </a:solidFill>
              </a:rPr>
              <a:t>2. React </a:t>
            </a:r>
            <a:r>
              <a:rPr lang="zh-CN" altLang="en-US" sz="4000" dirty="0">
                <a:solidFill>
                  <a:schemeClr val="accent5"/>
                </a:solidFill>
              </a:rPr>
              <a:t>语法简介</a:t>
            </a:r>
            <a:endParaRPr lang="en-US" altLang="zh-CN" sz="4000" dirty="0">
              <a:solidFill>
                <a:schemeClr val="accent5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相关技术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3"/>
          </a:xfrm>
          <a:solidFill>
            <a:schemeClr val="tx2"/>
          </a:solidFill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{name}&lt;/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2351195"/>
            <a:ext cx="10515600" cy="4018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是一种 </a:t>
            </a:r>
            <a:r>
              <a:rPr lang="en-US" altLang="zh-CN" sz="2800" dirty="0"/>
              <a:t>JavaScript </a:t>
            </a:r>
            <a:r>
              <a:rPr lang="zh-CN" altLang="en-US" sz="2800" dirty="0" smtClean="0"/>
              <a:t>和 </a:t>
            </a:r>
            <a:r>
              <a:rPr lang="en-US" altLang="zh-CN" sz="2800" dirty="0" smtClean="0"/>
              <a:t>HTML </a:t>
            </a:r>
            <a:r>
              <a:rPr lang="zh-CN" altLang="en-US" sz="2800" dirty="0" smtClean="0"/>
              <a:t>混写的语法，实际上完全由 </a:t>
            </a:r>
            <a:r>
              <a:rPr lang="en-US" altLang="zh-CN" sz="2800" dirty="0" smtClean="0"/>
              <a:t>JS 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JSX </a:t>
            </a:r>
            <a:r>
              <a:rPr lang="zh-CN" altLang="en-US" sz="2800" dirty="0" smtClean="0"/>
              <a:t>中，可以任意地在大括号中使用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JS </a:t>
            </a:r>
            <a:r>
              <a:rPr lang="zh-CN" altLang="en-US" sz="28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更加接近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，因此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camelCase</a:t>
            </a:r>
            <a:r>
              <a:rPr lang="en-US" altLang="zh-CN" dirty="0"/>
              <a:t> </a:t>
            </a:r>
            <a:r>
              <a:rPr lang="zh-CN" altLang="en-US" dirty="0"/>
              <a:t>小驼峰</a:t>
            </a:r>
            <a:r>
              <a:rPr lang="zh-CN" altLang="en-US" dirty="0" smtClean="0"/>
              <a:t>命名来</a:t>
            </a:r>
            <a:r>
              <a:rPr lang="zh-CN" altLang="en-US" dirty="0"/>
              <a:t>定义属性的</a:t>
            </a:r>
            <a:r>
              <a:rPr lang="zh-CN" altLang="en-US" dirty="0" smtClean="0"/>
              <a:t>名称。</a:t>
            </a:r>
            <a:endParaRPr lang="en-US" altLang="zh-CN" dirty="0"/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&lt;button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 dirty="0" smtClean="0">
                <a:latin typeface="Consolas" panose="020B0609020204030204" pitchFamily="49" charset="0"/>
              </a:rPr>
              <a:t>={</a:t>
            </a:r>
            <a:r>
              <a:rPr lang="en-US" altLang="zh-CN" dirty="0" err="1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}&gt;</a:t>
            </a:r>
            <a:r>
              <a:rPr lang="en-US" altLang="zh-CN" dirty="0" err="1" smtClean="0">
                <a:latin typeface="Consolas" panose="020B0609020204030204" pitchFamily="49" charset="0"/>
              </a:rPr>
              <a:t>btn</a:t>
            </a:r>
            <a:r>
              <a:rPr lang="en-US" altLang="zh-CN" dirty="0" smtClean="0">
                <a:latin typeface="Consolas" panose="020B0609020204030204" pitchFamily="49" charset="0"/>
              </a:rPr>
              <a:t>&lt;/button&gt;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JSX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568171"/>
            <a:ext cx="10515600" cy="53149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BBAC5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&gt;Hello, world!&lt;/</a:t>
            </a:r>
            <a:r>
              <a:rPr lang="en-US" altLang="zh-CN" dirty="0">
                <a:solidFill>
                  <a:srgbClr val="EF596F"/>
                </a:solidFill>
                <a:latin typeface="Consolas" panose="020B0609020204030204" pitchFamily="49" charset="0"/>
              </a:rPr>
              <a:t>h1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8200" y="3471620"/>
            <a:ext cx="10515600" cy="2665709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D55FDE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2BBAC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err="1" smtClean="0">
                <a:solidFill>
                  <a:srgbClr val="EF596F"/>
                </a:solidFill>
                <a:latin typeface="Consolas" panose="020B0609020204030204" pitchFamily="49" charset="0"/>
              </a:rPr>
              <a:t>React</a:t>
            </a:r>
            <a:r>
              <a:rPr lang="en-US" altLang="zh-CN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 smtClean="0">
                <a:solidFill>
                  <a:srgbClr val="2BBAC5"/>
                </a:solidFill>
                <a:latin typeface="Consolas" panose="020B0609020204030204" pitchFamily="49" charset="0"/>
              </a:rPr>
              <a:t>createElement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  'h1'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89CA78"/>
                </a:solidFill>
                <a:latin typeface="Consolas" panose="020B0609020204030204" pitchFamily="49" charset="0"/>
              </a:rPr>
              <a:t>'Hello, world!'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60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编译时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会被转换为 </a:t>
            </a:r>
            <a:r>
              <a:rPr lang="en-US" altLang="zh-CN" dirty="0" err="1" smtClean="0">
                <a:latin typeface="Consolas" panose="020B0609020204030204" pitchFamily="49" charset="0"/>
              </a:rPr>
              <a:t>React.createElement</a:t>
            </a:r>
            <a:r>
              <a:rPr lang="en-US" altLang="zh-CN" dirty="0" smtClean="0">
                <a:latin typeface="Consolas" panose="020B0609020204030204" pitchFamily="49" charset="0"/>
              </a:rPr>
              <a:t>() </a:t>
            </a:r>
            <a:r>
              <a:rPr lang="zh-CN" altLang="en-US" dirty="0" smtClean="0"/>
              <a:t>的调用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1604</Words>
  <Application>Microsoft Office PowerPoint</Application>
  <PresentationFormat>宽屏</PresentationFormat>
  <Paragraphs>216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Office 主题​​</vt:lpstr>
      <vt:lpstr>React 入门</vt:lpstr>
      <vt:lpstr>主要内容</vt:lpstr>
      <vt:lpstr>主要内容</vt:lpstr>
      <vt:lpstr>1. 关于 React</vt:lpstr>
      <vt:lpstr>1. 关于 React</vt:lpstr>
      <vt:lpstr>1. 关于 React</vt:lpstr>
      <vt:lpstr>主要内容</vt:lpstr>
      <vt:lpstr>2.1 JSX 语法</vt:lpstr>
      <vt:lpstr>2.1 JSX 语法</vt:lpstr>
      <vt:lpstr>2.2 Hello, world!</vt:lpstr>
      <vt:lpstr>2.2 Hello, world!</vt:lpstr>
      <vt:lpstr>2.3 props</vt:lpstr>
      <vt:lpstr>2.4 state</vt:lpstr>
      <vt:lpstr>2.5 组件生命周期 (v16.3之后)</vt:lpstr>
      <vt:lpstr>2.5 组件生命周期 (v16.3之后)</vt:lpstr>
      <vt:lpstr>2.5 组件生命周期 (v16.3之后)</vt:lpstr>
      <vt:lpstr>2.5 组件生命周期 (v16.3之后)</vt:lpstr>
      <vt:lpstr>2.6 列表和 key </vt:lpstr>
      <vt:lpstr>2.7 表单</vt:lpstr>
      <vt:lpstr>主要内容</vt:lpstr>
      <vt:lpstr>3.1 Redux </vt:lpstr>
      <vt:lpstr>3.1 Redux </vt:lpstr>
      <vt:lpstr>3.1 Redux </vt:lpstr>
      <vt:lpstr>3.1 Redux </vt:lpstr>
      <vt:lpstr>3.2 React Router</vt:lpstr>
      <vt:lpstr>3.3 Redux-Form</vt:lpstr>
      <vt:lpstr>3.4 Immutable.js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入门</dc:title>
  <dc:creator>T Zetta</dc:creator>
  <cp:lastModifiedBy>T Zetta</cp:lastModifiedBy>
  <cp:revision>76</cp:revision>
  <dcterms:created xsi:type="dcterms:W3CDTF">2018-10-29T13:45:40Z</dcterms:created>
  <dcterms:modified xsi:type="dcterms:W3CDTF">2018-11-03T17:10:26Z</dcterms:modified>
</cp:coreProperties>
</file>