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Roboto"/>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541e990cb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541e990cb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541e990cb_6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541e990cb_6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541e990cb_8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541e990cb_8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541e990cb_6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541e990cb_6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541e990cb_8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541e990cb_8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541e990cb_6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541e990cb_6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541e990cb_8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541e990cb_8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541e990cb_6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541e990cb_6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541e990cb_8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541e990cb_8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8541e990cb_6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541e990cb_6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541e990cb_6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541e990cb_6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541e990cb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541e990cb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541e990cb_6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541e990cb_6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541e990cb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541e990cb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541e990cb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541e990cb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541e990cb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541e990cb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541e990cb_6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541e990cb_6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541e990cb_6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541e990cb_6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541e990cb_6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541e990cb_6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541e990cb_8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541e990cb_8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arxiv.org/abs/1906.05409" TargetMode="External"/><Relationship Id="rId4" Type="http://schemas.openxmlformats.org/officeDocument/2006/relationships/hyperlink" Target="https://arxiv.org/abs/1909.0963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773375"/>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000000"/>
                </a:solidFill>
                <a:latin typeface="Arial"/>
                <a:ea typeface="Arial"/>
                <a:cs typeface="Arial"/>
                <a:sym typeface="Arial"/>
              </a:rPr>
              <a:t>US Accident Traffic Analysis</a:t>
            </a:r>
            <a:endParaRPr sz="2200">
              <a:solidFill>
                <a:srgbClr val="000000"/>
              </a:solidFill>
              <a:latin typeface="Arial"/>
              <a:ea typeface="Arial"/>
              <a:cs typeface="Arial"/>
              <a:sym typeface="Arial"/>
            </a:endParaRPr>
          </a:p>
          <a:p>
            <a:pPr indent="0" lvl="0" marL="0" rtl="0" algn="l">
              <a:spcBef>
                <a:spcPts val="0"/>
              </a:spcBef>
              <a:spcAft>
                <a:spcPts val="0"/>
              </a:spcAft>
              <a:buNone/>
            </a:pPr>
            <a:r>
              <a:rPr lang="en" sz="2200">
                <a:solidFill>
                  <a:srgbClr val="000000"/>
                </a:solidFill>
                <a:latin typeface="Arial"/>
                <a:ea typeface="Arial"/>
                <a:cs typeface="Arial"/>
                <a:sym typeface="Arial"/>
              </a:rPr>
              <a:t>and Severity Predictive Model</a:t>
            </a:r>
            <a:endParaRPr sz="2200">
              <a:solidFill>
                <a:srgbClr val="000000"/>
              </a:solidFill>
              <a:latin typeface="Arial"/>
              <a:ea typeface="Arial"/>
              <a:cs typeface="Arial"/>
              <a:sym typeface="Arial"/>
            </a:endParaRPr>
          </a:p>
          <a:p>
            <a:pPr indent="0" lvl="0" marL="0" rtl="0" algn="l">
              <a:spcBef>
                <a:spcPts val="0"/>
              </a:spcBef>
              <a:spcAft>
                <a:spcPts val="0"/>
              </a:spcAft>
              <a:buNone/>
            </a:pPr>
            <a:r>
              <a:t/>
            </a:r>
            <a:endParaRPr b="0" sz="2200">
              <a:solidFill>
                <a:srgbClr val="000000"/>
              </a:solidFill>
              <a:latin typeface="Arial"/>
              <a:ea typeface="Arial"/>
              <a:cs typeface="Arial"/>
              <a:sym typeface="Arial"/>
            </a:endParaRPr>
          </a:p>
          <a:p>
            <a:pPr indent="0" lvl="0" marL="0" rtl="0" algn="l">
              <a:spcBef>
                <a:spcPts val="0"/>
              </a:spcBef>
              <a:spcAft>
                <a:spcPts val="0"/>
              </a:spcAft>
              <a:buNone/>
            </a:pPr>
            <a:r>
              <a:rPr b="0" lang="en" sz="2200">
                <a:solidFill>
                  <a:srgbClr val="000000"/>
                </a:solidFill>
                <a:latin typeface="Arial"/>
                <a:ea typeface="Arial"/>
                <a:cs typeface="Arial"/>
                <a:sym typeface="Arial"/>
              </a:rPr>
              <a:t>Big data Project</a:t>
            </a:r>
            <a:endParaRPr b="0" sz="2200">
              <a:solidFill>
                <a:srgbClr val="000000"/>
              </a:solidFill>
              <a:latin typeface="Arial"/>
              <a:ea typeface="Arial"/>
              <a:cs typeface="Arial"/>
              <a:sym typeface="Arial"/>
            </a:endParaRPr>
          </a:p>
          <a:p>
            <a:pPr indent="0" lvl="0" marL="0" rtl="0" algn="l">
              <a:spcBef>
                <a:spcPts val="0"/>
              </a:spcBef>
              <a:spcAft>
                <a:spcPts val="0"/>
              </a:spcAft>
              <a:buNone/>
            </a:pPr>
            <a:r>
              <a:rPr b="0" lang="en" sz="2200">
                <a:solidFill>
                  <a:srgbClr val="000000"/>
                </a:solidFill>
                <a:latin typeface="Arial"/>
                <a:ea typeface="Arial"/>
                <a:cs typeface="Arial"/>
                <a:sym typeface="Arial"/>
              </a:rPr>
              <a:t> </a:t>
            </a:r>
            <a:endParaRPr b="0" sz="2200">
              <a:solidFill>
                <a:srgbClr val="000000"/>
              </a:solidFill>
              <a:latin typeface="Arial"/>
              <a:ea typeface="Arial"/>
              <a:cs typeface="Arial"/>
              <a:sym typeface="Arial"/>
            </a:endParaRPr>
          </a:p>
          <a:p>
            <a:pPr indent="0" lvl="0" marL="0" rtl="0" algn="l">
              <a:spcBef>
                <a:spcPts val="0"/>
              </a:spcBef>
              <a:spcAft>
                <a:spcPts val="0"/>
              </a:spcAft>
              <a:buNone/>
            </a:pPr>
            <a:r>
              <a:t/>
            </a:r>
            <a:endParaRPr b="0" sz="22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87" name="Google Shape;87;p13"/>
          <p:cNvSpPr txBox="1"/>
          <p:nvPr>
            <p:ph idx="1" type="subTitle"/>
          </p:nvPr>
        </p:nvSpPr>
        <p:spPr>
          <a:xfrm>
            <a:off x="729452" y="3217725"/>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latin typeface="Arial"/>
                <a:ea typeface="Arial"/>
                <a:cs typeface="Arial"/>
                <a:sym typeface="Arial"/>
              </a:rPr>
              <a:t>Team:</a:t>
            </a:r>
            <a:endParaRPr sz="17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9E3611"/>
                </a:solidFill>
                <a:latin typeface="Arial"/>
                <a:ea typeface="Arial"/>
                <a:cs typeface="Arial"/>
                <a:sym typeface="Arial"/>
              </a:rPr>
              <a:t> </a:t>
            </a:r>
            <a:r>
              <a:rPr lang="en" sz="1500">
                <a:solidFill>
                  <a:srgbClr val="000000"/>
                </a:solidFill>
                <a:latin typeface="Rockwell"/>
                <a:ea typeface="Rockwell"/>
                <a:cs typeface="Rockwell"/>
                <a:sym typeface="Rockwell"/>
              </a:rPr>
              <a:t>1. Aditya Ashtekar: </a:t>
            </a:r>
            <a:r>
              <a:rPr lang="en" sz="1500" u="sng">
                <a:solidFill>
                  <a:srgbClr val="000000"/>
                </a:solidFill>
                <a:latin typeface="Rockwell"/>
                <a:ea typeface="Rockwell"/>
                <a:cs typeface="Rockwell"/>
                <a:sym typeface="Rockwell"/>
              </a:rPr>
              <a:t>ama1219@nyu.edu</a:t>
            </a:r>
            <a:endParaRPr sz="1500" u="sng">
              <a:solidFill>
                <a:srgbClr val="000000"/>
              </a:solidFill>
              <a:latin typeface="Rockwell"/>
              <a:ea typeface="Rockwell"/>
              <a:cs typeface="Rockwell"/>
              <a:sym typeface="Rockwell"/>
            </a:endParaRPr>
          </a:p>
          <a:p>
            <a:pPr indent="0" lvl="0" marL="0" rtl="0" algn="l">
              <a:lnSpc>
                <a:spcPct val="90000"/>
              </a:lnSpc>
              <a:spcBef>
                <a:spcPts val="1200"/>
              </a:spcBef>
              <a:spcAft>
                <a:spcPts val="0"/>
              </a:spcAft>
              <a:buNone/>
            </a:pPr>
            <a:r>
              <a:rPr lang="en" sz="1200">
                <a:solidFill>
                  <a:srgbClr val="9E3611"/>
                </a:solidFill>
                <a:latin typeface="Arial"/>
                <a:ea typeface="Arial"/>
                <a:cs typeface="Arial"/>
                <a:sym typeface="Arial"/>
              </a:rPr>
              <a:t> </a:t>
            </a:r>
            <a:r>
              <a:rPr lang="en" sz="1500">
                <a:solidFill>
                  <a:srgbClr val="000000"/>
                </a:solidFill>
                <a:latin typeface="Rockwell"/>
                <a:ea typeface="Rockwell"/>
                <a:cs typeface="Rockwell"/>
                <a:sym typeface="Rockwell"/>
              </a:rPr>
              <a:t>2. Ishan Tickoo: </a:t>
            </a:r>
            <a:r>
              <a:rPr lang="en" sz="1500" u="sng">
                <a:solidFill>
                  <a:srgbClr val="000000"/>
                </a:solidFill>
                <a:latin typeface="Rockwell"/>
                <a:ea typeface="Rockwell"/>
                <a:cs typeface="Rockwell"/>
                <a:sym typeface="Rockwell"/>
              </a:rPr>
              <a:t>it732@nyu.edu</a:t>
            </a:r>
            <a:endParaRPr sz="1500" u="sng">
              <a:solidFill>
                <a:srgbClr val="000000"/>
              </a:solidFill>
              <a:latin typeface="Rockwell"/>
              <a:ea typeface="Rockwell"/>
              <a:cs typeface="Rockwell"/>
              <a:sym typeface="Rockwell"/>
            </a:endParaRPr>
          </a:p>
          <a:p>
            <a:pPr indent="0" lvl="0" marL="0" rtl="0" algn="l">
              <a:lnSpc>
                <a:spcPct val="90000"/>
              </a:lnSpc>
              <a:spcBef>
                <a:spcPts val="1200"/>
              </a:spcBef>
              <a:spcAft>
                <a:spcPts val="0"/>
              </a:spcAft>
              <a:buNone/>
            </a:pPr>
            <a:r>
              <a:rPr lang="en" sz="1200">
                <a:solidFill>
                  <a:srgbClr val="9E3611"/>
                </a:solidFill>
                <a:latin typeface="Arial"/>
                <a:ea typeface="Arial"/>
                <a:cs typeface="Arial"/>
                <a:sym typeface="Arial"/>
              </a:rPr>
              <a:t> </a:t>
            </a:r>
            <a:r>
              <a:rPr lang="en" sz="1500">
                <a:solidFill>
                  <a:srgbClr val="000000"/>
                </a:solidFill>
                <a:latin typeface="Rockwell"/>
                <a:ea typeface="Rockwell"/>
                <a:cs typeface="Rockwell"/>
                <a:sym typeface="Rockwell"/>
              </a:rPr>
              <a:t>3. Meghana Bachu Srinath: </a:t>
            </a:r>
            <a:r>
              <a:rPr lang="en" sz="1500" u="sng">
                <a:solidFill>
                  <a:srgbClr val="000000"/>
                </a:solidFill>
                <a:latin typeface="Rockwell"/>
                <a:ea typeface="Rockwell"/>
                <a:cs typeface="Rockwell"/>
                <a:sym typeface="Rockwell"/>
              </a:rPr>
              <a:t>mbs674@nyu.edu</a:t>
            </a:r>
            <a:endParaRPr sz="1700">
              <a:solidFill>
                <a:srgbClr val="000000"/>
              </a:solidFill>
              <a:latin typeface="Arial"/>
              <a:ea typeface="Arial"/>
              <a:cs typeface="Arial"/>
              <a:sym typeface="Arial"/>
            </a:endParaRPr>
          </a:p>
          <a:p>
            <a:pPr indent="0" lvl="0" marL="0" rtl="0" algn="l">
              <a:spcBef>
                <a:spcPts val="0"/>
              </a:spcBef>
              <a:spcAft>
                <a:spcPts val="0"/>
              </a:spcAft>
              <a:buNone/>
            </a:pPr>
            <a:r>
              <a:t/>
            </a:r>
            <a:endParaRPr sz="2200">
              <a:solidFill>
                <a:srgbClr val="000000"/>
              </a:solidFill>
              <a:latin typeface="Arial"/>
              <a:ea typeface="Arial"/>
              <a:cs typeface="Arial"/>
              <a:sym typeface="Arial"/>
            </a:endParaRPr>
          </a:p>
        </p:txBody>
      </p:sp>
      <p:pic>
        <p:nvPicPr>
          <p:cNvPr id="88" name="Google Shape;88;p13"/>
          <p:cNvPicPr preferRelativeResize="0"/>
          <p:nvPr/>
        </p:nvPicPr>
        <p:blipFill>
          <a:blip r:embed="rId3">
            <a:alphaModFix/>
          </a:blip>
          <a:stretch>
            <a:fillRect/>
          </a:stretch>
        </p:blipFill>
        <p:spPr>
          <a:xfrm>
            <a:off x="4874550" y="851650"/>
            <a:ext cx="4174200" cy="3137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idx="1" type="body"/>
          </p:nvPr>
        </p:nvSpPr>
        <p:spPr>
          <a:xfrm>
            <a:off x="727650" y="5751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700"/>
              <a:t>Accidents count over the span of three years</a:t>
            </a:r>
            <a:endParaRPr/>
          </a:p>
        </p:txBody>
      </p:sp>
      <p:pic>
        <p:nvPicPr>
          <p:cNvPr id="142" name="Google Shape;142;p22"/>
          <p:cNvPicPr preferRelativeResize="0"/>
          <p:nvPr/>
        </p:nvPicPr>
        <p:blipFill>
          <a:blip r:embed="rId3">
            <a:alphaModFix/>
          </a:blip>
          <a:stretch>
            <a:fillRect/>
          </a:stretch>
        </p:blipFill>
        <p:spPr>
          <a:xfrm>
            <a:off x="830700" y="1110200"/>
            <a:ext cx="7910449" cy="3738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idx="1" type="body"/>
          </p:nvPr>
        </p:nvSpPr>
        <p:spPr>
          <a:xfrm>
            <a:off x="727650" y="5751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700"/>
              <a:t>Accidents count for different days of the week</a:t>
            </a:r>
            <a:endParaRPr/>
          </a:p>
        </p:txBody>
      </p:sp>
      <p:pic>
        <p:nvPicPr>
          <p:cNvPr id="148" name="Google Shape;148;p23"/>
          <p:cNvPicPr preferRelativeResize="0"/>
          <p:nvPr/>
        </p:nvPicPr>
        <p:blipFill>
          <a:blip r:embed="rId3">
            <a:alphaModFix/>
          </a:blip>
          <a:stretch>
            <a:fillRect/>
          </a:stretch>
        </p:blipFill>
        <p:spPr>
          <a:xfrm>
            <a:off x="727650" y="1102900"/>
            <a:ext cx="7186775" cy="4040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idx="1" type="body"/>
          </p:nvPr>
        </p:nvSpPr>
        <p:spPr>
          <a:xfrm>
            <a:off x="617025" y="5049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Accidents distribution between day and night</a:t>
            </a:r>
            <a:endParaRPr b="1" sz="1900"/>
          </a:p>
          <a:p>
            <a:pPr indent="0" lvl="0" marL="0" rtl="0" algn="l">
              <a:spcBef>
                <a:spcPts val="1600"/>
              </a:spcBef>
              <a:spcAft>
                <a:spcPts val="1600"/>
              </a:spcAft>
              <a:buNone/>
            </a:pPr>
            <a:r>
              <a:t/>
            </a:r>
            <a:endParaRPr/>
          </a:p>
        </p:txBody>
      </p:sp>
      <p:pic>
        <p:nvPicPr>
          <p:cNvPr id="154" name="Google Shape;154;p24"/>
          <p:cNvPicPr preferRelativeResize="0"/>
          <p:nvPr/>
        </p:nvPicPr>
        <p:blipFill>
          <a:blip r:embed="rId3">
            <a:alphaModFix/>
          </a:blip>
          <a:stretch>
            <a:fillRect/>
          </a:stretch>
        </p:blipFill>
        <p:spPr>
          <a:xfrm>
            <a:off x="758875" y="1033789"/>
            <a:ext cx="6956375" cy="391296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5"/>
          <p:cNvSpPr txBox="1"/>
          <p:nvPr>
            <p:ph idx="1" type="body"/>
          </p:nvPr>
        </p:nvSpPr>
        <p:spPr>
          <a:xfrm>
            <a:off x="727650" y="5751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700"/>
              <a:t>Accident count by the hour</a:t>
            </a:r>
            <a:endParaRPr/>
          </a:p>
        </p:txBody>
      </p:sp>
      <p:pic>
        <p:nvPicPr>
          <p:cNvPr id="160" name="Google Shape;160;p25"/>
          <p:cNvPicPr preferRelativeResize="0"/>
          <p:nvPr/>
        </p:nvPicPr>
        <p:blipFill>
          <a:blip r:embed="rId3">
            <a:alphaModFix/>
          </a:blip>
          <a:stretch>
            <a:fillRect/>
          </a:stretch>
        </p:blipFill>
        <p:spPr>
          <a:xfrm>
            <a:off x="727650" y="1004425"/>
            <a:ext cx="7466798" cy="40316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6"/>
          <p:cNvSpPr txBox="1"/>
          <p:nvPr>
            <p:ph idx="1" type="body"/>
          </p:nvPr>
        </p:nvSpPr>
        <p:spPr>
          <a:xfrm>
            <a:off x="532700" y="5751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700"/>
              <a:t>External factors that act in accidents</a:t>
            </a:r>
            <a:endParaRPr/>
          </a:p>
        </p:txBody>
      </p:sp>
      <p:pic>
        <p:nvPicPr>
          <p:cNvPr id="166" name="Google Shape;166;p26"/>
          <p:cNvPicPr preferRelativeResize="0"/>
          <p:nvPr/>
        </p:nvPicPr>
        <p:blipFill>
          <a:blip r:embed="rId3">
            <a:alphaModFix/>
          </a:blip>
          <a:stretch>
            <a:fillRect/>
          </a:stretch>
        </p:blipFill>
        <p:spPr>
          <a:xfrm>
            <a:off x="829150" y="1110200"/>
            <a:ext cx="6633149" cy="3808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ph idx="1" type="body"/>
          </p:nvPr>
        </p:nvSpPr>
        <p:spPr>
          <a:xfrm>
            <a:off x="532700" y="5751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700"/>
              <a:t>A</a:t>
            </a:r>
            <a:r>
              <a:rPr b="1" lang="en" sz="1700"/>
              <a:t>ccidents due to different weather conditions</a:t>
            </a:r>
            <a:endParaRPr/>
          </a:p>
        </p:txBody>
      </p:sp>
      <p:pic>
        <p:nvPicPr>
          <p:cNvPr id="172" name="Google Shape;172;p27"/>
          <p:cNvPicPr preferRelativeResize="0"/>
          <p:nvPr/>
        </p:nvPicPr>
        <p:blipFill>
          <a:blip r:embed="rId3">
            <a:alphaModFix/>
          </a:blip>
          <a:stretch>
            <a:fillRect/>
          </a:stretch>
        </p:blipFill>
        <p:spPr>
          <a:xfrm>
            <a:off x="766850" y="980350"/>
            <a:ext cx="7220399" cy="3983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Prediction Model</a:t>
            </a:r>
            <a:endParaRPr/>
          </a:p>
        </p:txBody>
      </p:sp>
      <p:pic>
        <p:nvPicPr>
          <p:cNvPr id="178" name="Google Shape;178;p28"/>
          <p:cNvPicPr preferRelativeResize="0"/>
          <p:nvPr/>
        </p:nvPicPr>
        <p:blipFill>
          <a:blip r:embed="rId3">
            <a:alphaModFix/>
          </a:blip>
          <a:stretch>
            <a:fillRect/>
          </a:stretch>
        </p:blipFill>
        <p:spPr>
          <a:xfrm>
            <a:off x="2385275" y="2626725"/>
            <a:ext cx="4906350" cy="2349000"/>
          </a:xfrm>
          <a:prstGeom prst="rect">
            <a:avLst/>
          </a:prstGeom>
          <a:noFill/>
          <a:ln>
            <a:noFill/>
          </a:ln>
        </p:spPr>
      </p:pic>
      <p:sp>
        <p:nvSpPr>
          <p:cNvPr id="179" name="Google Shape;179;p28"/>
          <p:cNvSpPr txBox="1"/>
          <p:nvPr/>
        </p:nvSpPr>
        <p:spPr>
          <a:xfrm>
            <a:off x="3645350" y="2011000"/>
            <a:ext cx="23862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4A86E8"/>
                </a:solidFill>
                <a:latin typeface="Lato"/>
                <a:ea typeface="Lato"/>
                <a:cs typeface="Lato"/>
                <a:sym typeface="Lato"/>
              </a:rPr>
              <a:t>Random Forest</a:t>
            </a:r>
            <a:endParaRPr b="1" sz="2300">
              <a:solidFill>
                <a:srgbClr val="4A86E8"/>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Description</a:t>
            </a:r>
            <a:endParaRPr/>
          </a:p>
        </p:txBody>
      </p:sp>
      <p:sp>
        <p:nvSpPr>
          <p:cNvPr id="185" name="Google Shape;185;p29"/>
          <p:cNvSpPr txBox="1"/>
          <p:nvPr>
            <p:ph idx="1" type="body"/>
          </p:nvPr>
        </p:nvSpPr>
        <p:spPr>
          <a:xfrm>
            <a:off x="729450" y="2078875"/>
            <a:ext cx="7688700" cy="2782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Features used: 31</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Trees:12</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Max depth of each tree: 16</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Train, Test data split: 70:30</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Feature Importance: </a:t>
            </a:r>
            <a:endParaRPr>
              <a:solidFill>
                <a:srgbClr val="000000"/>
              </a:solidFill>
              <a:latin typeface="Times New Roman"/>
              <a:ea typeface="Times New Roman"/>
              <a:cs typeface="Times New Roman"/>
              <a:sym typeface="Times New Roman"/>
            </a:endParaRPr>
          </a:p>
          <a:p>
            <a:pPr indent="-298450" lvl="1" marL="914400" rtl="0" algn="l">
              <a:spcBef>
                <a:spcPts val="0"/>
              </a:spcBef>
              <a:spcAft>
                <a:spcPts val="0"/>
              </a:spcAft>
              <a:buClr>
                <a:srgbClr val="000000"/>
              </a:buClr>
              <a:buSzPts val="1100"/>
              <a:buFont typeface="Times New Roman"/>
              <a:buChar char="○"/>
            </a:pPr>
            <a:r>
              <a:rPr lang="en">
                <a:solidFill>
                  <a:srgbClr val="000000"/>
                </a:solidFill>
                <a:latin typeface="Times New Roman"/>
                <a:ea typeface="Times New Roman"/>
                <a:cs typeface="Times New Roman"/>
                <a:sym typeface="Times New Roman"/>
              </a:rPr>
              <a:t>State: 17%</a:t>
            </a:r>
            <a:endParaRPr>
              <a:solidFill>
                <a:srgbClr val="000000"/>
              </a:solidFill>
              <a:latin typeface="Times New Roman"/>
              <a:ea typeface="Times New Roman"/>
              <a:cs typeface="Times New Roman"/>
              <a:sym typeface="Times New Roman"/>
            </a:endParaRPr>
          </a:p>
          <a:p>
            <a:pPr indent="-298450" lvl="1" marL="914400" rtl="0" algn="l">
              <a:spcBef>
                <a:spcPts val="0"/>
              </a:spcBef>
              <a:spcAft>
                <a:spcPts val="0"/>
              </a:spcAft>
              <a:buClr>
                <a:srgbClr val="000000"/>
              </a:buClr>
              <a:buSzPts val="1100"/>
              <a:buFont typeface="Times New Roman"/>
              <a:buChar char="○"/>
            </a:pPr>
            <a:r>
              <a:rPr lang="en">
                <a:solidFill>
                  <a:srgbClr val="000000"/>
                </a:solidFill>
                <a:latin typeface="Times New Roman"/>
                <a:ea typeface="Times New Roman"/>
                <a:cs typeface="Times New Roman"/>
                <a:sym typeface="Times New Roman"/>
              </a:rPr>
              <a:t>Side: 16%</a:t>
            </a:r>
            <a:endParaRPr>
              <a:solidFill>
                <a:srgbClr val="000000"/>
              </a:solidFill>
              <a:latin typeface="Times New Roman"/>
              <a:ea typeface="Times New Roman"/>
              <a:cs typeface="Times New Roman"/>
              <a:sym typeface="Times New Roman"/>
            </a:endParaRPr>
          </a:p>
          <a:p>
            <a:pPr indent="-298450" lvl="1" marL="914400" rtl="0" algn="l">
              <a:spcBef>
                <a:spcPts val="0"/>
              </a:spcBef>
              <a:spcAft>
                <a:spcPts val="0"/>
              </a:spcAft>
              <a:buClr>
                <a:srgbClr val="000000"/>
              </a:buClr>
              <a:buSzPts val="1100"/>
              <a:buFont typeface="Times New Roman"/>
              <a:buChar char="○"/>
            </a:pPr>
            <a:r>
              <a:rPr lang="en">
                <a:solidFill>
                  <a:srgbClr val="000000"/>
                </a:solidFill>
                <a:latin typeface="Times New Roman"/>
                <a:ea typeface="Times New Roman"/>
                <a:cs typeface="Times New Roman"/>
                <a:sym typeface="Times New Roman"/>
              </a:rPr>
              <a:t>Traffic Signal: 12%</a:t>
            </a:r>
            <a:endParaRPr>
              <a:solidFill>
                <a:srgbClr val="000000"/>
              </a:solidFill>
              <a:latin typeface="Times New Roman"/>
              <a:ea typeface="Times New Roman"/>
              <a:cs typeface="Times New Roman"/>
              <a:sym typeface="Times New Roman"/>
            </a:endParaRPr>
          </a:p>
          <a:p>
            <a:pPr indent="-298450" lvl="1" marL="914400" rtl="0" algn="l">
              <a:spcBef>
                <a:spcPts val="0"/>
              </a:spcBef>
              <a:spcAft>
                <a:spcPts val="0"/>
              </a:spcAft>
              <a:buClr>
                <a:srgbClr val="000000"/>
              </a:buClr>
              <a:buSzPts val="1100"/>
              <a:buFont typeface="Times New Roman"/>
              <a:buChar char="○"/>
            </a:pPr>
            <a:r>
              <a:rPr lang="en">
                <a:solidFill>
                  <a:srgbClr val="000000"/>
                </a:solidFill>
                <a:latin typeface="Times New Roman"/>
                <a:ea typeface="Times New Roman"/>
                <a:cs typeface="Times New Roman"/>
                <a:sym typeface="Times New Roman"/>
              </a:rPr>
              <a:t>Source: 12%</a:t>
            </a:r>
            <a:endParaRPr>
              <a:solidFill>
                <a:srgbClr val="000000"/>
              </a:solidFill>
              <a:latin typeface="Times New Roman"/>
              <a:ea typeface="Times New Roman"/>
              <a:cs typeface="Times New Roman"/>
              <a:sym typeface="Times New Roman"/>
            </a:endParaRPr>
          </a:p>
          <a:p>
            <a:pPr indent="-298450" lvl="1" marL="914400" rtl="0" algn="l">
              <a:spcBef>
                <a:spcPts val="0"/>
              </a:spcBef>
              <a:spcAft>
                <a:spcPts val="0"/>
              </a:spcAft>
              <a:buClr>
                <a:srgbClr val="000000"/>
              </a:buClr>
              <a:buSzPts val="1100"/>
              <a:buFont typeface="Times New Roman"/>
              <a:buChar char="○"/>
            </a:pPr>
            <a:r>
              <a:rPr lang="en">
                <a:solidFill>
                  <a:srgbClr val="000000"/>
                </a:solidFill>
                <a:latin typeface="Times New Roman"/>
                <a:ea typeface="Times New Roman"/>
                <a:cs typeface="Times New Roman"/>
                <a:sym typeface="Times New Roman"/>
              </a:rPr>
              <a:t>Distance:  8%</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b="1" lang="en">
                <a:solidFill>
                  <a:srgbClr val="000000"/>
                </a:solidFill>
                <a:latin typeface="Times New Roman"/>
                <a:ea typeface="Times New Roman"/>
                <a:cs typeface="Times New Roman"/>
                <a:sym typeface="Times New Roman"/>
              </a:rPr>
              <a:t>Accuracy: 75%</a:t>
            </a:r>
            <a:endParaRPr b="1">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and Future Work</a:t>
            </a:r>
            <a:endParaRPr/>
          </a:p>
        </p:txBody>
      </p:sp>
      <p:sp>
        <p:nvSpPr>
          <p:cNvPr id="191" name="Google Shape;191;p30"/>
          <p:cNvSpPr txBox="1"/>
          <p:nvPr>
            <p:ph idx="1" type="body"/>
          </p:nvPr>
        </p:nvSpPr>
        <p:spPr>
          <a:xfrm>
            <a:off x="813775" y="2050750"/>
            <a:ext cx="7688700" cy="2516700"/>
          </a:xfrm>
          <a:prstGeom prst="rect">
            <a:avLst/>
          </a:prstGeom>
        </p:spPr>
        <p:txBody>
          <a:bodyPr anchorCtr="0" anchor="t" bIns="91425" lIns="91425" spcFirstLastPara="1" rIns="91425" wrap="square" tIns="91425">
            <a:noAutofit/>
          </a:bodyPr>
          <a:lstStyle/>
          <a:p>
            <a:pPr indent="457200" lvl="0" marL="0" rtl="0" algn="just">
              <a:lnSpc>
                <a:spcPct val="111666"/>
              </a:lnSpc>
              <a:spcBef>
                <a:spcPts val="0"/>
              </a:spcBef>
              <a:spcAft>
                <a:spcPts val="0"/>
              </a:spcAft>
              <a:buNone/>
            </a:pPr>
            <a:r>
              <a:rPr lang="en" sz="1700">
                <a:solidFill>
                  <a:srgbClr val="222222"/>
                </a:solidFill>
                <a:highlight>
                  <a:srgbClr val="FFFFFF"/>
                </a:highlight>
                <a:latin typeface="Times New Roman"/>
                <a:ea typeface="Times New Roman"/>
                <a:cs typeface="Times New Roman"/>
                <a:sym typeface="Times New Roman"/>
              </a:rPr>
              <a:t>Traffic accidents cause a lot of chaos. It not only causes trouble only to the people who are involved in the accident, it also affects people who are struck in traffic. Most of the accident analysis is done on a smaller data set which is often not very reliable. Hence we have used a dataset which has over 2 million entries. A Prediction model to predict severity is also built.</a:t>
            </a:r>
            <a:endParaRPr sz="1700">
              <a:solidFill>
                <a:srgbClr val="222222"/>
              </a:solidFill>
              <a:highlight>
                <a:srgbClr val="FFFFFF"/>
              </a:highlight>
              <a:latin typeface="Times New Roman"/>
              <a:ea typeface="Times New Roman"/>
              <a:cs typeface="Times New Roman"/>
              <a:sym typeface="Times New Roman"/>
            </a:endParaRPr>
          </a:p>
          <a:p>
            <a:pPr indent="0" lvl="0" marL="0" rtl="0" algn="just">
              <a:lnSpc>
                <a:spcPct val="111666"/>
              </a:lnSpc>
              <a:spcBef>
                <a:spcPts val="50"/>
              </a:spcBef>
              <a:spcAft>
                <a:spcPts val="0"/>
              </a:spcAft>
              <a:buNone/>
            </a:pPr>
            <a:r>
              <a:rPr lang="en" sz="1700">
                <a:solidFill>
                  <a:srgbClr val="222222"/>
                </a:solidFill>
                <a:highlight>
                  <a:srgbClr val="FFFFFF"/>
                </a:highlight>
                <a:latin typeface="Times New Roman"/>
                <a:ea typeface="Times New Roman"/>
                <a:cs typeface="Times New Roman"/>
                <a:sym typeface="Times New Roman"/>
              </a:rPr>
              <a:t>	With the help of the given prediction model we can build an application, similar to maps which also informs the user about the possible severity and the time delay that may be caused if an accident occurs in their route. </a:t>
            </a:r>
            <a:endParaRPr sz="1700">
              <a:solidFill>
                <a:srgbClr val="222222"/>
              </a:solidFill>
              <a:highlight>
                <a:srgbClr val="FFFFFF"/>
              </a:highlight>
              <a:latin typeface="Times New Roman"/>
              <a:ea typeface="Times New Roman"/>
              <a:cs typeface="Times New Roman"/>
              <a:sym typeface="Times New Roman"/>
            </a:endParaRPr>
          </a:p>
          <a:p>
            <a:pPr indent="0" lvl="0" marL="0" rtl="0" algn="just">
              <a:lnSpc>
                <a:spcPct val="111666"/>
              </a:lnSpc>
              <a:spcBef>
                <a:spcPts val="50"/>
              </a:spcBef>
              <a:spcAft>
                <a:spcPts val="0"/>
              </a:spcAft>
              <a:buNone/>
            </a:pPr>
            <a:r>
              <a:t/>
            </a:r>
            <a:endParaRPr b="1" sz="1800">
              <a:solidFill>
                <a:srgbClr val="222222"/>
              </a:solidFill>
              <a:highlight>
                <a:srgbClr val="FFFFFF"/>
              </a:highlight>
              <a:latin typeface="Times New Roman"/>
              <a:ea typeface="Times New Roman"/>
              <a:cs typeface="Times New Roman"/>
              <a:sym typeface="Times New Roman"/>
            </a:endParaRPr>
          </a:p>
          <a:p>
            <a:pPr indent="0" lvl="0" marL="0" rtl="0" algn="l">
              <a:spcBef>
                <a:spcPts val="5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97" name="Google Shape;197;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1400"/>
              </a:spcBef>
              <a:spcAft>
                <a:spcPts val="0"/>
              </a:spcAft>
              <a:buSzPts val="1400"/>
              <a:buFont typeface="Times New Roman"/>
              <a:buAutoNum type="arabicPeriod"/>
            </a:pPr>
            <a:r>
              <a:rPr lang="en" sz="1400">
                <a:solidFill>
                  <a:srgbClr val="494E52"/>
                </a:solidFill>
                <a:highlight>
                  <a:srgbClr val="FFFFFF"/>
                </a:highlight>
                <a:latin typeface="Times New Roman"/>
                <a:ea typeface="Times New Roman"/>
                <a:cs typeface="Times New Roman"/>
                <a:sym typeface="Times New Roman"/>
              </a:rPr>
              <a:t>Moosavi, Sobhan, Mohammad Hossein Samavatian, Srinivasan Parthasarathy, and Rajiv Ramnath. </a:t>
            </a:r>
            <a:r>
              <a:rPr lang="en" sz="1400" u="sng">
                <a:solidFill>
                  <a:srgbClr val="52ADC8"/>
                </a:solidFill>
                <a:highlight>
                  <a:srgbClr val="FFFFFF"/>
                </a:highlight>
                <a:latin typeface="Times New Roman"/>
                <a:ea typeface="Times New Roman"/>
                <a:cs typeface="Times New Roman"/>
                <a:sym typeface="Times New Roman"/>
                <a:hlinkClick r:id="rId3"/>
              </a:rPr>
              <a:t>“A Countrywide Traffic Accident Dataset.”</a:t>
            </a:r>
            <a:r>
              <a:rPr lang="en" sz="1400">
                <a:solidFill>
                  <a:srgbClr val="494E52"/>
                </a:solidFill>
                <a:highlight>
                  <a:srgbClr val="FFFFFF"/>
                </a:highlight>
                <a:latin typeface="Times New Roman"/>
                <a:ea typeface="Times New Roman"/>
                <a:cs typeface="Times New Roman"/>
                <a:sym typeface="Times New Roman"/>
              </a:rPr>
              <a:t>, arXiv preprint arXiv:1906.05409 (2019).</a:t>
            </a:r>
            <a:endParaRPr sz="1400">
              <a:solidFill>
                <a:srgbClr val="494E52"/>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 sz="1400">
                <a:solidFill>
                  <a:srgbClr val="494E52"/>
                </a:solidFill>
                <a:highlight>
                  <a:srgbClr val="FFFFFF"/>
                </a:highlight>
                <a:latin typeface="Times New Roman"/>
                <a:ea typeface="Times New Roman"/>
                <a:cs typeface="Times New Roman"/>
                <a:sym typeface="Times New Roman"/>
              </a:rPr>
              <a:t>Moosavi, Sobhan, Mohammad Hossein Samavatian, Srinivasan Parthasarathy, Radu Teodorescu, and Rajiv Ramnath. </a:t>
            </a:r>
            <a:r>
              <a:rPr lang="en" sz="1400" u="sng">
                <a:solidFill>
                  <a:srgbClr val="52ADC8"/>
                </a:solidFill>
                <a:highlight>
                  <a:srgbClr val="FFFFFF"/>
                </a:highlight>
                <a:latin typeface="Times New Roman"/>
                <a:ea typeface="Times New Roman"/>
                <a:cs typeface="Times New Roman"/>
                <a:sym typeface="Times New Roman"/>
                <a:hlinkClick r:id="rId4"/>
              </a:rPr>
              <a:t>“Accident Risk Prediction based on Heterogeneous Sparse Data: New Dataset and Insights.”</a:t>
            </a:r>
            <a:r>
              <a:rPr lang="en" sz="1400">
                <a:solidFill>
                  <a:srgbClr val="494E52"/>
                </a:solidFill>
                <a:highlight>
                  <a:srgbClr val="FFFFFF"/>
                </a:highlight>
                <a:latin typeface="Times New Roman"/>
                <a:ea typeface="Times New Roman"/>
                <a:cs typeface="Times New Roman"/>
                <a:sym typeface="Times New Roman"/>
              </a:rPr>
              <a:t> In proceedings of the 27th ACM SIGSPATIAL International Conference on Advances in Geographic Information Systems, ACM, 2019.</a:t>
            </a:r>
            <a:endParaRPr sz="1400">
              <a:solidFill>
                <a:srgbClr val="494E52"/>
              </a:solidFill>
              <a:highlight>
                <a:srgbClr val="FFFFFF"/>
              </a:highlight>
              <a:latin typeface="Times New Roman"/>
              <a:ea typeface="Times New Roman"/>
              <a:cs typeface="Times New Roman"/>
              <a:sym typeface="Times New Roman"/>
            </a:endParaRPr>
          </a:p>
          <a:p>
            <a:pPr indent="0" lvl="0" marL="457200" rtl="0" algn="l">
              <a:lnSpc>
                <a:spcPct val="100000"/>
              </a:lnSpc>
              <a:spcBef>
                <a:spcPts val="2100"/>
              </a:spcBef>
              <a:spcAft>
                <a:spcPts val="0"/>
              </a:spcAft>
              <a:buNone/>
            </a:pPr>
            <a:r>
              <a:t/>
            </a:r>
            <a:endParaRPr sz="1700">
              <a:solidFill>
                <a:srgbClr val="000000"/>
              </a:solidFill>
              <a:highlight>
                <a:srgbClr val="FFFFFF"/>
              </a:highlight>
              <a:latin typeface="Roboto"/>
              <a:ea typeface="Roboto"/>
              <a:cs typeface="Roboto"/>
              <a:sym typeface="Roboto"/>
            </a:endParaRPr>
          </a:p>
          <a:p>
            <a:pPr indent="0" lvl="0" marL="0" rtl="0" algn="l">
              <a:spcBef>
                <a:spcPts val="12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lnSpc>
                <a:spcPct val="90000"/>
              </a:lnSpc>
              <a:spcBef>
                <a:spcPts val="1200"/>
              </a:spcBef>
              <a:spcAft>
                <a:spcPts val="0"/>
              </a:spcAft>
              <a:buNone/>
            </a:pPr>
            <a:r>
              <a:rPr lang="en" sz="1700">
                <a:solidFill>
                  <a:srgbClr val="000000"/>
                </a:solidFill>
                <a:latin typeface="Times New Roman"/>
                <a:ea typeface="Times New Roman"/>
                <a:cs typeface="Times New Roman"/>
                <a:sym typeface="Times New Roman"/>
              </a:rPr>
              <a:t>  Approximately 6 million car accidents occur in the US every year. These accidents cause traffic delays that result in unprecedented waste of fuel and pollution, and even halt emergency services. All this leads to loss of valuable resources and time. </a:t>
            </a:r>
            <a:endParaRPr sz="1700">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2"/>
          <p:cNvSpPr txBox="1"/>
          <p:nvPr>
            <p:ph idx="1" type="body"/>
          </p:nvPr>
        </p:nvSpPr>
        <p:spPr>
          <a:xfrm>
            <a:off x="729450" y="1503700"/>
            <a:ext cx="7688700" cy="28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r>
              <a:rPr b="1" lang="en" sz="2900">
                <a:solidFill>
                  <a:srgbClr val="000000"/>
                </a:solidFill>
              </a:rPr>
              <a:t>Any Questions?</a:t>
            </a:r>
            <a:endParaRPr b="1" sz="29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100" name="Google Shape;100;p15"/>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323850" lvl="0" marL="457200" rtl="0" algn="just">
              <a:lnSpc>
                <a:spcPct val="90000"/>
              </a:lnSpc>
              <a:spcBef>
                <a:spcPts val="120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Accurate prediction of severity of accidents can mitigate a considerable amount of road accidents and help saving time. Most of the analysis and prediction use a small dataset which leads to inaccuracies or more false positives. Here for analysis we have used a dataset that consists of around 2.4 million entries spread across the entire US. A prediction model using Random Forest Classifier is also built for the entire dataset to predict the severity of an accident.</a:t>
            </a:r>
            <a:endParaRPr sz="1500">
              <a:solidFill>
                <a:srgbClr val="000000"/>
              </a:solidFill>
              <a:latin typeface="Times New Roman"/>
              <a:ea typeface="Times New Roman"/>
              <a:cs typeface="Times New Roman"/>
              <a:sym typeface="Times New Roman"/>
            </a:endParaRPr>
          </a:p>
          <a:p>
            <a:pPr indent="-323850" lvl="0" marL="457200" rtl="0" algn="just">
              <a:lnSpc>
                <a:spcPct val="9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We can apply this model in realtime and use is to notify the travellers about the calculated severity so that they can switch alternative routes and also the authorities so that they can gather the resources needed to mitigate the delay.</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Used</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Clr>
                <a:srgbClr val="000000"/>
              </a:buClr>
              <a:buSzPts val="1700"/>
              <a:buFont typeface="Times New Roman"/>
              <a:buChar char="●"/>
            </a:pPr>
            <a:r>
              <a:rPr lang="en" sz="1700">
                <a:solidFill>
                  <a:srgbClr val="000000"/>
                </a:solidFill>
                <a:highlight>
                  <a:srgbClr val="FFFFFF"/>
                </a:highlight>
                <a:latin typeface="Times New Roman"/>
                <a:ea typeface="Times New Roman"/>
                <a:cs typeface="Times New Roman"/>
                <a:sym typeface="Times New Roman"/>
              </a:rPr>
              <a:t>US-Accidents: A Countrywide Traffic Accident Dataset from Kaggle[1][2]</a:t>
            </a:r>
            <a:endParaRPr sz="1700">
              <a:solidFill>
                <a:srgbClr val="000000"/>
              </a:solidFill>
              <a:highlight>
                <a:srgbClr val="FFFFFF"/>
              </a:highlight>
              <a:latin typeface="Times New Roman"/>
              <a:ea typeface="Times New Roman"/>
              <a:cs typeface="Times New Roman"/>
              <a:sym typeface="Times New Roman"/>
            </a:endParaRPr>
          </a:p>
          <a:p>
            <a:pPr indent="-336550" lvl="0" marL="457200" rtl="0" algn="l">
              <a:lnSpc>
                <a:spcPct val="100000"/>
              </a:lnSpc>
              <a:spcBef>
                <a:spcPts val="0"/>
              </a:spcBef>
              <a:spcAft>
                <a:spcPts val="0"/>
              </a:spcAft>
              <a:buClr>
                <a:srgbClr val="000000"/>
              </a:buClr>
              <a:buSzPts val="1700"/>
              <a:buFont typeface="Times New Roman"/>
              <a:buChar char="●"/>
            </a:pPr>
            <a:r>
              <a:rPr lang="en" sz="1700">
                <a:solidFill>
                  <a:srgbClr val="000000"/>
                </a:solidFill>
                <a:highlight>
                  <a:srgbClr val="FFFFFF"/>
                </a:highlight>
                <a:latin typeface="Times New Roman"/>
                <a:ea typeface="Times New Roman"/>
                <a:cs typeface="Times New Roman"/>
                <a:sym typeface="Times New Roman"/>
              </a:rPr>
              <a:t>2.9 million (approx) Accidents from 2016-2019</a:t>
            </a:r>
            <a:endParaRPr sz="1700">
              <a:solidFill>
                <a:srgbClr val="000000"/>
              </a:solidFill>
              <a:highlight>
                <a:srgbClr val="FFFFFF"/>
              </a:highlight>
              <a:latin typeface="Times New Roman"/>
              <a:ea typeface="Times New Roman"/>
              <a:cs typeface="Times New Roman"/>
              <a:sym typeface="Times New Roman"/>
            </a:endParaRPr>
          </a:p>
          <a:p>
            <a:pPr indent="-336550" lvl="0" marL="457200" rtl="0" algn="l">
              <a:lnSpc>
                <a:spcPct val="100000"/>
              </a:lnSpc>
              <a:spcBef>
                <a:spcPts val="0"/>
              </a:spcBef>
              <a:spcAft>
                <a:spcPts val="0"/>
              </a:spcAft>
              <a:buClr>
                <a:srgbClr val="000000"/>
              </a:buClr>
              <a:buSzPts val="1700"/>
              <a:buFont typeface="Times New Roman"/>
              <a:buChar char="●"/>
            </a:pPr>
            <a:r>
              <a:rPr lang="en" sz="1700">
                <a:solidFill>
                  <a:srgbClr val="000000"/>
                </a:solidFill>
                <a:highlight>
                  <a:srgbClr val="FFFFFF"/>
                </a:highlight>
                <a:latin typeface="Times New Roman"/>
                <a:ea typeface="Times New Roman"/>
                <a:cs typeface="Times New Roman"/>
                <a:sym typeface="Times New Roman"/>
              </a:rPr>
              <a:t>Each accident is described with 49 different attributes.</a:t>
            </a:r>
            <a:endParaRPr sz="1700">
              <a:solidFill>
                <a:srgbClr val="000000"/>
              </a:solidFill>
              <a:highlight>
                <a:srgbClr val="FFFFFF"/>
              </a:highlight>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Stack</a:t>
            </a:r>
            <a:endParaRPr/>
          </a:p>
        </p:txBody>
      </p:sp>
      <p:pic>
        <p:nvPicPr>
          <p:cNvPr id="112" name="Google Shape;112;p17"/>
          <p:cNvPicPr preferRelativeResize="0"/>
          <p:nvPr/>
        </p:nvPicPr>
        <p:blipFill>
          <a:blip r:embed="rId3">
            <a:alphaModFix/>
          </a:blip>
          <a:stretch>
            <a:fillRect/>
          </a:stretch>
        </p:blipFill>
        <p:spPr>
          <a:xfrm>
            <a:off x="0" y="1951225"/>
            <a:ext cx="9144000" cy="2934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7650" y="586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p>
        </p:txBody>
      </p:sp>
      <p:pic>
        <p:nvPicPr>
          <p:cNvPr id="118" name="Google Shape;118;p18"/>
          <p:cNvPicPr preferRelativeResize="0"/>
          <p:nvPr/>
        </p:nvPicPr>
        <p:blipFill>
          <a:blip r:embed="rId3">
            <a:alphaModFix/>
          </a:blip>
          <a:stretch>
            <a:fillRect/>
          </a:stretch>
        </p:blipFill>
        <p:spPr>
          <a:xfrm>
            <a:off x="729450" y="1317900"/>
            <a:ext cx="7688699" cy="37211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124" name="Google Shape;124;p19"/>
          <p:cNvSpPr txBox="1"/>
          <p:nvPr>
            <p:ph idx="1" type="body"/>
          </p:nvPr>
        </p:nvSpPr>
        <p:spPr>
          <a:xfrm>
            <a:off x="855925" y="193832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After data preprocessing, data analysis is done to generate insights about the dataset.</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Graphs are plotted using Tableau for better visualization.</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Some of the graphs are displayed in the following slides. </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idx="1" type="body"/>
          </p:nvPr>
        </p:nvSpPr>
        <p:spPr>
          <a:xfrm>
            <a:off x="546775" y="519975"/>
            <a:ext cx="7688700" cy="294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700"/>
              <a:t>Accidents in different states of US </a:t>
            </a:r>
            <a:endParaRPr b="1" sz="1900"/>
          </a:p>
        </p:txBody>
      </p:sp>
      <p:pic>
        <p:nvPicPr>
          <p:cNvPr id="130" name="Google Shape;130;p20"/>
          <p:cNvPicPr preferRelativeResize="0"/>
          <p:nvPr/>
        </p:nvPicPr>
        <p:blipFill>
          <a:blip r:embed="rId3">
            <a:alphaModFix/>
          </a:blip>
          <a:stretch>
            <a:fillRect/>
          </a:stretch>
        </p:blipFill>
        <p:spPr>
          <a:xfrm>
            <a:off x="701350" y="1173438"/>
            <a:ext cx="6858000" cy="3857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id="135" name="Google Shape;135;p21"/>
          <p:cNvPicPr preferRelativeResize="0"/>
          <p:nvPr/>
        </p:nvPicPr>
        <p:blipFill rotWithShape="1">
          <a:blip r:embed="rId3">
            <a:alphaModFix/>
          </a:blip>
          <a:srcRect b="7016" l="-1350" r="6221" t="4721"/>
          <a:stretch/>
        </p:blipFill>
        <p:spPr>
          <a:xfrm>
            <a:off x="152400" y="590900"/>
            <a:ext cx="8187326" cy="4270575"/>
          </a:xfrm>
          <a:prstGeom prst="rect">
            <a:avLst/>
          </a:prstGeom>
          <a:noFill/>
          <a:ln>
            <a:noFill/>
          </a:ln>
        </p:spPr>
      </p:pic>
      <p:sp>
        <p:nvSpPr>
          <p:cNvPr id="136" name="Google Shape;136;p21"/>
          <p:cNvSpPr txBox="1"/>
          <p:nvPr/>
        </p:nvSpPr>
        <p:spPr>
          <a:xfrm>
            <a:off x="716413" y="537175"/>
            <a:ext cx="5841900" cy="81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700">
                <a:solidFill>
                  <a:schemeClr val="accent1"/>
                </a:solidFill>
                <a:latin typeface="Lato"/>
                <a:ea typeface="Lato"/>
                <a:cs typeface="Lato"/>
                <a:sym typeface="Lato"/>
              </a:rPr>
              <a:t>Severity 4 count of each state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