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9" r:id="rId2"/>
    <p:sldId id="256" r:id="rId3"/>
    <p:sldId id="257" r:id="rId4"/>
    <p:sldId id="295" r:id="rId5"/>
    <p:sldId id="296" r:id="rId6"/>
    <p:sldId id="297" r:id="rId7"/>
    <p:sldId id="298" r:id="rId8"/>
    <p:sldId id="261" r:id="rId9"/>
    <p:sldId id="299" r:id="rId10"/>
    <p:sldId id="262" r:id="rId11"/>
    <p:sldId id="263" r:id="rId12"/>
    <p:sldId id="264" r:id="rId13"/>
    <p:sldId id="300" r:id="rId14"/>
    <p:sldId id="302" r:id="rId15"/>
    <p:sldId id="303" r:id="rId16"/>
    <p:sldId id="304" r:id="rId17"/>
    <p:sldId id="314" r:id="rId18"/>
    <p:sldId id="265" r:id="rId19"/>
    <p:sldId id="305" r:id="rId20"/>
    <p:sldId id="306" r:id="rId21"/>
    <p:sldId id="267" r:id="rId22"/>
    <p:sldId id="268" r:id="rId23"/>
    <p:sldId id="308" r:id="rId24"/>
    <p:sldId id="309" r:id="rId25"/>
    <p:sldId id="310" r:id="rId26"/>
    <p:sldId id="311" r:id="rId27"/>
    <p:sldId id="312" r:id="rId28"/>
    <p:sldId id="315" r:id="rId29"/>
    <p:sldId id="313"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Inria Serif" panose="020B0604020202020204" charset="0"/>
      <p:regular r:id="rId36"/>
      <p:bold r:id="rId37"/>
      <p:italic r:id="rId38"/>
      <p:boldItalic r:id="rId39"/>
    </p:embeddedFont>
    <p:embeddedFont>
      <p:font typeface="Inria Serif Light" panose="020B0604020202020204" charset="0"/>
      <p:regular r:id="rId40"/>
      <p:bold r:id="rId41"/>
      <p:italic r:id="rId42"/>
      <p:boldItalic r:id="rId43"/>
    </p:embeddedFont>
    <p:embeddedFont>
      <p:font typeface="Playfair Display Regular"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888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006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65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060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1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54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46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357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999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383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006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849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1755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70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26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396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91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3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transparent frame">
  <p:cSld name="BLANK_1">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p:nvPr/>
        </p:nvSpPr>
        <p:spPr>
          <a:xfrm>
            <a:off x="0" y="0"/>
            <a:ext cx="9144000" cy="5143500"/>
          </a:xfrm>
          <a:prstGeom prst="frame">
            <a:avLst>
              <a:gd name="adj1" fmla="val 8849"/>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txBox="1">
            <a:spLocks noGrp="1"/>
          </p:cNvSpPr>
          <p:nvPr>
            <p:ph type="sldNum" idx="12"/>
          </p:nvPr>
        </p:nvSpPr>
        <p:spPr>
          <a:xfrm>
            <a:off x="8688300" y="4687750"/>
            <a:ext cx="455700" cy="455700"/>
          </a:xfrm>
          <a:prstGeom prst="rect">
            <a:avLst/>
          </a:prstGeom>
          <a:solidFill>
            <a:srgbClr val="3B1106">
              <a:alpha val="615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2571750"/>
            <a:ext cx="9144000" cy="25719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ubTitle" idx="1"/>
          </p:nvPr>
        </p:nvSpPr>
        <p:spPr>
          <a:xfrm>
            <a:off x="702900" y="2787333"/>
            <a:ext cx="4746000" cy="2994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400"/>
              <a:buNone/>
              <a:defRPr sz="1400"/>
            </a:lvl1pPr>
            <a:lvl2pPr lvl="1" rtl="0">
              <a:spcBef>
                <a:spcPts val="600"/>
              </a:spcBef>
              <a:spcAft>
                <a:spcPts val="0"/>
              </a:spcAft>
              <a:buClr>
                <a:schemeClr val="dk1"/>
              </a:buClr>
              <a:buSzPts val="1400"/>
              <a:buNone/>
              <a:defRPr sz="1400"/>
            </a:lvl2pPr>
            <a:lvl3pPr lvl="2" rtl="0">
              <a:spcBef>
                <a:spcPts val="600"/>
              </a:spcBef>
              <a:spcAft>
                <a:spcPts val="0"/>
              </a:spcAft>
              <a:buClr>
                <a:schemeClr val="dk1"/>
              </a:buClr>
              <a:buSzPts val="1400"/>
              <a:buNone/>
              <a:defRPr sz="1400"/>
            </a:lvl3pPr>
            <a:lvl4pPr lvl="3" rtl="0">
              <a:spcBef>
                <a:spcPts val="600"/>
              </a:spcBef>
              <a:spcAft>
                <a:spcPts val="0"/>
              </a:spcAft>
              <a:buSzPts val="1400"/>
              <a:buNone/>
              <a:defRPr sz="1400"/>
            </a:lvl4pPr>
            <a:lvl5pPr lvl="4" rtl="0">
              <a:spcBef>
                <a:spcPts val="600"/>
              </a:spcBef>
              <a:spcAft>
                <a:spcPts val="0"/>
              </a:spcAft>
              <a:buSzPts val="1400"/>
              <a:buNone/>
              <a:defRPr sz="1400"/>
            </a:lvl5pPr>
            <a:lvl6pPr lvl="5" rtl="0">
              <a:spcBef>
                <a:spcPts val="600"/>
              </a:spcBef>
              <a:spcAft>
                <a:spcPts val="0"/>
              </a:spcAft>
              <a:buSzPts val="1400"/>
              <a:buNone/>
              <a:defRPr sz="1400"/>
            </a:lvl6pPr>
            <a:lvl7pPr lvl="6" rtl="0">
              <a:spcBef>
                <a:spcPts val="600"/>
              </a:spcBef>
              <a:spcAft>
                <a:spcPts val="0"/>
              </a:spcAft>
              <a:buSzPts val="1400"/>
              <a:buNone/>
              <a:defRPr sz="1400"/>
            </a:lvl7pPr>
            <a:lvl8pPr lvl="7" rtl="0">
              <a:spcBef>
                <a:spcPts val="600"/>
              </a:spcBef>
              <a:spcAft>
                <a:spcPts val="0"/>
              </a:spcAft>
              <a:buSzPts val="1400"/>
              <a:buNone/>
              <a:defRPr sz="1400"/>
            </a:lvl8pPr>
            <a:lvl9pPr lvl="8" rtl="0">
              <a:spcBef>
                <a:spcPts val="600"/>
              </a:spcBef>
              <a:spcAft>
                <a:spcPts val="600"/>
              </a:spcAft>
              <a:buSzPts val="1400"/>
              <a:buNone/>
              <a:defRPr sz="1400"/>
            </a:lvl9pPr>
          </a:lstStyle>
          <a:p>
            <a:endParaRPr/>
          </a:p>
        </p:txBody>
      </p:sp>
      <p:sp>
        <p:nvSpPr>
          <p:cNvPr id="17" name="Google Shape;17;p3"/>
          <p:cNvSpPr/>
          <p:nvPr/>
        </p:nvSpPr>
        <p:spPr>
          <a:xfrm>
            <a:off x="5928400" y="916150"/>
            <a:ext cx="2299500" cy="331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8" name="Google Shape;18;p3"/>
          <p:cNvSpPr/>
          <p:nvPr/>
        </p:nvSpPr>
        <p:spPr>
          <a:xfrm>
            <a:off x="8227900" y="4227300"/>
            <a:ext cx="916200" cy="91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9"/>
        <p:cNvGrpSpPr/>
        <p:nvPr/>
      </p:nvGrpSpPr>
      <p:grpSpPr>
        <a:xfrm>
          <a:off x="0" y="0"/>
          <a:ext cx="0" cy="0"/>
          <a:chOff x="0" y="0"/>
          <a:chExt cx="0" cy="0"/>
        </a:xfrm>
      </p:grpSpPr>
      <p:sp>
        <p:nvSpPr>
          <p:cNvPr id="20" name="Google Shape;20;p4"/>
          <p:cNvSpPr/>
          <p:nvPr/>
        </p:nvSpPr>
        <p:spPr>
          <a:xfrm>
            <a:off x="2307300" y="921000"/>
            <a:ext cx="6836700" cy="4222500"/>
          </a:xfrm>
          <a:prstGeom prst="rect">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1pPr>
            <a:lvl2pPr marL="914400" lvl="1"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2pPr>
            <a:lvl3pPr marL="1371600" lvl="2"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3pPr>
            <a:lvl4pPr marL="1828800" lvl="3"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4pPr>
            <a:lvl5pPr marL="2286000" lvl="4"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5pPr>
            <a:lvl6pPr marL="2743200" lvl="5"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6pPr>
            <a:lvl7pPr marL="3200400" lvl="6"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7pPr>
            <a:lvl8pPr marL="3657600" lvl="7" indent="-431800" rtl="0">
              <a:spcBef>
                <a:spcPts val="600"/>
              </a:spcBef>
              <a:spcAft>
                <a:spcPts val="0"/>
              </a:spcAft>
              <a:buClr>
                <a:schemeClr val="lt1"/>
              </a:buClr>
              <a:buSzPts val="3200"/>
              <a:buFont typeface="Inria Serif"/>
              <a:buChar char="○"/>
              <a:defRPr sz="3200" i="1">
                <a:solidFill>
                  <a:schemeClr val="lt1"/>
                </a:solidFill>
                <a:latin typeface="Inria Serif"/>
                <a:ea typeface="Inria Serif"/>
                <a:cs typeface="Inria Serif"/>
                <a:sym typeface="Inria Serif"/>
              </a:defRPr>
            </a:lvl8pPr>
            <a:lvl9pPr marL="4114800" lvl="8" indent="-431800" rtl="0">
              <a:spcBef>
                <a:spcPts val="600"/>
              </a:spcBef>
              <a:spcAft>
                <a:spcPts val="600"/>
              </a:spcAft>
              <a:buClr>
                <a:schemeClr val="lt1"/>
              </a:buClr>
              <a:buSzPts val="3200"/>
              <a:buFont typeface="Inria Serif"/>
              <a:buChar char="■"/>
              <a:defRPr sz="3200" i="1">
                <a:solidFill>
                  <a:schemeClr val="lt1"/>
                </a:solidFill>
                <a:latin typeface="Inria Serif"/>
                <a:ea typeface="Inria Serif"/>
                <a:cs typeface="Inria Serif"/>
                <a:sym typeface="Inria Serif"/>
              </a:defRPr>
            </a:lvl9pPr>
          </a:lstStyle>
          <a:p>
            <a:endParaRPr/>
          </a:p>
        </p:txBody>
      </p:sp>
      <p:sp>
        <p:nvSpPr>
          <p:cNvPr id="22" name="Google Shape;22;p4"/>
          <p:cNvSpPr txBox="1"/>
          <p:nvPr/>
        </p:nvSpPr>
        <p:spPr>
          <a:xfrm>
            <a:off x="213450" y="600536"/>
            <a:ext cx="1957200" cy="6537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600" b="1">
                <a:solidFill>
                  <a:schemeClr val="lt2"/>
                </a:solidFill>
                <a:latin typeface="Inria Serif"/>
                <a:ea typeface="Inria Serif"/>
                <a:cs typeface="Inria Serif"/>
                <a:sym typeface="Inria Serif"/>
              </a:rPr>
              <a:t>“</a:t>
            </a:r>
            <a:endParaRPr sz="9600" b="1">
              <a:solidFill>
                <a:schemeClr val="lt2"/>
              </a:solidFill>
              <a:latin typeface="Inria Serif"/>
              <a:ea typeface="Inria Serif"/>
              <a:cs typeface="Inria Serif"/>
              <a:sym typeface="Inria Serif"/>
            </a:endParaRPr>
          </a:p>
        </p:txBody>
      </p:sp>
      <p:sp>
        <p:nvSpPr>
          <p:cNvPr id="23" name="Google Shape;23;p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27" name="Google Shape;27;p5"/>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9"/>
        <p:cNvGrpSpPr/>
        <p:nvPr/>
      </p:nvGrpSpPr>
      <p:grpSpPr>
        <a:xfrm>
          <a:off x="0" y="0"/>
          <a:ext cx="0" cy="0"/>
          <a:chOff x="0" y="0"/>
          <a:chExt cx="0" cy="0"/>
        </a:xfrm>
      </p:grpSpPr>
      <p:sp>
        <p:nvSpPr>
          <p:cNvPr id="30" name="Google Shape;30;p6"/>
          <p:cNvSpPr/>
          <p:nvPr/>
        </p:nvSpPr>
        <p:spPr>
          <a:xfrm>
            <a:off x="457200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5700" y="1586238"/>
            <a:ext cx="3623100" cy="334800"/>
          </a:xfrm>
          <a:prstGeom prst="rect">
            <a:avLst/>
          </a:prstGeom>
        </p:spPr>
        <p:txBody>
          <a:bodyPr spcFirstLastPara="1" wrap="square" lIns="0" tIns="0" rIns="0" bIns="0" anchor="b"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2" name="Google Shape;32;p6"/>
          <p:cNvSpPr txBox="1">
            <a:spLocks noGrp="1"/>
          </p:cNvSpPr>
          <p:nvPr>
            <p:ph type="body" idx="1"/>
          </p:nvPr>
        </p:nvSpPr>
        <p:spPr>
          <a:xfrm>
            <a:off x="455700" y="2139163"/>
            <a:ext cx="3623100" cy="1418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33" name="Google Shape;33;p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8"/>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43" name="Google Shape;43;p8"/>
          <p:cNvSpPr txBox="1">
            <a:spLocks noGrp="1"/>
          </p:cNvSpPr>
          <p:nvPr>
            <p:ph type="body" idx="1"/>
          </p:nvPr>
        </p:nvSpPr>
        <p:spPr>
          <a:xfrm>
            <a:off x="2762975"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4" name="Google Shape;44;p8"/>
          <p:cNvSpPr txBox="1">
            <a:spLocks noGrp="1"/>
          </p:cNvSpPr>
          <p:nvPr>
            <p:ph type="body" idx="2"/>
          </p:nvPr>
        </p:nvSpPr>
        <p:spPr>
          <a:xfrm>
            <a:off x="4802737"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5" name="Google Shape;45;p8"/>
          <p:cNvSpPr txBox="1">
            <a:spLocks noGrp="1"/>
          </p:cNvSpPr>
          <p:nvPr>
            <p:ph type="body" idx="3"/>
          </p:nvPr>
        </p:nvSpPr>
        <p:spPr>
          <a:xfrm>
            <a:off x="6842500"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6" name="Google Shape;46;p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Quý Anh/Chị</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Chào mừng quý Anh/Chị đến với buổi báo cáo hôm nay.</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ctrTitle" idx="4294967295"/>
          </p:nvPr>
        </p:nvSpPr>
        <p:spPr>
          <a:xfrm>
            <a:off x="550344" y="541677"/>
            <a:ext cx="3647100" cy="690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solidFill>
                  <a:schemeClr val="lt1"/>
                </a:solidFill>
                <a:latin typeface="+mn-lt"/>
              </a:rPr>
              <a:t>Ví dụ:</a:t>
            </a:r>
            <a:endParaRPr b="1">
              <a:solidFill>
                <a:schemeClr val="lt1"/>
              </a:solidFill>
              <a:latin typeface="+mn-lt"/>
            </a:endParaRPr>
          </a:p>
        </p:txBody>
      </p:sp>
      <p:sp>
        <p:nvSpPr>
          <p:cNvPr id="124" name="Google Shape;124;p19"/>
          <p:cNvSpPr txBox="1">
            <a:spLocks noGrp="1"/>
          </p:cNvSpPr>
          <p:nvPr>
            <p:ph type="subTitle" idx="4294967295"/>
          </p:nvPr>
        </p:nvSpPr>
        <p:spPr>
          <a:xfrm>
            <a:off x="541278" y="1312260"/>
            <a:ext cx="3647100" cy="9645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vi-VN" sz="1800" i="1">
                <a:latin typeface="+mn-lt"/>
              </a:rPr>
              <a:t>Đối với HUYỆN CƯ JUT.</a:t>
            </a:r>
          </a:p>
        </p:txBody>
      </p:sp>
      <p:grpSp>
        <p:nvGrpSpPr>
          <p:cNvPr id="128" name="Google Shape;128;p19"/>
          <p:cNvGrpSpPr/>
          <p:nvPr/>
        </p:nvGrpSpPr>
        <p:grpSpPr>
          <a:xfrm rot="-587411">
            <a:off x="7447471" y="948245"/>
            <a:ext cx="786186" cy="786141"/>
            <a:chOff x="576250" y="4319400"/>
            <a:chExt cx="442075" cy="442050"/>
          </a:xfrm>
        </p:grpSpPr>
        <p:sp>
          <p:nvSpPr>
            <p:cNvPr id="129" name="Google Shape;129;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9"/>
          <p:cNvSpPr/>
          <p:nvPr/>
        </p:nvSpPr>
        <p:spPr>
          <a:xfrm>
            <a:off x="8294769" y="541677"/>
            <a:ext cx="298887" cy="2853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rot="2697573">
            <a:off x="8207728" y="1275139"/>
            <a:ext cx="453709" cy="43321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8353341" y="1000214"/>
            <a:ext cx="181741" cy="17360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280097">
            <a:off x="7281137" y="542512"/>
            <a:ext cx="181696" cy="17358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068D5779-2CFC-A5BC-973D-6AB36A22B7F3}"/>
              </a:ext>
            </a:extLst>
          </p:cNvPr>
          <p:cNvPicPr>
            <a:picLocks noChangeAspect="1"/>
          </p:cNvPicPr>
          <p:nvPr/>
        </p:nvPicPr>
        <p:blipFill>
          <a:blip r:embed="rId3"/>
          <a:stretch>
            <a:fillRect/>
          </a:stretch>
        </p:blipFill>
        <p:spPr>
          <a:xfrm>
            <a:off x="588351" y="1734483"/>
            <a:ext cx="7314677" cy="3090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a) Xóa bỏ các thuộc tính không cần thiết</a:t>
            </a:r>
            <a:endParaRPr b="1">
              <a:latin typeface="+mn-lt"/>
            </a:endParaRPr>
          </a:p>
        </p:txBody>
      </p:sp>
      <p:sp>
        <p:nvSpPr>
          <p:cNvPr id="145" name="Google Shape;145;p2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46" name="Google Shape;146;p20"/>
          <p:cNvGrpSpPr/>
          <p:nvPr/>
        </p:nvGrpSpPr>
        <p:grpSpPr>
          <a:xfrm>
            <a:off x="453014" y="3917228"/>
            <a:ext cx="794394" cy="768186"/>
            <a:chOff x="1247825" y="5001950"/>
            <a:chExt cx="443300" cy="428675"/>
          </a:xfrm>
        </p:grpSpPr>
        <p:sp>
          <p:nvSpPr>
            <p:cNvPr id="147" name="Google Shape;147;p2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BF1E7A5E-0FC3-2194-ED09-0E58C737D640}"/>
              </a:ext>
            </a:extLst>
          </p:cNvPr>
          <p:cNvPicPr>
            <a:picLocks noChangeAspect="1"/>
          </p:cNvPicPr>
          <p:nvPr/>
        </p:nvPicPr>
        <p:blipFill>
          <a:blip r:embed="rId3"/>
          <a:stretch>
            <a:fillRect/>
          </a:stretch>
        </p:blipFill>
        <p:spPr>
          <a:xfrm>
            <a:off x="4307014" y="1051600"/>
            <a:ext cx="2706107" cy="386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1"/>
          <p:cNvSpPr txBox="1">
            <a:spLocks noGrp="1"/>
          </p:cNvSpPr>
          <p:nvPr>
            <p:ph type="body" idx="1"/>
          </p:nvPr>
        </p:nvSpPr>
        <p:spPr>
          <a:xfrm>
            <a:off x="2762974" y="1376725"/>
            <a:ext cx="5478443"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a:latin typeface="+mn-lt"/>
              </a:rPr>
              <a:t>- </a:t>
            </a:r>
            <a:r>
              <a:rPr lang="en-US" sz="1800">
                <a:latin typeface="+mn-lt"/>
              </a:rPr>
              <a:t>Quan sát thấy "Unnamed: 24","Unnamed: 25","Unnamed:  8" và "Unnamed:  9", Unnamed: 10,Unnamed: 11,NGAY_SINH.1 không có ý nghĩa phân tích vì nó chứa quá nhiều giá trị null</a:t>
            </a:r>
            <a:endParaRPr sz="1800">
              <a:latin typeface="+mn-lt"/>
            </a:endParaRPr>
          </a:p>
        </p:txBody>
      </p:sp>
      <p:sp>
        <p:nvSpPr>
          <p:cNvPr id="161" name="Google Shape;161;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62" name="Google Shape;162;p21"/>
          <p:cNvGrpSpPr/>
          <p:nvPr/>
        </p:nvGrpSpPr>
        <p:grpSpPr>
          <a:xfrm>
            <a:off x="453014" y="3917228"/>
            <a:ext cx="794394" cy="768186"/>
            <a:chOff x="1247825" y="5001950"/>
            <a:chExt cx="443300" cy="428675"/>
          </a:xfrm>
        </p:grpSpPr>
        <p:sp>
          <p:nvSpPr>
            <p:cNvPr id="163" name="Google Shape;163;p21"/>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200335B-6572-A7C0-362C-B72AF547E2FD}"/>
              </a:ext>
            </a:extLst>
          </p:cNvPr>
          <p:cNvPicPr>
            <a:picLocks noChangeAspect="1"/>
          </p:cNvPicPr>
          <p:nvPr/>
        </p:nvPicPr>
        <p:blipFill>
          <a:blip r:embed="rId3"/>
          <a:stretch>
            <a:fillRect/>
          </a:stretch>
        </p:blipFill>
        <p:spPr>
          <a:xfrm>
            <a:off x="198569" y="963386"/>
            <a:ext cx="1848857" cy="38592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1"/>
          <p:cNvSpPr txBox="1">
            <a:spLocks noGrp="1"/>
          </p:cNvSpPr>
          <p:nvPr>
            <p:ph type="body" idx="1"/>
          </p:nvPr>
        </p:nvSpPr>
        <p:spPr>
          <a:xfrm>
            <a:off x="2762974" y="1376725"/>
            <a:ext cx="5478443" cy="33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a:latin typeface="+mn-lt"/>
              </a:rPr>
              <a:t>-Các cột như Unnamed: 0 ,DC_CMND, DC_DinhDanh,Ghi_Chu,KetQua  không có ý nghĩa phân tích nên ta sẽ xoá bỏ </a:t>
            </a:r>
            <a:endParaRPr lang="en-US" sz="1800">
              <a:latin typeface="+mn-lt"/>
            </a:endParaRPr>
          </a:p>
        </p:txBody>
      </p:sp>
      <p:sp>
        <p:nvSpPr>
          <p:cNvPr id="161" name="Google Shape;161;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62" name="Google Shape;162;p21"/>
          <p:cNvGrpSpPr/>
          <p:nvPr/>
        </p:nvGrpSpPr>
        <p:grpSpPr>
          <a:xfrm>
            <a:off x="453014" y="3917228"/>
            <a:ext cx="794394" cy="768186"/>
            <a:chOff x="1247825" y="5001950"/>
            <a:chExt cx="443300" cy="428675"/>
          </a:xfrm>
        </p:grpSpPr>
        <p:sp>
          <p:nvSpPr>
            <p:cNvPr id="163" name="Google Shape;163;p21"/>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200335B-6572-A7C0-362C-B72AF547E2FD}"/>
              </a:ext>
            </a:extLst>
          </p:cNvPr>
          <p:cNvPicPr>
            <a:picLocks noChangeAspect="1"/>
          </p:cNvPicPr>
          <p:nvPr/>
        </p:nvPicPr>
        <p:blipFill>
          <a:blip r:embed="rId3"/>
          <a:stretch>
            <a:fillRect/>
          </a:stretch>
        </p:blipFill>
        <p:spPr>
          <a:xfrm>
            <a:off x="198569" y="930729"/>
            <a:ext cx="1848857" cy="3891879"/>
          </a:xfrm>
          <a:prstGeom prst="rect">
            <a:avLst/>
          </a:prstGeom>
        </p:spPr>
      </p:pic>
    </p:spTree>
    <p:extLst>
      <p:ext uri="{BB962C8B-B14F-4D97-AF65-F5344CB8AC3E}">
        <p14:creationId xmlns:p14="http://schemas.microsoft.com/office/powerpoint/2010/main" val="218268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b) Xóa bỏ dòng không có ý nghĩa phân tích</a:t>
            </a:r>
            <a:endParaRPr b="1">
              <a:latin typeface="+mn-lt"/>
            </a:endParaRPr>
          </a:p>
        </p:txBody>
      </p:sp>
      <p:sp>
        <p:nvSpPr>
          <p:cNvPr id="145" name="Google Shape;145;p2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46" name="Google Shape;146;p20"/>
          <p:cNvGrpSpPr/>
          <p:nvPr/>
        </p:nvGrpSpPr>
        <p:grpSpPr>
          <a:xfrm>
            <a:off x="453014" y="3917228"/>
            <a:ext cx="794394" cy="768186"/>
            <a:chOff x="1247825" y="5001950"/>
            <a:chExt cx="443300" cy="428675"/>
          </a:xfrm>
        </p:grpSpPr>
        <p:sp>
          <p:nvSpPr>
            <p:cNvPr id="147" name="Google Shape;147;p2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58;p21">
            <a:extLst>
              <a:ext uri="{FF2B5EF4-FFF2-40B4-BE49-F238E27FC236}">
                <a16:creationId xmlns:a16="http://schemas.microsoft.com/office/drawing/2014/main" id="{88E67436-2E98-906F-3AEE-E1BCFEF5961B}"/>
              </a:ext>
            </a:extLst>
          </p:cNvPr>
          <p:cNvSpPr txBox="1">
            <a:spLocks noGrp="1"/>
          </p:cNvSpPr>
          <p:nvPr>
            <p:ph type="body" idx="1"/>
          </p:nvPr>
        </p:nvSpPr>
        <p:spPr>
          <a:xfrm>
            <a:off x="2762974" y="1376725"/>
            <a:ext cx="5478443" cy="3311100"/>
          </a:xfrm>
          <a:prstGeom prst="rect">
            <a:avLst/>
          </a:prstGeom>
        </p:spPr>
        <p:txBody>
          <a:bodyPr spcFirstLastPara="1" wrap="square" lIns="0" tIns="0" rIns="0" bIns="0" anchor="t" anchorCtr="0">
            <a:noAutofit/>
          </a:bodyPr>
          <a:lstStyle/>
          <a:p>
            <a:pPr marL="114300" indent="0">
              <a:buNone/>
            </a:pPr>
            <a:r>
              <a:rPr lang="vi-VN">
                <a:latin typeface="+mn-lt"/>
              </a:rPr>
              <a:t>Quan sát ta thấy những người có số CCCD bị trống sẽ không thể tìm thấy trên hệ thống liên kết dữ liệu đến phần mềm quản lý hộ nghèo/cận nghèo này nên xóa bỏ những người đó ra khỏi bộ dữ liệu</a:t>
            </a:r>
            <a:endParaRPr lang="vi-VN" b="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33302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title"/>
          </p:nvPr>
        </p:nvSpPr>
        <p:spPr>
          <a:xfrm>
            <a:off x="223617" y="149585"/>
            <a:ext cx="1623900" cy="46337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c) Xử lí giá trị bị thiếu của các thuộc tính cần thiết như sau</a:t>
            </a:r>
            <a:endParaRPr b="1">
              <a:latin typeface="+mn-lt"/>
            </a:endParaRPr>
          </a:p>
        </p:txBody>
      </p:sp>
      <p:sp>
        <p:nvSpPr>
          <p:cNvPr id="145" name="Google Shape;145;p2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146" name="Google Shape;146;p20"/>
          <p:cNvGrpSpPr/>
          <p:nvPr/>
        </p:nvGrpSpPr>
        <p:grpSpPr>
          <a:xfrm>
            <a:off x="453014" y="3917228"/>
            <a:ext cx="794394" cy="768186"/>
            <a:chOff x="1247825" y="5001950"/>
            <a:chExt cx="443300" cy="428675"/>
          </a:xfrm>
        </p:grpSpPr>
        <p:sp>
          <p:nvSpPr>
            <p:cNvPr id="147" name="Google Shape;147;p2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58;p21">
            <a:extLst>
              <a:ext uri="{FF2B5EF4-FFF2-40B4-BE49-F238E27FC236}">
                <a16:creationId xmlns:a16="http://schemas.microsoft.com/office/drawing/2014/main" id="{88E67436-2E98-906F-3AEE-E1BCFEF5961B}"/>
              </a:ext>
            </a:extLst>
          </p:cNvPr>
          <p:cNvSpPr txBox="1">
            <a:spLocks noGrp="1"/>
          </p:cNvSpPr>
          <p:nvPr>
            <p:ph type="body" idx="1"/>
          </p:nvPr>
        </p:nvSpPr>
        <p:spPr>
          <a:xfrm>
            <a:off x="2762974" y="1376725"/>
            <a:ext cx="5478443" cy="3311100"/>
          </a:xfrm>
          <a:prstGeom prst="rect">
            <a:avLst/>
          </a:prstGeom>
        </p:spPr>
        <p:txBody>
          <a:bodyPr spcFirstLastPara="1" wrap="square" lIns="0" tIns="0" rIns="0" bIns="0" anchor="t" anchorCtr="0">
            <a:noAutofit/>
          </a:bodyPr>
          <a:lstStyle/>
          <a:p>
            <a:pPr marL="114300" indent="0">
              <a:buNone/>
            </a:pPr>
            <a:r>
              <a:rPr lang="vi-VN">
                <a:latin typeface="+mn-lt"/>
              </a:rPr>
              <a:t>– Đối với tuổi thì ta tính dựa trên cột ngày sinh nếu cột ngày sinh bị thiếu tức là tuổi tại hàng đó không tính được thì ta sẽ tính giá trị trung bình những tuổi ở hàng tính được và điền vào ô tuổi bị thiếu</a:t>
            </a:r>
          </a:p>
          <a:p>
            <a:pPr marL="114300" indent="0">
              <a:buNone/>
            </a:pPr>
            <a:r>
              <a:rPr lang="vi-VN">
                <a:latin typeface="+mn-lt"/>
              </a:rPr>
              <a:t>- Đối với giới tính ta sẽ điền giá trị phổ biến nhất trong tập dữ liệu</a:t>
            </a:r>
          </a:p>
          <a:p>
            <a:pPr marL="114300" indent="0">
              <a:buNone/>
            </a:pPr>
            <a:r>
              <a:rPr lang="vi-VN">
                <a:latin typeface="+mn-lt"/>
              </a:rPr>
              <a:t>- Đối với dân tộc thì ta sẽ điền giá trị phổ biến theo từng xã</a:t>
            </a:r>
          </a:p>
          <a:p>
            <a:pPr marL="114300" indent="0">
              <a:buNone/>
            </a:pPr>
            <a:endParaRPr lang="vi-VN">
              <a:latin typeface="+mn-lt"/>
            </a:endParaRPr>
          </a:p>
        </p:txBody>
      </p:sp>
      <p:pic>
        <p:nvPicPr>
          <p:cNvPr id="3" name="Picture 2">
            <a:extLst>
              <a:ext uri="{FF2B5EF4-FFF2-40B4-BE49-F238E27FC236}">
                <a16:creationId xmlns:a16="http://schemas.microsoft.com/office/drawing/2014/main" id="{D72C7D7C-7DA0-40FD-F7EC-EA07E45B7ADD}"/>
              </a:ext>
            </a:extLst>
          </p:cNvPr>
          <p:cNvPicPr>
            <a:picLocks noChangeAspect="1"/>
          </p:cNvPicPr>
          <p:nvPr/>
        </p:nvPicPr>
        <p:blipFill>
          <a:blip r:embed="rId3"/>
          <a:stretch>
            <a:fillRect/>
          </a:stretch>
        </p:blipFill>
        <p:spPr>
          <a:xfrm>
            <a:off x="130732" y="2061430"/>
            <a:ext cx="2081789" cy="2721954"/>
          </a:xfrm>
          <a:prstGeom prst="rect">
            <a:avLst/>
          </a:prstGeom>
        </p:spPr>
      </p:pic>
    </p:spTree>
    <p:extLst>
      <p:ext uri="{BB962C8B-B14F-4D97-AF65-F5344CB8AC3E}">
        <p14:creationId xmlns:p14="http://schemas.microsoft.com/office/powerpoint/2010/main" val="414581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title"/>
          </p:nvPr>
        </p:nvSpPr>
        <p:spPr>
          <a:xfrm>
            <a:off x="223617" y="149585"/>
            <a:ext cx="1623900" cy="46337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d) Xử lí các dòng có dữ liệu trùng nhau</a:t>
            </a:r>
            <a:endParaRPr b="1">
              <a:latin typeface="+mn-lt"/>
            </a:endParaRPr>
          </a:p>
        </p:txBody>
      </p:sp>
      <p:sp>
        <p:nvSpPr>
          <p:cNvPr id="145" name="Google Shape;145;p2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46" name="Google Shape;146;p20"/>
          <p:cNvGrpSpPr/>
          <p:nvPr/>
        </p:nvGrpSpPr>
        <p:grpSpPr>
          <a:xfrm>
            <a:off x="453014" y="3917228"/>
            <a:ext cx="794394" cy="768186"/>
            <a:chOff x="1247825" y="5001950"/>
            <a:chExt cx="443300" cy="428675"/>
          </a:xfrm>
        </p:grpSpPr>
        <p:sp>
          <p:nvSpPr>
            <p:cNvPr id="147" name="Google Shape;147;p2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58;p21">
            <a:extLst>
              <a:ext uri="{FF2B5EF4-FFF2-40B4-BE49-F238E27FC236}">
                <a16:creationId xmlns:a16="http://schemas.microsoft.com/office/drawing/2014/main" id="{88E67436-2E98-906F-3AEE-E1BCFEF5961B}"/>
              </a:ext>
            </a:extLst>
          </p:cNvPr>
          <p:cNvSpPr txBox="1">
            <a:spLocks noGrp="1"/>
          </p:cNvSpPr>
          <p:nvPr>
            <p:ph type="body" idx="1"/>
          </p:nvPr>
        </p:nvSpPr>
        <p:spPr>
          <a:xfrm>
            <a:off x="2762974" y="1376725"/>
            <a:ext cx="5478443" cy="3311100"/>
          </a:xfrm>
          <a:prstGeom prst="rect">
            <a:avLst/>
          </a:prstGeom>
        </p:spPr>
        <p:txBody>
          <a:bodyPr spcFirstLastPara="1" wrap="square" lIns="0" tIns="0" rIns="0" bIns="0" anchor="t" anchorCtr="0">
            <a:noAutofit/>
          </a:bodyPr>
          <a:lstStyle/>
          <a:p>
            <a:pPr marL="114300" indent="0">
              <a:buNone/>
            </a:pPr>
            <a:r>
              <a:rPr lang="vi-VN">
                <a:latin typeface="+mn-lt"/>
              </a:rPr>
              <a:t>– Tức là nếu giá trị ở các hàng của bộ dữ liệu y chang nhau thì tính là trùng nhau nên ta sẽ xóa bỏ</a:t>
            </a:r>
          </a:p>
        </p:txBody>
      </p:sp>
    </p:spTree>
    <p:extLst>
      <p:ext uri="{BB962C8B-B14F-4D97-AF65-F5344CB8AC3E}">
        <p14:creationId xmlns:p14="http://schemas.microsoft.com/office/powerpoint/2010/main" val="330664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title"/>
          </p:nvPr>
        </p:nvSpPr>
        <p:spPr>
          <a:xfrm>
            <a:off x="223617" y="149585"/>
            <a:ext cx="1623900" cy="463379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a:latin typeface="+mn-lt"/>
              </a:rPr>
              <a:t>e</a:t>
            </a:r>
            <a:r>
              <a:rPr lang="vi-VN" b="1">
                <a:latin typeface="+mn-lt"/>
              </a:rPr>
              <a:t>)</a:t>
            </a:r>
            <a:r>
              <a:rPr lang="en-US" b="1">
                <a:latin typeface="+mn-lt"/>
              </a:rPr>
              <a:t> </a:t>
            </a:r>
            <a:r>
              <a:rPr lang="vi-VN" b="1">
                <a:latin typeface="+mn-lt"/>
              </a:rPr>
              <a:t>Chuẩn hóa dữ liệu</a:t>
            </a:r>
            <a:endParaRPr b="1">
              <a:latin typeface="+mn-lt"/>
            </a:endParaRPr>
          </a:p>
        </p:txBody>
      </p:sp>
      <p:sp>
        <p:nvSpPr>
          <p:cNvPr id="145" name="Google Shape;145;p20"/>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46" name="Google Shape;146;p20"/>
          <p:cNvGrpSpPr/>
          <p:nvPr/>
        </p:nvGrpSpPr>
        <p:grpSpPr>
          <a:xfrm>
            <a:off x="453014" y="3917228"/>
            <a:ext cx="794394" cy="768186"/>
            <a:chOff x="1247825" y="5001950"/>
            <a:chExt cx="443300" cy="428675"/>
          </a:xfrm>
        </p:grpSpPr>
        <p:sp>
          <p:nvSpPr>
            <p:cNvPr id="147" name="Google Shape;147;p2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58;p21">
            <a:extLst>
              <a:ext uri="{FF2B5EF4-FFF2-40B4-BE49-F238E27FC236}">
                <a16:creationId xmlns:a16="http://schemas.microsoft.com/office/drawing/2014/main" id="{88E67436-2E98-906F-3AEE-E1BCFEF5961B}"/>
              </a:ext>
            </a:extLst>
          </p:cNvPr>
          <p:cNvSpPr txBox="1">
            <a:spLocks noGrp="1"/>
          </p:cNvSpPr>
          <p:nvPr>
            <p:ph type="body" idx="1"/>
          </p:nvPr>
        </p:nvSpPr>
        <p:spPr>
          <a:xfrm>
            <a:off x="2592274" y="1056211"/>
            <a:ext cx="6323876" cy="3311100"/>
          </a:xfrm>
          <a:prstGeom prst="rect">
            <a:avLst/>
          </a:prstGeom>
        </p:spPr>
        <p:txBody>
          <a:bodyPr spcFirstLastPara="1" wrap="square" lIns="0" tIns="0" rIns="0" bIns="0" anchor="t" anchorCtr="0">
            <a:noAutofit/>
          </a:bodyPr>
          <a:lstStyle/>
          <a:p>
            <a:pPr marL="114300" indent="0">
              <a:buNone/>
            </a:pPr>
            <a:r>
              <a:rPr lang="vi-VN">
                <a:latin typeface="+mn-lt"/>
              </a:rPr>
              <a:t>– Đối với cột Dân Tộc: Ta chuẩn hóa như sau:</a:t>
            </a:r>
          </a:p>
          <a:p>
            <a:pPr marL="114300" indent="0">
              <a:buNone/>
            </a:pPr>
            <a:r>
              <a:rPr lang="vi-VN">
                <a:latin typeface="+mn-lt"/>
              </a:rPr>
              <a:t>'KIN': 1, 'TAY': 2, 'THA': 3,'MNO': 20,'HOA': 4,'NUN': 7,'THO': 24,'MAA': 28,'EDE': 12,'KHM': 5,'DAO': 9,'HMO': 8,'SAC': 15,'CHU': 17, 'MUO’: 6</a:t>
            </a:r>
          </a:p>
          <a:p>
            <a:pPr marL="114300" indent="0">
              <a:buNone/>
            </a:pPr>
            <a:r>
              <a:rPr lang="vi-VN">
                <a:latin typeface="+mn-lt"/>
              </a:rPr>
              <a:t>- Đối với Giới Tính: Nam:1 , Nữ :2</a:t>
            </a:r>
          </a:p>
        </p:txBody>
      </p:sp>
    </p:spTree>
    <p:extLst>
      <p:ext uri="{BB962C8B-B14F-4D97-AF65-F5344CB8AC3E}">
        <p14:creationId xmlns:p14="http://schemas.microsoft.com/office/powerpoint/2010/main" val="4034153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455700" y="1586238"/>
            <a:ext cx="3623100" cy="334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i="1">
                <a:latin typeface="+mn-lt"/>
              </a:rPr>
              <a:t>Ở các huyện khác cũng có những kỹ thuật tiền xử lí cơ bản như trên</a:t>
            </a:r>
            <a:endParaRPr b="1" i="1">
              <a:latin typeface="+mn-lt"/>
            </a:endParaRPr>
          </a:p>
        </p:txBody>
      </p:sp>
      <p:pic>
        <p:nvPicPr>
          <p:cNvPr id="175" name="Google Shape;175;p22"/>
          <p:cNvPicPr preferRelativeResize="0"/>
          <p:nvPr/>
        </p:nvPicPr>
        <p:blipFill rotWithShape="1">
          <a:blip r:embed="rId3">
            <a:alphaModFix/>
          </a:blip>
          <a:srcRect l="912" t="3516" r="8753" b="26980"/>
          <a:stretch/>
        </p:blipFill>
        <p:spPr>
          <a:xfrm>
            <a:off x="5026875" y="459275"/>
            <a:ext cx="3661425" cy="4224949"/>
          </a:xfrm>
          <a:prstGeom prst="rect">
            <a:avLst/>
          </a:prstGeom>
          <a:noFill/>
          <a:ln>
            <a:noFill/>
          </a:ln>
        </p:spPr>
      </p:pic>
      <p:sp>
        <p:nvSpPr>
          <p:cNvPr id="176" name="Google Shape;176;p22"/>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2.2 Tổng hợp dữ liệu sau khi đã phân tích thành một file hoàn chỉnh</a:t>
            </a:r>
            <a:endParaRPr b="1">
              <a:latin typeface="+mn-lt"/>
            </a:endParaRPr>
          </a:p>
        </p:txBody>
      </p:sp>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r>
              <a:rPr lang="vi-VN" sz="1800">
                <a:latin typeface="+mn-lt"/>
              </a:rPr>
              <a:t>Bộ dữ liệu sau khi đã tổng hợp như sau:</a:t>
            </a: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B20C44D-2F6B-6BEF-94F8-933D3CEBD4B0}"/>
              </a:ext>
            </a:extLst>
          </p:cNvPr>
          <p:cNvPicPr>
            <a:picLocks noChangeAspect="1"/>
          </p:cNvPicPr>
          <p:nvPr/>
        </p:nvPicPr>
        <p:blipFill>
          <a:blip r:embed="rId3"/>
          <a:stretch>
            <a:fillRect/>
          </a:stretch>
        </p:blipFill>
        <p:spPr>
          <a:xfrm>
            <a:off x="2369369" y="1967053"/>
            <a:ext cx="6609089" cy="2567167"/>
          </a:xfrm>
          <a:prstGeom prst="rect">
            <a:avLst/>
          </a:prstGeom>
        </p:spPr>
      </p:pic>
    </p:spTree>
    <p:extLst>
      <p:ext uri="{BB962C8B-B14F-4D97-AF65-F5344CB8AC3E}">
        <p14:creationId xmlns:p14="http://schemas.microsoft.com/office/powerpoint/2010/main" val="19124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3"/>
          <p:cNvPicPr preferRelativeResize="0"/>
          <p:nvPr/>
        </p:nvPicPr>
        <p:blipFill rotWithShape="1">
          <a:blip r:embed="rId3">
            <a:alphaModFix/>
          </a:blip>
          <a:srcRect t="12479" b="12479"/>
          <a:stretch/>
        </p:blipFill>
        <p:spPr>
          <a:xfrm>
            <a:off x="4914400" y="914553"/>
            <a:ext cx="3313500" cy="3314401"/>
          </a:xfrm>
          <a:prstGeom prst="rect">
            <a:avLst/>
          </a:prstGeom>
          <a:noFill/>
          <a:ln>
            <a:noFill/>
          </a:ln>
        </p:spPr>
      </p:pic>
      <p:sp>
        <p:nvSpPr>
          <p:cNvPr id="66" name="Google Shape;66;p13"/>
          <p:cNvSpPr txBox="1">
            <a:spLocks noGrp="1"/>
          </p:cNvSpPr>
          <p:nvPr>
            <p:ph type="ctrTitle"/>
          </p:nvPr>
        </p:nvSpPr>
        <p:spPr>
          <a:xfrm>
            <a:off x="505101" y="1042947"/>
            <a:ext cx="37245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Công Việc Tuần 2</a:t>
            </a:r>
            <a:endParaRPr b="1">
              <a:latin typeface="+mn-lt"/>
            </a:endParaRPr>
          </a:p>
        </p:txBody>
      </p:sp>
      <p:grpSp>
        <p:nvGrpSpPr>
          <p:cNvPr id="67" name="Google Shape;67;p13"/>
          <p:cNvGrpSpPr/>
          <p:nvPr/>
        </p:nvGrpSpPr>
        <p:grpSpPr>
          <a:xfrm>
            <a:off x="8370067" y="150601"/>
            <a:ext cx="632500" cy="611548"/>
            <a:chOff x="1247825" y="5001950"/>
            <a:chExt cx="443300" cy="428675"/>
          </a:xfrm>
        </p:grpSpPr>
        <p:sp>
          <p:nvSpPr>
            <p:cNvPr id="68" name="Google Shape;68;p1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C3194F2D-5634-E11A-1680-3628653E1BC9}"/>
              </a:ext>
            </a:extLst>
          </p:cNvPr>
          <p:cNvSpPr txBox="1"/>
          <p:nvPr/>
        </p:nvSpPr>
        <p:spPr>
          <a:xfrm>
            <a:off x="122464" y="2764402"/>
            <a:ext cx="4865914" cy="1785104"/>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vi-VN" sz="2200" i="1">
                <a:latin typeface="+mn-lt"/>
              </a:rPr>
              <a:t>Đề tài : Phân Tích Các Yếu Tố Ảnh Hưởng Đến Sự Hình Thành Hộ Nghèo/Cận Nghèo Ở Tỉnh Đắk Nông. Từ Đó Đề Xuất Phương Án Việc Làm Và Các Chính Sách Để Giảm Nghèo </a:t>
            </a:r>
            <a:endParaRPr lang="en-US" sz="2200" i="1">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3</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Phần 3:</a:t>
            </a:r>
            <a:r>
              <a:rPr lang="vi-VN" sz="3600" b="1">
                <a:latin typeface="+mn-lt"/>
              </a:rPr>
              <a:t> Phân tích thăm dò tập dữ liệu</a:t>
            </a:r>
            <a:endParaRPr b="1">
              <a:latin typeface="+mn-lt"/>
            </a:endParaRPr>
          </a:p>
        </p:txBody>
      </p:sp>
      <p:sp>
        <p:nvSpPr>
          <p:cNvPr id="90" name="Google Shape;90;p15"/>
          <p:cNvSpPr txBox="1">
            <a:spLocks noGrp="1"/>
          </p:cNvSpPr>
          <p:nvPr>
            <p:ph type="subTitle" idx="1"/>
          </p:nvPr>
        </p:nvSpPr>
        <p:spPr>
          <a:xfrm>
            <a:off x="547778" y="2750043"/>
            <a:ext cx="4746000" cy="1711188"/>
          </a:xfrm>
          <a:prstGeom prst="rect">
            <a:avLst/>
          </a:prstGeom>
        </p:spPr>
        <p:txBody>
          <a:bodyPr spcFirstLastPara="1" wrap="square" lIns="0" tIns="0" rIns="0" bIns="0" anchor="t" anchorCtr="0">
            <a:noAutofit/>
          </a:bodyPr>
          <a:lstStyle/>
          <a:p>
            <a:pPr marL="285750" lvl="0" indent="-285750" rtl="0">
              <a:spcBef>
                <a:spcPts val="0"/>
              </a:spcBef>
              <a:spcAft>
                <a:spcPts val="600"/>
              </a:spcAft>
              <a:buFontTx/>
              <a:buChar char="-"/>
            </a:pPr>
            <a:r>
              <a:rPr lang="vi-VN" sz="1800" b="1">
                <a:latin typeface="+mn-lt"/>
              </a:rPr>
              <a:t>Một số thống kê cơ bản về bộ dữ liệu</a:t>
            </a:r>
          </a:p>
          <a:p>
            <a:pPr marL="285750" lvl="0" indent="-285750" rtl="0">
              <a:spcBef>
                <a:spcPts val="0"/>
              </a:spcBef>
              <a:spcAft>
                <a:spcPts val="600"/>
              </a:spcAft>
              <a:buFontTx/>
              <a:buChar char="-"/>
            </a:pPr>
            <a:r>
              <a:rPr lang="vi-VN" sz="1800" b="1">
                <a:latin typeface="+mn-lt"/>
              </a:rPr>
              <a:t>Phân tích tổng quan về tập dữ liệu</a:t>
            </a:r>
            <a:endParaRPr sz="1800" b="1">
              <a:latin typeface="+mn-lt"/>
            </a:endParaRPr>
          </a:p>
        </p:txBody>
      </p:sp>
    </p:spTree>
    <p:extLst>
      <p:ext uri="{BB962C8B-B14F-4D97-AF65-F5344CB8AC3E}">
        <p14:creationId xmlns:p14="http://schemas.microsoft.com/office/powerpoint/2010/main" val="296978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3.1. Thống kê bộ dữ liệu </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C4C9E13A-C9FA-50C5-0C58-DE46E9CC39BB}"/>
              </a:ext>
            </a:extLst>
          </p:cNvPr>
          <p:cNvPicPr>
            <a:picLocks noChangeAspect="1"/>
          </p:cNvPicPr>
          <p:nvPr/>
        </p:nvPicPr>
        <p:blipFill>
          <a:blip r:embed="rId3"/>
          <a:stretch>
            <a:fillRect/>
          </a:stretch>
        </p:blipFill>
        <p:spPr>
          <a:xfrm>
            <a:off x="2260757" y="1076416"/>
            <a:ext cx="6655393" cy="1818152"/>
          </a:xfrm>
          <a:prstGeom prst="rect">
            <a:avLst/>
          </a:prstGeom>
        </p:spPr>
      </p:pic>
      <p:sp>
        <p:nvSpPr>
          <p:cNvPr id="5" name="Google Shape;90;p15">
            <a:extLst>
              <a:ext uri="{FF2B5EF4-FFF2-40B4-BE49-F238E27FC236}">
                <a16:creationId xmlns:a16="http://schemas.microsoft.com/office/drawing/2014/main" id="{CDAC7A97-0DF2-0A28-EFFF-A08D2617F885}"/>
              </a:ext>
            </a:extLst>
          </p:cNvPr>
          <p:cNvSpPr txBox="1">
            <a:spLocks/>
          </p:cNvSpPr>
          <p:nvPr/>
        </p:nvSpPr>
        <p:spPr>
          <a:xfrm>
            <a:off x="2560970" y="3085605"/>
            <a:ext cx="6368973" cy="196295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vi-VN" sz="1800">
                <a:latin typeface="+mn-lt"/>
              </a:rPr>
              <a:t>Bộ dữ liệu này được trích xuất từ phần mềm quản lý người thuộc hộ nghèo/cận nghèo và là một bộ dữ liệu về nhân khẩu học của tỉnh Đắk Nông bao gồm 15 thuộc tính và 97 088 hàng với mỗi hàng là thông tin cơ bản của một người dân thuộc vào hộ nghèo và cận nghèo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a.Quan sát số lượng hàng ,thuộc tính,kiểu dữ liệu của từng thuộc tính</a:t>
            </a:r>
            <a:endParaRPr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2" name="Picture 1">
            <a:extLst>
              <a:ext uri="{FF2B5EF4-FFF2-40B4-BE49-F238E27FC236}">
                <a16:creationId xmlns:a16="http://schemas.microsoft.com/office/drawing/2014/main" id="{6CB07063-D4B5-4E5D-2D72-30282947271B}"/>
              </a:ext>
            </a:extLst>
          </p:cNvPr>
          <p:cNvPicPr>
            <a:picLocks noChangeAspect="1"/>
          </p:cNvPicPr>
          <p:nvPr/>
        </p:nvPicPr>
        <p:blipFill>
          <a:blip r:embed="rId3"/>
          <a:stretch>
            <a:fillRect/>
          </a:stretch>
        </p:blipFill>
        <p:spPr>
          <a:xfrm>
            <a:off x="2386188" y="983783"/>
            <a:ext cx="6047969" cy="40432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171119" y="749253"/>
            <a:ext cx="1960929"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b.Thống kê một số giá trị</a:t>
            </a:r>
            <a:endParaRPr b="1">
              <a:latin typeface="+mn-lt"/>
            </a:endParaRPr>
          </a:p>
        </p:txBody>
      </p:sp>
      <p:grpSp>
        <p:nvGrpSpPr>
          <p:cNvPr id="249" name="Google Shape;249;p25"/>
          <p:cNvGrpSpPr/>
          <p:nvPr/>
        </p:nvGrpSpPr>
        <p:grpSpPr>
          <a:xfrm>
            <a:off x="455701" y="4108701"/>
            <a:ext cx="794404" cy="576505"/>
            <a:chOff x="3932350" y="3714775"/>
            <a:chExt cx="439650" cy="319075"/>
          </a:xfrm>
        </p:grpSpPr>
        <p:sp>
          <p:nvSpPr>
            <p:cNvPr id="250" name="Google Shape;250;p25"/>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7" name="Google Shape;248;p25">
            <a:extLst>
              <a:ext uri="{FF2B5EF4-FFF2-40B4-BE49-F238E27FC236}">
                <a16:creationId xmlns:a16="http://schemas.microsoft.com/office/drawing/2014/main" id="{30A94DB4-0484-671A-60F2-D7AB9BA4F524}"/>
              </a:ext>
            </a:extLst>
          </p:cNvPr>
          <p:cNvSpPr txBox="1">
            <a:spLocks/>
          </p:cNvSpPr>
          <p:nvPr/>
        </p:nvSpPr>
        <p:spPr>
          <a:xfrm>
            <a:off x="2823410" y="3929760"/>
            <a:ext cx="5155048" cy="9960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r>
              <a:rPr lang="vi-VN" sz="1800">
                <a:solidFill>
                  <a:schemeClr val="tx1"/>
                </a:solidFill>
                <a:latin typeface="+mn-lt"/>
              </a:rPr>
              <a:t>Thống kê một số giá trị như: giá trị trung bình,trung vị,giá trị tứ phân vị,giá trị lớn nhất, nhỏ nhất,độ lệch chuẩn</a:t>
            </a:r>
          </a:p>
        </p:txBody>
      </p:sp>
      <p:pic>
        <p:nvPicPr>
          <p:cNvPr id="9" name="Picture 8">
            <a:extLst>
              <a:ext uri="{FF2B5EF4-FFF2-40B4-BE49-F238E27FC236}">
                <a16:creationId xmlns:a16="http://schemas.microsoft.com/office/drawing/2014/main" id="{0942AC97-92CE-BDF3-E88E-E8CFB9D0A007}"/>
              </a:ext>
            </a:extLst>
          </p:cNvPr>
          <p:cNvPicPr>
            <a:picLocks noChangeAspect="1"/>
          </p:cNvPicPr>
          <p:nvPr/>
        </p:nvPicPr>
        <p:blipFill>
          <a:blip r:embed="rId3"/>
          <a:stretch>
            <a:fillRect/>
          </a:stretch>
        </p:blipFill>
        <p:spPr>
          <a:xfrm>
            <a:off x="2755777" y="1238195"/>
            <a:ext cx="5604452" cy="2643659"/>
          </a:xfrm>
          <a:prstGeom prst="rect">
            <a:avLst/>
          </a:prstGeom>
        </p:spPr>
      </p:pic>
    </p:spTree>
    <p:extLst>
      <p:ext uri="{BB962C8B-B14F-4D97-AF65-F5344CB8AC3E}">
        <p14:creationId xmlns:p14="http://schemas.microsoft.com/office/powerpoint/2010/main" val="2835439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3.2. Phân tích tổng quan về bộ dữ liệu</a:t>
            </a:r>
            <a:endParaRPr b="1">
              <a:latin typeface="+mn-lt"/>
            </a:endParaRP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5" name="Google Shape;90;p15">
            <a:extLst>
              <a:ext uri="{FF2B5EF4-FFF2-40B4-BE49-F238E27FC236}">
                <a16:creationId xmlns:a16="http://schemas.microsoft.com/office/drawing/2014/main" id="{CDAC7A97-0DF2-0A28-EFFF-A08D2617F885}"/>
              </a:ext>
            </a:extLst>
          </p:cNvPr>
          <p:cNvSpPr txBox="1">
            <a:spLocks/>
          </p:cNvSpPr>
          <p:nvPr/>
        </p:nvSpPr>
        <p:spPr>
          <a:xfrm>
            <a:off x="2547177" y="3493100"/>
            <a:ext cx="6368973" cy="152694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vi-VN" sz="1800">
                <a:latin typeface="+mn-lt"/>
              </a:rPr>
              <a:t>Quan sát biểu đồ ta thấy:</a:t>
            </a:r>
          </a:p>
          <a:p>
            <a:pPr marL="285750" indent="-285750">
              <a:spcAft>
                <a:spcPts val="600"/>
              </a:spcAft>
              <a:buFontTx/>
              <a:buChar char="-"/>
            </a:pPr>
            <a:r>
              <a:rPr lang="vi-VN" sz="1800">
                <a:latin typeface="+mn-lt"/>
              </a:rPr>
              <a:t>Số lượng người thuộc hộ nghèo đông hơn số lượng người thuộc hộ cận nghèo</a:t>
            </a:r>
          </a:p>
        </p:txBody>
      </p:sp>
      <p:pic>
        <p:nvPicPr>
          <p:cNvPr id="6" name="Picture 5" descr="A graph with red and blue squares&#10;&#10;Description automatically generated">
            <a:extLst>
              <a:ext uri="{FF2B5EF4-FFF2-40B4-BE49-F238E27FC236}">
                <a16:creationId xmlns:a16="http://schemas.microsoft.com/office/drawing/2014/main" id="{8BA3192B-7296-3B7C-250E-CC8423E94992}"/>
              </a:ext>
            </a:extLst>
          </p:cNvPr>
          <p:cNvPicPr>
            <a:picLocks noChangeAspect="1"/>
          </p:cNvPicPr>
          <p:nvPr/>
        </p:nvPicPr>
        <p:blipFill>
          <a:blip r:embed="rId3"/>
          <a:stretch>
            <a:fillRect/>
          </a:stretch>
        </p:blipFill>
        <p:spPr>
          <a:xfrm>
            <a:off x="2402023" y="128903"/>
            <a:ext cx="6039849" cy="3364197"/>
          </a:xfrm>
          <a:prstGeom prst="rect">
            <a:avLst/>
          </a:prstGeom>
        </p:spPr>
      </p:pic>
    </p:spTree>
    <p:extLst>
      <p:ext uri="{BB962C8B-B14F-4D97-AF65-F5344CB8AC3E}">
        <p14:creationId xmlns:p14="http://schemas.microsoft.com/office/powerpoint/2010/main" val="3262900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5" name="Google Shape;90;p15">
            <a:extLst>
              <a:ext uri="{FF2B5EF4-FFF2-40B4-BE49-F238E27FC236}">
                <a16:creationId xmlns:a16="http://schemas.microsoft.com/office/drawing/2014/main" id="{CDAC7A97-0DF2-0A28-EFFF-A08D2617F885}"/>
              </a:ext>
            </a:extLst>
          </p:cNvPr>
          <p:cNvSpPr txBox="1">
            <a:spLocks/>
          </p:cNvSpPr>
          <p:nvPr/>
        </p:nvSpPr>
        <p:spPr>
          <a:xfrm>
            <a:off x="2547177" y="3493100"/>
            <a:ext cx="6368973" cy="152694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vi-VN" sz="1800">
                <a:latin typeface="+mn-lt"/>
              </a:rPr>
              <a:t>Quan sát biểu đồ ta thấy:</a:t>
            </a:r>
          </a:p>
          <a:p>
            <a:pPr marL="285750" indent="-285750">
              <a:spcAft>
                <a:spcPts val="600"/>
              </a:spcAft>
              <a:buFontTx/>
              <a:buChar char="-"/>
            </a:pPr>
            <a:r>
              <a:rPr lang="vi-VN" sz="1800">
                <a:latin typeface="+mn-lt"/>
              </a:rPr>
              <a:t>Số lượng người thuộc hộ nghèo chiếm 50.9%</a:t>
            </a:r>
          </a:p>
          <a:p>
            <a:pPr marL="285750" indent="-285750">
              <a:spcAft>
                <a:spcPts val="600"/>
              </a:spcAft>
              <a:buFontTx/>
              <a:buChar char="-"/>
            </a:pPr>
            <a:r>
              <a:rPr lang="vi-VN" sz="1800">
                <a:latin typeface="+mn-lt"/>
              </a:rPr>
              <a:t>Số lượng người thuộc hộ cận nghèo chiếm 49.1%</a:t>
            </a:r>
          </a:p>
        </p:txBody>
      </p:sp>
      <p:pic>
        <p:nvPicPr>
          <p:cNvPr id="3" name="Picture 2" descr="A blue and red circle with text&#10;&#10;Description automatically generated">
            <a:extLst>
              <a:ext uri="{FF2B5EF4-FFF2-40B4-BE49-F238E27FC236}">
                <a16:creationId xmlns:a16="http://schemas.microsoft.com/office/drawing/2014/main" id="{F22A9A39-9D22-BCFE-6391-DEF972235521}"/>
              </a:ext>
            </a:extLst>
          </p:cNvPr>
          <p:cNvPicPr>
            <a:picLocks noChangeAspect="1"/>
          </p:cNvPicPr>
          <p:nvPr/>
        </p:nvPicPr>
        <p:blipFill>
          <a:blip r:embed="rId3"/>
          <a:stretch>
            <a:fillRect/>
          </a:stretch>
        </p:blipFill>
        <p:spPr>
          <a:xfrm>
            <a:off x="3265712" y="123458"/>
            <a:ext cx="4082143" cy="3344129"/>
          </a:xfrm>
          <a:prstGeom prst="rect">
            <a:avLst/>
          </a:prstGeom>
        </p:spPr>
      </p:pic>
      <p:sp>
        <p:nvSpPr>
          <p:cNvPr id="4" name="Google Shape;187;p24">
            <a:extLst>
              <a:ext uri="{FF2B5EF4-FFF2-40B4-BE49-F238E27FC236}">
                <a16:creationId xmlns:a16="http://schemas.microsoft.com/office/drawing/2014/main" id="{68A3F417-09F7-CD3B-CD36-59F56DB7E95A}"/>
              </a:ext>
            </a:extLst>
          </p:cNvPr>
          <p:cNvSpPr txBox="1">
            <a:spLocks noGrp="1"/>
          </p:cNvSpPr>
          <p:nvPr>
            <p:ph type="title"/>
          </p:nvPr>
        </p:nvSpPr>
        <p:spPr>
          <a:xfrm>
            <a:off x="455706" y="834798"/>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3.2. Phân tích tổng quan về bộ dữ liệu</a:t>
            </a:r>
            <a:endParaRPr b="1">
              <a:latin typeface="+mn-lt"/>
            </a:endParaRPr>
          </a:p>
        </p:txBody>
      </p:sp>
    </p:spTree>
    <p:extLst>
      <p:ext uri="{BB962C8B-B14F-4D97-AF65-F5344CB8AC3E}">
        <p14:creationId xmlns:p14="http://schemas.microsoft.com/office/powerpoint/2010/main" val="215315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3.2. Phân tích tổng quan về bộ dữ liệu</a:t>
            </a: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5" name="Google Shape;90;p15">
            <a:extLst>
              <a:ext uri="{FF2B5EF4-FFF2-40B4-BE49-F238E27FC236}">
                <a16:creationId xmlns:a16="http://schemas.microsoft.com/office/drawing/2014/main" id="{CDAC7A97-0DF2-0A28-EFFF-A08D2617F885}"/>
              </a:ext>
            </a:extLst>
          </p:cNvPr>
          <p:cNvSpPr txBox="1">
            <a:spLocks/>
          </p:cNvSpPr>
          <p:nvPr/>
        </p:nvSpPr>
        <p:spPr>
          <a:xfrm>
            <a:off x="2547177" y="3493100"/>
            <a:ext cx="6368973" cy="152694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vi-VN" sz="1800">
                <a:latin typeface="+mn-lt"/>
              </a:rPr>
              <a:t>Quan sát biểu đồ ta thấy:</a:t>
            </a:r>
          </a:p>
          <a:p>
            <a:pPr marL="285750" indent="-285750">
              <a:spcAft>
                <a:spcPts val="600"/>
              </a:spcAft>
              <a:buFontTx/>
              <a:buChar char="-"/>
            </a:pPr>
            <a:r>
              <a:rPr lang="vi-VN" sz="1800">
                <a:latin typeface="+mn-lt"/>
              </a:rPr>
              <a:t>Huyện ĐẮK GLONG có số lượng người nghèo nhiều nhất với số lượng 21 290 người nghèo</a:t>
            </a:r>
          </a:p>
          <a:p>
            <a:pPr marL="285750" indent="-285750">
              <a:spcAft>
                <a:spcPts val="600"/>
              </a:spcAft>
              <a:buFontTx/>
              <a:buChar char="-"/>
            </a:pPr>
            <a:r>
              <a:rPr lang="vi-VN" sz="1800">
                <a:latin typeface="+mn-lt"/>
              </a:rPr>
              <a:t>Tiếp theo là các huyện như TUY ĐỨC,CƯ JUT</a:t>
            </a:r>
          </a:p>
        </p:txBody>
      </p:sp>
      <p:pic>
        <p:nvPicPr>
          <p:cNvPr id="3" name="Picture 2">
            <a:extLst>
              <a:ext uri="{FF2B5EF4-FFF2-40B4-BE49-F238E27FC236}">
                <a16:creationId xmlns:a16="http://schemas.microsoft.com/office/drawing/2014/main" id="{E56DCA8A-4F6B-CF84-7851-7758C928A0EA}"/>
              </a:ext>
            </a:extLst>
          </p:cNvPr>
          <p:cNvPicPr>
            <a:picLocks noChangeAspect="1"/>
          </p:cNvPicPr>
          <p:nvPr/>
        </p:nvPicPr>
        <p:blipFill>
          <a:blip r:embed="rId3"/>
          <a:stretch>
            <a:fillRect/>
          </a:stretch>
        </p:blipFill>
        <p:spPr>
          <a:xfrm>
            <a:off x="2311163" y="181771"/>
            <a:ext cx="6501535" cy="3266650"/>
          </a:xfrm>
          <a:prstGeom prst="rect">
            <a:avLst/>
          </a:prstGeom>
        </p:spPr>
      </p:pic>
    </p:spTree>
    <p:extLst>
      <p:ext uri="{BB962C8B-B14F-4D97-AF65-F5344CB8AC3E}">
        <p14:creationId xmlns:p14="http://schemas.microsoft.com/office/powerpoint/2010/main" val="666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3.2. Phân tích tổng quan về bộ dữ liệu</a:t>
            </a:r>
          </a:p>
        </p:txBody>
      </p:sp>
      <p:grpSp>
        <p:nvGrpSpPr>
          <p:cNvPr id="188" name="Google Shape;188;p24"/>
          <p:cNvGrpSpPr/>
          <p:nvPr/>
        </p:nvGrpSpPr>
        <p:grpSpPr>
          <a:xfrm>
            <a:off x="455706" y="4039751"/>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5" name="Google Shape;90;p15">
            <a:extLst>
              <a:ext uri="{FF2B5EF4-FFF2-40B4-BE49-F238E27FC236}">
                <a16:creationId xmlns:a16="http://schemas.microsoft.com/office/drawing/2014/main" id="{CDAC7A97-0DF2-0A28-EFFF-A08D2617F885}"/>
              </a:ext>
            </a:extLst>
          </p:cNvPr>
          <p:cNvSpPr txBox="1">
            <a:spLocks/>
          </p:cNvSpPr>
          <p:nvPr/>
        </p:nvSpPr>
        <p:spPr>
          <a:xfrm>
            <a:off x="2547177" y="3493100"/>
            <a:ext cx="6368973" cy="152694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vi-VN" sz="1800">
                <a:latin typeface="+mn-lt"/>
              </a:rPr>
              <a:t>Quan sát biểu đồ ta thấy:</a:t>
            </a:r>
          </a:p>
          <a:p>
            <a:pPr marL="285750" indent="-285750">
              <a:spcAft>
                <a:spcPts val="600"/>
              </a:spcAft>
              <a:buFontTx/>
              <a:buChar char="-"/>
            </a:pPr>
            <a:r>
              <a:rPr lang="vi-VN" sz="1800">
                <a:latin typeface="+mn-lt"/>
              </a:rPr>
              <a:t>Huyện ĐẮK GLONG có số lượng người thuộc hộ cận nghèo nhiều nhất với số lượng 11 527 người</a:t>
            </a:r>
          </a:p>
          <a:p>
            <a:pPr marL="285750" indent="-285750">
              <a:spcAft>
                <a:spcPts val="600"/>
              </a:spcAft>
              <a:buFontTx/>
              <a:buChar char="-"/>
            </a:pPr>
            <a:r>
              <a:rPr lang="vi-VN" sz="1800">
                <a:latin typeface="+mn-lt"/>
              </a:rPr>
              <a:t>Tiếp theo là các huyện như KRÔNG NÔ,TUY ĐỨC</a:t>
            </a:r>
          </a:p>
        </p:txBody>
      </p:sp>
      <p:pic>
        <p:nvPicPr>
          <p:cNvPr id="4" name="Picture 3" descr="A graph of different colored rectangular shapes&#10;&#10;Description automatically generated">
            <a:extLst>
              <a:ext uri="{FF2B5EF4-FFF2-40B4-BE49-F238E27FC236}">
                <a16:creationId xmlns:a16="http://schemas.microsoft.com/office/drawing/2014/main" id="{95AC60D0-B66F-8003-65F7-BA62BCCBE58F}"/>
              </a:ext>
            </a:extLst>
          </p:cNvPr>
          <p:cNvPicPr>
            <a:picLocks noChangeAspect="1"/>
          </p:cNvPicPr>
          <p:nvPr/>
        </p:nvPicPr>
        <p:blipFill>
          <a:blip r:embed="rId3"/>
          <a:stretch>
            <a:fillRect/>
          </a:stretch>
        </p:blipFill>
        <p:spPr>
          <a:xfrm>
            <a:off x="2318578" y="123459"/>
            <a:ext cx="6794939" cy="3158584"/>
          </a:xfrm>
          <a:prstGeom prst="rect">
            <a:avLst/>
          </a:prstGeom>
        </p:spPr>
      </p:pic>
    </p:spTree>
    <p:extLst>
      <p:ext uri="{BB962C8B-B14F-4D97-AF65-F5344CB8AC3E}">
        <p14:creationId xmlns:p14="http://schemas.microsoft.com/office/powerpoint/2010/main" val="1864461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4</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Phần 4:</a:t>
            </a:r>
            <a:r>
              <a:rPr lang="vi-VN" sz="3600" b="1">
                <a:latin typeface="+mn-lt"/>
              </a:rPr>
              <a:t> Phân tích suy luận</a:t>
            </a:r>
            <a:endParaRPr b="1">
              <a:latin typeface="+mn-lt"/>
            </a:endParaRPr>
          </a:p>
        </p:txBody>
      </p:sp>
      <p:sp>
        <p:nvSpPr>
          <p:cNvPr id="90" name="Google Shape;90;p15"/>
          <p:cNvSpPr txBox="1">
            <a:spLocks noGrp="1"/>
          </p:cNvSpPr>
          <p:nvPr>
            <p:ph type="subTitle" idx="1"/>
          </p:nvPr>
        </p:nvSpPr>
        <p:spPr>
          <a:xfrm>
            <a:off x="547778" y="2750043"/>
            <a:ext cx="4746000" cy="1711188"/>
          </a:xfrm>
          <a:prstGeom prst="rect">
            <a:avLst/>
          </a:prstGeom>
        </p:spPr>
        <p:txBody>
          <a:bodyPr spcFirstLastPara="1" wrap="square" lIns="0" tIns="0" rIns="0" bIns="0" anchor="t" anchorCtr="0">
            <a:noAutofit/>
          </a:bodyPr>
          <a:lstStyle/>
          <a:p>
            <a:pPr marL="285750" lvl="0" indent="-285750" rtl="0">
              <a:spcBef>
                <a:spcPts val="0"/>
              </a:spcBef>
              <a:spcAft>
                <a:spcPts val="600"/>
              </a:spcAft>
              <a:buFontTx/>
              <a:buChar char="-"/>
            </a:pPr>
            <a:r>
              <a:rPr lang="vi-VN" sz="1800" b="1">
                <a:latin typeface="+mn-lt"/>
              </a:rPr>
              <a:t>Suy luận sự ảnh hưởng của các yếu tố tác động đến sự hình thành các hộ nghèo/cận nghèo</a:t>
            </a:r>
            <a:endParaRPr sz="1800" b="1">
              <a:latin typeface="+mn-lt"/>
            </a:endParaRPr>
          </a:p>
        </p:txBody>
      </p:sp>
    </p:spTree>
    <p:extLst>
      <p:ext uri="{BB962C8B-B14F-4D97-AF65-F5344CB8AC3E}">
        <p14:creationId xmlns:p14="http://schemas.microsoft.com/office/powerpoint/2010/main" val="353460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ctrTitle" idx="4294967295"/>
          </p:nvPr>
        </p:nvSpPr>
        <p:spPr>
          <a:xfrm>
            <a:off x="577714" y="595367"/>
            <a:ext cx="3195000" cy="84971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sz="3600" b="1">
                <a:latin typeface="+mn-lt"/>
              </a:rPr>
              <a:t>Xin Chào Quý Anh/Chị</a:t>
            </a:r>
            <a:endParaRPr sz="3600" b="1">
              <a:latin typeface="+mn-lt"/>
            </a:endParaRPr>
          </a:p>
        </p:txBody>
      </p:sp>
      <p:sp>
        <p:nvSpPr>
          <p:cNvPr id="96" name="Google Shape;96;p16"/>
          <p:cNvSpPr txBox="1">
            <a:spLocks noGrp="1"/>
          </p:cNvSpPr>
          <p:nvPr>
            <p:ph type="subTitle" idx="4294967295"/>
          </p:nvPr>
        </p:nvSpPr>
        <p:spPr>
          <a:xfrm>
            <a:off x="855300" y="2155371"/>
            <a:ext cx="3195000" cy="126608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a:latin typeface="+mn-lt"/>
              </a:rPr>
              <a:t>Cám ơn quý Anh/Chị đã lắng nghe Em trình bày !</a:t>
            </a:r>
            <a:endParaRPr sz="1800" b="1">
              <a:latin typeface="+mn-lt"/>
            </a:endParaRPr>
          </a:p>
        </p:txBody>
      </p:sp>
      <p:pic>
        <p:nvPicPr>
          <p:cNvPr id="97" name="Google Shape;97;p16"/>
          <p:cNvPicPr preferRelativeResize="0"/>
          <p:nvPr/>
        </p:nvPicPr>
        <p:blipFill rotWithShape="1">
          <a:blip r:embed="rId3">
            <a:alphaModFix/>
          </a:blip>
          <a:srcRect l="16666" r="16666"/>
          <a:stretch/>
        </p:blipFill>
        <p:spPr>
          <a:xfrm>
            <a:off x="4456251" y="455700"/>
            <a:ext cx="4232051" cy="4232050"/>
          </a:xfrm>
          <a:prstGeom prst="rect">
            <a:avLst/>
          </a:prstGeom>
          <a:noFill/>
          <a:ln>
            <a:noFill/>
          </a:ln>
        </p:spPr>
      </p:pic>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7827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55700" y="823775"/>
            <a:ext cx="1822136"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Nội dung Công việc cần thực hiện trong tuần 2</a:t>
            </a:r>
            <a:endParaRPr b="1">
              <a:latin typeface="+mn-lt"/>
            </a:endParaRPr>
          </a:p>
        </p:txBody>
      </p:sp>
      <p:sp>
        <p:nvSpPr>
          <p:cNvPr id="80" name="Google Shape;80;p14"/>
          <p:cNvSpPr txBox="1">
            <a:spLocks noGrp="1"/>
          </p:cNvSpPr>
          <p:nvPr>
            <p:ph type="body" idx="1"/>
          </p:nvPr>
        </p:nvSpPr>
        <p:spPr>
          <a:xfrm>
            <a:off x="2729117" y="1148125"/>
            <a:ext cx="6088311" cy="3407546"/>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a:latin typeface="+mj-lt"/>
              </a:rPr>
              <a:t>• Nội dung công việc:</a:t>
            </a:r>
          </a:p>
          <a:p>
            <a:pPr marL="0" lvl="0" indent="0" algn="l" rtl="0">
              <a:spcBef>
                <a:spcPts val="0"/>
              </a:spcBef>
              <a:spcAft>
                <a:spcPts val="0"/>
              </a:spcAft>
              <a:buClr>
                <a:schemeClr val="dk1"/>
              </a:buClr>
              <a:buSzPts val="1100"/>
              <a:buFont typeface="Arial"/>
              <a:buNone/>
            </a:pPr>
            <a:endParaRPr lang="en-US">
              <a:latin typeface="+mj-lt"/>
            </a:endParaRPr>
          </a:p>
          <a:p>
            <a:pPr marL="0" lvl="0" indent="0" algn="l" rtl="0">
              <a:spcBef>
                <a:spcPts val="0"/>
              </a:spcBef>
              <a:spcAft>
                <a:spcPts val="0"/>
              </a:spcAft>
              <a:buClr>
                <a:schemeClr val="dk1"/>
              </a:buClr>
              <a:buSzPts val="1100"/>
              <a:buFont typeface="Arial"/>
              <a:buNone/>
            </a:pPr>
            <a:r>
              <a:rPr lang="en-US">
                <a:latin typeface="+mj-lt"/>
              </a:rPr>
              <a:t>+ Giao đề tài, bàn giao dữ liệu chuẩn để thực hiện.</a:t>
            </a:r>
          </a:p>
          <a:p>
            <a:pPr marL="0" lvl="0" indent="0" algn="l" rtl="0">
              <a:spcBef>
                <a:spcPts val="0"/>
              </a:spcBef>
              <a:spcAft>
                <a:spcPts val="0"/>
              </a:spcAft>
              <a:buClr>
                <a:schemeClr val="dk1"/>
              </a:buClr>
              <a:buSzPts val="1100"/>
              <a:buFont typeface="Arial"/>
              <a:buNone/>
            </a:pPr>
            <a:endParaRPr lang="en-US">
              <a:latin typeface="+mj-lt"/>
            </a:endParaRPr>
          </a:p>
          <a:p>
            <a:pPr marL="0" lvl="0" indent="0" algn="l" rtl="0">
              <a:spcBef>
                <a:spcPts val="0"/>
              </a:spcBef>
              <a:spcAft>
                <a:spcPts val="0"/>
              </a:spcAft>
              <a:buClr>
                <a:schemeClr val="dk1"/>
              </a:buClr>
              <a:buSzPts val="1100"/>
              <a:buFont typeface="Arial"/>
              <a:buNone/>
            </a:pPr>
            <a:r>
              <a:rPr lang="en-US">
                <a:latin typeface="+mj-lt"/>
              </a:rPr>
              <a:t>• Yêu cầu cần đạt:</a:t>
            </a:r>
          </a:p>
          <a:p>
            <a:pPr marL="0" lvl="0" indent="0" algn="l" rtl="0">
              <a:spcBef>
                <a:spcPts val="0"/>
              </a:spcBef>
              <a:spcAft>
                <a:spcPts val="0"/>
              </a:spcAft>
              <a:buClr>
                <a:schemeClr val="dk1"/>
              </a:buClr>
              <a:buSzPts val="1100"/>
              <a:buFont typeface="Arial"/>
              <a:buNone/>
            </a:pPr>
            <a:endParaRPr lang="en-US">
              <a:latin typeface="+mj-lt"/>
            </a:endParaRPr>
          </a:p>
          <a:p>
            <a:pPr marL="0" lvl="0" indent="0" algn="l" rtl="0">
              <a:spcBef>
                <a:spcPts val="0"/>
              </a:spcBef>
              <a:spcAft>
                <a:spcPts val="0"/>
              </a:spcAft>
              <a:buClr>
                <a:schemeClr val="dk1"/>
              </a:buClr>
              <a:buSzPts val="1100"/>
              <a:buFont typeface="Arial"/>
              <a:buNone/>
            </a:pPr>
            <a:r>
              <a:rPr lang="en-US">
                <a:latin typeface="+mj-lt"/>
              </a:rPr>
              <a:t>+ Chuẩn bị các công cụ thực hiện.</a:t>
            </a:r>
          </a:p>
          <a:p>
            <a:pPr marL="0" lvl="0" indent="0" algn="l" rtl="0">
              <a:spcBef>
                <a:spcPts val="0"/>
              </a:spcBef>
              <a:spcAft>
                <a:spcPts val="0"/>
              </a:spcAft>
              <a:buClr>
                <a:schemeClr val="dk1"/>
              </a:buClr>
              <a:buSzPts val="1100"/>
              <a:buFont typeface="Arial"/>
              <a:buNone/>
            </a:pPr>
            <a:endParaRPr lang="en-US">
              <a:latin typeface="+mj-lt"/>
            </a:endParaRPr>
          </a:p>
          <a:p>
            <a:pPr marL="0" lvl="0" indent="0" algn="l" rtl="0">
              <a:spcBef>
                <a:spcPts val="0"/>
              </a:spcBef>
              <a:spcAft>
                <a:spcPts val="0"/>
              </a:spcAft>
              <a:buClr>
                <a:schemeClr val="dk1"/>
              </a:buClr>
              <a:buSzPts val="1100"/>
              <a:buFont typeface="Arial"/>
              <a:buNone/>
            </a:pPr>
            <a:r>
              <a:rPr lang="en-US">
                <a:latin typeface="+mj-lt"/>
              </a:rPr>
              <a:t>+ Lọc và xử lý dữ liệu.</a:t>
            </a: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Báo cáo gồm 3 phần chính:</a:t>
            </a:r>
            <a:endParaRPr b="1">
              <a:latin typeface="+mn-lt"/>
            </a:endParaRPr>
          </a:p>
        </p:txBody>
      </p:sp>
      <p:sp>
        <p:nvSpPr>
          <p:cNvPr id="90" name="Google Shape;90;p15"/>
          <p:cNvSpPr txBox="1">
            <a:spLocks noGrp="1"/>
          </p:cNvSpPr>
          <p:nvPr>
            <p:ph type="subTitle" idx="1"/>
          </p:nvPr>
        </p:nvSpPr>
        <p:spPr>
          <a:xfrm>
            <a:off x="702900" y="2787333"/>
            <a:ext cx="4746000" cy="1711188"/>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 Phần 1:  Chuẩn bị công cụ </a:t>
            </a:r>
          </a:p>
          <a:p>
            <a:pPr marL="0" lvl="0" indent="0" rtl="0">
              <a:spcBef>
                <a:spcPts val="0"/>
              </a:spcBef>
              <a:spcAft>
                <a:spcPts val="600"/>
              </a:spcAft>
              <a:buNone/>
            </a:pPr>
            <a:r>
              <a:rPr lang="vi-VN" sz="1800" b="1">
                <a:latin typeface="+mn-lt"/>
              </a:rPr>
              <a:t> Phần 2:  Lọc và xử lý dữ liệu</a:t>
            </a:r>
          </a:p>
          <a:p>
            <a:pPr marL="0" lvl="0" indent="0" rtl="0">
              <a:spcBef>
                <a:spcPts val="0"/>
              </a:spcBef>
              <a:spcAft>
                <a:spcPts val="600"/>
              </a:spcAft>
              <a:buNone/>
            </a:pPr>
            <a:r>
              <a:rPr lang="vi-VN" sz="1800" b="1">
                <a:latin typeface="+mn-lt"/>
              </a:rPr>
              <a:t> Phần 3:  Phân tích thăm dò tập dữ liệu </a:t>
            </a:r>
          </a:p>
          <a:p>
            <a:pPr marL="0" lvl="0" indent="0" rtl="0">
              <a:spcBef>
                <a:spcPts val="0"/>
              </a:spcBef>
              <a:spcAft>
                <a:spcPts val="600"/>
              </a:spcAft>
              <a:buNone/>
            </a:pPr>
            <a:r>
              <a:rPr lang="vi-VN" sz="1800" b="1">
                <a:latin typeface="+mn-lt"/>
              </a:rPr>
              <a:t> Phần 4: Phân tích suy luận</a:t>
            </a:r>
          </a:p>
          <a:p>
            <a:pPr marL="0" lvl="0" indent="0" rtl="0">
              <a:spcBef>
                <a:spcPts val="0"/>
              </a:spcBef>
              <a:spcAft>
                <a:spcPts val="600"/>
              </a:spcAft>
              <a:buNone/>
            </a:pPr>
            <a:r>
              <a:rPr lang="vi-VN" sz="1800" b="1">
                <a:latin typeface="+mn-lt"/>
              </a:rPr>
              <a:t> </a:t>
            </a:r>
          </a:p>
          <a:p>
            <a:pPr marL="0" lvl="0" indent="0" rtl="0">
              <a:spcBef>
                <a:spcPts val="0"/>
              </a:spcBef>
              <a:spcAft>
                <a:spcPts val="600"/>
              </a:spcAft>
              <a:buNone/>
            </a:pPr>
            <a:endParaRPr sz="1800" b="1">
              <a:latin typeface="+mn-lt"/>
            </a:endParaRPr>
          </a:p>
        </p:txBody>
      </p:sp>
    </p:spTree>
    <p:extLst>
      <p:ext uri="{BB962C8B-B14F-4D97-AF65-F5344CB8AC3E}">
        <p14:creationId xmlns:p14="http://schemas.microsoft.com/office/powerpoint/2010/main" val="5394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9600" b="1">
                <a:solidFill>
                  <a:schemeClr val="lt1"/>
                </a:solidFill>
                <a:latin typeface="Inria Serif"/>
                <a:ea typeface="Inria Serif"/>
                <a:cs typeface="Inria Serif"/>
                <a:sym typeface="Inria Serif"/>
              </a:rPr>
              <a:t>1</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latin typeface="+mn-lt"/>
              </a:rPr>
              <a:t>Phần 1: Chuẩn bị công cụ</a:t>
            </a:r>
            <a:endParaRPr>
              <a:latin typeface="+mn-lt"/>
            </a:endParaRPr>
          </a:p>
        </p:txBody>
      </p:sp>
      <p:sp>
        <p:nvSpPr>
          <p:cNvPr id="90" name="Google Shape;90;p15"/>
          <p:cNvSpPr txBox="1">
            <a:spLocks noGrp="1"/>
          </p:cNvSpPr>
          <p:nvPr>
            <p:ph type="subTitle" idx="1"/>
          </p:nvPr>
        </p:nvSpPr>
        <p:spPr>
          <a:xfrm>
            <a:off x="547778" y="2750043"/>
            <a:ext cx="4746000" cy="1711188"/>
          </a:xfrm>
          <a:prstGeom prst="rect">
            <a:avLst/>
          </a:prstGeom>
        </p:spPr>
        <p:txBody>
          <a:bodyPr spcFirstLastPara="1" wrap="square" lIns="0" tIns="0" rIns="0" bIns="0" anchor="t" anchorCtr="0">
            <a:noAutofit/>
          </a:bodyPr>
          <a:lstStyle/>
          <a:p>
            <a:pPr marL="0" lvl="0" indent="0" rtl="0">
              <a:spcBef>
                <a:spcPts val="0"/>
              </a:spcBef>
              <a:spcAft>
                <a:spcPts val="600"/>
              </a:spcAft>
              <a:buNone/>
            </a:pPr>
            <a:r>
              <a:rPr lang="vi-VN" sz="1800" b="1">
                <a:latin typeface="+mn-lt"/>
              </a:rPr>
              <a:t>- Lọc và xử lý dữ liệu: Excel, Python</a:t>
            </a:r>
          </a:p>
          <a:p>
            <a:pPr marL="0" lvl="0" indent="0" rtl="0">
              <a:spcBef>
                <a:spcPts val="0"/>
              </a:spcBef>
              <a:spcAft>
                <a:spcPts val="600"/>
              </a:spcAft>
            </a:pPr>
            <a:r>
              <a:rPr lang="vi-VN" sz="1800" b="1">
                <a:latin typeface="+mn-lt"/>
              </a:rPr>
              <a:t>- Phân tích thăm dò : Python,Power BI</a:t>
            </a:r>
          </a:p>
          <a:p>
            <a:pPr marL="285750" lvl="0" indent="-285750" rtl="0">
              <a:spcBef>
                <a:spcPts val="0"/>
              </a:spcBef>
              <a:spcAft>
                <a:spcPts val="600"/>
              </a:spcAft>
              <a:buFontTx/>
              <a:buChar char="-"/>
            </a:pPr>
            <a:endParaRPr lang="vi-VN" sz="1800" b="1">
              <a:latin typeface="+mn-lt"/>
            </a:endParaRPr>
          </a:p>
          <a:p>
            <a:pPr marL="285750" lvl="0" indent="-285750" rtl="0">
              <a:spcBef>
                <a:spcPts val="0"/>
              </a:spcBef>
              <a:spcAft>
                <a:spcPts val="600"/>
              </a:spcAft>
              <a:buFontTx/>
              <a:buChar char="-"/>
            </a:pPr>
            <a:endParaRPr lang="vi-VN" sz="1800" b="1">
              <a:latin typeface="+mn-lt"/>
            </a:endParaRPr>
          </a:p>
          <a:p>
            <a:pPr marL="0" lvl="0" indent="0" rtl="0">
              <a:spcBef>
                <a:spcPts val="0"/>
              </a:spcBef>
              <a:spcAft>
                <a:spcPts val="600"/>
              </a:spcAft>
              <a:buNone/>
            </a:pPr>
            <a:endParaRPr sz="1800" b="1">
              <a:latin typeface="+mn-lt"/>
            </a:endParaRPr>
          </a:p>
        </p:txBody>
      </p:sp>
    </p:spTree>
    <p:extLst>
      <p:ext uri="{BB962C8B-B14F-4D97-AF65-F5344CB8AC3E}">
        <p14:creationId xmlns:p14="http://schemas.microsoft.com/office/powerpoint/2010/main" val="6718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endParaRPr lang="en-US"/>
          </a:p>
        </p:txBody>
      </p:sp>
      <p:sp>
        <p:nvSpPr>
          <p:cNvPr id="104" name="Google Shape;104;p1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3" name="Picture 2" descr="A diagram of a diagram&#10;&#10;Description automatically generated">
            <a:extLst>
              <a:ext uri="{FF2B5EF4-FFF2-40B4-BE49-F238E27FC236}">
                <a16:creationId xmlns:a16="http://schemas.microsoft.com/office/drawing/2014/main" id="{0A61B6EE-37DF-36C2-6AF7-5C8B5CB90C4B}"/>
              </a:ext>
            </a:extLst>
          </p:cNvPr>
          <p:cNvPicPr>
            <a:picLocks noChangeAspect="1"/>
          </p:cNvPicPr>
          <p:nvPr/>
        </p:nvPicPr>
        <p:blipFill>
          <a:blip r:embed="rId3"/>
          <a:stretch>
            <a:fillRect/>
          </a:stretch>
        </p:blipFill>
        <p:spPr>
          <a:xfrm>
            <a:off x="2367643" y="602658"/>
            <a:ext cx="5992586" cy="4400979"/>
          </a:xfrm>
          <a:prstGeom prst="rect">
            <a:avLst/>
          </a:prstGeom>
        </p:spPr>
      </p:pic>
      <p:sp>
        <p:nvSpPr>
          <p:cNvPr id="6" name="Google Shape;90;p15">
            <a:extLst>
              <a:ext uri="{FF2B5EF4-FFF2-40B4-BE49-F238E27FC236}">
                <a16:creationId xmlns:a16="http://schemas.microsoft.com/office/drawing/2014/main" id="{FB7C53D4-5513-2B28-6D6F-30D9149B746F}"/>
              </a:ext>
            </a:extLst>
          </p:cNvPr>
          <p:cNvSpPr txBox="1">
            <a:spLocks/>
          </p:cNvSpPr>
          <p:nvPr/>
        </p:nvSpPr>
        <p:spPr>
          <a:xfrm>
            <a:off x="192322" y="1493328"/>
            <a:ext cx="2373000" cy="4007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31800" algn="l" rtl="0">
              <a:lnSpc>
                <a:spcPct val="115000"/>
              </a:lnSpc>
              <a:spcBef>
                <a:spcPts val="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1pPr>
            <a:lvl2pPr marL="914400" marR="0" lvl="1"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2pPr>
            <a:lvl3pPr marL="1371600" marR="0" lvl="2"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3pPr>
            <a:lvl4pPr marL="1828800" marR="0" lvl="3"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4pPr>
            <a:lvl5pPr marL="2286000" marR="0" lvl="4"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5pPr>
            <a:lvl6pPr marL="2743200" marR="0" lvl="5"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6pPr>
            <a:lvl7pPr marL="3200400" marR="0" lvl="6"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7pPr>
            <a:lvl8pPr marL="3657600" marR="0" lvl="7" indent="-431800" algn="l" rtl="0">
              <a:lnSpc>
                <a:spcPct val="115000"/>
              </a:lnSpc>
              <a:spcBef>
                <a:spcPts val="600"/>
              </a:spcBef>
              <a:spcAft>
                <a:spcPts val="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8pPr>
            <a:lvl9pPr marL="4114800" marR="0" lvl="8" indent="-431800" algn="l" rtl="0">
              <a:lnSpc>
                <a:spcPct val="115000"/>
              </a:lnSpc>
              <a:spcBef>
                <a:spcPts val="600"/>
              </a:spcBef>
              <a:spcAft>
                <a:spcPts val="600"/>
              </a:spcAft>
              <a:buClr>
                <a:schemeClr val="lt1"/>
              </a:buClr>
              <a:buSzPts val="3200"/>
              <a:buFont typeface="Inria Serif"/>
              <a:buChar char="■"/>
              <a:defRPr sz="3200" b="0" i="1" u="none" strike="noStrike" cap="none">
                <a:solidFill>
                  <a:schemeClr val="lt1"/>
                </a:solidFill>
                <a:latin typeface="Inria Serif"/>
                <a:ea typeface="Inria Serif"/>
                <a:cs typeface="Inria Serif"/>
                <a:sym typeface="Inria Serif"/>
              </a:defRPr>
            </a:lvl9pPr>
          </a:lstStyle>
          <a:p>
            <a:pPr marL="0" indent="0">
              <a:spcAft>
                <a:spcPts val="600"/>
              </a:spcAft>
              <a:buNone/>
            </a:pPr>
            <a:r>
              <a:rPr lang="vi-VN" sz="1800" b="1" i="0">
                <a:solidFill>
                  <a:schemeClr val="bg1"/>
                </a:solidFill>
                <a:latin typeface="+mn-lt"/>
              </a:rPr>
              <a:t>Chi tiết như sau</a:t>
            </a:r>
          </a:p>
          <a:p>
            <a:pPr marL="285750" indent="-285750">
              <a:spcAft>
                <a:spcPts val="600"/>
              </a:spcAft>
              <a:buFontTx/>
              <a:buChar char="-"/>
            </a:pPr>
            <a:endParaRPr lang="vi-VN" sz="1800" b="1">
              <a:solidFill>
                <a:schemeClr val="bg1"/>
              </a:solidFill>
              <a:latin typeface="+mn-lt"/>
            </a:endParaRPr>
          </a:p>
          <a:p>
            <a:pPr marL="0" indent="0">
              <a:spcAft>
                <a:spcPts val="600"/>
              </a:spcAft>
              <a:buFont typeface="Inria Serif"/>
              <a:buNone/>
            </a:pPr>
            <a:endParaRPr lang="vi-VN" sz="1800" b="1">
              <a:solidFill>
                <a:schemeClr val="bg1"/>
              </a:solidFill>
              <a:latin typeface="+mn-lt"/>
            </a:endParaRPr>
          </a:p>
        </p:txBody>
      </p:sp>
    </p:spTree>
    <p:extLst>
      <p:ext uri="{BB962C8B-B14F-4D97-AF65-F5344CB8AC3E}">
        <p14:creationId xmlns:p14="http://schemas.microsoft.com/office/powerpoint/2010/main" val="422185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5"/>
          <p:cNvPicPr preferRelativeResize="0"/>
          <p:nvPr/>
        </p:nvPicPr>
        <p:blipFill rotWithShape="1">
          <a:blip r:embed="rId3">
            <a:alphaModFix amt="50000"/>
          </a:blip>
          <a:srcRect t="1630" b="2483"/>
          <a:stretch/>
        </p:blipFill>
        <p:spPr>
          <a:xfrm>
            <a:off x="5928950" y="918225"/>
            <a:ext cx="2300475" cy="3308876"/>
          </a:xfrm>
          <a:prstGeom prst="rect">
            <a:avLst/>
          </a:prstGeom>
          <a:noFill/>
          <a:ln>
            <a:noFill/>
          </a:ln>
        </p:spPr>
      </p:pic>
      <p:sp>
        <p:nvSpPr>
          <p:cNvPr id="88" name="Google Shape;88;p15"/>
          <p:cNvSpPr txBox="1"/>
          <p:nvPr/>
        </p:nvSpPr>
        <p:spPr>
          <a:xfrm>
            <a:off x="6340775" y="1317875"/>
            <a:ext cx="1491300" cy="25152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vi-VN" sz="9600" b="1">
                <a:solidFill>
                  <a:schemeClr val="lt1"/>
                </a:solidFill>
                <a:latin typeface="Inria Serif"/>
                <a:ea typeface="Inria Serif"/>
                <a:cs typeface="Inria Serif"/>
                <a:sym typeface="Inria Serif"/>
              </a:rPr>
              <a:t>2</a:t>
            </a:r>
            <a:endParaRPr sz="9600" b="1">
              <a:solidFill>
                <a:schemeClr val="lt1"/>
              </a:solidFill>
              <a:latin typeface="Inria Serif"/>
              <a:ea typeface="Inria Serif"/>
              <a:cs typeface="Inria Serif"/>
              <a:sym typeface="Inria Serif"/>
            </a:endParaRPr>
          </a:p>
        </p:txBody>
      </p:sp>
      <p:sp>
        <p:nvSpPr>
          <p:cNvPr id="89" name="Google Shape;89;p15"/>
          <p:cNvSpPr txBox="1">
            <a:spLocks noGrp="1"/>
          </p:cNvSpPr>
          <p:nvPr>
            <p:ph type="ctrTitle"/>
          </p:nvPr>
        </p:nvSpPr>
        <p:spPr>
          <a:xfrm>
            <a:off x="702900" y="1233658"/>
            <a:ext cx="47460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b="1">
                <a:latin typeface="+mn-lt"/>
              </a:rPr>
              <a:t>Phần 2:Lọc và xử lý dữ liệu</a:t>
            </a:r>
            <a:endParaRPr b="1">
              <a:latin typeface="+mn-lt"/>
            </a:endParaRPr>
          </a:p>
        </p:txBody>
      </p:sp>
      <p:sp>
        <p:nvSpPr>
          <p:cNvPr id="90" name="Google Shape;90;p15"/>
          <p:cNvSpPr txBox="1">
            <a:spLocks noGrp="1"/>
          </p:cNvSpPr>
          <p:nvPr>
            <p:ph type="subTitle" idx="1"/>
          </p:nvPr>
        </p:nvSpPr>
        <p:spPr>
          <a:xfrm>
            <a:off x="547778" y="2750043"/>
            <a:ext cx="5052922" cy="1711188"/>
          </a:xfrm>
          <a:prstGeom prst="rect">
            <a:avLst/>
          </a:prstGeom>
        </p:spPr>
        <p:txBody>
          <a:bodyPr spcFirstLastPara="1" wrap="square" lIns="0" tIns="0" rIns="0" bIns="0" anchor="t" anchorCtr="0">
            <a:noAutofit/>
          </a:bodyPr>
          <a:lstStyle/>
          <a:p>
            <a:pPr marL="0" lvl="0" indent="0" rtl="0">
              <a:spcBef>
                <a:spcPts val="0"/>
              </a:spcBef>
              <a:spcAft>
                <a:spcPts val="600"/>
              </a:spcAft>
            </a:pPr>
            <a:r>
              <a:rPr lang="vi-VN" sz="1800" b="1">
                <a:latin typeface="+mn-lt"/>
              </a:rPr>
              <a:t>- Ý tưởng như sau:</a:t>
            </a:r>
          </a:p>
          <a:p>
            <a:pPr marL="0" lvl="0" indent="0" rtl="0">
              <a:spcBef>
                <a:spcPts val="0"/>
              </a:spcBef>
              <a:spcAft>
                <a:spcPts val="600"/>
              </a:spcAft>
            </a:pPr>
            <a:r>
              <a:rPr lang="vi-VN" sz="1800" b="1">
                <a:latin typeface="+mn-lt"/>
              </a:rPr>
              <a:t>+ Tiền xử lý dữ liệu riêng lẻ theo từng huyện</a:t>
            </a:r>
          </a:p>
          <a:p>
            <a:pPr marL="0" lvl="0" indent="0" rtl="0">
              <a:spcBef>
                <a:spcPts val="0"/>
              </a:spcBef>
              <a:spcAft>
                <a:spcPts val="600"/>
              </a:spcAft>
            </a:pPr>
            <a:r>
              <a:rPr lang="vi-VN" sz="1800" b="1">
                <a:latin typeface="+mn-lt"/>
              </a:rPr>
              <a:t>+ Tổng hợp dữ liệu thành một file </a:t>
            </a:r>
          </a:p>
          <a:p>
            <a:pPr marL="0" lvl="0" indent="0" rtl="0">
              <a:spcBef>
                <a:spcPts val="0"/>
              </a:spcBef>
              <a:spcAft>
                <a:spcPts val="600"/>
              </a:spcAft>
              <a:buNone/>
            </a:pPr>
            <a:endParaRPr sz="1800" b="1">
              <a:latin typeface="+mn-lt"/>
            </a:endParaRPr>
          </a:p>
        </p:txBody>
      </p:sp>
    </p:spTree>
    <p:extLst>
      <p:ext uri="{BB962C8B-B14F-4D97-AF65-F5344CB8AC3E}">
        <p14:creationId xmlns:p14="http://schemas.microsoft.com/office/powerpoint/2010/main" val="257153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20954" y="821414"/>
            <a:ext cx="1851600" cy="386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a:latin typeface="+mn-lt"/>
              </a:rPr>
              <a:t>2.1 Các kỹ thuật tiền xử lý dữ liệu</a:t>
            </a:r>
            <a:endParaRPr b="1">
              <a:latin typeface="+mn-lt"/>
            </a:endParaRPr>
          </a:p>
        </p:txBody>
      </p:sp>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r>
              <a:rPr lang="vi-VN" sz="1800">
                <a:latin typeface="+mn-lt"/>
              </a:rPr>
              <a:t>Bộ dữ liệu gốc như sau:</a:t>
            </a:r>
            <a:endParaRPr sz="1800">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34E33E1-F18A-8E4E-08D5-AFCBF2E0C2A9}"/>
              </a:ext>
            </a:extLst>
          </p:cNvPr>
          <p:cNvPicPr>
            <a:picLocks noChangeAspect="1"/>
          </p:cNvPicPr>
          <p:nvPr/>
        </p:nvPicPr>
        <p:blipFill>
          <a:blip r:embed="rId3"/>
          <a:stretch>
            <a:fillRect/>
          </a:stretch>
        </p:blipFill>
        <p:spPr>
          <a:xfrm>
            <a:off x="2369369" y="1717579"/>
            <a:ext cx="6271396" cy="3311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p>
            <a:pPr marL="320040" lvl="0" indent="-355600" algn="l" rtl="0">
              <a:spcBef>
                <a:spcPts val="0"/>
              </a:spcBef>
              <a:spcAft>
                <a:spcPts val="0"/>
              </a:spcAft>
              <a:buSzPts val="2000"/>
              <a:buChar char="▫"/>
            </a:pPr>
            <a:r>
              <a:rPr lang="vi-VN">
                <a:latin typeface="+mn-lt"/>
              </a:rPr>
              <a:t>Em chỉ chú trọng các yếu tố ảnh hưởng đến sự phân bố nghèo/cận nghèo bao gồm :</a:t>
            </a:r>
          </a:p>
          <a:p>
            <a:pPr marL="320040" lvl="0" indent="-355600" algn="l" rtl="0">
              <a:spcBef>
                <a:spcPts val="0"/>
              </a:spcBef>
              <a:spcAft>
                <a:spcPts val="0"/>
              </a:spcAft>
              <a:buSzPts val="2000"/>
              <a:buChar char="▫"/>
            </a:pPr>
            <a:r>
              <a:rPr lang="vi-VN">
                <a:latin typeface="+mn-lt"/>
              </a:rPr>
              <a:t>- Giới Tính</a:t>
            </a:r>
          </a:p>
          <a:p>
            <a:pPr marL="320040" lvl="0" indent="-355600" algn="l" rtl="0">
              <a:spcBef>
                <a:spcPts val="0"/>
              </a:spcBef>
              <a:spcAft>
                <a:spcPts val="0"/>
              </a:spcAft>
              <a:buSzPts val="2000"/>
              <a:buChar char="▫"/>
            </a:pPr>
            <a:r>
              <a:rPr lang="vi-VN">
                <a:latin typeface="+mn-lt"/>
              </a:rPr>
              <a:t>- Dân Tộc</a:t>
            </a:r>
          </a:p>
          <a:p>
            <a:pPr marL="320040" lvl="0" indent="-355600" algn="l" rtl="0">
              <a:spcBef>
                <a:spcPts val="0"/>
              </a:spcBef>
              <a:spcAft>
                <a:spcPts val="0"/>
              </a:spcAft>
              <a:buSzPts val="2000"/>
              <a:buChar char="▫"/>
            </a:pPr>
            <a:r>
              <a:rPr lang="vi-VN">
                <a:latin typeface="+mn-lt"/>
              </a:rPr>
              <a:t>- Độ Tuổi</a:t>
            </a:r>
          </a:p>
          <a:p>
            <a:pPr marL="320040" lvl="0" indent="-355600" algn="l" rtl="0">
              <a:spcBef>
                <a:spcPts val="0"/>
              </a:spcBef>
              <a:spcAft>
                <a:spcPts val="0"/>
              </a:spcAft>
              <a:buSzPts val="2000"/>
              <a:buChar char="▫"/>
            </a:pPr>
            <a:r>
              <a:rPr lang="vi-VN">
                <a:latin typeface="+mn-lt"/>
              </a:rPr>
              <a:t>- Phân Loại Hộ</a:t>
            </a:r>
          </a:p>
          <a:p>
            <a:pPr marL="320040" lvl="0" indent="-355600" algn="l" rtl="0">
              <a:spcBef>
                <a:spcPts val="0"/>
              </a:spcBef>
              <a:spcAft>
                <a:spcPts val="0"/>
              </a:spcAft>
              <a:buSzPts val="2000"/>
              <a:buChar char="▫"/>
            </a:pPr>
            <a:r>
              <a:rPr lang="vi-VN">
                <a:latin typeface="+mn-lt"/>
              </a:rPr>
              <a:t>- Huyện</a:t>
            </a:r>
          </a:p>
          <a:p>
            <a:pPr marL="320040" lvl="0" indent="-355600" algn="l" rtl="0">
              <a:spcBef>
                <a:spcPts val="0"/>
              </a:spcBef>
              <a:spcAft>
                <a:spcPts val="0"/>
              </a:spcAft>
              <a:buSzPts val="2000"/>
              <a:buChar char="▫"/>
            </a:pPr>
            <a:r>
              <a:rPr lang="vi-VN">
                <a:latin typeface="+mn-lt"/>
              </a:rPr>
              <a:t>- Xã</a:t>
            </a:r>
            <a:endParaRPr>
              <a:latin typeface="+mn-lt"/>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12" name="Google Shape;112;p18"/>
          <p:cNvGrpSpPr/>
          <p:nvPr/>
        </p:nvGrpSpPr>
        <p:grpSpPr>
          <a:xfrm>
            <a:off x="453014" y="3917228"/>
            <a:ext cx="794394" cy="768186"/>
            <a:chOff x="1247825" y="5001950"/>
            <a:chExt cx="443300" cy="428675"/>
          </a:xfrm>
        </p:grpSpPr>
        <p:sp>
          <p:nvSpPr>
            <p:cNvPr id="113" name="Google Shape;113;p18"/>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2229982"/>
      </p:ext>
    </p:extLst>
  </p:cSld>
  <p:clrMapOvr>
    <a:masterClrMapping/>
  </p:clrMapOvr>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1095</Words>
  <Application>Microsoft Office PowerPoint</Application>
  <PresentationFormat>On-screen Show (16:9)</PresentationFormat>
  <Paragraphs>112</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Inria Serif Light</vt:lpstr>
      <vt:lpstr>Inria Serif</vt:lpstr>
      <vt:lpstr>Arial</vt:lpstr>
      <vt:lpstr>Playfair Display Regular</vt:lpstr>
      <vt:lpstr>Consolas</vt:lpstr>
      <vt:lpstr>Paulina template</vt:lpstr>
      <vt:lpstr>Xin Chào Quý Anh/Chị</vt:lpstr>
      <vt:lpstr>Báo Cáo Công Việc Tuần 2</vt:lpstr>
      <vt:lpstr>Nội dung Công việc cần thực hiện trong tuần 2</vt:lpstr>
      <vt:lpstr>Báo cáo gồm 3 phần chính:</vt:lpstr>
      <vt:lpstr>Phần 1: Chuẩn bị công cụ</vt:lpstr>
      <vt:lpstr>PowerPoint Presentation</vt:lpstr>
      <vt:lpstr>Phần 2:Lọc và xử lý dữ liệu</vt:lpstr>
      <vt:lpstr>2.1 Các kỹ thuật tiền xử lý dữ liệu</vt:lpstr>
      <vt:lpstr>PowerPoint Presentation</vt:lpstr>
      <vt:lpstr>Ví dụ:</vt:lpstr>
      <vt:lpstr>a) Xóa bỏ các thuộc tính không cần thiết</vt:lpstr>
      <vt:lpstr>PowerPoint Presentation</vt:lpstr>
      <vt:lpstr>PowerPoint Presentation</vt:lpstr>
      <vt:lpstr>b) Xóa bỏ dòng không có ý nghĩa phân tích</vt:lpstr>
      <vt:lpstr>c) Xử lí giá trị bị thiếu của các thuộc tính cần thiết như sau</vt:lpstr>
      <vt:lpstr>d) Xử lí các dòng có dữ liệu trùng nhau</vt:lpstr>
      <vt:lpstr>e) Chuẩn hóa dữ liệu</vt:lpstr>
      <vt:lpstr>Ở các huyện khác cũng có những kỹ thuật tiền xử lí cơ bản như trên</vt:lpstr>
      <vt:lpstr>2.2 Tổng hợp dữ liệu sau khi đã phân tích thành một file hoàn chỉnh</vt:lpstr>
      <vt:lpstr>Phần 3: Phân tích thăm dò tập dữ liệu</vt:lpstr>
      <vt:lpstr>3.1. Thống kê bộ dữ liệu </vt:lpstr>
      <vt:lpstr>a.Quan sát số lượng hàng ,thuộc tính,kiểu dữ liệu của từng thuộc tính</vt:lpstr>
      <vt:lpstr>b.Thống kê một số giá trị</vt:lpstr>
      <vt:lpstr>3.2. Phân tích tổng quan về bộ dữ liệu</vt:lpstr>
      <vt:lpstr>3.2. Phân tích tổng quan về bộ dữ liệu</vt:lpstr>
      <vt:lpstr>3.2. Phân tích tổng quan về bộ dữ liệu</vt:lpstr>
      <vt:lpstr>3.2. Phân tích tổng quan về bộ dữ liệu</vt:lpstr>
      <vt:lpstr>Phần 4: Phân tích suy luận</vt:lpstr>
      <vt:lpstr>Xin Chào Quý Anh/Chị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Đặng</dc:creator>
  <cp:lastModifiedBy>Dang Nguyen Quang Huy</cp:lastModifiedBy>
  <cp:revision>12</cp:revision>
  <dcterms:modified xsi:type="dcterms:W3CDTF">2024-07-15T04:27:01Z</dcterms:modified>
</cp:coreProperties>
</file>