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9" r:id="rId2"/>
    <p:sldId id="256" r:id="rId3"/>
    <p:sldId id="257" r:id="rId4"/>
    <p:sldId id="295" r:id="rId5"/>
    <p:sldId id="296" r:id="rId6"/>
    <p:sldId id="320" r:id="rId7"/>
    <p:sldId id="316" r:id="rId8"/>
    <p:sldId id="317" r:id="rId9"/>
    <p:sldId id="318" r:id="rId10"/>
    <p:sldId id="319" r:id="rId11"/>
    <p:sldId id="321" r:id="rId12"/>
    <p:sldId id="298" r:id="rId13"/>
    <p:sldId id="261" r:id="rId14"/>
    <p:sldId id="299" r:id="rId15"/>
    <p:sldId id="323" r:id="rId16"/>
    <p:sldId id="306" r:id="rId17"/>
    <p:sldId id="267" r:id="rId18"/>
    <p:sldId id="268" r:id="rId19"/>
    <p:sldId id="324" r:id="rId20"/>
    <p:sldId id="308" r:id="rId21"/>
    <p:sldId id="325" r:id="rId22"/>
    <p:sldId id="327" r:id="rId23"/>
    <p:sldId id="315" r:id="rId24"/>
    <p:sldId id="334" r:id="rId25"/>
    <p:sldId id="331" r:id="rId26"/>
    <p:sldId id="332" r:id="rId27"/>
    <p:sldId id="333" r:id="rId28"/>
    <p:sldId id="328" r:id="rId29"/>
    <p:sldId id="329" r:id="rId30"/>
    <p:sldId id="330" r:id="rId31"/>
    <p:sldId id="313" r:id="rId32"/>
  </p:sldIdLst>
  <p:sldSz cx="9144000" cy="5143500" type="screen16x9"/>
  <p:notesSz cx="6858000" cy="9144000"/>
  <p:embeddedFontLst>
    <p:embeddedFont>
      <p:font typeface="Inria Serif" panose="020B0604020202020204" charset="0"/>
      <p:regular r:id="rId34"/>
      <p:bold r:id="rId35"/>
      <p:italic r:id="rId36"/>
      <p:boldItalic r:id="rId37"/>
    </p:embeddedFont>
    <p:embeddedFont>
      <p:font typeface="Inria Serif Light" panose="020B0604020202020204" charset="0"/>
      <p:regular r:id="rId38"/>
      <p:bold r:id="rId39"/>
      <p:italic r:id="rId40"/>
      <p:boldItalic r:id="rId41"/>
    </p:embeddedFont>
    <p:embeddedFont>
      <p:font typeface="Playfair Display Regular"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6DF28-2150-43F1-838E-3EFDFE06A0C1}">
  <a:tblStyle styleId="{2146DF28-2150-43F1-838E-3EFDFE06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B1EE3E-A275-4247-A9CC-9BE1B03F3C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60"/>
  </p:normalViewPr>
  <p:slideViewPr>
    <p:cSldViewPr snapToGrid="0">
      <p:cViewPr varScale="1">
        <p:scale>
          <a:sx n="78" d="100"/>
          <a:sy n="78" d="100"/>
        </p:scale>
        <p:origin x="8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55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02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910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34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753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4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75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357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244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394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755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425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303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062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393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544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7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352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70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70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26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44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88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835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97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ubTitle" idx="1"/>
          </p:nvPr>
        </p:nvSpPr>
        <p:spPr>
          <a:xfrm>
            <a:off x="702900" y="2787333"/>
            <a:ext cx="4746000" cy="299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a:endParaRPr/>
          </a:p>
        </p:txBody>
      </p:sp>
      <p:sp>
        <p:nvSpPr>
          <p:cNvPr id="17" name="Google Shape;17;p3"/>
          <p:cNvSpPr/>
          <p:nvPr/>
        </p:nvSpPr>
        <p:spPr>
          <a:xfrm>
            <a:off x="5928400" y="916150"/>
            <a:ext cx="2299500" cy="33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27" name="Google Shape;27;p5"/>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7" name="Google Shape;37;p7"/>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8" name="Google Shape;38;p7"/>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9" name="Google Shape;39;p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50" name="Google Shape;50;p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ucthongkedaknong.gso.gov.vn/storage/manager/niengiam_tk/mFXpHwo-76427e93-1657-4aa8-9ad6-d939bf40b5ad.pdf"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 Quý Anh/Chị</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Chào mừng quý Anh/Chị đến với buổi báo cáo hôm nay.</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316118" y="1221579"/>
            <a:ext cx="5925300" cy="3311100"/>
          </a:xfrm>
          <a:prstGeom prst="rect">
            <a:avLst/>
          </a:prstGeom>
        </p:spPr>
        <p:txBody>
          <a:bodyPr spcFirstLastPara="1" wrap="square" lIns="0" tIns="0" rIns="0" bIns="0" anchor="t" anchorCtr="0">
            <a:noAutofit/>
          </a:bodyPr>
          <a:lstStyle/>
          <a:p>
            <a:pPr marL="285750" indent="-285750">
              <a:buFontTx/>
              <a:buChar char="-"/>
            </a:pPr>
            <a:r>
              <a:rPr lang="en-US" sz="1800">
                <a:solidFill>
                  <a:schemeClr val="accent1"/>
                </a:solidFill>
                <a:effectLst/>
                <a:latin typeface="+mj-lt"/>
                <a:ea typeface="Tahoma" panose="020B0604030504040204" pitchFamily="34" charset="0"/>
              </a:rPr>
              <a:t>Xoá những người đã chết,cắt hộ nghèo và đã chuyển vùng ra khỏi bộ dữ liệu.Bởi vì những người này không có ý nghĩa cho việc phân tích</a:t>
            </a:r>
          </a:p>
          <a:p>
            <a:pPr marL="285750" indent="-285750">
              <a:buFontTx/>
              <a:buChar char="-"/>
            </a:pPr>
            <a:r>
              <a:rPr lang="en-US" sz="1800">
                <a:solidFill>
                  <a:schemeClr val="accent1"/>
                </a:solidFill>
                <a:effectLst/>
                <a:latin typeface="+mj-lt"/>
                <a:ea typeface="Tahoma" panose="020B0604030504040204" pitchFamily="34" charset="0"/>
              </a:rPr>
              <a:t>Để tìm ra các giá trị không hợp lệ đó ta sẽ làm như sau:</a:t>
            </a:r>
          </a:p>
          <a:p>
            <a:pPr marL="0" indent="0">
              <a:buNone/>
            </a:pPr>
            <a:r>
              <a:rPr lang="en-US" sz="1800">
                <a:solidFill>
                  <a:schemeClr val="accent1"/>
                </a:solidFill>
                <a:effectLst/>
                <a:latin typeface="+mj-lt"/>
                <a:ea typeface="Tahoma" panose="020B0604030504040204" pitchFamily="34" charset="0"/>
              </a:rPr>
              <a:t>+ Kiểm tra cột SO_CCCD nếu không phải là giá trị kiểu số nguyên thì ta in ra</a:t>
            </a:r>
          </a:p>
          <a:p>
            <a:pPr marL="0" indent="0">
              <a:buNone/>
            </a:pPr>
            <a:r>
              <a:rPr lang="en-US" sz="1800">
                <a:solidFill>
                  <a:schemeClr val="accent1"/>
                </a:solidFill>
                <a:latin typeface="+mj-lt"/>
                <a:ea typeface="Tahoma" panose="020B0604030504040204" pitchFamily="34" charset="0"/>
              </a:rPr>
              <a:t>+ Kiểm tra Cột Dân Tộc nếu không phải là kiểu số nguyên thì ta in ra </a:t>
            </a: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8">
            <a:extLst>
              <a:ext uri="{FF2B5EF4-FFF2-40B4-BE49-F238E27FC236}">
                <a16:creationId xmlns:a16="http://schemas.microsoft.com/office/drawing/2014/main" id="{4E55CB64-072A-DF40-A69A-9D28607907AD}"/>
              </a:ext>
            </a:extLst>
          </p:cNvPr>
          <p:cNvSpPr txBox="1">
            <a:spLocks noGrp="1"/>
          </p:cNvSpPr>
          <p:nvPr>
            <p:ph type="title"/>
          </p:nvPr>
        </p:nvSpPr>
        <p:spPr>
          <a:xfrm>
            <a:off x="320954" y="821414"/>
            <a:ext cx="18516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2. Xoá bỏ những dòng không có ý nghĩa phân tích</a:t>
            </a:r>
            <a:endParaRPr b="1">
              <a:latin typeface="+mn-lt"/>
            </a:endParaRPr>
          </a:p>
        </p:txBody>
      </p:sp>
    </p:spTree>
    <p:extLst>
      <p:ext uri="{BB962C8B-B14F-4D97-AF65-F5344CB8AC3E}">
        <p14:creationId xmlns:p14="http://schemas.microsoft.com/office/powerpoint/2010/main" val="25746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316118" y="1221579"/>
            <a:ext cx="5925300" cy="3311100"/>
          </a:xfrm>
          <a:prstGeom prst="rect">
            <a:avLst/>
          </a:prstGeom>
        </p:spPr>
        <p:txBody>
          <a:bodyPr spcFirstLastPara="1" wrap="square" lIns="0" tIns="0" rIns="0" bIns="0" anchor="t" anchorCtr="0">
            <a:noAutofit/>
          </a:bodyPr>
          <a:lstStyle/>
          <a:p>
            <a:pPr marL="285750" indent="-285750">
              <a:buFontTx/>
              <a:buChar char="-"/>
            </a:pPr>
            <a:r>
              <a:rPr lang="en-US" sz="1800">
                <a:solidFill>
                  <a:schemeClr val="accent1"/>
                </a:solidFill>
                <a:latin typeface="+mj-lt"/>
              </a:rPr>
              <a:t>Ví dụ như file Huyện Cư Jut</a:t>
            </a:r>
          </a:p>
          <a:p>
            <a:pPr marL="285750" indent="-285750">
              <a:buFontTx/>
              <a:buChar char="-"/>
            </a:pPr>
            <a:r>
              <a:rPr lang="en-US" sz="1800">
                <a:solidFill>
                  <a:schemeClr val="accent1"/>
                </a:solidFill>
                <a:latin typeface="+mj-lt"/>
                <a:ea typeface="Tahoma" panose="020B0604030504040204" pitchFamily="34" charset="0"/>
              </a:rPr>
              <a:t>Sau khi áp dụng xong thì ta tìm được</a:t>
            </a:r>
            <a:endParaRPr lang="en-US" sz="1800">
              <a:latin typeface="+mj-lt"/>
            </a:endParaRPr>
          </a:p>
          <a:p>
            <a:pPr marL="285750" indent="-285750">
              <a:buFontTx/>
              <a:buChar char="-"/>
            </a:pPr>
            <a:endParaRPr lang="en-US" sz="1800">
              <a:solidFill>
                <a:schemeClr val="accent1"/>
              </a:solidFill>
              <a:latin typeface="+mj-lt"/>
            </a:endParaRPr>
          </a:p>
          <a:p>
            <a:pPr marL="285750" indent="-285750">
              <a:buFontTx/>
              <a:buChar char="-"/>
            </a:pPr>
            <a:endParaRPr lang="en-US" sz="1800">
              <a:latin typeface="+mj-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8BDD592-4993-3A88-84B6-7E967B202B3B}"/>
              </a:ext>
            </a:extLst>
          </p:cNvPr>
          <p:cNvPicPr>
            <a:picLocks noChangeAspect="1"/>
          </p:cNvPicPr>
          <p:nvPr/>
        </p:nvPicPr>
        <p:blipFill>
          <a:blip r:embed="rId3"/>
          <a:stretch>
            <a:fillRect/>
          </a:stretch>
        </p:blipFill>
        <p:spPr>
          <a:xfrm>
            <a:off x="2584515" y="1902237"/>
            <a:ext cx="4128370" cy="3016255"/>
          </a:xfrm>
          <a:prstGeom prst="rect">
            <a:avLst/>
          </a:prstGeom>
        </p:spPr>
      </p:pic>
      <p:sp>
        <p:nvSpPr>
          <p:cNvPr id="7" name="Google Shape;109;p18">
            <a:extLst>
              <a:ext uri="{FF2B5EF4-FFF2-40B4-BE49-F238E27FC236}">
                <a16:creationId xmlns:a16="http://schemas.microsoft.com/office/drawing/2014/main" id="{AAA10D27-6490-0EF6-9A8C-9AC1107077E1}"/>
              </a:ext>
            </a:extLst>
          </p:cNvPr>
          <p:cNvSpPr txBox="1">
            <a:spLocks noGrp="1"/>
          </p:cNvSpPr>
          <p:nvPr>
            <p:ph type="title"/>
          </p:nvPr>
        </p:nvSpPr>
        <p:spPr>
          <a:xfrm>
            <a:off x="320954" y="821414"/>
            <a:ext cx="18516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2. Xoá bỏ những dòng không có ý nghĩa phân tích</a:t>
            </a:r>
            <a:endParaRPr b="1">
              <a:latin typeface="+mn-lt"/>
            </a:endParaRPr>
          </a:p>
        </p:txBody>
      </p:sp>
    </p:spTree>
    <p:extLst>
      <p:ext uri="{BB962C8B-B14F-4D97-AF65-F5344CB8AC3E}">
        <p14:creationId xmlns:p14="http://schemas.microsoft.com/office/powerpoint/2010/main" val="170343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vi-VN" sz="9600" b="1">
                <a:solidFill>
                  <a:schemeClr val="lt1"/>
                </a:solidFill>
                <a:latin typeface="Inria Serif"/>
                <a:ea typeface="Inria Serif"/>
                <a:cs typeface="Inria Serif"/>
                <a:sym typeface="Inria Serif"/>
              </a:rPr>
              <a:t>2</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rtl="0">
              <a:spcBef>
                <a:spcPts val="0"/>
              </a:spcBef>
              <a:spcAft>
                <a:spcPts val="600"/>
              </a:spcAft>
              <a:buNone/>
            </a:pPr>
            <a:r>
              <a:rPr lang="vi-VN" sz="3600" b="1">
                <a:latin typeface="+mn-lt"/>
              </a:rPr>
              <a:t>Phần 2: </a:t>
            </a:r>
            <a:r>
              <a:rPr lang="en-US" sz="3600" b="1">
                <a:latin typeface="+mn-lt"/>
              </a:rPr>
              <a:t>Liệt kê các yếu tố cần để phân tích</a:t>
            </a:r>
          </a:p>
        </p:txBody>
      </p:sp>
      <p:sp>
        <p:nvSpPr>
          <p:cNvPr id="90" name="Google Shape;90;p15"/>
          <p:cNvSpPr txBox="1">
            <a:spLocks noGrp="1"/>
          </p:cNvSpPr>
          <p:nvPr>
            <p:ph type="subTitle" idx="1"/>
          </p:nvPr>
        </p:nvSpPr>
        <p:spPr>
          <a:xfrm>
            <a:off x="547778" y="2750043"/>
            <a:ext cx="5052922" cy="1711188"/>
          </a:xfrm>
          <a:prstGeom prst="rect">
            <a:avLst/>
          </a:prstGeom>
        </p:spPr>
        <p:txBody>
          <a:bodyPr spcFirstLastPara="1" wrap="square" lIns="0" tIns="0" rIns="0" bIns="0" anchor="t" anchorCtr="0">
            <a:noAutofit/>
          </a:bodyPr>
          <a:lstStyle/>
          <a:p>
            <a:pPr marL="0" lvl="0" indent="0" rtl="0">
              <a:spcBef>
                <a:spcPts val="0"/>
              </a:spcBef>
              <a:spcAft>
                <a:spcPts val="600"/>
              </a:spcAft>
            </a:pPr>
            <a:r>
              <a:rPr lang="vi-VN" sz="1800" b="1">
                <a:latin typeface="+mn-lt"/>
              </a:rPr>
              <a:t>- Ý tưởng như sau:</a:t>
            </a:r>
          </a:p>
          <a:p>
            <a:pPr marL="0" lvl="0" indent="0" rtl="0">
              <a:spcBef>
                <a:spcPts val="0"/>
              </a:spcBef>
              <a:spcAft>
                <a:spcPts val="600"/>
              </a:spcAft>
              <a:buNone/>
            </a:pPr>
            <a:r>
              <a:rPr lang="en-US" sz="1800" b="1">
                <a:latin typeface="+mn-lt"/>
              </a:rPr>
              <a:t>+ Chuyển đổi thành ma trận hệ số tương quan</a:t>
            </a:r>
          </a:p>
          <a:p>
            <a:pPr marL="0" lvl="0" indent="0" rtl="0">
              <a:spcBef>
                <a:spcPts val="0"/>
              </a:spcBef>
              <a:spcAft>
                <a:spcPts val="600"/>
              </a:spcAft>
              <a:buNone/>
            </a:pPr>
            <a:r>
              <a:rPr lang="en-US" sz="1800" b="1">
                <a:latin typeface="+mn-lt"/>
              </a:rPr>
              <a:t>+ Vẽ biểu đồ ma trận hệ số tương quan</a:t>
            </a:r>
            <a:endParaRPr sz="1800" b="1">
              <a:latin typeface="+mn-lt"/>
            </a:endParaRPr>
          </a:p>
        </p:txBody>
      </p:sp>
    </p:spTree>
    <p:extLst>
      <p:ext uri="{BB962C8B-B14F-4D97-AF65-F5344CB8AC3E}">
        <p14:creationId xmlns:p14="http://schemas.microsoft.com/office/powerpoint/2010/main" val="257153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20954" y="821414"/>
            <a:ext cx="18516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2.</a:t>
            </a:r>
            <a:r>
              <a:rPr lang="en-US" b="1">
                <a:latin typeface="+mn-lt"/>
              </a:rPr>
              <a:t>1. Chuyển đổi thành ma trận hệ số tương quan</a:t>
            </a:r>
            <a:endParaRPr b="1">
              <a:latin typeface="+mn-lt"/>
            </a:endParaRPr>
          </a:p>
        </p:txBody>
      </p:sp>
      <p:sp>
        <p:nvSpPr>
          <p:cNvPr id="110" name="Google Shape;110;p18"/>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r>
              <a:rPr lang="en-US" sz="1800">
                <a:latin typeface="+mn-lt"/>
              </a:rPr>
              <a:t>Ma trận tương quan</a:t>
            </a:r>
            <a:r>
              <a:rPr lang="vi-VN" sz="1800">
                <a:latin typeface="+mn-lt"/>
              </a:rPr>
              <a:t>:</a:t>
            </a:r>
            <a:endParaRPr sz="1800">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288B98B-03F2-CB00-3929-3E61D4F5E9D6}"/>
              </a:ext>
            </a:extLst>
          </p:cNvPr>
          <p:cNvPicPr>
            <a:picLocks noChangeAspect="1"/>
          </p:cNvPicPr>
          <p:nvPr/>
        </p:nvPicPr>
        <p:blipFill>
          <a:blip r:embed="rId3"/>
          <a:stretch>
            <a:fillRect/>
          </a:stretch>
        </p:blipFill>
        <p:spPr>
          <a:xfrm>
            <a:off x="2991902" y="1873728"/>
            <a:ext cx="4877051" cy="27814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endParaRPr>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9;p18">
            <a:extLst>
              <a:ext uri="{FF2B5EF4-FFF2-40B4-BE49-F238E27FC236}">
                <a16:creationId xmlns:a16="http://schemas.microsoft.com/office/drawing/2014/main" id="{E5780F8D-3CA3-C8EF-8C29-B63F22225087}"/>
              </a:ext>
            </a:extLst>
          </p:cNvPr>
          <p:cNvSpPr txBox="1">
            <a:spLocks noGrp="1"/>
          </p:cNvSpPr>
          <p:nvPr>
            <p:ph type="title"/>
          </p:nvPr>
        </p:nvSpPr>
        <p:spPr>
          <a:xfrm>
            <a:off x="320954" y="821414"/>
            <a:ext cx="18516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2.</a:t>
            </a:r>
            <a:r>
              <a:rPr lang="en-US" b="1">
                <a:latin typeface="+mn-lt"/>
              </a:rPr>
              <a:t>2. Trực quan hoá ma trận hệ số tương quan</a:t>
            </a:r>
            <a:endParaRPr b="1">
              <a:latin typeface="+mn-lt"/>
            </a:endParaRPr>
          </a:p>
        </p:txBody>
      </p:sp>
      <p:pic>
        <p:nvPicPr>
          <p:cNvPr id="4" name="Picture 3">
            <a:extLst>
              <a:ext uri="{FF2B5EF4-FFF2-40B4-BE49-F238E27FC236}">
                <a16:creationId xmlns:a16="http://schemas.microsoft.com/office/drawing/2014/main" id="{7696A7C1-DAC4-71E2-0DB1-37589ADD2D5A}"/>
              </a:ext>
            </a:extLst>
          </p:cNvPr>
          <p:cNvPicPr>
            <a:picLocks noChangeAspect="1"/>
          </p:cNvPicPr>
          <p:nvPr/>
        </p:nvPicPr>
        <p:blipFill>
          <a:blip r:embed="rId3"/>
          <a:stretch>
            <a:fillRect/>
          </a:stretch>
        </p:blipFill>
        <p:spPr>
          <a:xfrm>
            <a:off x="2447652" y="937379"/>
            <a:ext cx="6172200" cy="3864000"/>
          </a:xfrm>
          <a:prstGeom prst="rect">
            <a:avLst/>
          </a:prstGeom>
        </p:spPr>
      </p:pic>
    </p:spTree>
    <p:extLst>
      <p:ext uri="{BB962C8B-B14F-4D97-AF65-F5344CB8AC3E}">
        <p14:creationId xmlns:p14="http://schemas.microsoft.com/office/powerpoint/2010/main" val="357222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r>
              <a:rPr lang="en-US">
                <a:latin typeface="+mn-lt"/>
              </a:rPr>
              <a:t>- Dựa trên biểu đồ heatmap biểu diễn hệ số tương quan giữa các thuộc tính.Em sẽ chọn các thuộc tính như sau để phân tích :</a:t>
            </a:r>
          </a:p>
          <a:p>
            <a:pPr marL="320040" lvl="0" indent="-355600" algn="l" rtl="0">
              <a:spcBef>
                <a:spcPts val="0"/>
              </a:spcBef>
              <a:spcAft>
                <a:spcPts val="0"/>
              </a:spcAft>
              <a:buSzPts val="2000"/>
              <a:buChar char="▫"/>
            </a:pPr>
            <a:r>
              <a:rPr lang="en-US">
                <a:latin typeface="+mn-lt"/>
              </a:rPr>
              <a:t>+ Dân Tộc</a:t>
            </a:r>
          </a:p>
          <a:p>
            <a:pPr marL="320040" lvl="0" indent="-355600" algn="l" rtl="0">
              <a:spcBef>
                <a:spcPts val="0"/>
              </a:spcBef>
              <a:spcAft>
                <a:spcPts val="0"/>
              </a:spcAft>
              <a:buSzPts val="2000"/>
              <a:buChar char="▫"/>
            </a:pPr>
            <a:r>
              <a:rPr lang="en-US">
                <a:latin typeface="+mn-lt"/>
              </a:rPr>
              <a:t>+ Giới Tính</a:t>
            </a:r>
          </a:p>
          <a:p>
            <a:pPr marL="320040" lvl="0" indent="-355600" algn="l" rtl="0">
              <a:spcBef>
                <a:spcPts val="0"/>
              </a:spcBef>
              <a:spcAft>
                <a:spcPts val="0"/>
              </a:spcAft>
              <a:buSzPts val="2000"/>
              <a:buChar char="▫"/>
            </a:pPr>
            <a:r>
              <a:rPr lang="en-US">
                <a:latin typeface="+mn-lt"/>
              </a:rPr>
              <a:t>+ Độ Tuổi</a:t>
            </a:r>
          </a:p>
          <a:p>
            <a:pPr marL="320040" lvl="0" indent="-355600" algn="l" rtl="0">
              <a:spcBef>
                <a:spcPts val="0"/>
              </a:spcBef>
              <a:spcAft>
                <a:spcPts val="0"/>
              </a:spcAft>
              <a:buSzPts val="2000"/>
              <a:buChar char="▫"/>
            </a:pPr>
            <a:endParaRPr lang="en-US">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9;p18">
            <a:extLst>
              <a:ext uri="{FF2B5EF4-FFF2-40B4-BE49-F238E27FC236}">
                <a16:creationId xmlns:a16="http://schemas.microsoft.com/office/drawing/2014/main" id="{E5780F8D-3CA3-C8EF-8C29-B63F22225087}"/>
              </a:ext>
            </a:extLst>
          </p:cNvPr>
          <p:cNvSpPr txBox="1">
            <a:spLocks noGrp="1"/>
          </p:cNvSpPr>
          <p:nvPr>
            <p:ph type="title"/>
          </p:nvPr>
        </p:nvSpPr>
        <p:spPr>
          <a:xfrm>
            <a:off x="320954" y="821414"/>
            <a:ext cx="18516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2.</a:t>
            </a:r>
            <a:r>
              <a:rPr lang="en-US" b="1">
                <a:latin typeface="+mn-lt"/>
              </a:rPr>
              <a:t>2. Trực quan hoá ma trận tương quan</a:t>
            </a:r>
            <a:endParaRPr b="1">
              <a:latin typeface="+mn-lt"/>
            </a:endParaRPr>
          </a:p>
        </p:txBody>
      </p:sp>
    </p:spTree>
    <p:extLst>
      <p:ext uri="{BB962C8B-B14F-4D97-AF65-F5344CB8AC3E}">
        <p14:creationId xmlns:p14="http://schemas.microsoft.com/office/powerpoint/2010/main" val="1629090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vi-VN" sz="9600" b="1">
                <a:solidFill>
                  <a:schemeClr val="lt1"/>
                </a:solidFill>
                <a:latin typeface="Inria Serif"/>
                <a:ea typeface="Inria Serif"/>
                <a:cs typeface="Inria Serif"/>
                <a:sym typeface="Inria Serif"/>
              </a:rPr>
              <a:t>3</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547778" y="242778"/>
            <a:ext cx="4746000" cy="2894457"/>
          </a:xfrm>
          <a:prstGeom prst="rect">
            <a:avLst/>
          </a:prstGeom>
        </p:spPr>
        <p:txBody>
          <a:bodyPr spcFirstLastPara="1" wrap="square" lIns="0" tIns="0" rIns="0" bIns="0" anchor="b" anchorCtr="0">
            <a:noAutofit/>
          </a:bodyPr>
          <a:lstStyle/>
          <a:p>
            <a:r>
              <a:rPr lang="vi-VN" b="1">
                <a:latin typeface="+mn-lt"/>
              </a:rPr>
              <a:t>Phần 3:</a:t>
            </a:r>
            <a:r>
              <a:rPr lang="vi-VN" sz="3600" b="1">
                <a:latin typeface="+mn-lt"/>
              </a:rPr>
              <a:t> </a:t>
            </a:r>
            <a:r>
              <a:rPr lang="en-US" sz="3600" b="1">
                <a:latin typeface="+mn-lt"/>
              </a:rPr>
              <a:t>P</a:t>
            </a:r>
            <a:r>
              <a:rPr lang="vi-VN" sz="3600" b="1">
                <a:latin typeface="+mn-lt"/>
              </a:rPr>
              <a:t>hân tích</a:t>
            </a:r>
            <a:r>
              <a:rPr lang="en-US" sz="3600" b="1">
                <a:latin typeface="+mn-lt"/>
              </a:rPr>
              <a:t> yếu tố tuổi</a:t>
            </a:r>
            <a:br>
              <a:rPr lang="en-US" sz="3600" b="1">
                <a:latin typeface="+mn-lt"/>
              </a:rPr>
            </a:br>
            <a:br>
              <a:rPr lang="vi-VN" sz="3600" b="1">
                <a:latin typeface="+mn-lt"/>
              </a:rPr>
            </a:br>
            <a:endParaRPr b="1">
              <a:latin typeface="+mn-lt"/>
            </a:endParaRPr>
          </a:p>
        </p:txBody>
      </p:sp>
    </p:spTree>
    <p:extLst>
      <p:ext uri="{BB962C8B-B14F-4D97-AF65-F5344CB8AC3E}">
        <p14:creationId xmlns:p14="http://schemas.microsoft.com/office/powerpoint/2010/main" val="296978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25119" y="63575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3.1.</a:t>
            </a:r>
            <a:r>
              <a:rPr lang="en-US" b="1">
                <a:latin typeface="+mn-lt"/>
              </a:rPr>
              <a:t>Phân tích số lượng người nghèo/cận nghèo và tuổi theo từng huyện</a:t>
            </a:r>
            <a:r>
              <a:rPr lang="vi-VN" b="1">
                <a:latin typeface="+mn-lt"/>
              </a:rPr>
              <a:t> </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400300" y="1004207"/>
            <a:ext cx="2547257" cy="369332"/>
          </a:xfrm>
          <a:prstGeom prst="rect">
            <a:avLst/>
          </a:prstGeom>
          <a:noFill/>
        </p:spPr>
        <p:txBody>
          <a:bodyPr wrap="square" rtlCol="0">
            <a:spAutoFit/>
          </a:bodyPr>
          <a:lstStyle/>
          <a:p>
            <a:r>
              <a:rPr lang="en-US" sz="1800" b="1">
                <a:solidFill>
                  <a:schemeClr val="accent1"/>
                </a:solidFill>
              </a:rPr>
              <a:t>a. Biểu đồ biểu diễn</a:t>
            </a:r>
          </a:p>
        </p:txBody>
      </p:sp>
      <p:pic>
        <p:nvPicPr>
          <p:cNvPr id="12" name="Picture 11">
            <a:extLst>
              <a:ext uri="{FF2B5EF4-FFF2-40B4-BE49-F238E27FC236}">
                <a16:creationId xmlns:a16="http://schemas.microsoft.com/office/drawing/2014/main" id="{ED1A5BA1-64AE-07C2-25EA-69B92DAB13CE}"/>
              </a:ext>
            </a:extLst>
          </p:cNvPr>
          <p:cNvPicPr>
            <a:picLocks noChangeAspect="1"/>
          </p:cNvPicPr>
          <p:nvPr/>
        </p:nvPicPr>
        <p:blipFill>
          <a:blip r:embed="rId3"/>
          <a:stretch>
            <a:fillRect/>
          </a:stretch>
        </p:blipFill>
        <p:spPr>
          <a:xfrm>
            <a:off x="2400649" y="1294536"/>
            <a:ext cx="6195960" cy="3806155"/>
          </a:xfrm>
          <a:prstGeom prst="rect">
            <a:avLst/>
          </a:prstGeom>
        </p:spPr>
      </p:pic>
      <p:sp>
        <p:nvSpPr>
          <p:cNvPr id="2" name="Rectangle 1">
            <a:extLst>
              <a:ext uri="{FF2B5EF4-FFF2-40B4-BE49-F238E27FC236}">
                <a16:creationId xmlns:a16="http://schemas.microsoft.com/office/drawing/2014/main" id="{1811B40F-E75A-692E-F20F-11F97BB66E84}"/>
              </a:ext>
            </a:extLst>
          </p:cNvPr>
          <p:cNvSpPr/>
          <p:nvPr/>
        </p:nvSpPr>
        <p:spPr>
          <a:xfrm>
            <a:off x="277586" y="3299006"/>
            <a:ext cx="1779814" cy="6446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Chú thích:</a:t>
            </a:r>
          </a:p>
          <a:p>
            <a:r>
              <a:rPr lang="en-US"/>
              <a:t>1: Nghèo</a:t>
            </a:r>
          </a:p>
          <a:p>
            <a:r>
              <a:rPr lang="en-US"/>
              <a:t>2: Cận Nghèo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b.Thống kê và phân tích</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6" name="Google Shape;110;p18">
            <a:extLst>
              <a:ext uri="{FF2B5EF4-FFF2-40B4-BE49-F238E27FC236}">
                <a16:creationId xmlns:a16="http://schemas.microsoft.com/office/drawing/2014/main" id="{4768D5C3-096E-E878-30A0-0E00CDDF0BF4}"/>
              </a:ext>
            </a:extLst>
          </p:cNvPr>
          <p:cNvSpPr txBox="1">
            <a:spLocks/>
          </p:cNvSpPr>
          <p:nvPr/>
        </p:nvSpPr>
        <p:spPr>
          <a:xfrm>
            <a:off x="2459872" y="1684976"/>
            <a:ext cx="5925300" cy="199255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000"/>
            </a:pPr>
            <a:r>
              <a:rPr lang="en-US" sz="1600">
                <a:solidFill>
                  <a:schemeClr val="accent1"/>
                </a:solidFill>
                <a:latin typeface="+mn-lt"/>
              </a:rPr>
              <a:t>Ta thấy được:</a:t>
            </a:r>
          </a:p>
          <a:p>
            <a:pPr>
              <a:buSzPts val="2000"/>
            </a:pPr>
            <a:r>
              <a:rPr lang="en-US" sz="1600">
                <a:solidFill>
                  <a:schemeClr val="accent1"/>
                </a:solidFill>
                <a:latin typeface="+mn-lt"/>
              </a:rPr>
              <a:t>+  Huyện Đắk Glong có số lượng người nghèo nhiều nhất với   24 519 chiếm 45.3 % số lượng người nghèo trên toàn tỉnh Đắk Nông vào năm 2022</a:t>
            </a:r>
          </a:p>
          <a:p>
            <a:pPr>
              <a:buSzPts val="2000"/>
            </a:pPr>
            <a:r>
              <a:rPr lang="en-US" sz="1600">
                <a:solidFill>
                  <a:schemeClr val="accent1"/>
                </a:solidFill>
                <a:latin typeface="+mn-lt"/>
              </a:rPr>
              <a:t>+  Huyện Đắk Glong cũng có số lượng người cận nghèo nhiều nhất với  12 907 chiếm  24.7% số lượng người cận nghèo trên toàn tỉnh Đắk Nông vào năm 2022</a:t>
            </a:r>
          </a:p>
          <a:p>
            <a:pPr>
              <a:buSzPts val="2000"/>
            </a:pPr>
            <a:r>
              <a:rPr lang="en-US" sz="1600">
                <a:solidFill>
                  <a:schemeClr val="accent1"/>
                </a:solidFill>
                <a:latin typeface="+mn-lt"/>
              </a:rPr>
              <a:t> + Tiếp đến là các huyện khác như:Tuy Đức,Krông Nô,Cư Jut,Đắk Song cũng có số lượng hộ nghèo/cận nghèo khá cao</a:t>
            </a:r>
          </a:p>
          <a:p>
            <a:pPr>
              <a:buSzPts val="2000"/>
            </a:pPr>
            <a:r>
              <a:rPr lang="en-US" sz="1600">
                <a:solidFill>
                  <a:schemeClr val="accent1"/>
                </a:solidFill>
                <a:latin typeface="+mn-lt"/>
              </a:rPr>
              <a:t>+ Về độ tuổi thì sự phân đố độ tuổi trung bình ở các huyện đều rơi vào độ tuổi lao động.Độ tuổi trung bình cao rơi vào huyện  Đắk R Lấp và độ tuổi trung bình thấp nhất là ở huyện Đắk Mil</a:t>
            </a:r>
          </a:p>
          <a:p>
            <a:pPr>
              <a:buSzPts val="2000"/>
            </a:pPr>
            <a:r>
              <a:rPr lang="en-US" sz="1600">
                <a:solidFill>
                  <a:schemeClr val="accent1"/>
                </a:solidFill>
                <a:latin typeface="+mn-lt"/>
              </a:rPr>
              <a:t>+ Thành Phố Gia Nghĩa có số lượng người thuộc hộ nghèo/cận nghèo ít nhất</a:t>
            </a:r>
          </a:p>
          <a:p>
            <a:pPr>
              <a:buSzPts val="2000"/>
            </a:pPr>
            <a:endParaRPr lang="en-US" sz="1600">
              <a:solidFill>
                <a:schemeClr val="accent1"/>
              </a:solidFill>
              <a:latin typeface="+mn-lt"/>
            </a:endParaRPr>
          </a:p>
          <a:p>
            <a:pPr marL="285750" indent="-285750">
              <a:buSzPts val="2000"/>
              <a:buFontTx/>
              <a:buChar char="-"/>
            </a:pPr>
            <a:endParaRPr lang="en-US" sz="1600">
              <a:latin typeface="+mn-lt"/>
            </a:endParaRPr>
          </a:p>
        </p:txBody>
      </p:sp>
      <p:pic>
        <p:nvPicPr>
          <p:cNvPr id="12" name="Picture 11">
            <a:extLst>
              <a:ext uri="{FF2B5EF4-FFF2-40B4-BE49-F238E27FC236}">
                <a16:creationId xmlns:a16="http://schemas.microsoft.com/office/drawing/2014/main" id="{2499A87B-15C2-AEE8-08FC-C8A431DCBBE8}"/>
              </a:ext>
            </a:extLst>
          </p:cNvPr>
          <p:cNvPicPr>
            <a:picLocks noChangeAspect="1"/>
          </p:cNvPicPr>
          <p:nvPr/>
        </p:nvPicPr>
        <p:blipFill>
          <a:blip r:embed="rId3"/>
          <a:stretch>
            <a:fillRect/>
          </a:stretch>
        </p:blipFill>
        <p:spPr>
          <a:xfrm>
            <a:off x="3951514" y="0"/>
            <a:ext cx="3704389" cy="18129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a:t>
            </a:r>
            <a:r>
              <a:rPr lang="en-US" b="1">
                <a:latin typeface="+mn-lt"/>
              </a:rPr>
              <a:t>2</a:t>
            </a:r>
            <a:r>
              <a:rPr lang="vi-VN" b="1">
                <a:latin typeface="+mn-lt"/>
              </a:rPr>
              <a:t>.</a:t>
            </a:r>
            <a:r>
              <a:rPr lang="en-US" b="1">
                <a:latin typeface="+mn-lt"/>
              </a:rPr>
              <a:t> Phân tích số lượng người nghèo/cận nghèo và tuổi của Huyện Cư Jut</a:t>
            </a:r>
            <a:endParaRPr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6" name="Google Shape;110;p18">
            <a:extLst>
              <a:ext uri="{FF2B5EF4-FFF2-40B4-BE49-F238E27FC236}">
                <a16:creationId xmlns:a16="http://schemas.microsoft.com/office/drawing/2014/main" id="{4768D5C3-096E-E878-30A0-0E00CDDF0BF4}"/>
              </a:ext>
            </a:extLst>
          </p:cNvPr>
          <p:cNvSpPr txBox="1">
            <a:spLocks/>
          </p:cNvSpPr>
          <p:nvPr/>
        </p:nvSpPr>
        <p:spPr>
          <a:xfrm>
            <a:off x="2508858" y="1116682"/>
            <a:ext cx="5925300" cy="3864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000"/>
            </a:pPr>
            <a:endParaRPr lang="en-US" sz="1800">
              <a:solidFill>
                <a:schemeClr val="accent1"/>
              </a:solidFill>
              <a:latin typeface="+mn-lt"/>
            </a:endParaRPr>
          </a:p>
          <a:p>
            <a:pPr marL="285750" indent="-285750">
              <a:buSzPts val="2000"/>
              <a:buFontTx/>
              <a:buChar char="-"/>
            </a:pPr>
            <a:endParaRPr lang="en-US" sz="1800">
              <a:latin typeface="+mn-lt"/>
            </a:endParaRPr>
          </a:p>
        </p:txBody>
      </p:sp>
      <p:sp>
        <p:nvSpPr>
          <p:cNvPr id="4" name="Google Shape;110;p18">
            <a:extLst>
              <a:ext uri="{FF2B5EF4-FFF2-40B4-BE49-F238E27FC236}">
                <a16:creationId xmlns:a16="http://schemas.microsoft.com/office/drawing/2014/main" id="{EBC26B6F-6AC5-B484-970C-DA920C4AD669}"/>
              </a:ext>
            </a:extLst>
          </p:cNvPr>
          <p:cNvSpPr txBox="1">
            <a:spLocks/>
          </p:cNvSpPr>
          <p:nvPr/>
        </p:nvSpPr>
        <p:spPr>
          <a:xfrm>
            <a:off x="2402454" y="927100"/>
            <a:ext cx="5925300" cy="198010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000"/>
            </a:pPr>
            <a:r>
              <a:rPr lang="en-US" sz="1800" b="1">
                <a:solidFill>
                  <a:schemeClr val="accent1"/>
                </a:solidFill>
                <a:latin typeface="+mn-lt"/>
              </a:rPr>
              <a:t>a) Biểu đồ biểu diễn</a:t>
            </a:r>
          </a:p>
          <a:p>
            <a:pPr marL="285750" indent="-285750">
              <a:buSzPts val="2000"/>
              <a:buFontTx/>
              <a:buChar char="-"/>
            </a:pPr>
            <a:endParaRPr lang="en-US" sz="1600" b="1">
              <a:latin typeface="+mn-lt"/>
            </a:endParaRPr>
          </a:p>
        </p:txBody>
      </p:sp>
      <p:pic>
        <p:nvPicPr>
          <p:cNvPr id="9" name="Picture 8" descr="A graph with blue and orange bars&#10;&#10;Description automatically generated">
            <a:extLst>
              <a:ext uri="{FF2B5EF4-FFF2-40B4-BE49-F238E27FC236}">
                <a16:creationId xmlns:a16="http://schemas.microsoft.com/office/drawing/2014/main" id="{62F00474-45F3-2855-4DD7-D4A7F934822E}"/>
              </a:ext>
            </a:extLst>
          </p:cNvPr>
          <p:cNvPicPr>
            <a:picLocks noChangeAspect="1"/>
          </p:cNvPicPr>
          <p:nvPr/>
        </p:nvPicPr>
        <p:blipFill>
          <a:blip r:embed="rId3"/>
          <a:stretch>
            <a:fillRect/>
          </a:stretch>
        </p:blipFill>
        <p:spPr>
          <a:xfrm>
            <a:off x="2027743" y="1279450"/>
            <a:ext cx="7116257" cy="3864000"/>
          </a:xfrm>
          <a:prstGeom prst="rect">
            <a:avLst/>
          </a:prstGeom>
        </p:spPr>
      </p:pic>
    </p:spTree>
    <p:extLst>
      <p:ext uri="{BB962C8B-B14F-4D97-AF65-F5344CB8AC3E}">
        <p14:creationId xmlns:p14="http://schemas.microsoft.com/office/powerpoint/2010/main" val="406690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3"/>
          <p:cNvPicPr preferRelativeResize="0"/>
          <p:nvPr/>
        </p:nvPicPr>
        <p:blipFill rotWithShape="1">
          <a:blip r:embed="rId3">
            <a:alphaModFix/>
          </a:blip>
          <a:srcRect t="12479" b="12479"/>
          <a:stretch/>
        </p:blipFill>
        <p:spPr>
          <a:xfrm>
            <a:off x="4914400" y="914553"/>
            <a:ext cx="3313500" cy="3314401"/>
          </a:xfrm>
          <a:prstGeom prst="rect">
            <a:avLst/>
          </a:prstGeom>
          <a:noFill/>
          <a:ln>
            <a:noFill/>
          </a:ln>
        </p:spPr>
      </p:pic>
      <p:sp>
        <p:nvSpPr>
          <p:cNvPr id="66" name="Google Shape;66;p13"/>
          <p:cNvSpPr txBox="1">
            <a:spLocks noGrp="1"/>
          </p:cNvSpPr>
          <p:nvPr>
            <p:ph type="ctrTitle"/>
          </p:nvPr>
        </p:nvSpPr>
        <p:spPr>
          <a:xfrm>
            <a:off x="505101" y="1042947"/>
            <a:ext cx="3724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Công Việc Tuần </a:t>
            </a:r>
            <a:r>
              <a:rPr lang="en-US" b="1">
                <a:latin typeface="+mn-lt"/>
              </a:rPr>
              <a:t>3</a:t>
            </a:r>
            <a:endParaRPr b="1">
              <a:latin typeface="+mn-lt"/>
            </a:endParaRPr>
          </a:p>
        </p:txBody>
      </p:sp>
      <p:grpSp>
        <p:nvGrpSpPr>
          <p:cNvPr id="67" name="Google Shape;67;p13"/>
          <p:cNvGrpSpPr/>
          <p:nvPr/>
        </p:nvGrpSpPr>
        <p:grpSpPr>
          <a:xfrm>
            <a:off x="8370067" y="150601"/>
            <a:ext cx="632500" cy="611548"/>
            <a:chOff x="1247825" y="5001950"/>
            <a:chExt cx="443300" cy="428675"/>
          </a:xfrm>
        </p:grpSpPr>
        <p:sp>
          <p:nvSpPr>
            <p:cNvPr id="68" name="Google Shape;68;p1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3194F2D-5634-E11A-1680-3628653E1BC9}"/>
              </a:ext>
            </a:extLst>
          </p:cNvPr>
          <p:cNvSpPr txBox="1"/>
          <p:nvPr/>
        </p:nvSpPr>
        <p:spPr>
          <a:xfrm>
            <a:off x="122464" y="2764402"/>
            <a:ext cx="4865914" cy="178510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vi-VN" sz="2200" i="1">
                <a:latin typeface="+mn-lt"/>
              </a:rPr>
              <a:t>Đề tài : Phân Tích Các Yếu Tố Ảnh Hưởng Đến Sự Hình Thành Hộ Nghèo/Cận Nghèo Ở Tỉnh Đắk Nông. Từ Đó Đề Xuất Phương Án Việc Làm Và Các Chính Sách Để Giảm Nghèo </a:t>
            </a:r>
            <a:endParaRPr lang="en-US" sz="2200" i="1">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b.Thống kê và phân tích</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Google Shape;248;p25">
            <a:extLst>
              <a:ext uri="{FF2B5EF4-FFF2-40B4-BE49-F238E27FC236}">
                <a16:creationId xmlns:a16="http://schemas.microsoft.com/office/drawing/2014/main" id="{30A94DB4-0484-671A-60F2-D7AB9BA4F524}"/>
              </a:ext>
            </a:extLst>
          </p:cNvPr>
          <p:cNvSpPr txBox="1">
            <a:spLocks/>
          </p:cNvSpPr>
          <p:nvPr/>
        </p:nvSpPr>
        <p:spPr>
          <a:xfrm>
            <a:off x="2386189" y="1785939"/>
            <a:ext cx="5836251" cy="31296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r>
              <a:rPr lang="en-US" sz="1600">
                <a:solidFill>
                  <a:schemeClr val="tx1"/>
                </a:solidFill>
                <a:latin typeface="+mn-lt"/>
              </a:rPr>
              <a:t>Ta thấy được:</a:t>
            </a:r>
          </a:p>
          <a:p>
            <a:pPr marL="285750" indent="-285750">
              <a:buFontTx/>
              <a:buChar char="-"/>
            </a:pPr>
            <a:r>
              <a:rPr lang="en-US" sz="1600">
                <a:solidFill>
                  <a:schemeClr val="tx1"/>
                </a:solidFill>
                <a:latin typeface="+mn-lt"/>
              </a:rPr>
              <a:t>Số lượng nghèo và cận nghèo ở xã Quảng Hoà là chiếm số lượng lớn nhất với hơn  21.88% số lượng người thuộc hộ nghèo/cận nghèo trên toàn huyện Đắk Glong.Tiếp theo là các xã </a:t>
            </a:r>
            <a:r>
              <a:rPr lang="vi-VN" sz="1600">
                <a:solidFill>
                  <a:schemeClr val="tx1"/>
                </a:solidFill>
                <a:latin typeface="+mn-lt"/>
              </a:rPr>
              <a:t>Đắk Som, Đắk R'Măng,Quảng Sơn</a:t>
            </a:r>
            <a:r>
              <a:rPr lang="en-US" sz="1600">
                <a:solidFill>
                  <a:schemeClr val="tx1"/>
                </a:solidFill>
                <a:latin typeface="+mn-lt"/>
              </a:rPr>
              <a:t> cũng chiếm số lượng người thuộc hộ nghèo/cận nghèo lớn</a:t>
            </a:r>
          </a:p>
          <a:p>
            <a:pPr marL="285750" indent="-285750">
              <a:buFontTx/>
              <a:buChar char="-"/>
            </a:pPr>
            <a:r>
              <a:rPr lang="en-US" sz="1600">
                <a:solidFill>
                  <a:schemeClr val="tx1"/>
                </a:solidFill>
                <a:latin typeface="+mn-lt"/>
              </a:rPr>
              <a:t>Số lượng người thuộc hộ nghèo và cận nghèo ở xã Đắk Plao là thấp nhất chỉ chiếm khoảng 5.37% trên toàn Huyện Đắk Glong</a:t>
            </a:r>
          </a:p>
          <a:p>
            <a:pPr marL="285750" indent="-285750">
              <a:buFontTx/>
              <a:buChar char="-"/>
            </a:pPr>
            <a:r>
              <a:rPr lang="en-US" sz="1600">
                <a:solidFill>
                  <a:schemeClr val="tx1"/>
                </a:solidFill>
                <a:latin typeface="+mn-lt"/>
              </a:rPr>
              <a:t>Độ  tuổi có sự phân  bố không đồng đều số người lớn tuổi hơn tập trung vào xã Quảng Khê.Nhỏ tuổi nhất là Xã Đắk R’Măng và Xã Đắk Som. Nhìn chung độ tuổi đều phân bố trong độ tuổi lao động</a:t>
            </a:r>
            <a:endParaRPr lang="vi-VN" sz="1600">
              <a:solidFill>
                <a:schemeClr val="tx1"/>
              </a:solidFill>
              <a:latin typeface="+mn-lt"/>
            </a:endParaRPr>
          </a:p>
        </p:txBody>
      </p:sp>
      <p:pic>
        <p:nvPicPr>
          <p:cNvPr id="5" name="Picture 4">
            <a:extLst>
              <a:ext uri="{FF2B5EF4-FFF2-40B4-BE49-F238E27FC236}">
                <a16:creationId xmlns:a16="http://schemas.microsoft.com/office/drawing/2014/main" id="{E8279420-3914-D9EE-345D-2B148290C10A}"/>
              </a:ext>
            </a:extLst>
          </p:cNvPr>
          <p:cNvPicPr>
            <a:picLocks noChangeAspect="1"/>
          </p:cNvPicPr>
          <p:nvPr/>
        </p:nvPicPr>
        <p:blipFill>
          <a:blip r:embed="rId3"/>
          <a:stretch>
            <a:fillRect/>
          </a:stretch>
        </p:blipFill>
        <p:spPr>
          <a:xfrm>
            <a:off x="2339860" y="65001"/>
            <a:ext cx="4464279" cy="1720938"/>
          </a:xfrm>
          <a:prstGeom prst="rect">
            <a:avLst/>
          </a:prstGeom>
        </p:spPr>
      </p:pic>
    </p:spTree>
    <p:extLst>
      <p:ext uri="{BB962C8B-B14F-4D97-AF65-F5344CB8AC3E}">
        <p14:creationId xmlns:p14="http://schemas.microsoft.com/office/powerpoint/2010/main" val="283543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a:t>
            </a:r>
            <a:r>
              <a:rPr lang="en-US" b="1">
                <a:latin typeface="+mn-lt"/>
              </a:rPr>
              <a:t>3</a:t>
            </a:r>
            <a:r>
              <a:rPr lang="vi-VN" b="1">
                <a:latin typeface="+mn-lt"/>
              </a:rPr>
              <a:t>.</a:t>
            </a:r>
            <a:r>
              <a:rPr lang="en-US" b="1">
                <a:latin typeface="+mn-lt"/>
              </a:rPr>
              <a:t> Phân tích số lượng người nghèo/cận nghèo và tuổi của Huyện Đắk Rlấp</a:t>
            </a:r>
            <a:endParaRPr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6" name="Google Shape;110;p18">
            <a:extLst>
              <a:ext uri="{FF2B5EF4-FFF2-40B4-BE49-F238E27FC236}">
                <a16:creationId xmlns:a16="http://schemas.microsoft.com/office/drawing/2014/main" id="{4768D5C3-096E-E878-30A0-0E00CDDF0BF4}"/>
              </a:ext>
            </a:extLst>
          </p:cNvPr>
          <p:cNvSpPr txBox="1">
            <a:spLocks/>
          </p:cNvSpPr>
          <p:nvPr/>
        </p:nvSpPr>
        <p:spPr>
          <a:xfrm>
            <a:off x="2508858" y="1116682"/>
            <a:ext cx="5925300" cy="3864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000"/>
            </a:pPr>
            <a:endParaRPr lang="en-US" sz="1800">
              <a:solidFill>
                <a:schemeClr val="accent1"/>
              </a:solidFill>
              <a:latin typeface="+mn-lt"/>
            </a:endParaRPr>
          </a:p>
          <a:p>
            <a:pPr marL="285750" indent="-285750">
              <a:buSzPts val="2000"/>
              <a:buFontTx/>
              <a:buChar char="-"/>
            </a:pPr>
            <a:endParaRPr lang="en-US" sz="1800">
              <a:latin typeface="+mn-lt"/>
            </a:endParaRPr>
          </a:p>
        </p:txBody>
      </p:sp>
      <p:sp>
        <p:nvSpPr>
          <p:cNvPr id="4" name="Google Shape;110;p18">
            <a:extLst>
              <a:ext uri="{FF2B5EF4-FFF2-40B4-BE49-F238E27FC236}">
                <a16:creationId xmlns:a16="http://schemas.microsoft.com/office/drawing/2014/main" id="{EBC26B6F-6AC5-B484-970C-DA920C4AD669}"/>
              </a:ext>
            </a:extLst>
          </p:cNvPr>
          <p:cNvSpPr txBox="1">
            <a:spLocks/>
          </p:cNvSpPr>
          <p:nvPr/>
        </p:nvSpPr>
        <p:spPr>
          <a:xfrm>
            <a:off x="2402454" y="927100"/>
            <a:ext cx="5925300" cy="198010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000"/>
            </a:pPr>
            <a:r>
              <a:rPr lang="en-US" sz="1800" b="1">
                <a:solidFill>
                  <a:schemeClr val="accent1"/>
                </a:solidFill>
                <a:latin typeface="+mn-lt"/>
              </a:rPr>
              <a:t>a) Biểu đồ biểu diễn</a:t>
            </a:r>
          </a:p>
          <a:p>
            <a:pPr marL="285750" indent="-285750">
              <a:buSzPts val="2000"/>
              <a:buFontTx/>
              <a:buChar char="-"/>
            </a:pPr>
            <a:endParaRPr lang="en-US" sz="1600" b="1">
              <a:latin typeface="+mn-lt"/>
            </a:endParaRPr>
          </a:p>
        </p:txBody>
      </p:sp>
      <p:pic>
        <p:nvPicPr>
          <p:cNvPr id="3" name="Picture 2" descr="A graph with red and blue bars&#10;&#10;Description automatically generated">
            <a:extLst>
              <a:ext uri="{FF2B5EF4-FFF2-40B4-BE49-F238E27FC236}">
                <a16:creationId xmlns:a16="http://schemas.microsoft.com/office/drawing/2014/main" id="{D197D8DD-D270-F784-4F4C-E53805198E6B}"/>
              </a:ext>
            </a:extLst>
          </p:cNvPr>
          <p:cNvPicPr>
            <a:picLocks noChangeAspect="1"/>
          </p:cNvPicPr>
          <p:nvPr/>
        </p:nvPicPr>
        <p:blipFill>
          <a:blip r:embed="rId3"/>
          <a:stretch>
            <a:fillRect/>
          </a:stretch>
        </p:blipFill>
        <p:spPr>
          <a:xfrm>
            <a:off x="2416630" y="1185474"/>
            <a:ext cx="6727370" cy="3957976"/>
          </a:xfrm>
          <a:prstGeom prst="rect">
            <a:avLst/>
          </a:prstGeom>
        </p:spPr>
      </p:pic>
    </p:spTree>
    <p:extLst>
      <p:ext uri="{BB962C8B-B14F-4D97-AF65-F5344CB8AC3E}">
        <p14:creationId xmlns:p14="http://schemas.microsoft.com/office/powerpoint/2010/main" val="227340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b.Thống kê và phân tích</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7" name="Google Shape;248;p25">
            <a:extLst>
              <a:ext uri="{FF2B5EF4-FFF2-40B4-BE49-F238E27FC236}">
                <a16:creationId xmlns:a16="http://schemas.microsoft.com/office/drawing/2014/main" id="{30A94DB4-0484-671A-60F2-D7AB9BA4F524}"/>
              </a:ext>
            </a:extLst>
          </p:cNvPr>
          <p:cNvSpPr txBox="1">
            <a:spLocks/>
          </p:cNvSpPr>
          <p:nvPr/>
        </p:nvSpPr>
        <p:spPr>
          <a:xfrm>
            <a:off x="2386189" y="2666198"/>
            <a:ext cx="5836251" cy="24772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pPr marL="285750" indent="-285750">
              <a:buFontTx/>
              <a:buChar char="-"/>
            </a:pPr>
            <a:r>
              <a:rPr lang="en-US" sz="1600">
                <a:solidFill>
                  <a:schemeClr val="tx1"/>
                </a:solidFill>
                <a:latin typeface="+mn-lt"/>
              </a:rPr>
              <a:t>Xã Đắk Ru có số lượng người nghèo và cận nghèo nhiều nhất chiếm 22.04 % số lượng người nghèo/cận nghèo trên toàn bộ huyện Đắk RLấp.Tiếp theo là các xã như : Nghĩa Thắng, Đắk Wer</a:t>
            </a:r>
          </a:p>
          <a:p>
            <a:pPr marL="285750" indent="-285750">
              <a:buFontTx/>
              <a:buChar char="-"/>
            </a:pPr>
            <a:r>
              <a:rPr lang="en-US" sz="1600">
                <a:solidFill>
                  <a:schemeClr val="tx1"/>
                </a:solidFill>
                <a:latin typeface="+mn-lt"/>
              </a:rPr>
              <a:t>Các giá trị NaN tương ứng xã đó chỉ là hộ nghèo hoặc cận nghèo</a:t>
            </a:r>
          </a:p>
          <a:p>
            <a:pPr marL="285750" indent="-285750">
              <a:buFontTx/>
              <a:buChar char="-"/>
            </a:pPr>
            <a:r>
              <a:rPr lang="en-US" sz="1600">
                <a:solidFill>
                  <a:schemeClr val="tx1"/>
                </a:solidFill>
                <a:latin typeface="+mn-lt"/>
              </a:rPr>
              <a:t>Xã Đạo Nghĩa có số lượng người thuộc hộ nghèo và cận nghèo ít nhất</a:t>
            </a:r>
          </a:p>
          <a:p>
            <a:pPr marL="285750" indent="-285750">
              <a:buFontTx/>
              <a:buChar char="-"/>
            </a:pPr>
            <a:r>
              <a:rPr lang="en-US" sz="1600">
                <a:solidFill>
                  <a:schemeClr val="tx1"/>
                </a:solidFill>
                <a:latin typeface="+mn-lt"/>
              </a:rPr>
              <a:t>Độ tuổi trung bình khá cao nhưng chủ yếu đều nằm trong độ tuổi lao động.Độ tuổi trung bình cao nhất ở xã Kiến Đức và thấp nhất ở Xã Đắk Wer</a:t>
            </a:r>
          </a:p>
          <a:p>
            <a:endParaRPr lang="en-US" sz="1600">
              <a:solidFill>
                <a:schemeClr val="tx1"/>
              </a:solidFill>
              <a:latin typeface="+mn-lt"/>
            </a:endParaRPr>
          </a:p>
        </p:txBody>
      </p:sp>
      <p:pic>
        <p:nvPicPr>
          <p:cNvPr id="3" name="Picture 2">
            <a:extLst>
              <a:ext uri="{FF2B5EF4-FFF2-40B4-BE49-F238E27FC236}">
                <a16:creationId xmlns:a16="http://schemas.microsoft.com/office/drawing/2014/main" id="{7812CDFF-A7E5-D2AF-22AC-9656F98DFD51}"/>
              </a:ext>
            </a:extLst>
          </p:cNvPr>
          <p:cNvPicPr>
            <a:picLocks noChangeAspect="1"/>
          </p:cNvPicPr>
          <p:nvPr/>
        </p:nvPicPr>
        <p:blipFill>
          <a:blip r:embed="rId3"/>
          <a:stretch>
            <a:fillRect/>
          </a:stretch>
        </p:blipFill>
        <p:spPr>
          <a:xfrm>
            <a:off x="2261937" y="105878"/>
            <a:ext cx="6710944" cy="2560320"/>
          </a:xfrm>
          <a:prstGeom prst="rect">
            <a:avLst/>
          </a:prstGeom>
        </p:spPr>
      </p:pic>
    </p:spTree>
    <p:extLst>
      <p:ext uri="{BB962C8B-B14F-4D97-AF65-F5344CB8AC3E}">
        <p14:creationId xmlns:p14="http://schemas.microsoft.com/office/powerpoint/2010/main" val="236669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vi-VN" sz="9600" b="1">
                <a:solidFill>
                  <a:schemeClr val="lt1"/>
                </a:solidFill>
                <a:latin typeface="Inria Serif"/>
                <a:ea typeface="Inria Serif"/>
                <a:cs typeface="Inria Serif"/>
                <a:sym typeface="Inria Serif"/>
              </a:rPr>
              <a:t>4</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670243" y="1854144"/>
            <a:ext cx="4746000" cy="1159800"/>
          </a:xfrm>
          <a:prstGeom prst="rect">
            <a:avLst/>
          </a:prstGeom>
        </p:spPr>
        <p:txBody>
          <a:bodyPr spcFirstLastPara="1" wrap="square" lIns="0" tIns="0" rIns="0" bIns="0" anchor="b" anchorCtr="0">
            <a:noAutofit/>
          </a:bodyPr>
          <a:lstStyle/>
          <a:p>
            <a:r>
              <a:rPr lang="vi-VN" b="1">
                <a:latin typeface="+mn-lt"/>
              </a:rPr>
              <a:t>Phần 4:</a:t>
            </a:r>
            <a:r>
              <a:rPr lang="en-US" sz="3600" b="1">
                <a:latin typeface="+mn-lt"/>
              </a:rPr>
              <a:t>Kết hợp thêm với các tài liệu bên ngoài để đề ra giải pháp giảm nghèo</a:t>
            </a:r>
            <a:br>
              <a:rPr lang="vi-VN" sz="3600" b="1">
                <a:latin typeface="+mn-lt"/>
              </a:rPr>
            </a:br>
            <a:endParaRPr lang="vi-VN" b="1">
              <a:latin typeface="+mn-lt"/>
            </a:endParaRPr>
          </a:p>
        </p:txBody>
      </p:sp>
    </p:spTree>
    <p:extLst>
      <p:ext uri="{BB962C8B-B14F-4D97-AF65-F5344CB8AC3E}">
        <p14:creationId xmlns:p14="http://schemas.microsoft.com/office/powerpoint/2010/main" val="3534602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a) Tổng quan</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TextBox 3">
            <a:extLst>
              <a:ext uri="{FF2B5EF4-FFF2-40B4-BE49-F238E27FC236}">
                <a16:creationId xmlns:a16="http://schemas.microsoft.com/office/drawing/2014/main" id="{3A04EC59-0C17-DF26-EA7F-DBBD3F4A8BBA}"/>
              </a:ext>
            </a:extLst>
          </p:cNvPr>
          <p:cNvSpPr txBox="1"/>
          <p:nvPr/>
        </p:nvSpPr>
        <p:spPr>
          <a:xfrm>
            <a:off x="2369144" y="1914024"/>
            <a:ext cx="4570500" cy="338554"/>
          </a:xfrm>
          <a:prstGeom prst="rect">
            <a:avLst/>
          </a:prstGeom>
          <a:noFill/>
        </p:spPr>
        <p:txBody>
          <a:bodyPr wrap="square">
            <a:spAutoFit/>
          </a:bodyPr>
          <a:lstStyle/>
          <a:p>
            <a:pPr marR="0" algn="l" rtl="0">
              <a:spcBef>
                <a:spcPts val="0"/>
              </a:spcBef>
              <a:spcAft>
                <a:spcPts val="0"/>
              </a:spcAft>
            </a:pPr>
            <a:r>
              <a:rPr lang="en-US" sz="1600" b="1" i="0">
                <a:solidFill>
                  <a:srgbClr val="000000"/>
                </a:solidFill>
                <a:effectLst/>
                <a:latin typeface="Arial" panose="020B0604020202020204" pitchFamily="34" charset="0"/>
                <a:ea typeface="Arial" panose="020B0604020202020204" pitchFamily="34" charset="0"/>
                <a:cs typeface="Arial" panose="020B0604020202020204" pitchFamily="34" charset="0"/>
                <a:hlinkClick r:id="rId3"/>
              </a:rPr>
              <a:t>Link: NIÊN GIÁM THỐNG KÊ.pdf (gso.gov.vn)</a:t>
            </a:r>
            <a:r>
              <a:rPr lang="en-US" sz="1600" b="1" i="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1600" b="1">
              <a:effectLst/>
            </a:endParaRPr>
          </a:p>
        </p:txBody>
      </p:sp>
      <p:sp>
        <p:nvSpPr>
          <p:cNvPr id="5" name="TextBox 4">
            <a:extLst>
              <a:ext uri="{FF2B5EF4-FFF2-40B4-BE49-F238E27FC236}">
                <a16:creationId xmlns:a16="http://schemas.microsoft.com/office/drawing/2014/main" id="{BB47CFB6-862B-F652-07C7-F00E2588647E}"/>
              </a:ext>
            </a:extLst>
          </p:cNvPr>
          <p:cNvSpPr txBox="1"/>
          <p:nvPr/>
        </p:nvSpPr>
        <p:spPr>
          <a:xfrm>
            <a:off x="2369144" y="1083027"/>
            <a:ext cx="6417128" cy="830997"/>
          </a:xfrm>
          <a:prstGeom prst="rect">
            <a:avLst/>
          </a:prstGeom>
          <a:noFill/>
        </p:spPr>
        <p:txBody>
          <a:bodyPr wrap="square">
            <a:spAutoFit/>
          </a:bodyPr>
          <a:lstStyle/>
          <a:p>
            <a:pPr marL="285750" indent="-285750">
              <a:buFont typeface="Arial" panose="020B0604020202020204" pitchFamily="34" charset="0"/>
              <a:buChar char="•"/>
            </a:pPr>
            <a:r>
              <a:rPr lang="en-US" sz="1600">
                <a:solidFill>
                  <a:schemeClr val="accent1"/>
                </a:solidFill>
              </a:rPr>
              <a:t>Các dữ liệu sau đây được trích xuất từ cuốn sách bên dưới</a:t>
            </a:r>
          </a:p>
          <a:p>
            <a:pPr marL="285750" indent="-285750">
              <a:buFont typeface="Arial" panose="020B0604020202020204" pitchFamily="34" charset="0"/>
              <a:buChar char="•"/>
            </a:pPr>
            <a:r>
              <a:rPr lang="en-US" sz="1600">
                <a:solidFill>
                  <a:schemeClr val="accent1"/>
                </a:solidFill>
              </a:rPr>
              <a:t>Bao gồm : thống kê,phân tích dữ liệu …</a:t>
            </a:r>
          </a:p>
          <a:p>
            <a:r>
              <a:rPr lang="en-US" sz="1600">
                <a:solidFill>
                  <a:schemeClr val="accent1"/>
                </a:solidFill>
              </a:rPr>
              <a:t> </a:t>
            </a:r>
          </a:p>
        </p:txBody>
      </p:sp>
    </p:spTree>
    <p:extLst>
      <p:ext uri="{BB962C8B-B14F-4D97-AF65-F5344CB8AC3E}">
        <p14:creationId xmlns:p14="http://schemas.microsoft.com/office/powerpoint/2010/main" val="261268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a) Tổng quan</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3" name="Picture 2">
            <a:extLst>
              <a:ext uri="{FF2B5EF4-FFF2-40B4-BE49-F238E27FC236}">
                <a16:creationId xmlns:a16="http://schemas.microsoft.com/office/drawing/2014/main" id="{C66897B5-2493-7F00-DC1C-220124B0F57A}"/>
              </a:ext>
            </a:extLst>
          </p:cNvPr>
          <p:cNvPicPr>
            <a:picLocks noChangeAspect="1"/>
          </p:cNvPicPr>
          <p:nvPr/>
        </p:nvPicPr>
        <p:blipFill>
          <a:blip r:embed="rId3"/>
          <a:stretch>
            <a:fillRect/>
          </a:stretch>
        </p:blipFill>
        <p:spPr>
          <a:xfrm>
            <a:off x="1763484" y="313687"/>
            <a:ext cx="7380515" cy="4829813"/>
          </a:xfrm>
          <a:prstGeom prst="rect">
            <a:avLst/>
          </a:prstGeom>
        </p:spPr>
      </p:pic>
    </p:spTree>
    <p:extLst>
      <p:ext uri="{BB962C8B-B14F-4D97-AF65-F5344CB8AC3E}">
        <p14:creationId xmlns:p14="http://schemas.microsoft.com/office/powerpoint/2010/main" val="3157097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a) Tổng quan</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3" name="TextBox 2">
            <a:extLst>
              <a:ext uri="{FF2B5EF4-FFF2-40B4-BE49-F238E27FC236}">
                <a16:creationId xmlns:a16="http://schemas.microsoft.com/office/drawing/2014/main" id="{56DB7AAD-D053-CEFA-2DCB-CD0B09D8BC9B}"/>
              </a:ext>
            </a:extLst>
          </p:cNvPr>
          <p:cNvSpPr txBox="1"/>
          <p:nvPr/>
        </p:nvSpPr>
        <p:spPr>
          <a:xfrm>
            <a:off x="2653393" y="1142881"/>
            <a:ext cx="6417128" cy="2246769"/>
          </a:xfrm>
          <a:prstGeom prst="rect">
            <a:avLst/>
          </a:prstGeom>
          <a:noFill/>
        </p:spPr>
        <p:txBody>
          <a:bodyPr wrap="square">
            <a:spAutoFit/>
          </a:bodyPr>
          <a:lstStyle/>
          <a:p>
            <a:pPr marL="285750" indent="-285750">
              <a:buFont typeface="Arial" panose="020B0604020202020204" pitchFamily="34" charset="0"/>
              <a:buChar char="•"/>
            </a:pPr>
            <a:r>
              <a:rPr lang="vi-VN">
                <a:solidFill>
                  <a:schemeClr val="accent1"/>
                </a:solidFill>
              </a:rPr>
              <a:t>Dân số trung bình năm 2022 của toàn tỉnh đạt 670.558 người, tăng 6.142 người, tương đương tăng 0,92% so với năm 2021, trong đó dân số thành thị: 111.861 người, chiếm 16,68%; dân số nông thôn: 558.697 người, chiếm 83,32%; dân số nam: 343.067 người, chiếm 51,16%; dân số nữ: 327.491 người, chiếm 48,84%. </a:t>
            </a:r>
            <a:endParaRPr lang="en-US">
              <a:solidFill>
                <a:schemeClr val="accent1"/>
              </a:solidFill>
            </a:endParaRPr>
          </a:p>
          <a:p>
            <a:pPr marL="285750" indent="-285750">
              <a:buFont typeface="Arial" panose="020B0604020202020204" pitchFamily="34" charset="0"/>
              <a:buChar char="•"/>
            </a:pPr>
            <a:endParaRPr lang="en-US">
              <a:solidFill>
                <a:schemeClr val="accent1"/>
              </a:solidFill>
            </a:endParaRPr>
          </a:p>
          <a:p>
            <a:pPr marL="285750" indent="-285750">
              <a:buFont typeface="Arial" panose="020B0604020202020204" pitchFamily="34" charset="0"/>
              <a:buChar char="•"/>
            </a:pPr>
            <a:r>
              <a:rPr lang="vi-VN">
                <a:solidFill>
                  <a:schemeClr val="accent1"/>
                </a:solidFill>
              </a:rPr>
              <a:t>Lực lượng lao động từ 15 tuổi trở lên của toàn tỉnh đạt 391.848 người, tăng 2.776 người so với năm 2021, trong đó lao động nam chiếm 53,66%; lao động nữ chiếm 46,34%; lực lượng lao động ở khu vực thành thị chiếm 17,47%; lực lượng lao động ở nông thôn chiếm 82,53%. </a:t>
            </a:r>
            <a:endParaRPr lang="en-US">
              <a:solidFill>
                <a:schemeClr val="accent1"/>
              </a:solidFill>
            </a:endParaRPr>
          </a:p>
        </p:txBody>
      </p:sp>
    </p:spTree>
    <p:extLst>
      <p:ext uri="{BB962C8B-B14F-4D97-AF65-F5344CB8AC3E}">
        <p14:creationId xmlns:p14="http://schemas.microsoft.com/office/powerpoint/2010/main" val="2574224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a) Tổng quan</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TextBox 3">
            <a:extLst>
              <a:ext uri="{FF2B5EF4-FFF2-40B4-BE49-F238E27FC236}">
                <a16:creationId xmlns:a16="http://schemas.microsoft.com/office/drawing/2014/main" id="{813B798D-E343-F8DD-8F50-46443AB1E0BB}"/>
              </a:ext>
            </a:extLst>
          </p:cNvPr>
          <p:cNvSpPr txBox="1"/>
          <p:nvPr/>
        </p:nvSpPr>
        <p:spPr>
          <a:xfrm>
            <a:off x="2385471" y="1079621"/>
            <a:ext cx="6302829" cy="3108543"/>
          </a:xfrm>
          <a:prstGeom prst="rect">
            <a:avLst/>
          </a:prstGeom>
          <a:noFill/>
        </p:spPr>
        <p:txBody>
          <a:bodyPr wrap="square">
            <a:spAutoFit/>
          </a:bodyPr>
          <a:lstStyle/>
          <a:p>
            <a:endParaRPr lang="en-US">
              <a:solidFill>
                <a:schemeClr val="accent1"/>
              </a:solidFill>
            </a:endParaRPr>
          </a:p>
          <a:p>
            <a:pPr marL="285750" indent="-285750">
              <a:buFont typeface="Arial" panose="020B0604020202020204" pitchFamily="34" charset="0"/>
              <a:buChar char="•"/>
            </a:pPr>
            <a:r>
              <a:rPr lang="vi-VN">
                <a:solidFill>
                  <a:schemeClr val="accent1"/>
                </a:solidFill>
              </a:rPr>
              <a:t>Lao động từ 15 tuổi trở lên đang làm việc trong các ngành kinh tế năm 2022 đạt 389.373 người, tăng 2.611 người so với năm 2021, trong đó: Lao động khu vực kinh tế ngoài nhà nước cao nhất với 365.675 người, chiếm 93,91% trong tổng số lao động đang làm việc toàn tỉnh; khu vực kinh tế đầu tư nước ngoài thấp nhất với 287 người, chiếm 0,07%. </a:t>
            </a:r>
            <a:endParaRPr lang="en-US">
              <a:solidFill>
                <a:schemeClr val="accent1"/>
              </a:solidFill>
            </a:endParaRPr>
          </a:p>
          <a:p>
            <a:pPr marL="285750" indent="-285750">
              <a:buFont typeface="Arial" panose="020B0604020202020204" pitchFamily="34" charset="0"/>
              <a:buChar char="•"/>
            </a:pPr>
            <a:r>
              <a:rPr lang="vi-VN">
                <a:solidFill>
                  <a:schemeClr val="accent1"/>
                </a:solidFill>
              </a:rPr>
              <a:t>Tỷ lệ lao động từ 15 tuổi trở lên đang làm việc đã qua đào tạo có bằng cấp, chứng chỉ đạt 14,73% (thấp hơn mức 15,40% của năm 2021), trong đó lao động đã qua đào tạo khu vực thành thị đạt 36,76%; khu vực nông thôn đạt 10,06%. </a:t>
            </a:r>
            <a:endParaRPr lang="en-US">
              <a:solidFill>
                <a:schemeClr val="accent1"/>
              </a:solidFill>
            </a:endParaRPr>
          </a:p>
          <a:p>
            <a:pPr marL="285750" indent="-285750">
              <a:buFont typeface="Arial" panose="020B0604020202020204" pitchFamily="34" charset="0"/>
              <a:buChar char="•"/>
            </a:pPr>
            <a:r>
              <a:rPr lang="vi-VN">
                <a:solidFill>
                  <a:schemeClr val="accent1"/>
                </a:solidFill>
              </a:rPr>
              <a:t>Tỷ lệ thất nghiệp của lực lượng lao động là 0,64%, trong đó: khu vực thành thị 0,58%; khu vực nông thôn 0,66%. Tỷ lệ thiếu việc làm của lực lượng lao động trong độ tuổi là 1,06%, trong đó: khu vực thành thị 0,97%; khu vực nông thôn 1,08%. </a:t>
            </a:r>
            <a:endParaRPr lang="en-US">
              <a:solidFill>
                <a:schemeClr val="accent1"/>
              </a:solidFill>
            </a:endParaRPr>
          </a:p>
        </p:txBody>
      </p:sp>
    </p:spTree>
    <p:extLst>
      <p:ext uri="{BB962C8B-B14F-4D97-AF65-F5344CB8AC3E}">
        <p14:creationId xmlns:p14="http://schemas.microsoft.com/office/powerpoint/2010/main" val="66487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a) Tổng quan</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7" name="Google Shape;248;p25">
            <a:extLst>
              <a:ext uri="{FF2B5EF4-FFF2-40B4-BE49-F238E27FC236}">
                <a16:creationId xmlns:a16="http://schemas.microsoft.com/office/drawing/2014/main" id="{30A94DB4-0484-671A-60F2-D7AB9BA4F524}"/>
              </a:ext>
            </a:extLst>
          </p:cNvPr>
          <p:cNvSpPr txBox="1">
            <a:spLocks/>
          </p:cNvSpPr>
          <p:nvPr/>
        </p:nvSpPr>
        <p:spPr>
          <a:xfrm>
            <a:off x="2470856" y="1192997"/>
            <a:ext cx="5836251" cy="29157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pPr marL="285750" indent="-285750">
              <a:buFont typeface="Arial" panose="020B0604020202020204" pitchFamily="34" charset="0"/>
              <a:buChar char="•"/>
            </a:pPr>
            <a:endParaRPr lang="en-US" sz="1600">
              <a:solidFill>
                <a:schemeClr val="tx1"/>
              </a:solidFill>
              <a:latin typeface="+mn-lt"/>
            </a:endParaRPr>
          </a:p>
          <a:p>
            <a:pPr marL="285750" indent="-285750">
              <a:buFont typeface="Arial" panose="020B0604020202020204" pitchFamily="34" charset="0"/>
              <a:buChar char="•"/>
            </a:pPr>
            <a:r>
              <a:rPr lang="en-US" sz="1600">
                <a:solidFill>
                  <a:schemeClr val="tx1"/>
                </a:solidFill>
                <a:latin typeface="+mn-lt"/>
              </a:rPr>
              <a:t>Theo báo cáo cho thấy tỉnh đắk nông tập trung vào phát triển nông nghiệp nhiều hơn</a:t>
            </a:r>
          </a:p>
          <a:p>
            <a:pPr marL="285750" indent="-285750">
              <a:buFont typeface="Arial" panose="020B0604020202020204" pitchFamily="34" charset="0"/>
              <a:buChar char="•"/>
            </a:pPr>
            <a:r>
              <a:rPr lang="en-US" sz="1600">
                <a:solidFill>
                  <a:schemeClr val="tx1"/>
                </a:solidFill>
                <a:latin typeface="+mn-lt"/>
              </a:rPr>
              <a:t>Chưa có nhiều chính sách hỗ trợ cho người thuộc hộ nghèo/cận nghèo</a:t>
            </a:r>
          </a:p>
          <a:p>
            <a:pPr marL="285750" indent="-285750">
              <a:buFont typeface="Arial" panose="020B0604020202020204" pitchFamily="34" charset="0"/>
              <a:buChar char="•"/>
            </a:pPr>
            <a:r>
              <a:rPr lang="en-US" sz="1600">
                <a:solidFill>
                  <a:schemeClr val="tx1"/>
                </a:solidFill>
                <a:latin typeface="+mn-lt"/>
              </a:rPr>
              <a:t>Chưa có nhiều ứng dụng công nghệ vào sản xuất nông nghiệp</a:t>
            </a:r>
          </a:p>
          <a:p>
            <a:pPr marL="285750" indent="-285750">
              <a:buFont typeface="Arial" panose="020B0604020202020204" pitchFamily="34" charset="0"/>
              <a:buChar char="•"/>
            </a:pPr>
            <a:r>
              <a:rPr lang="en-US" sz="1600">
                <a:solidFill>
                  <a:schemeClr val="tx1"/>
                </a:solidFill>
                <a:latin typeface="+mn-lt"/>
              </a:rPr>
              <a:t>Độ tuổi lao động chiếm phần lớn dân số của tỉnh Đắk Nông</a:t>
            </a:r>
          </a:p>
          <a:p>
            <a:pPr marL="285750" indent="-285750">
              <a:buFont typeface="Arial" panose="020B0604020202020204" pitchFamily="34" charset="0"/>
              <a:buChar char="•"/>
            </a:pPr>
            <a:r>
              <a:rPr lang="en-US" sz="1600">
                <a:solidFill>
                  <a:schemeClr val="tx1"/>
                </a:solidFill>
                <a:latin typeface="+mn-lt"/>
              </a:rPr>
              <a:t>Chưa có các chương trình mở lớp đào tạo nghề ngắn hạn và dài hạn</a:t>
            </a:r>
          </a:p>
          <a:p>
            <a:pPr marL="285750" indent="-285750">
              <a:buFont typeface="Arial" panose="020B0604020202020204" pitchFamily="34" charset="0"/>
              <a:buChar char="•"/>
            </a:pPr>
            <a:endParaRPr lang="en-US" sz="1600">
              <a:solidFill>
                <a:schemeClr val="tx1"/>
              </a:solidFill>
              <a:latin typeface="+mn-lt"/>
            </a:endParaRPr>
          </a:p>
          <a:p>
            <a:pPr marL="285750" indent="-285750">
              <a:buFont typeface="Arial" panose="020B0604020202020204" pitchFamily="34" charset="0"/>
              <a:buChar char="•"/>
            </a:pPr>
            <a:endParaRPr lang="vi-VN" sz="1600">
              <a:solidFill>
                <a:schemeClr val="tx1"/>
              </a:solidFill>
              <a:latin typeface="+mn-lt"/>
            </a:endParaRPr>
          </a:p>
        </p:txBody>
      </p:sp>
    </p:spTree>
    <p:extLst>
      <p:ext uri="{BB962C8B-B14F-4D97-AF65-F5344CB8AC3E}">
        <p14:creationId xmlns:p14="http://schemas.microsoft.com/office/powerpoint/2010/main" val="4157960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b.Giải pháp</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7" name="Google Shape;248;p25">
            <a:extLst>
              <a:ext uri="{FF2B5EF4-FFF2-40B4-BE49-F238E27FC236}">
                <a16:creationId xmlns:a16="http://schemas.microsoft.com/office/drawing/2014/main" id="{30A94DB4-0484-671A-60F2-D7AB9BA4F524}"/>
              </a:ext>
            </a:extLst>
          </p:cNvPr>
          <p:cNvSpPr txBox="1">
            <a:spLocks/>
          </p:cNvSpPr>
          <p:nvPr/>
        </p:nvSpPr>
        <p:spPr>
          <a:xfrm>
            <a:off x="2453922" y="930531"/>
            <a:ext cx="5836251" cy="24772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pPr marR="0" algn="l" rtl="0">
              <a:spcBef>
                <a:spcPts val="0"/>
              </a:spcBef>
              <a:spcAft>
                <a:spcPts val="0"/>
              </a:spcAft>
            </a:pPr>
            <a:r>
              <a:rPr lang="en-US" sz="1600">
                <a:effectLst/>
                <a:latin typeface="+mj-lt"/>
              </a:rPr>
              <a:t>Dựa trên dữ liệu đã phân tích và niên giám thống kê</a:t>
            </a:r>
            <a:r>
              <a:rPr lang="en-US" sz="1600">
                <a:latin typeface="+mj-lt"/>
              </a:rPr>
              <a:t> em có các giải pháp sau:</a:t>
            </a:r>
          </a:p>
          <a:p>
            <a:pPr marR="0" algn="l" rtl="0">
              <a:spcBef>
                <a:spcPts val="0"/>
              </a:spcBef>
              <a:spcAft>
                <a:spcPts val="0"/>
              </a:spcAft>
            </a:pPr>
            <a:endParaRPr lang="vi-VN" sz="1600">
              <a:latin typeface="+mj-lt"/>
            </a:endParaRPr>
          </a:p>
          <a:p>
            <a:pPr marR="0" algn="l" rtl="0">
              <a:lnSpc>
                <a:spcPct val="100000"/>
              </a:lnSpc>
              <a:spcBef>
                <a:spcPts val="0"/>
              </a:spcBef>
              <a:spcAft>
                <a:spcPts val="0"/>
              </a:spcAft>
            </a:pPr>
            <a:r>
              <a:rPr lang="en-US" sz="1600">
                <a:latin typeface="+mj-lt"/>
              </a:rPr>
              <a:t>-     </a:t>
            </a:r>
            <a:r>
              <a:rPr lang="vi-VN" sz="1600">
                <a:latin typeface="+mj-lt"/>
              </a:rPr>
              <a:t>Ứng dụng công nghệ trong sản xuất: Đưa vào áp dụng các kỹ thuật nông nghiệp tiên tiến và công nghệ mới. Điều này có thể bao gồm giống cây trồng và vật nuôi mới, kỹ thuật canh tác hiệu quả hơn. Cung cấp các khóa đào tạo cho người dân về quản lý nông trại, marketing nông sản, và quản lý tài chính. Chú trọng đến việc nâng cao kỹ năng của các hộ gia đình có thu nhập thấp</a:t>
            </a:r>
            <a:endParaRPr lang="en-US" sz="1600">
              <a:latin typeface="+mj-lt"/>
            </a:endParaRPr>
          </a:p>
          <a:p>
            <a:pPr marR="0" algn="l" rtl="0">
              <a:lnSpc>
                <a:spcPct val="100000"/>
              </a:lnSpc>
              <a:spcBef>
                <a:spcPts val="0"/>
              </a:spcBef>
              <a:spcAft>
                <a:spcPts val="0"/>
              </a:spcAft>
            </a:pPr>
            <a:endParaRPr lang="vi-VN" sz="1600">
              <a:latin typeface="+mj-lt"/>
            </a:endParaRPr>
          </a:p>
          <a:p>
            <a:pPr marR="0" algn="l" rtl="0">
              <a:lnSpc>
                <a:spcPct val="100000"/>
              </a:lnSpc>
              <a:spcBef>
                <a:spcPts val="0"/>
              </a:spcBef>
              <a:spcAft>
                <a:spcPts val="0"/>
              </a:spcAft>
            </a:pPr>
            <a:r>
              <a:rPr lang="en-US" sz="1600">
                <a:latin typeface="+mj-lt"/>
              </a:rPr>
              <a:t>-    </a:t>
            </a:r>
            <a:r>
              <a:rPr lang="vi-VN" sz="1600">
                <a:latin typeface="+mj-lt"/>
              </a:rPr>
              <a:t>Đầu tư vào các dự án cơ sở hạ tầng, đặc biệt là giao thông để kết nối các khu vực nông thôn với các thị trường lớn hơn. Điều này có thể giúp giảm chi phí vận chuyển và tăng khả năng tiếp cận thị trường. Xây dựng các cơ sở hạ tầng cộng đồng như trường học, trung tâm y tế, và các cơ sở văn hóa để cải thiện chất lượng cuộc sống</a:t>
            </a:r>
          </a:p>
          <a:p>
            <a:pPr marR="0" algn="l" rtl="0">
              <a:spcBef>
                <a:spcPts val="0"/>
              </a:spcBef>
              <a:spcAft>
                <a:spcPts val="0"/>
              </a:spcAft>
            </a:pPr>
            <a:endParaRPr lang="vi-VN" sz="1600">
              <a:latin typeface="+mj-lt"/>
            </a:endParaRPr>
          </a:p>
        </p:txBody>
      </p:sp>
    </p:spTree>
    <p:extLst>
      <p:ext uri="{BB962C8B-B14F-4D97-AF65-F5344CB8AC3E}">
        <p14:creationId xmlns:p14="http://schemas.microsoft.com/office/powerpoint/2010/main" val="177141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55700" y="823775"/>
            <a:ext cx="1822136"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Nội dung Công việc cần thực hiện trong tuần </a:t>
            </a:r>
            <a:r>
              <a:rPr lang="en-US" b="1">
                <a:latin typeface="+mn-lt"/>
              </a:rPr>
              <a:t>3</a:t>
            </a:r>
            <a:endParaRPr b="1">
              <a:latin typeface="+mn-lt"/>
            </a:endParaRPr>
          </a:p>
        </p:txBody>
      </p:sp>
      <p:sp>
        <p:nvSpPr>
          <p:cNvPr id="80" name="Google Shape;80;p14"/>
          <p:cNvSpPr txBox="1">
            <a:spLocks noGrp="1"/>
          </p:cNvSpPr>
          <p:nvPr>
            <p:ph type="body" idx="1"/>
          </p:nvPr>
        </p:nvSpPr>
        <p:spPr>
          <a:xfrm>
            <a:off x="2729117" y="1148125"/>
            <a:ext cx="6088311" cy="340754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a:latin typeface="+mn-lt"/>
              </a:rPr>
              <a:t>Công việc tuần này:</a:t>
            </a:r>
          </a:p>
          <a:p>
            <a:pPr marL="0" lvl="0" indent="0" algn="l" rtl="0">
              <a:spcBef>
                <a:spcPts val="0"/>
              </a:spcBef>
              <a:spcAft>
                <a:spcPts val="0"/>
              </a:spcAft>
              <a:buClr>
                <a:schemeClr val="dk1"/>
              </a:buClr>
              <a:buSzPts val="1100"/>
              <a:buFont typeface="Arial"/>
              <a:buNone/>
            </a:pPr>
            <a:r>
              <a:rPr lang="vi-VN">
                <a:latin typeface="+mn-lt"/>
              </a:rPr>
              <a:t>+ Xử lý dữ liệu (tuổi k</a:t>
            </a:r>
            <a:r>
              <a:rPr lang="en-US">
                <a:latin typeface="+mn-lt"/>
              </a:rPr>
              <a:t>hông</a:t>
            </a:r>
            <a:r>
              <a:rPr lang="vi-VN">
                <a:latin typeface="+mn-lt"/>
              </a:rPr>
              <a:t> hợp lý)</a:t>
            </a:r>
          </a:p>
          <a:p>
            <a:pPr marL="0" lvl="0" indent="0" algn="l" rtl="0">
              <a:spcBef>
                <a:spcPts val="0"/>
              </a:spcBef>
              <a:spcAft>
                <a:spcPts val="0"/>
              </a:spcAft>
              <a:buClr>
                <a:schemeClr val="dk1"/>
              </a:buClr>
              <a:buSzPts val="1100"/>
              <a:buFont typeface="Arial"/>
              <a:buNone/>
            </a:pPr>
            <a:r>
              <a:rPr lang="vi-VN">
                <a:latin typeface="+mn-lt"/>
              </a:rPr>
              <a:t>+ Thống kê các loại dữ liệu sẽ dùng để phân tích, xử lý và nghiên cuối đến cuối khóa thực tập (ngoại trừ dữ liệu về ngày sinh trong đề tài đưa ra).</a:t>
            </a:r>
            <a:endParaRPr lang="en-US">
              <a:latin typeface="+mn-lt"/>
            </a:endParaRPr>
          </a:p>
        </p:txBody>
      </p:sp>
      <p:sp>
        <p:nvSpPr>
          <p:cNvPr id="82" name="Google Shape;82;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a:latin typeface="+mn-lt"/>
              </a:rPr>
              <a:t>b.Giải pháp</a:t>
            </a:r>
            <a:endParaRPr sz="1800"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7" name="Google Shape;248;p25">
            <a:extLst>
              <a:ext uri="{FF2B5EF4-FFF2-40B4-BE49-F238E27FC236}">
                <a16:creationId xmlns:a16="http://schemas.microsoft.com/office/drawing/2014/main" id="{30A94DB4-0484-671A-60F2-D7AB9BA4F524}"/>
              </a:ext>
            </a:extLst>
          </p:cNvPr>
          <p:cNvSpPr txBox="1">
            <a:spLocks/>
          </p:cNvSpPr>
          <p:nvPr/>
        </p:nvSpPr>
        <p:spPr>
          <a:xfrm>
            <a:off x="2453922" y="930531"/>
            <a:ext cx="5836251" cy="30657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pPr marL="285750" marR="0" indent="-285750" algn="l" rtl="0">
              <a:spcBef>
                <a:spcPts val="0"/>
              </a:spcBef>
              <a:spcAft>
                <a:spcPts val="0"/>
              </a:spcAft>
              <a:buFontTx/>
              <a:buChar char="-"/>
            </a:pPr>
            <a:r>
              <a:rPr lang="en-US" sz="1600">
                <a:latin typeface="+mj-lt"/>
              </a:rPr>
              <a:t>Hầu hết những người thuộc hộ nghèo/ cận nghèo đều thuộc vào độ tuổi lao động nên chính quyền địa phương cần mở các trung tâm dạy nghề ngắn hạn và dài hạn để hỗ trợ cho người dân có thể học tập các kỹ năng cần thiết để tìm việc và tăng thu nhập</a:t>
            </a:r>
          </a:p>
          <a:p>
            <a:pPr marR="0" algn="l" rtl="0">
              <a:spcBef>
                <a:spcPts val="0"/>
              </a:spcBef>
              <a:spcAft>
                <a:spcPts val="0"/>
              </a:spcAft>
            </a:pPr>
            <a:endParaRPr lang="en-US" sz="1600">
              <a:latin typeface="+mj-lt"/>
            </a:endParaRPr>
          </a:p>
          <a:p>
            <a:pPr marL="285750" marR="0" indent="-285750" algn="l" rtl="0">
              <a:spcBef>
                <a:spcPts val="0"/>
              </a:spcBef>
              <a:spcAft>
                <a:spcPts val="0"/>
              </a:spcAft>
              <a:buFontTx/>
              <a:buChar char="-"/>
            </a:pPr>
            <a:r>
              <a:rPr lang="en-US" sz="1600">
                <a:latin typeface="+mj-lt"/>
              </a:rPr>
              <a:t>Nêu ưu tiên hỗ trợ cho các huyện có số lượng người thuộc hộ nghèo/cận nghèo lớn.Nếu huyện đó có số lượng người hộ nghèo/ cận nghèo lớn mà có độ tuổi trung bình cao thì nên ưu tiên các chính sách như: hỗ trợ tiền,hỗ trợ gạo.Nếu huyện đó có số lượng người nghèo/cận người nhiều mà có độ tuổi trung bình thấp rơi vào độ tuổi lao động thì nên mở các trung tâm dạy nghề để họ học tập và tìm việc làm</a:t>
            </a:r>
          </a:p>
          <a:p>
            <a:pPr marR="0" algn="l" rtl="0">
              <a:spcBef>
                <a:spcPts val="0"/>
              </a:spcBef>
              <a:spcAft>
                <a:spcPts val="0"/>
              </a:spcAft>
            </a:pPr>
            <a:endParaRPr lang="en-US" sz="1600">
              <a:latin typeface="+mj-lt"/>
            </a:endParaRPr>
          </a:p>
          <a:p>
            <a:pPr marR="0" algn="l" rtl="0">
              <a:spcBef>
                <a:spcPts val="0"/>
              </a:spcBef>
              <a:spcAft>
                <a:spcPts val="0"/>
              </a:spcAft>
            </a:pPr>
            <a:endParaRPr lang="en-US" sz="1600">
              <a:latin typeface="+mj-lt"/>
            </a:endParaRPr>
          </a:p>
        </p:txBody>
      </p:sp>
    </p:spTree>
    <p:extLst>
      <p:ext uri="{BB962C8B-B14F-4D97-AF65-F5344CB8AC3E}">
        <p14:creationId xmlns:p14="http://schemas.microsoft.com/office/powerpoint/2010/main" val="168829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 Quý Anh/Chị</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Cám ơn quý Anh/Chị đã lắng nghe Em trình bày !</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78276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gồm </a:t>
            </a:r>
            <a:r>
              <a:rPr lang="en-US" b="1">
                <a:latin typeface="+mn-lt"/>
              </a:rPr>
              <a:t>3</a:t>
            </a:r>
            <a:r>
              <a:rPr lang="vi-VN" b="1">
                <a:latin typeface="+mn-lt"/>
              </a:rPr>
              <a:t> phần chính:</a:t>
            </a:r>
            <a:endParaRPr b="1">
              <a:latin typeface="+mn-lt"/>
            </a:endParaRPr>
          </a:p>
        </p:txBody>
      </p:sp>
      <p:sp>
        <p:nvSpPr>
          <p:cNvPr id="90" name="Google Shape;90;p15"/>
          <p:cNvSpPr txBox="1">
            <a:spLocks noGrp="1"/>
          </p:cNvSpPr>
          <p:nvPr>
            <p:ph type="subTitle" idx="1"/>
          </p:nvPr>
        </p:nvSpPr>
        <p:spPr>
          <a:xfrm>
            <a:off x="702899" y="2787332"/>
            <a:ext cx="5101907" cy="1735681"/>
          </a:xfrm>
          <a:prstGeom prst="rect">
            <a:avLst/>
          </a:prstGeom>
        </p:spPr>
        <p:txBody>
          <a:bodyPr spcFirstLastPara="1" wrap="square" lIns="0" tIns="0" rIns="0" bIns="0" anchor="t" anchorCtr="0">
            <a:noAutofit/>
          </a:bodyPr>
          <a:lstStyle/>
          <a:p>
            <a:pPr marL="0" lvl="0" indent="0" rtl="0">
              <a:spcBef>
                <a:spcPts val="0"/>
              </a:spcBef>
              <a:spcAft>
                <a:spcPts val="600"/>
              </a:spcAft>
              <a:buNone/>
            </a:pPr>
            <a:r>
              <a:rPr lang="vi-VN" sz="1800" b="1">
                <a:latin typeface="+mn-lt"/>
              </a:rPr>
              <a:t> Phần 1:  </a:t>
            </a:r>
            <a:r>
              <a:rPr lang="en-US" sz="1800" b="1">
                <a:latin typeface="+mn-lt"/>
              </a:rPr>
              <a:t>Xử lý dữ liệu lại cột tuổi</a:t>
            </a:r>
            <a:endParaRPr lang="vi-VN" sz="1800" b="1">
              <a:latin typeface="+mn-lt"/>
            </a:endParaRPr>
          </a:p>
          <a:p>
            <a:pPr marL="0" lvl="0" indent="0" rtl="0">
              <a:spcBef>
                <a:spcPts val="0"/>
              </a:spcBef>
              <a:spcAft>
                <a:spcPts val="600"/>
              </a:spcAft>
              <a:buNone/>
            </a:pPr>
            <a:r>
              <a:rPr lang="vi-VN" sz="1800" b="1">
                <a:latin typeface="+mn-lt"/>
              </a:rPr>
              <a:t> Phần 2: </a:t>
            </a:r>
            <a:r>
              <a:rPr lang="en-US" sz="1800" b="1">
                <a:latin typeface="+mn-lt"/>
              </a:rPr>
              <a:t> Liệt kê các yếu tố cần để phân tích</a:t>
            </a:r>
          </a:p>
          <a:p>
            <a:pPr marL="0" lvl="0" indent="0" rtl="0">
              <a:spcBef>
                <a:spcPts val="0"/>
              </a:spcBef>
              <a:spcAft>
                <a:spcPts val="600"/>
              </a:spcAft>
              <a:buNone/>
            </a:pPr>
            <a:r>
              <a:rPr lang="en-US" sz="1800" b="1">
                <a:latin typeface="+mn-lt"/>
              </a:rPr>
              <a:t> </a:t>
            </a:r>
            <a:r>
              <a:rPr lang="vi-VN" sz="1800" b="1">
                <a:latin typeface="+mn-lt"/>
              </a:rPr>
              <a:t>Phần 3:  </a:t>
            </a:r>
            <a:r>
              <a:rPr lang="en-US" sz="1800" b="1">
                <a:latin typeface="+mn-lt"/>
              </a:rPr>
              <a:t>P</a:t>
            </a:r>
            <a:r>
              <a:rPr lang="vi-VN" sz="1800" b="1">
                <a:latin typeface="+mn-lt"/>
              </a:rPr>
              <a:t>hân tích</a:t>
            </a:r>
            <a:r>
              <a:rPr lang="en-US" sz="1800" b="1">
                <a:latin typeface="+mn-lt"/>
              </a:rPr>
              <a:t> yếu tố tuổi</a:t>
            </a:r>
          </a:p>
          <a:p>
            <a:pPr marL="0" indent="0">
              <a:spcAft>
                <a:spcPts val="600"/>
              </a:spcAft>
            </a:pPr>
            <a:r>
              <a:rPr lang="en-US" sz="1800" b="1">
                <a:latin typeface="+mn-lt"/>
              </a:rPr>
              <a:t> Phần 4 : Kết hợp thêm với các tài liệu bên ngoài để đề ra giải pháp giảm nghèo</a:t>
            </a:r>
            <a:endParaRPr lang="vi-VN" sz="1800" b="1">
              <a:latin typeface="+mn-lt"/>
            </a:endParaRPr>
          </a:p>
          <a:p>
            <a:pPr marL="0" lvl="0" indent="0" rtl="0">
              <a:spcBef>
                <a:spcPts val="0"/>
              </a:spcBef>
              <a:spcAft>
                <a:spcPts val="600"/>
              </a:spcAft>
              <a:buNone/>
            </a:pPr>
            <a:endParaRPr sz="1800" b="1">
              <a:latin typeface="+mn-lt"/>
            </a:endParaRPr>
          </a:p>
        </p:txBody>
      </p:sp>
    </p:spTree>
    <p:extLst>
      <p:ext uri="{BB962C8B-B14F-4D97-AF65-F5344CB8AC3E}">
        <p14:creationId xmlns:p14="http://schemas.microsoft.com/office/powerpoint/2010/main" val="5394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1</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r>
              <a:rPr lang="vi-VN">
                <a:latin typeface="+mn-lt"/>
              </a:rPr>
              <a:t>Phần 1: </a:t>
            </a:r>
            <a:r>
              <a:rPr lang="en-US" sz="3600" b="1">
                <a:latin typeface="+mn-lt"/>
              </a:rPr>
              <a:t>Xử lý dữ liệu lại cột tuổi</a:t>
            </a:r>
            <a:br>
              <a:rPr lang="vi-VN" sz="3600" b="1">
                <a:latin typeface="+mn-lt"/>
              </a:rPr>
            </a:br>
            <a:endParaRPr>
              <a:latin typeface="+mn-lt"/>
            </a:endParaRPr>
          </a:p>
        </p:txBody>
      </p:sp>
      <p:sp>
        <p:nvSpPr>
          <p:cNvPr id="90" name="Google Shape;90;p15"/>
          <p:cNvSpPr txBox="1">
            <a:spLocks noGrp="1"/>
          </p:cNvSpPr>
          <p:nvPr>
            <p:ph type="subTitle" idx="1"/>
          </p:nvPr>
        </p:nvSpPr>
        <p:spPr>
          <a:xfrm>
            <a:off x="547778" y="2750043"/>
            <a:ext cx="4746000" cy="2075050"/>
          </a:xfrm>
          <a:prstGeom prst="rect">
            <a:avLst/>
          </a:prstGeom>
        </p:spPr>
        <p:txBody>
          <a:bodyPr spcFirstLastPara="1" wrap="square" lIns="0" tIns="0" rIns="0" bIns="0" anchor="t" anchorCtr="0">
            <a:noAutofit/>
          </a:bodyPr>
          <a:lstStyle/>
          <a:p>
            <a:pPr marL="0" lvl="0" indent="0" rtl="0">
              <a:spcBef>
                <a:spcPts val="0"/>
              </a:spcBef>
              <a:spcAft>
                <a:spcPts val="600"/>
              </a:spcAft>
            </a:pPr>
            <a:endParaRPr lang="vi-VN" sz="1800" b="1">
              <a:latin typeface="+mn-lt"/>
            </a:endParaRPr>
          </a:p>
          <a:p>
            <a:pPr marL="0" lvl="0" indent="0" rtl="0">
              <a:spcBef>
                <a:spcPts val="0"/>
              </a:spcBef>
              <a:spcAft>
                <a:spcPts val="600"/>
              </a:spcAft>
              <a:buNone/>
            </a:pPr>
            <a:endParaRPr sz="1800" b="1">
              <a:latin typeface="+mn-lt"/>
            </a:endParaRPr>
          </a:p>
        </p:txBody>
      </p:sp>
    </p:spTree>
    <p:extLst>
      <p:ext uri="{BB962C8B-B14F-4D97-AF65-F5344CB8AC3E}">
        <p14:creationId xmlns:p14="http://schemas.microsoft.com/office/powerpoint/2010/main" val="6718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316118" y="1221579"/>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endParaRPr lang="en-US" sz="1800">
              <a:latin typeface="+mn-lt"/>
            </a:endParaRPr>
          </a:p>
          <a:p>
            <a:pPr marL="285750" lvl="0" indent="-285750" rtl="0">
              <a:spcBef>
                <a:spcPts val="0"/>
              </a:spcBef>
              <a:spcAft>
                <a:spcPts val="600"/>
              </a:spcAft>
              <a:buFontTx/>
              <a:buChar char="-"/>
            </a:pPr>
            <a:r>
              <a:rPr lang="en-US" sz="1800" b="1">
                <a:latin typeface="+mn-lt"/>
              </a:rPr>
              <a:t>Tuổi được tính dựa trên cột ngày sinh</a:t>
            </a:r>
          </a:p>
          <a:p>
            <a:pPr marL="285750" lvl="0" indent="-285750" rtl="0">
              <a:spcBef>
                <a:spcPts val="0"/>
              </a:spcBef>
              <a:spcAft>
                <a:spcPts val="600"/>
              </a:spcAft>
              <a:buFontTx/>
              <a:buChar char="-"/>
            </a:pPr>
            <a:r>
              <a:rPr lang="en-US" sz="1800" b="1">
                <a:latin typeface="+mn-lt"/>
              </a:rPr>
              <a:t>Đối với ô nào của cột tuổi không tính được do cột ngày sinh chứa giá trị “null” thì ta sẽ tính giá trị trung bình của cột tuổi và điền giá trị đó vào các ô không tính được</a:t>
            </a:r>
            <a:endParaRPr lang="vi-VN" sz="1800" b="1">
              <a:latin typeface="+mn-lt"/>
            </a:endParaRPr>
          </a:p>
          <a:p>
            <a:pPr marL="320040" lvl="0" indent="-355600" algn="l" rtl="0">
              <a:spcBef>
                <a:spcPts val="0"/>
              </a:spcBef>
              <a:spcAft>
                <a:spcPts val="0"/>
              </a:spcAft>
              <a:buSzPts val="2000"/>
              <a:buChar char="▫"/>
            </a:pPr>
            <a:endParaRPr sz="1800">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43;p20">
            <a:extLst>
              <a:ext uri="{FF2B5EF4-FFF2-40B4-BE49-F238E27FC236}">
                <a16:creationId xmlns:a16="http://schemas.microsoft.com/office/drawing/2014/main" id="{DD9148A7-E8CF-A416-3741-EBC9E6C6707E}"/>
              </a:ext>
            </a:extLst>
          </p:cNvPr>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1.1. Xử lý lại giá trị cột Tuổi</a:t>
            </a:r>
            <a:endParaRPr b="1">
              <a:latin typeface="+mn-lt"/>
            </a:endParaRPr>
          </a:p>
        </p:txBody>
      </p:sp>
    </p:spTree>
    <p:extLst>
      <p:ext uri="{BB962C8B-B14F-4D97-AF65-F5344CB8AC3E}">
        <p14:creationId xmlns:p14="http://schemas.microsoft.com/office/powerpoint/2010/main" val="408383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316118" y="1221579"/>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endParaRPr lang="en-US" sz="1800">
              <a:latin typeface="+mn-lt"/>
            </a:endParaRPr>
          </a:p>
          <a:p>
            <a:pPr marL="320040" lvl="0" indent="-355600" algn="l" rtl="0">
              <a:spcBef>
                <a:spcPts val="0"/>
              </a:spcBef>
              <a:spcAft>
                <a:spcPts val="0"/>
              </a:spcAft>
              <a:buSzPts val="2000"/>
              <a:buChar char="▫"/>
            </a:pPr>
            <a:endParaRPr lang="en-US" sz="1800">
              <a:latin typeface="+mn-lt"/>
            </a:endParaRPr>
          </a:p>
          <a:p>
            <a:pPr marL="320040" lvl="0" indent="-355600" algn="l" rtl="0">
              <a:spcBef>
                <a:spcPts val="0"/>
              </a:spcBef>
              <a:spcAft>
                <a:spcPts val="0"/>
              </a:spcAft>
              <a:buSzPts val="2000"/>
              <a:buChar char="▫"/>
            </a:pPr>
            <a:r>
              <a:rPr lang="vi-VN" sz="1800">
                <a:latin typeface="+mn-lt"/>
              </a:rPr>
              <a:t>- Ví dụ Huyện Cư Jut có : 11 804 hàng sau quá trình tiền xử lý.Cột Ngay Sinh chứa 9 giá trị “null” thì theo lý thuyết ta sẽ tính được</a:t>
            </a:r>
            <a:r>
              <a:rPr lang="en-US" sz="1800">
                <a:latin typeface="+mn-lt"/>
              </a:rPr>
              <a:t> </a:t>
            </a:r>
            <a:r>
              <a:rPr lang="vi-VN" sz="1800">
                <a:latin typeface="+mn-lt"/>
              </a:rPr>
              <a:t>11 795 </a:t>
            </a:r>
            <a:r>
              <a:rPr lang="en-US" sz="1800">
                <a:latin typeface="+mn-lt"/>
              </a:rPr>
              <a:t>giá trị</a:t>
            </a:r>
            <a:r>
              <a:rPr lang="vi-VN" sz="1800">
                <a:latin typeface="+mn-lt"/>
              </a:rPr>
              <a:t> ở cột tuổi</a:t>
            </a:r>
          </a:p>
          <a:p>
            <a:pPr marL="320040" lvl="0" indent="-355600" algn="l" rtl="0">
              <a:spcBef>
                <a:spcPts val="0"/>
              </a:spcBef>
              <a:spcAft>
                <a:spcPts val="0"/>
              </a:spcAft>
              <a:buSzPts val="2000"/>
              <a:buChar char="▫"/>
            </a:pPr>
            <a:endParaRPr sz="1800">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298AF5B-5810-F444-9EDF-B0FE34E13749}"/>
              </a:ext>
            </a:extLst>
          </p:cNvPr>
          <p:cNvPicPr>
            <a:picLocks noChangeAspect="1"/>
          </p:cNvPicPr>
          <p:nvPr/>
        </p:nvPicPr>
        <p:blipFill>
          <a:blip r:embed="rId3"/>
          <a:stretch>
            <a:fillRect/>
          </a:stretch>
        </p:blipFill>
        <p:spPr>
          <a:xfrm>
            <a:off x="231904" y="935838"/>
            <a:ext cx="2031008" cy="3509492"/>
          </a:xfrm>
          <a:prstGeom prst="rect">
            <a:avLst/>
          </a:prstGeom>
        </p:spPr>
      </p:pic>
      <p:pic>
        <p:nvPicPr>
          <p:cNvPr id="6" name="Picture 5">
            <a:extLst>
              <a:ext uri="{FF2B5EF4-FFF2-40B4-BE49-F238E27FC236}">
                <a16:creationId xmlns:a16="http://schemas.microsoft.com/office/drawing/2014/main" id="{7C907EDB-A2B1-4368-454E-D392536DBC3C}"/>
              </a:ext>
            </a:extLst>
          </p:cNvPr>
          <p:cNvPicPr>
            <a:picLocks noChangeAspect="1"/>
          </p:cNvPicPr>
          <p:nvPr/>
        </p:nvPicPr>
        <p:blipFill>
          <a:blip r:embed="rId4"/>
          <a:stretch>
            <a:fillRect/>
          </a:stretch>
        </p:blipFill>
        <p:spPr>
          <a:xfrm>
            <a:off x="2316118" y="883797"/>
            <a:ext cx="6190529" cy="829643"/>
          </a:xfrm>
          <a:prstGeom prst="rect">
            <a:avLst/>
          </a:prstGeom>
        </p:spPr>
      </p:pic>
    </p:spTree>
    <p:extLst>
      <p:ext uri="{BB962C8B-B14F-4D97-AF65-F5344CB8AC3E}">
        <p14:creationId xmlns:p14="http://schemas.microsoft.com/office/powerpoint/2010/main" val="170207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316118" y="1221579"/>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endParaRPr lang="en-US" sz="1800">
              <a:latin typeface="+mn-lt"/>
            </a:endParaRPr>
          </a:p>
          <a:p>
            <a:pPr marL="0" lvl="0" indent="0" algn="l" rtl="0">
              <a:spcBef>
                <a:spcPts val="0"/>
              </a:spcBef>
              <a:spcAft>
                <a:spcPts val="0"/>
              </a:spcAft>
              <a:buSzPts val="2000"/>
              <a:buNone/>
            </a:pPr>
            <a:endParaRPr lang="en-US" sz="1800">
              <a:latin typeface="+mn-lt"/>
            </a:endParaRPr>
          </a:p>
          <a:p>
            <a:pPr marL="0" lvl="0" indent="0" algn="l" rtl="0">
              <a:spcBef>
                <a:spcPts val="0"/>
              </a:spcBef>
              <a:spcAft>
                <a:spcPts val="0"/>
              </a:spcAft>
              <a:buSzPts val="2000"/>
              <a:buNone/>
            </a:pPr>
            <a:r>
              <a:rPr lang="en-US" sz="1800">
                <a:latin typeface="+mn-lt"/>
              </a:rPr>
              <a:t>- </a:t>
            </a:r>
            <a:r>
              <a:rPr lang="vi-VN" sz="1800">
                <a:latin typeface="+mn-lt"/>
              </a:rPr>
              <a:t>Bởi vì có những ô chứa giá trị không hợp lệ cho nên kết quả ta </a:t>
            </a:r>
            <a:r>
              <a:rPr lang="en-US" sz="1800">
                <a:latin typeface="+mn-lt"/>
              </a:rPr>
              <a:t>chỉ </a:t>
            </a:r>
            <a:r>
              <a:rPr lang="vi-VN" sz="1800">
                <a:latin typeface="+mn-lt"/>
              </a:rPr>
              <a:t>tính được là 11 763 giá trị</a:t>
            </a:r>
            <a:endParaRPr sz="1800">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298AF5B-5810-F444-9EDF-B0FE34E13749}"/>
              </a:ext>
            </a:extLst>
          </p:cNvPr>
          <p:cNvPicPr>
            <a:picLocks noChangeAspect="1"/>
          </p:cNvPicPr>
          <p:nvPr/>
        </p:nvPicPr>
        <p:blipFill>
          <a:blip r:embed="rId3"/>
          <a:stretch>
            <a:fillRect/>
          </a:stretch>
        </p:blipFill>
        <p:spPr>
          <a:xfrm>
            <a:off x="231904" y="935838"/>
            <a:ext cx="2031008" cy="3913748"/>
          </a:xfrm>
          <a:prstGeom prst="rect">
            <a:avLst/>
          </a:prstGeom>
        </p:spPr>
      </p:pic>
      <p:pic>
        <p:nvPicPr>
          <p:cNvPr id="7" name="Picture 6">
            <a:extLst>
              <a:ext uri="{FF2B5EF4-FFF2-40B4-BE49-F238E27FC236}">
                <a16:creationId xmlns:a16="http://schemas.microsoft.com/office/drawing/2014/main" id="{7F0B17F0-2946-43B5-059A-1B94345236AC}"/>
              </a:ext>
            </a:extLst>
          </p:cNvPr>
          <p:cNvPicPr>
            <a:picLocks noChangeAspect="1"/>
          </p:cNvPicPr>
          <p:nvPr/>
        </p:nvPicPr>
        <p:blipFill>
          <a:blip r:embed="rId4"/>
          <a:stretch>
            <a:fillRect/>
          </a:stretch>
        </p:blipFill>
        <p:spPr>
          <a:xfrm>
            <a:off x="2262912" y="2485582"/>
            <a:ext cx="6601248" cy="1959748"/>
          </a:xfrm>
          <a:prstGeom prst="rect">
            <a:avLst/>
          </a:prstGeom>
        </p:spPr>
      </p:pic>
      <p:pic>
        <p:nvPicPr>
          <p:cNvPr id="9" name="Picture 8">
            <a:extLst>
              <a:ext uri="{FF2B5EF4-FFF2-40B4-BE49-F238E27FC236}">
                <a16:creationId xmlns:a16="http://schemas.microsoft.com/office/drawing/2014/main" id="{009EA655-9A87-0BBB-297E-75ED574022E1}"/>
              </a:ext>
            </a:extLst>
          </p:cNvPr>
          <p:cNvPicPr>
            <a:picLocks noChangeAspect="1"/>
          </p:cNvPicPr>
          <p:nvPr/>
        </p:nvPicPr>
        <p:blipFill>
          <a:blip r:embed="rId5"/>
          <a:stretch>
            <a:fillRect/>
          </a:stretch>
        </p:blipFill>
        <p:spPr>
          <a:xfrm>
            <a:off x="2310848" y="935838"/>
            <a:ext cx="6191250" cy="828675"/>
          </a:xfrm>
          <a:prstGeom prst="rect">
            <a:avLst/>
          </a:prstGeom>
        </p:spPr>
      </p:pic>
    </p:spTree>
    <p:extLst>
      <p:ext uri="{BB962C8B-B14F-4D97-AF65-F5344CB8AC3E}">
        <p14:creationId xmlns:p14="http://schemas.microsoft.com/office/powerpoint/2010/main" val="220095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316118" y="1221579"/>
            <a:ext cx="5925300" cy="3311100"/>
          </a:xfrm>
          <a:prstGeom prst="rect">
            <a:avLst/>
          </a:prstGeom>
        </p:spPr>
        <p:txBody>
          <a:bodyPr spcFirstLastPara="1" wrap="square" lIns="0" tIns="0" rIns="0" bIns="0" anchor="t" anchorCtr="0">
            <a:noAutofit/>
          </a:bodyPr>
          <a:lstStyle/>
          <a:p>
            <a:pPr marL="0" lvl="0" indent="0" algn="l" rtl="0">
              <a:spcBef>
                <a:spcPts val="0"/>
              </a:spcBef>
              <a:spcAft>
                <a:spcPts val="0"/>
              </a:spcAft>
              <a:buSzPts val="2000"/>
              <a:buNone/>
            </a:pPr>
            <a:r>
              <a:rPr lang="en-US" sz="1800">
                <a:latin typeface="+mn-lt"/>
              </a:rPr>
              <a:t>- </a:t>
            </a:r>
            <a:r>
              <a:rPr lang="vi-VN" sz="1800">
                <a:latin typeface="+mn-lt"/>
              </a:rPr>
              <a:t>Kết quả sau khi đã tính Tuổi và điền giá trị trung bình vào các ô tuổi mà không tính được do cột ngày sinh ch</a:t>
            </a:r>
            <a:r>
              <a:rPr lang="en-US" sz="1800">
                <a:latin typeface="+mn-lt"/>
              </a:rPr>
              <a:t>ứa</a:t>
            </a:r>
            <a:r>
              <a:rPr lang="vi-VN" sz="1800">
                <a:latin typeface="+mn-lt"/>
              </a:rPr>
              <a:t> giá trị “null”</a:t>
            </a:r>
            <a:endParaRPr lang="en-US" sz="1800">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C34CA7A-C140-D59D-C5FA-EA350B240872}"/>
              </a:ext>
            </a:extLst>
          </p:cNvPr>
          <p:cNvPicPr>
            <a:picLocks noChangeAspect="1"/>
          </p:cNvPicPr>
          <p:nvPr/>
        </p:nvPicPr>
        <p:blipFill>
          <a:blip r:embed="rId3"/>
          <a:stretch>
            <a:fillRect/>
          </a:stretch>
        </p:blipFill>
        <p:spPr>
          <a:xfrm>
            <a:off x="97914" y="963809"/>
            <a:ext cx="2164998" cy="3820462"/>
          </a:xfrm>
          <a:prstGeom prst="rect">
            <a:avLst/>
          </a:prstGeom>
        </p:spPr>
      </p:pic>
      <p:pic>
        <p:nvPicPr>
          <p:cNvPr id="4" name="Picture 3">
            <a:extLst>
              <a:ext uri="{FF2B5EF4-FFF2-40B4-BE49-F238E27FC236}">
                <a16:creationId xmlns:a16="http://schemas.microsoft.com/office/drawing/2014/main" id="{F37DE8A8-FF97-7C71-5AD2-BF2722C3189E}"/>
              </a:ext>
            </a:extLst>
          </p:cNvPr>
          <p:cNvPicPr>
            <a:picLocks noChangeAspect="1"/>
          </p:cNvPicPr>
          <p:nvPr/>
        </p:nvPicPr>
        <p:blipFill>
          <a:blip r:embed="rId4"/>
          <a:stretch>
            <a:fillRect/>
          </a:stretch>
        </p:blipFill>
        <p:spPr>
          <a:xfrm>
            <a:off x="2503266" y="2119267"/>
            <a:ext cx="6003920" cy="2885440"/>
          </a:xfrm>
          <a:prstGeom prst="rect">
            <a:avLst/>
          </a:prstGeom>
        </p:spPr>
      </p:pic>
    </p:spTree>
    <p:extLst>
      <p:ext uri="{BB962C8B-B14F-4D97-AF65-F5344CB8AC3E}">
        <p14:creationId xmlns:p14="http://schemas.microsoft.com/office/powerpoint/2010/main" val="2311644277"/>
      </p:ext>
    </p:extLst>
  </p:cSld>
  <p:clrMapOvr>
    <a:masterClrMapping/>
  </p:clrMapOvr>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1994</Words>
  <Application>Microsoft Office PowerPoint</Application>
  <PresentationFormat>On-screen Show (16:9)</PresentationFormat>
  <Paragraphs>136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Playfair Display Regular</vt:lpstr>
      <vt:lpstr>Inria Serif</vt:lpstr>
      <vt:lpstr>Arial</vt:lpstr>
      <vt:lpstr>Inria Serif Light</vt:lpstr>
      <vt:lpstr>Paulina template</vt:lpstr>
      <vt:lpstr>Xin Chào Quý Anh/Chị</vt:lpstr>
      <vt:lpstr>Báo Cáo Công Việc Tuần 3</vt:lpstr>
      <vt:lpstr>Nội dung Công việc cần thực hiện trong tuần 3</vt:lpstr>
      <vt:lpstr>Báo cáo gồm 3 phần chính:</vt:lpstr>
      <vt:lpstr>Phần 1: Xử lý dữ liệu lại cột tuổi </vt:lpstr>
      <vt:lpstr>1.1. Xử lý lại giá trị cột Tuổi</vt:lpstr>
      <vt:lpstr>PowerPoint Presentation</vt:lpstr>
      <vt:lpstr>PowerPoint Presentation</vt:lpstr>
      <vt:lpstr>PowerPoint Presentation</vt:lpstr>
      <vt:lpstr>1.2. Xoá bỏ những dòng không có ý nghĩa phân tích</vt:lpstr>
      <vt:lpstr>1.2. Xoá bỏ những dòng không có ý nghĩa phân tích</vt:lpstr>
      <vt:lpstr>Phần 2: Liệt kê các yếu tố cần để phân tích</vt:lpstr>
      <vt:lpstr>2.1. Chuyển đổi thành ma trận hệ số tương quan</vt:lpstr>
      <vt:lpstr>2.2. Trực quan hoá ma trận hệ số tương quan</vt:lpstr>
      <vt:lpstr>2.2. Trực quan hoá ma trận tương quan</vt:lpstr>
      <vt:lpstr>Phần 3: Phân tích yếu tố tuổi  </vt:lpstr>
      <vt:lpstr>3.1.Phân tích số lượng người nghèo/cận nghèo và tuổi theo từng huyện </vt:lpstr>
      <vt:lpstr>b.Thống kê và phân tích</vt:lpstr>
      <vt:lpstr>3.2. Phân tích số lượng người nghèo/cận nghèo và tuổi của Huyện Cư Jut</vt:lpstr>
      <vt:lpstr>b.Thống kê và phân tích</vt:lpstr>
      <vt:lpstr>3.3. Phân tích số lượng người nghèo/cận nghèo và tuổi của Huyện Đắk Rlấp</vt:lpstr>
      <vt:lpstr>b.Thống kê và phân tích</vt:lpstr>
      <vt:lpstr>Phần 4:Kết hợp thêm với các tài liệu bên ngoài để đề ra giải pháp giảm nghèo </vt:lpstr>
      <vt:lpstr>a) Tổng quan</vt:lpstr>
      <vt:lpstr>a) Tổng quan</vt:lpstr>
      <vt:lpstr>a) Tổng quan</vt:lpstr>
      <vt:lpstr>a) Tổng quan</vt:lpstr>
      <vt:lpstr>a) Tổng quan</vt:lpstr>
      <vt:lpstr>b.Giải pháp</vt:lpstr>
      <vt:lpstr>b.Giải pháp</vt:lpstr>
      <vt:lpstr>Xin Chào Quý Anh/Chị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Huy Đặng</dc:creator>
  <cp:lastModifiedBy>Dang Nguyen Quang Huy</cp:lastModifiedBy>
  <cp:revision>73</cp:revision>
  <dcterms:modified xsi:type="dcterms:W3CDTF">2024-07-23T04:26:37Z</dcterms:modified>
</cp:coreProperties>
</file>