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9"/>
  </p:notesMasterIdLst>
  <p:sldIdLst>
    <p:sldId id="259" r:id="rId2"/>
    <p:sldId id="256" r:id="rId3"/>
    <p:sldId id="257" r:id="rId4"/>
    <p:sldId id="295" r:id="rId5"/>
    <p:sldId id="306" r:id="rId6"/>
    <p:sldId id="267" r:id="rId7"/>
    <p:sldId id="425" r:id="rId8"/>
    <p:sldId id="365" r:id="rId9"/>
    <p:sldId id="410" r:id="rId10"/>
    <p:sldId id="364" r:id="rId11"/>
    <p:sldId id="413" r:id="rId12"/>
    <p:sldId id="414" r:id="rId13"/>
    <p:sldId id="366" r:id="rId14"/>
    <p:sldId id="402" r:id="rId15"/>
    <p:sldId id="367" r:id="rId16"/>
    <p:sldId id="415" r:id="rId17"/>
    <p:sldId id="416" r:id="rId18"/>
    <p:sldId id="417" r:id="rId19"/>
    <p:sldId id="418" r:id="rId20"/>
    <p:sldId id="419" r:id="rId21"/>
    <p:sldId id="420" r:id="rId22"/>
    <p:sldId id="421" r:id="rId23"/>
    <p:sldId id="422" r:id="rId24"/>
    <p:sldId id="423" r:id="rId25"/>
    <p:sldId id="424" r:id="rId26"/>
    <p:sldId id="315" r:id="rId27"/>
    <p:sldId id="370" r:id="rId28"/>
    <p:sldId id="441" r:id="rId29"/>
    <p:sldId id="426" r:id="rId30"/>
    <p:sldId id="437" r:id="rId31"/>
    <p:sldId id="427" r:id="rId32"/>
    <p:sldId id="428" r:id="rId33"/>
    <p:sldId id="429" r:id="rId34"/>
    <p:sldId id="432" r:id="rId35"/>
    <p:sldId id="430" r:id="rId36"/>
    <p:sldId id="442" r:id="rId37"/>
    <p:sldId id="431" r:id="rId38"/>
    <p:sldId id="438" r:id="rId39"/>
    <p:sldId id="433" r:id="rId40"/>
    <p:sldId id="443" r:id="rId41"/>
    <p:sldId id="434" r:id="rId42"/>
    <p:sldId id="439" r:id="rId43"/>
    <p:sldId id="435" r:id="rId44"/>
    <p:sldId id="444" r:id="rId45"/>
    <p:sldId id="436" r:id="rId46"/>
    <p:sldId id="440" r:id="rId47"/>
    <p:sldId id="313" r:id="rId48"/>
  </p:sldIdLst>
  <p:sldSz cx="9144000" cy="5143500" type="screen16x9"/>
  <p:notesSz cx="6858000" cy="9144000"/>
  <p:embeddedFontLst>
    <p:embeddedFont>
      <p:font typeface="Inria Serif" panose="020B0604020202020204" charset="0"/>
      <p:regular r:id="rId50"/>
      <p:bold r:id="rId51"/>
      <p:italic r:id="rId52"/>
      <p:boldItalic r:id="rId53"/>
    </p:embeddedFont>
    <p:embeddedFont>
      <p:font typeface="Inria Serif Light" panose="020B0604020202020204" charset="0"/>
      <p:regular r:id="rId54"/>
      <p:bold r:id="rId55"/>
      <p:italic r:id="rId56"/>
      <p:boldItalic r:id="rId57"/>
    </p:embeddedFont>
    <p:embeddedFont>
      <p:font typeface="Playfair Display Regular"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46DF28-2150-43F1-838E-3EFDFE06A0C1}">
  <a:tblStyle styleId="{2146DF28-2150-43F1-838E-3EFDFE06A0C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B1EE3E-A275-4247-A9CC-9BE1B03F3C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78" d="100"/>
          <a:sy n="78" d="100"/>
        </p:scale>
        <p:origin x="8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235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413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392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990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322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715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061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629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392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44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790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57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883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251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184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604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755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558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457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85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811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851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746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5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143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392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6829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245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8063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241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7094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408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893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0486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766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071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585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6075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708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46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952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935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977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2571750"/>
            <a:ext cx="914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02900" y="1361354"/>
            <a:ext cx="37245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p:nvPr/>
        </p:nvSpPr>
        <p:spPr>
          <a:xfrm>
            <a:off x="8227900" y="-1675"/>
            <a:ext cx="916200" cy="916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2"/>
        </a:solidFill>
        <a:effectLst/>
      </p:bgPr>
    </p:bg>
    <p:spTree>
      <p:nvGrpSpPr>
        <p:cNvPr id="1" name="Shape 13"/>
        <p:cNvGrpSpPr/>
        <p:nvPr/>
      </p:nvGrpSpPr>
      <p:grpSpPr>
        <a:xfrm>
          <a:off x="0" y="0"/>
          <a:ext cx="0" cy="0"/>
          <a:chOff x="0" y="0"/>
          <a:chExt cx="0" cy="0"/>
        </a:xfrm>
      </p:grpSpPr>
      <p:sp>
        <p:nvSpPr>
          <p:cNvPr id="14" name="Google Shape;14;p3"/>
          <p:cNvSpPr/>
          <p:nvPr/>
        </p:nvSpPr>
        <p:spPr>
          <a:xfrm>
            <a:off x="0" y="2571750"/>
            <a:ext cx="9144000" cy="2571900"/>
          </a:xfrm>
          <a:prstGeom prst="rect">
            <a:avLst/>
          </a:prstGeom>
          <a:solidFill>
            <a:srgbClr val="3B1106">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ubTitle" idx="1"/>
          </p:nvPr>
        </p:nvSpPr>
        <p:spPr>
          <a:xfrm>
            <a:off x="702900" y="2787333"/>
            <a:ext cx="4746000" cy="299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400"/>
              <a:buNone/>
              <a:defRPr sz="1400"/>
            </a:lvl1pPr>
            <a:lvl2pPr lvl="1" rtl="0">
              <a:spcBef>
                <a:spcPts val="600"/>
              </a:spcBef>
              <a:spcAft>
                <a:spcPts val="0"/>
              </a:spcAft>
              <a:buClr>
                <a:schemeClr val="dk1"/>
              </a:buClr>
              <a:buSzPts val="1400"/>
              <a:buNone/>
              <a:defRPr sz="1400"/>
            </a:lvl2pPr>
            <a:lvl3pPr lvl="2" rtl="0">
              <a:spcBef>
                <a:spcPts val="600"/>
              </a:spcBef>
              <a:spcAft>
                <a:spcPts val="0"/>
              </a:spcAft>
              <a:buClr>
                <a:schemeClr val="dk1"/>
              </a:buClr>
              <a:buSzPts val="1400"/>
              <a:buNone/>
              <a:defRPr sz="1400"/>
            </a:lvl3pPr>
            <a:lvl4pPr lvl="3" rtl="0">
              <a:spcBef>
                <a:spcPts val="600"/>
              </a:spcBef>
              <a:spcAft>
                <a:spcPts val="0"/>
              </a:spcAft>
              <a:buSzPts val="1400"/>
              <a:buNone/>
              <a:defRPr sz="1400"/>
            </a:lvl4pPr>
            <a:lvl5pPr lvl="4" rtl="0">
              <a:spcBef>
                <a:spcPts val="600"/>
              </a:spcBef>
              <a:spcAft>
                <a:spcPts val="0"/>
              </a:spcAft>
              <a:buSzPts val="1400"/>
              <a:buNone/>
              <a:defRPr sz="1400"/>
            </a:lvl5pPr>
            <a:lvl6pPr lvl="5" rtl="0">
              <a:spcBef>
                <a:spcPts val="600"/>
              </a:spcBef>
              <a:spcAft>
                <a:spcPts val="0"/>
              </a:spcAft>
              <a:buSzPts val="1400"/>
              <a:buNone/>
              <a:defRPr sz="1400"/>
            </a:lvl6pPr>
            <a:lvl7pPr lvl="6" rtl="0">
              <a:spcBef>
                <a:spcPts val="600"/>
              </a:spcBef>
              <a:spcAft>
                <a:spcPts val="0"/>
              </a:spcAft>
              <a:buSzPts val="1400"/>
              <a:buNone/>
              <a:defRPr sz="1400"/>
            </a:lvl7pPr>
            <a:lvl8pPr lvl="7" rtl="0">
              <a:spcBef>
                <a:spcPts val="600"/>
              </a:spcBef>
              <a:spcAft>
                <a:spcPts val="0"/>
              </a:spcAft>
              <a:buSzPts val="1400"/>
              <a:buNone/>
              <a:defRPr sz="1400"/>
            </a:lvl8pPr>
            <a:lvl9pPr lvl="8" rtl="0">
              <a:spcBef>
                <a:spcPts val="600"/>
              </a:spcBef>
              <a:spcAft>
                <a:spcPts val="600"/>
              </a:spcAft>
              <a:buSzPts val="1400"/>
              <a:buNone/>
              <a:defRPr sz="1400"/>
            </a:lvl9pPr>
          </a:lstStyle>
          <a:p>
            <a:endParaRPr/>
          </a:p>
        </p:txBody>
      </p:sp>
      <p:sp>
        <p:nvSpPr>
          <p:cNvPr id="17" name="Google Shape;17;p3"/>
          <p:cNvSpPr/>
          <p:nvPr/>
        </p:nvSpPr>
        <p:spPr>
          <a:xfrm>
            <a:off x="5928400" y="916150"/>
            <a:ext cx="2299500" cy="331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 name="Google Shape;18;p3"/>
          <p:cNvSpPr/>
          <p:nvPr/>
        </p:nvSpPr>
        <p:spPr>
          <a:xfrm>
            <a:off x="8227900" y="4227300"/>
            <a:ext cx="916200" cy="91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7"/>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37" name="Google Shape;37;p7"/>
          <p:cNvSpPr txBox="1">
            <a:spLocks noGrp="1"/>
          </p:cNvSpPr>
          <p:nvPr>
            <p:ph type="body" idx="1"/>
          </p:nvPr>
        </p:nvSpPr>
        <p:spPr>
          <a:xfrm>
            <a:off x="2794425"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8" name="Google Shape;38;p7"/>
          <p:cNvSpPr txBox="1">
            <a:spLocks noGrp="1"/>
          </p:cNvSpPr>
          <p:nvPr>
            <p:ph type="body" idx="2"/>
          </p:nvPr>
        </p:nvSpPr>
        <p:spPr>
          <a:xfrm>
            <a:off x="5934401"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9" name="Google Shape;39;p7"/>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50" name="Google Shape;50;p9"/>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5"/>
        <p:cNvGrpSpPr/>
        <p:nvPr/>
      </p:nvGrpSpPr>
      <p:grpSpPr>
        <a:xfrm>
          <a:off x="0" y="0"/>
          <a:ext cx="0" cy="0"/>
          <a:chOff x="0" y="0"/>
          <a:chExt cx="0" cy="0"/>
        </a:xfrm>
      </p:grpSpPr>
      <p:sp>
        <p:nvSpPr>
          <p:cNvPr id="56" name="Google Shape;56;p11"/>
          <p:cNvSpPr/>
          <p:nvPr/>
        </p:nvSpPr>
        <p:spPr>
          <a:xfrm>
            <a:off x="0" y="0"/>
            <a:ext cx="9144000" cy="5143500"/>
          </a:xfrm>
          <a:prstGeom prst="frame">
            <a:avLst>
              <a:gd name="adj1" fmla="val 884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688300" y="4687750"/>
            <a:ext cx="455700" cy="455700"/>
          </a:xfrm>
          <a:prstGeom prst="rect">
            <a:avLst/>
          </a:prstGeom>
          <a:solidFill>
            <a:schemeClr val="accent2"/>
          </a:solidFill>
          <a:ln>
            <a:noFill/>
          </a:ln>
        </p:spPr>
        <p:txBody>
          <a:bodyPr spcFirstLastPara="1" wrap="square" lIns="0" tIns="0" rIns="0" bIns="0" anchor="ctr" anchorCtr="0">
            <a:noAutofit/>
          </a:bodyPr>
          <a:lstStyle>
            <a:lvl1pPr lvl="0" algn="ctr" rtl="0">
              <a:buNone/>
              <a:defRPr sz="1300" b="1">
                <a:solidFill>
                  <a:schemeClr val="lt1"/>
                </a:solidFill>
                <a:latin typeface="Inria Serif"/>
                <a:ea typeface="Inria Serif"/>
                <a:cs typeface="Inria Serif"/>
                <a:sym typeface="Inria Serif"/>
              </a:defRPr>
            </a:lvl1pPr>
            <a:lvl2pPr lvl="1" algn="ctr" rtl="0">
              <a:buNone/>
              <a:defRPr sz="1300" b="1">
                <a:solidFill>
                  <a:schemeClr val="lt1"/>
                </a:solidFill>
                <a:latin typeface="Inria Serif"/>
                <a:ea typeface="Inria Serif"/>
                <a:cs typeface="Inria Serif"/>
                <a:sym typeface="Inria Serif"/>
              </a:defRPr>
            </a:lvl2pPr>
            <a:lvl3pPr lvl="2" algn="ctr" rtl="0">
              <a:buNone/>
              <a:defRPr sz="1300" b="1">
                <a:solidFill>
                  <a:schemeClr val="lt1"/>
                </a:solidFill>
                <a:latin typeface="Inria Serif"/>
                <a:ea typeface="Inria Serif"/>
                <a:cs typeface="Inria Serif"/>
                <a:sym typeface="Inria Serif"/>
              </a:defRPr>
            </a:lvl3pPr>
            <a:lvl4pPr lvl="3" algn="ctr" rtl="0">
              <a:buNone/>
              <a:defRPr sz="1300" b="1">
                <a:solidFill>
                  <a:schemeClr val="lt1"/>
                </a:solidFill>
                <a:latin typeface="Inria Serif"/>
                <a:ea typeface="Inria Serif"/>
                <a:cs typeface="Inria Serif"/>
                <a:sym typeface="Inria Serif"/>
              </a:defRPr>
            </a:lvl4pPr>
            <a:lvl5pPr lvl="4" algn="ctr" rtl="0">
              <a:buNone/>
              <a:defRPr sz="1300" b="1">
                <a:solidFill>
                  <a:schemeClr val="lt1"/>
                </a:solidFill>
                <a:latin typeface="Inria Serif"/>
                <a:ea typeface="Inria Serif"/>
                <a:cs typeface="Inria Serif"/>
                <a:sym typeface="Inria Serif"/>
              </a:defRPr>
            </a:lvl5pPr>
            <a:lvl6pPr lvl="5" algn="ctr" rtl="0">
              <a:buNone/>
              <a:defRPr sz="1300" b="1">
                <a:solidFill>
                  <a:schemeClr val="lt1"/>
                </a:solidFill>
                <a:latin typeface="Inria Serif"/>
                <a:ea typeface="Inria Serif"/>
                <a:cs typeface="Inria Serif"/>
                <a:sym typeface="Inria Serif"/>
              </a:defRPr>
            </a:lvl6pPr>
            <a:lvl7pPr lvl="6" algn="ctr" rtl="0">
              <a:buNone/>
              <a:defRPr sz="1300" b="1">
                <a:solidFill>
                  <a:schemeClr val="lt1"/>
                </a:solidFill>
                <a:latin typeface="Inria Serif"/>
                <a:ea typeface="Inria Serif"/>
                <a:cs typeface="Inria Serif"/>
                <a:sym typeface="Inria Serif"/>
              </a:defRPr>
            </a:lvl7pPr>
            <a:lvl8pPr lvl="7" algn="ctr" rtl="0">
              <a:buNone/>
              <a:defRPr sz="1300" b="1">
                <a:solidFill>
                  <a:schemeClr val="lt1"/>
                </a:solidFill>
                <a:latin typeface="Inria Serif"/>
                <a:ea typeface="Inria Serif"/>
                <a:cs typeface="Inria Serif"/>
                <a:sym typeface="Inria Serif"/>
              </a:defRPr>
            </a:lvl8pPr>
            <a:lvl9pPr lvl="8" algn="ctr" rtl="0">
              <a:buNone/>
              <a:defRPr sz="1300" b="1">
                <a:solidFill>
                  <a:schemeClr val="lt1"/>
                </a:solidFill>
                <a:latin typeface="Inria Serif"/>
                <a:ea typeface="Inria Serif"/>
                <a:cs typeface="Inria Serif"/>
                <a:sym typeface="Inria Serif"/>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5700" y="823775"/>
            <a:ext cx="1623900" cy="38640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1pPr>
            <a:lvl2pPr lvl="1"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2pPr>
            <a:lvl3pPr lvl="2"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3pPr>
            <a:lvl4pPr lvl="3"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4pPr>
            <a:lvl5pPr lvl="4"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5pPr>
            <a:lvl6pPr lvl="5"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6pPr>
            <a:lvl7pPr lvl="6"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7pPr>
            <a:lvl8pPr lvl="7"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8pPr>
            <a:lvl9pPr lvl="8"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9pPr>
          </a:lstStyle>
          <a:p>
            <a:endParaRPr/>
          </a:p>
        </p:txBody>
      </p:sp>
      <p:sp>
        <p:nvSpPr>
          <p:cNvPr id="8" name="Google Shape;8;p1"/>
          <p:cNvSpPr txBox="1">
            <a:spLocks noGrp="1"/>
          </p:cNvSpPr>
          <p:nvPr>
            <p:ph type="body" idx="1"/>
          </p:nvPr>
        </p:nvSpPr>
        <p:spPr>
          <a:xfrm>
            <a:off x="2763000" y="1376700"/>
            <a:ext cx="5925300" cy="33111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1pPr>
            <a:lvl2pPr marL="914400" lvl="1"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2pPr>
            <a:lvl3pPr marL="1371600" lvl="2"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3pPr>
            <a:lvl4pPr marL="1828800" lvl="3"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4pPr>
            <a:lvl5pPr marL="2286000" lvl="4"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5pPr>
            <a:lvl6pPr marL="2743200" lvl="5"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6pPr>
            <a:lvl7pPr marL="3200400" lvl="6"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7pPr>
            <a:lvl8pPr marL="3657600" lvl="7"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8pPr>
            <a:lvl9pPr marL="4114800" lvl="8" indent="-355600" rtl="0">
              <a:lnSpc>
                <a:spcPct val="115000"/>
              </a:lnSpc>
              <a:spcBef>
                <a:spcPts val="600"/>
              </a:spcBef>
              <a:spcAft>
                <a:spcPts val="60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baodaknong.vn/dak-nong-no-luc-bao-ton-va-phat-huy-van-hoa-cac-dan-toc-200197.html#:~:text=D%C3%A2n%20t%E1%BB%99c%20M'n%C3%B4ng%2C%20M%E1%BA%A1,t%E1%BB%95ng%20s%E1%BB%91%20DTTS%20to%C3%A0n%20t%E1%BB%89nh.&amp;text=V%C3%B9ng%20%C4%91%E1%BA%A5t%20%C4%90%E1%BA%AFk%20N%C3%B4ng%20c%C3%B3,n%C3%B4ng%2C%20M%E1%BA%A1%2C%20%C3%8A%20%C4%91%C3%AA."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D&#226;n%20t&#7897;c%20Mn&#244;ng%20(nhandan.vn)"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tinhuy.daknong.gov.vn/gioi-thieu/dieu-kien-tu-nhien-28.html#:~:text=E%20%C4%90%C3%AA%2C%20N%C3%B9ng.-,D%C3%A2n%20t%E1%BB%99c%20kinh%20chi%E1%BA%BFm%20t%E1%BB%B7%20l%E1%BB%87%20kho%E1%BA%A3ng%2065%2C5%25%3B,Nh%C3%AC%2C%20Ph%C3%B9%20L%C3%A1%2C%20Ch%E1%BB%A9t."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hyperlink" Target="https://baogialai.com.vn/nguoi-hmong-tren-que-moi-tay-nguyen-post19186.html#:~:text=%E1%BB%9E%20%C4%90ak%20N%C3%B4ng%2C%20ng%C6%B0%E1%BB%9Di%20H,h%C3%B3a%20truy%E1%BB%81n%20th%E1%BB%91ng%20%C4%91%E1%BA%B7c%20s%E1%BA%AFc."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storage-vnportal.vnpt.vn/dkg-chinhquyen/1/NGTK_2022.pdf"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idx="4294967295"/>
          </p:nvPr>
        </p:nvSpPr>
        <p:spPr>
          <a:xfrm>
            <a:off x="577714" y="595367"/>
            <a:ext cx="3195000" cy="84971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b="1">
                <a:latin typeface="+mn-lt"/>
              </a:rPr>
              <a:t>Xin Chào Anh</a:t>
            </a:r>
            <a:endParaRPr sz="3600" b="1">
              <a:latin typeface="+mn-lt"/>
            </a:endParaRPr>
          </a:p>
        </p:txBody>
      </p:sp>
      <p:sp>
        <p:nvSpPr>
          <p:cNvPr id="96" name="Google Shape;96;p16"/>
          <p:cNvSpPr txBox="1">
            <a:spLocks noGrp="1"/>
          </p:cNvSpPr>
          <p:nvPr>
            <p:ph type="subTitle" idx="4294967295"/>
          </p:nvPr>
        </p:nvSpPr>
        <p:spPr>
          <a:xfrm>
            <a:off x="855300" y="2155371"/>
            <a:ext cx="3195000" cy="126608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b="1">
                <a:latin typeface="+mn-lt"/>
              </a:rPr>
              <a:t>Chào mừng </a:t>
            </a:r>
            <a:r>
              <a:rPr lang="en-US" sz="1800" b="1">
                <a:latin typeface="+mn-lt"/>
              </a:rPr>
              <a:t>Anh </a:t>
            </a:r>
            <a:r>
              <a:rPr lang="vi-VN" sz="1800" b="1">
                <a:latin typeface="+mn-lt"/>
              </a:rPr>
              <a:t>đến với buổi báo cáo hôm nay.</a:t>
            </a:r>
            <a:endParaRPr sz="1800" b="1">
              <a:latin typeface="+mn-lt"/>
            </a:endParaRPr>
          </a:p>
        </p:txBody>
      </p:sp>
      <p:pic>
        <p:nvPicPr>
          <p:cNvPr id="97" name="Google Shape;97;p16"/>
          <p:cNvPicPr preferRelativeResize="0"/>
          <p:nvPr/>
        </p:nvPicPr>
        <p:blipFill rotWithShape="1">
          <a:blip r:embed="rId3">
            <a:alphaModFix/>
          </a:blip>
          <a:srcRect l="16666" r="16666"/>
          <a:stretch/>
        </p:blipFill>
        <p:spPr>
          <a:xfrm>
            <a:off x="4456251" y="455700"/>
            <a:ext cx="4232051" cy="4232050"/>
          </a:xfrm>
          <a:prstGeom prst="rect">
            <a:avLst/>
          </a:prstGeom>
          <a:noFill/>
          <a:ln>
            <a:noFill/>
          </a:ln>
        </p:spPr>
      </p:pic>
      <p:sp>
        <p:nvSpPr>
          <p:cNvPr id="98" name="Google Shape;98;p1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5" name="Rectangle 4">
            <a:extLst>
              <a:ext uri="{FF2B5EF4-FFF2-40B4-BE49-F238E27FC236}">
                <a16:creationId xmlns:a16="http://schemas.microsoft.com/office/drawing/2014/main" id="{039D50D3-E2AA-AD1C-A193-74F1B4507F25}"/>
              </a:ext>
            </a:extLst>
          </p:cNvPr>
          <p:cNvSpPr/>
          <p:nvPr/>
        </p:nvSpPr>
        <p:spPr>
          <a:xfrm>
            <a:off x="2141159" y="229872"/>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số lượng học sinh mầm non ở tỉnh  Đắk Nông vào năm 2022</a:t>
            </a:r>
            <a:endParaRPr lang="en-US"/>
          </a:p>
        </p:txBody>
      </p:sp>
      <p:pic>
        <p:nvPicPr>
          <p:cNvPr id="6" name="Picture 5" descr="A paper with numbers and text&#10;&#10;Description automatically generated">
            <a:extLst>
              <a:ext uri="{FF2B5EF4-FFF2-40B4-BE49-F238E27FC236}">
                <a16:creationId xmlns:a16="http://schemas.microsoft.com/office/drawing/2014/main" id="{1A727482-F579-1EC8-220C-2C67F9250014}"/>
              </a:ext>
            </a:extLst>
          </p:cNvPr>
          <p:cNvPicPr>
            <a:picLocks noChangeAspect="1"/>
          </p:cNvPicPr>
          <p:nvPr/>
        </p:nvPicPr>
        <p:blipFill>
          <a:blip r:embed="rId3"/>
          <a:stretch>
            <a:fillRect/>
          </a:stretch>
        </p:blipFill>
        <p:spPr>
          <a:xfrm>
            <a:off x="2286454" y="903757"/>
            <a:ext cx="6857546" cy="3296475"/>
          </a:xfrm>
          <a:prstGeom prst="rect">
            <a:avLst/>
          </a:prstGeom>
        </p:spPr>
      </p:pic>
      <p:sp>
        <p:nvSpPr>
          <p:cNvPr id="7" name="TextBox 6">
            <a:extLst>
              <a:ext uri="{FF2B5EF4-FFF2-40B4-BE49-F238E27FC236}">
                <a16:creationId xmlns:a16="http://schemas.microsoft.com/office/drawing/2014/main" id="{6A9C6D8C-1DD3-C9C2-7373-19745F24AB10}"/>
              </a:ext>
            </a:extLst>
          </p:cNvPr>
          <p:cNvSpPr txBox="1"/>
          <p:nvPr/>
        </p:nvSpPr>
        <p:spPr>
          <a:xfrm>
            <a:off x="2272916" y="4210176"/>
            <a:ext cx="6871084" cy="923330"/>
          </a:xfrm>
          <a:prstGeom prst="rect">
            <a:avLst/>
          </a:prstGeom>
          <a:noFill/>
        </p:spPr>
        <p:txBody>
          <a:bodyPr wrap="square" rtlCol="0">
            <a:spAutoFit/>
          </a:bodyPr>
          <a:lstStyle/>
          <a:p>
            <a:pPr marR="0" algn="l" rtl="0">
              <a:spcBef>
                <a:spcPts val="0"/>
              </a:spcBef>
              <a:spcAft>
                <a:spcPts val="0"/>
              </a:spcAft>
            </a:pPr>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Quan sát ta thấy được toàn tỉnh vào năm 2022-2023 số lượng học sinh mầm non là</a:t>
            </a:r>
            <a:r>
              <a:rPr lang="en-US"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 </a:t>
            </a:r>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35 929 tăng khoảng 1568 học sinh so với năm học trước đó là 2021-2022</a:t>
            </a:r>
            <a:endParaRPr lang="en-US" sz="2400">
              <a:effectLst/>
            </a:endParaRPr>
          </a:p>
        </p:txBody>
      </p:sp>
    </p:spTree>
    <p:extLst>
      <p:ext uri="{BB962C8B-B14F-4D97-AF65-F5344CB8AC3E}">
        <p14:creationId xmlns:p14="http://schemas.microsoft.com/office/powerpoint/2010/main" val="2396463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5" name="Rectangle 4">
            <a:extLst>
              <a:ext uri="{FF2B5EF4-FFF2-40B4-BE49-F238E27FC236}">
                <a16:creationId xmlns:a16="http://schemas.microsoft.com/office/drawing/2014/main" id="{039D50D3-E2AA-AD1C-A193-74F1B4507F25}"/>
              </a:ext>
            </a:extLst>
          </p:cNvPr>
          <p:cNvSpPr/>
          <p:nvPr/>
        </p:nvSpPr>
        <p:spPr>
          <a:xfrm>
            <a:off x="2141159" y="229872"/>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số lượng học sinh mầm non ở tỉnh  Đắk Nông vào năm 2022</a:t>
            </a:r>
            <a:endParaRPr lang="en-US"/>
          </a:p>
        </p:txBody>
      </p:sp>
      <p:sp>
        <p:nvSpPr>
          <p:cNvPr id="8" name="TextBox 7">
            <a:extLst>
              <a:ext uri="{FF2B5EF4-FFF2-40B4-BE49-F238E27FC236}">
                <a16:creationId xmlns:a16="http://schemas.microsoft.com/office/drawing/2014/main" id="{8B13250E-5DF9-98D8-924E-23BC8CE559A4}"/>
              </a:ext>
            </a:extLst>
          </p:cNvPr>
          <p:cNvSpPr txBox="1"/>
          <p:nvPr/>
        </p:nvSpPr>
        <p:spPr>
          <a:xfrm>
            <a:off x="2272916" y="3534142"/>
            <a:ext cx="6871084" cy="1477328"/>
          </a:xfrm>
          <a:prstGeom prst="rect">
            <a:avLst/>
          </a:prstGeom>
          <a:noFill/>
        </p:spPr>
        <p:txBody>
          <a:bodyPr wrap="square" rtlCol="0">
            <a:spAutoFit/>
          </a:bodyPr>
          <a:lstStyle/>
          <a:p>
            <a:pPr marR="0" algn="l" rtl="0">
              <a:spcBef>
                <a:spcPts val="0"/>
              </a:spcBef>
              <a:spcAft>
                <a:spcPts val="0"/>
              </a:spcAft>
            </a:pPr>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Nhưng mà số lượng người nghèo/cận nghèo trong nhóm tuổi từ 0-5 tuổi lại chiếm hơn 19.13% số lượng học sinh đi học.Cho thấy một điều rằng những trẻ em trong độ tuổi từ 0-5 tuổi sẽ phải phụ thuộc nhiều vào gia đình cho nên cần có những chính sách cụ thể để hỗ trợ những trẻ em trong độ tuổi này.</a:t>
            </a:r>
            <a:endParaRPr lang="en-US" sz="2400">
              <a:effectLst/>
            </a:endParaRPr>
          </a:p>
        </p:txBody>
      </p:sp>
      <p:pic>
        <p:nvPicPr>
          <p:cNvPr id="9" name="Picture 8" descr="A paper with numbers and text&#10;&#10;Description automatically generated">
            <a:extLst>
              <a:ext uri="{FF2B5EF4-FFF2-40B4-BE49-F238E27FC236}">
                <a16:creationId xmlns:a16="http://schemas.microsoft.com/office/drawing/2014/main" id="{A1F98C92-DEEB-20FA-84F4-FFA9AA6AC77E}"/>
              </a:ext>
            </a:extLst>
          </p:cNvPr>
          <p:cNvPicPr>
            <a:picLocks noChangeAspect="1"/>
          </p:cNvPicPr>
          <p:nvPr/>
        </p:nvPicPr>
        <p:blipFill>
          <a:blip r:embed="rId3"/>
          <a:stretch>
            <a:fillRect/>
          </a:stretch>
        </p:blipFill>
        <p:spPr>
          <a:xfrm>
            <a:off x="2286454" y="726510"/>
            <a:ext cx="6857546" cy="2807632"/>
          </a:xfrm>
          <a:prstGeom prst="rect">
            <a:avLst/>
          </a:prstGeom>
        </p:spPr>
      </p:pic>
    </p:spTree>
    <p:extLst>
      <p:ext uri="{BB962C8B-B14F-4D97-AF65-F5344CB8AC3E}">
        <p14:creationId xmlns:p14="http://schemas.microsoft.com/office/powerpoint/2010/main" val="3071706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5" name="Rectangle 4">
            <a:extLst>
              <a:ext uri="{FF2B5EF4-FFF2-40B4-BE49-F238E27FC236}">
                <a16:creationId xmlns:a16="http://schemas.microsoft.com/office/drawing/2014/main" id="{039D50D3-E2AA-AD1C-A193-74F1B4507F25}"/>
              </a:ext>
            </a:extLst>
          </p:cNvPr>
          <p:cNvSpPr/>
          <p:nvPr/>
        </p:nvSpPr>
        <p:spPr>
          <a:xfrm>
            <a:off x="2386088" y="303351"/>
            <a:ext cx="5666014" cy="11302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số lượng học sinh mầm non theo từng huyện ở tỉnh  Đắk Nông vào năm 2022</a:t>
            </a:r>
            <a:endParaRPr lang="en-US" sz="1800"/>
          </a:p>
        </p:txBody>
      </p:sp>
      <p:pic>
        <p:nvPicPr>
          <p:cNvPr id="2" name="Picture 1" descr="A paper with numbers and text&#10;&#10;Description automatically generated">
            <a:extLst>
              <a:ext uri="{FF2B5EF4-FFF2-40B4-BE49-F238E27FC236}">
                <a16:creationId xmlns:a16="http://schemas.microsoft.com/office/drawing/2014/main" id="{A4023098-F038-49AD-A532-103E293CF253}"/>
              </a:ext>
            </a:extLst>
          </p:cNvPr>
          <p:cNvPicPr>
            <a:picLocks noChangeAspect="1"/>
          </p:cNvPicPr>
          <p:nvPr/>
        </p:nvPicPr>
        <p:blipFill>
          <a:blip r:embed="rId3"/>
          <a:stretch>
            <a:fillRect/>
          </a:stretch>
        </p:blipFill>
        <p:spPr>
          <a:xfrm>
            <a:off x="2296281" y="722734"/>
            <a:ext cx="6262096" cy="2614800"/>
          </a:xfrm>
          <a:prstGeom prst="rect">
            <a:avLst/>
          </a:prstGeom>
        </p:spPr>
      </p:pic>
      <p:sp>
        <p:nvSpPr>
          <p:cNvPr id="3" name="TextBox 2">
            <a:extLst>
              <a:ext uri="{FF2B5EF4-FFF2-40B4-BE49-F238E27FC236}">
                <a16:creationId xmlns:a16="http://schemas.microsoft.com/office/drawing/2014/main" id="{8D535E6A-B88A-9A9F-28DE-5FB7F97C7BF0}"/>
              </a:ext>
            </a:extLst>
          </p:cNvPr>
          <p:cNvSpPr txBox="1"/>
          <p:nvPr/>
        </p:nvSpPr>
        <p:spPr>
          <a:xfrm>
            <a:off x="2296281" y="3337533"/>
            <a:ext cx="6917064" cy="1754326"/>
          </a:xfrm>
          <a:prstGeom prst="rect">
            <a:avLst/>
          </a:prstGeom>
          <a:noFill/>
        </p:spPr>
        <p:txBody>
          <a:bodyPr wrap="square" rtlCol="0">
            <a:spAutoFit/>
          </a:bodyPr>
          <a:lstStyle/>
          <a:p>
            <a:r>
              <a:rPr lang="vi-VN" sz="1800">
                <a:solidFill>
                  <a:schemeClr val="accent1"/>
                </a:solidFill>
              </a:rPr>
              <a:t>Quan sát bảng thống kê trên ta thấy số lượng học sinh mầm non không tập trung nhiều nhất ở huyện Đắk Glong mà Đắk Glong là nơi có số lượng người nghèo/cận nghèo nhiều nhất ở nhóm tuổi từ 0 - 5 tuổi chiếm khoảng 39.05% cho thấy một điều rằng còn nhiều trẻ em trong độ tuổi từ 0-5 tuổi vẫn chưa được đến các trường để học mẫu giáo.</a:t>
            </a:r>
          </a:p>
        </p:txBody>
      </p:sp>
    </p:spTree>
    <p:extLst>
      <p:ext uri="{BB962C8B-B14F-4D97-AF65-F5344CB8AC3E}">
        <p14:creationId xmlns:p14="http://schemas.microsoft.com/office/powerpoint/2010/main" val="171537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10490" y="3240908"/>
            <a:ext cx="6833509" cy="2031325"/>
          </a:xfrm>
          <a:prstGeom prst="rect">
            <a:avLst/>
          </a:prstGeom>
          <a:noFill/>
        </p:spPr>
        <p:txBody>
          <a:bodyPr wrap="square" rtlCol="0">
            <a:spAutoFit/>
          </a:bodyPr>
          <a:lstStyle/>
          <a:p>
            <a:r>
              <a:rPr lang="vi-VN" sz="1800">
                <a:solidFill>
                  <a:schemeClr val="accent1"/>
                </a:solidFill>
              </a:rPr>
              <a:t>Các huyện khác như Krông Nô,Tuy Đức cũng có số lượng người nghèo/cận nghèo nhiều trong nhóm tuổi từ 0-5 tuổi lần lượt là Tuy Đức chiếm hơn 22.01 % ,Krông-nô chiếm hơn 13.79% nhưng lại</a:t>
            </a:r>
            <a:r>
              <a:rPr lang="en-US" sz="1800">
                <a:solidFill>
                  <a:schemeClr val="accent1"/>
                </a:solidFill>
              </a:rPr>
              <a:t>  </a:t>
            </a:r>
            <a:r>
              <a:rPr lang="vi-VN" sz="1800">
                <a:solidFill>
                  <a:schemeClr val="accent1"/>
                </a:solidFill>
              </a:rPr>
              <a:t> có ít số lượng trẻ em trong nhóm tuổi từ 0-5 tuổi được đến trường mẫu giáo.Trong khi huyện Đắk Mil có ít số lượng người nghèo/cận nghèo trong nhóm tuổi từ 0-5 chỉ chiếm  hơn 4.52% nhưng lại có số lượng học sinh mẫu giáo nhiều nhất.</a:t>
            </a:r>
          </a:p>
        </p:txBody>
      </p:sp>
      <p:sp>
        <p:nvSpPr>
          <p:cNvPr id="6" name="Rectangle 5">
            <a:extLst>
              <a:ext uri="{FF2B5EF4-FFF2-40B4-BE49-F238E27FC236}">
                <a16:creationId xmlns:a16="http://schemas.microsoft.com/office/drawing/2014/main" id="{5C1B5D14-8C75-76C8-ECD1-D07FC317F826}"/>
              </a:ext>
            </a:extLst>
          </p:cNvPr>
          <p:cNvSpPr/>
          <p:nvPr/>
        </p:nvSpPr>
        <p:spPr>
          <a:xfrm>
            <a:off x="2310491" y="20789"/>
            <a:ext cx="6057901"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Bảng thống kê số lượng học sinh mầm non theo từng huyện ở tỉnh  Đắk Nông vào năm 2022</a:t>
            </a:r>
            <a:endParaRPr lang="en-US"/>
          </a:p>
        </p:txBody>
      </p:sp>
      <p:pic>
        <p:nvPicPr>
          <p:cNvPr id="3" name="Picture 2" descr="A paper with numbers and text&#10;&#10;Description automatically generated">
            <a:extLst>
              <a:ext uri="{FF2B5EF4-FFF2-40B4-BE49-F238E27FC236}">
                <a16:creationId xmlns:a16="http://schemas.microsoft.com/office/drawing/2014/main" id="{CE6F4058-AFDC-4BBC-C587-36C43518C020}"/>
              </a:ext>
            </a:extLst>
          </p:cNvPr>
          <p:cNvPicPr>
            <a:picLocks noChangeAspect="1"/>
          </p:cNvPicPr>
          <p:nvPr/>
        </p:nvPicPr>
        <p:blipFill>
          <a:blip r:embed="rId3"/>
          <a:stretch>
            <a:fillRect/>
          </a:stretch>
        </p:blipFill>
        <p:spPr>
          <a:xfrm>
            <a:off x="2310491" y="392893"/>
            <a:ext cx="6762652" cy="2902445"/>
          </a:xfrm>
          <a:prstGeom prst="rect">
            <a:avLst/>
          </a:prstGeom>
        </p:spPr>
      </p:pic>
    </p:spTree>
    <p:extLst>
      <p:ext uri="{BB962C8B-B14F-4D97-AF65-F5344CB8AC3E}">
        <p14:creationId xmlns:p14="http://schemas.microsoft.com/office/powerpoint/2010/main" val="3640117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88290" y="3203653"/>
            <a:ext cx="6751866" cy="2031325"/>
          </a:xfrm>
          <a:prstGeom prst="rect">
            <a:avLst/>
          </a:prstGeom>
          <a:noFill/>
        </p:spPr>
        <p:txBody>
          <a:bodyPr wrap="square" rtlCol="0">
            <a:spAutoFit/>
          </a:bodyPr>
          <a:lstStyle/>
          <a:p>
            <a:r>
              <a:rPr lang="vi-VN" sz="1800">
                <a:solidFill>
                  <a:schemeClr val="accent1"/>
                </a:solidFill>
              </a:rPr>
              <a:t>Quan sát ta thấy được số lượng trường mẫu giáo tập trung nhiều ở các huyện có số lượng người nghèo/cận nghèo nhiều như Tuy Đức và Đắk Glong.Ở huyện Krông-Nô cũng có số lượng người nghèo/cận nghèo chiếm số đông nhưng lại có số lượng trường học mẫu giáo khá ít .Nhìn chung tổng số lượng trường học mẫu giáo vào năm 2022-2023 vẫn giữ nguyên không đổi so với năm 2020-2021.</a:t>
            </a:r>
          </a:p>
        </p:txBody>
      </p:sp>
      <p:sp>
        <p:nvSpPr>
          <p:cNvPr id="6" name="Rectangle 5">
            <a:extLst>
              <a:ext uri="{FF2B5EF4-FFF2-40B4-BE49-F238E27FC236}">
                <a16:creationId xmlns:a16="http://schemas.microsoft.com/office/drawing/2014/main" id="{5C1B5D14-8C75-76C8-ECD1-D07FC317F826}"/>
              </a:ext>
            </a:extLst>
          </p:cNvPr>
          <p:cNvSpPr/>
          <p:nvPr/>
        </p:nvSpPr>
        <p:spPr>
          <a:xfrm>
            <a:off x="2310491" y="153864"/>
            <a:ext cx="6057901"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số lượng trường học mầm non theo từng huyện ở tỉnh  Đắk Nông vào năm 2022</a:t>
            </a:r>
            <a:endParaRPr lang="en-US"/>
          </a:p>
        </p:txBody>
      </p:sp>
      <p:pic>
        <p:nvPicPr>
          <p:cNvPr id="3" name="Picture 2" descr="A white sheet with black text&#10;&#10;Description automatically generated">
            <a:extLst>
              <a:ext uri="{FF2B5EF4-FFF2-40B4-BE49-F238E27FC236}">
                <a16:creationId xmlns:a16="http://schemas.microsoft.com/office/drawing/2014/main" id="{9448EF9C-BAD1-274C-34D5-06BE1D8FFFDF}"/>
              </a:ext>
            </a:extLst>
          </p:cNvPr>
          <p:cNvPicPr>
            <a:picLocks noChangeAspect="1"/>
          </p:cNvPicPr>
          <p:nvPr/>
        </p:nvPicPr>
        <p:blipFill>
          <a:blip r:embed="rId3"/>
          <a:stretch>
            <a:fillRect/>
          </a:stretch>
        </p:blipFill>
        <p:spPr>
          <a:xfrm>
            <a:off x="2405288" y="628650"/>
            <a:ext cx="6738711" cy="2612571"/>
          </a:xfrm>
          <a:prstGeom prst="rect">
            <a:avLst/>
          </a:prstGeom>
        </p:spPr>
      </p:pic>
    </p:spTree>
    <p:extLst>
      <p:ext uri="{BB962C8B-B14F-4D97-AF65-F5344CB8AC3E}">
        <p14:creationId xmlns:p14="http://schemas.microsoft.com/office/powerpoint/2010/main" val="107217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50068" y="3701795"/>
            <a:ext cx="6586667" cy="1477328"/>
          </a:xfrm>
          <a:prstGeom prst="rect">
            <a:avLst/>
          </a:prstGeom>
          <a:noFill/>
        </p:spPr>
        <p:txBody>
          <a:bodyPr wrap="square" rtlCol="0">
            <a:spAutoFit/>
          </a:bodyPr>
          <a:lstStyle/>
          <a:p>
            <a:r>
              <a:rPr lang="vi-VN" sz="1800">
                <a:solidFill>
                  <a:schemeClr val="accent1"/>
                </a:solidFill>
              </a:rPr>
              <a:t>Quan sát ta thấy được số lượng giáo viên từ năm 2022-2023 có giảm một chút so với năm học 2021-2022 cụ thể là giảm 5 giáo viên.Phần lớn số lượng giáo không tập trung nhiều ở  những huyện có số lượng người nghèo/cận nghèo nhiều như : Tuy Đức,Krông-Nô và đặc biệt là Đắk Glong.</a:t>
            </a:r>
          </a:p>
        </p:txBody>
      </p:sp>
      <p:sp>
        <p:nvSpPr>
          <p:cNvPr id="6" name="Rectangle 5">
            <a:extLst>
              <a:ext uri="{FF2B5EF4-FFF2-40B4-BE49-F238E27FC236}">
                <a16:creationId xmlns:a16="http://schemas.microsoft.com/office/drawing/2014/main" id="{5C1B5D14-8C75-76C8-ECD1-D07FC317F826}"/>
              </a:ext>
            </a:extLst>
          </p:cNvPr>
          <p:cNvSpPr/>
          <p:nvPr/>
        </p:nvSpPr>
        <p:spPr>
          <a:xfrm>
            <a:off x="2242727" y="88477"/>
            <a:ext cx="6057901"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Bảng thống kê số lượng giáo viên theo từng huyện ở tỉnh  Đắk Nông vào năm 2022</a:t>
            </a:r>
            <a:endParaRPr lang="en-US"/>
          </a:p>
        </p:txBody>
      </p:sp>
      <p:pic>
        <p:nvPicPr>
          <p:cNvPr id="2" name="Picture 1" descr="A paper with numbers and letters&#10;&#10;Description automatically generated">
            <a:extLst>
              <a:ext uri="{FF2B5EF4-FFF2-40B4-BE49-F238E27FC236}">
                <a16:creationId xmlns:a16="http://schemas.microsoft.com/office/drawing/2014/main" id="{C8660923-19A4-50F5-FD92-24C282B21B61}"/>
              </a:ext>
            </a:extLst>
          </p:cNvPr>
          <p:cNvPicPr>
            <a:picLocks noChangeAspect="1"/>
          </p:cNvPicPr>
          <p:nvPr/>
        </p:nvPicPr>
        <p:blipFill>
          <a:blip r:embed="rId3"/>
          <a:stretch>
            <a:fillRect/>
          </a:stretch>
        </p:blipFill>
        <p:spPr>
          <a:xfrm>
            <a:off x="2200720" y="460581"/>
            <a:ext cx="6715430" cy="3259649"/>
          </a:xfrm>
          <a:prstGeom prst="rect">
            <a:avLst/>
          </a:prstGeom>
        </p:spPr>
      </p:pic>
    </p:spTree>
    <p:extLst>
      <p:ext uri="{BB962C8B-B14F-4D97-AF65-F5344CB8AC3E}">
        <p14:creationId xmlns:p14="http://schemas.microsoft.com/office/powerpoint/2010/main" val="276458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50068" y="3701795"/>
            <a:ext cx="6586667" cy="1477328"/>
          </a:xfrm>
          <a:prstGeom prst="rect">
            <a:avLst/>
          </a:prstGeom>
          <a:noFill/>
        </p:spPr>
        <p:txBody>
          <a:bodyPr wrap="square" rtlCol="0">
            <a:spAutoFit/>
          </a:bodyPr>
          <a:lstStyle/>
          <a:p>
            <a:r>
              <a:rPr lang="vi-VN" sz="1800">
                <a:solidFill>
                  <a:schemeClr val="accent1"/>
                </a:solidFill>
              </a:rPr>
              <a:t>Quan sát ta thấy được toàn tỉnh vào năm 2022-2023 số lượng học sinh cấp tiểu học là 75 198 tăng  440 học sinh, số lượng học sinh cấp trung học cơ sở là 46 759 tăng 581 học sinh,số lượng học sinh cấp trung học phổ thông là 23 334 tăng 1364 học sinh so với năm học 2021-2022</a:t>
            </a:r>
            <a:r>
              <a:rPr lang="en-US" sz="1800">
                <a:solidFill>
                  <a:schemeClr val="accent1"/>
                </a:solidFill>
              </a:rPr>
              <a:t>.</a:t>
            </a:r>
            <a:endParaRPr lang="vi-VN" sz="1800">
              <a:solidFill>
                <a:schemeClr val="accent1"/>
              </a:solidFill>
            </a:endParaRPr>
          </a:p>
        </p:txBody>
      </p:sp>
      <p:sp>
        <p:nvSpPr>
          <p:cNvPr id="6" name="Rectangle 5">
            <a:extLst>
              <a:ext uri="{FF2B5EF4-FFF2-40B4-BE49-F238E27FC236}">
                <a16:creationId xmlns:a16="http://schemas.microsoft.com/office/drawing/2014/main" id="{5C1B5D14-8C75-76C8-ECD1-D07FC317F826}"/>
              </a:ext>
            </a:extLst>
          </p:cNvPr>
          <p:cNvSpPr/>
          <p:nvPr/>
        </p:nvSpPr>
        <p:spPr>
          <a:xfrm>
            <a:off x="2242727" y="88477"/>
            <a:ext cx="6057901"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số lượng học</a:t>
            </a:r>
            <a:r>
              <a:rPr lang="vi-VN" sz="1800" i="1">
                <a:effectLst/>
                <a:latin typeface="Times New Roman" panose="02020603050405020304" pitchFamily="18" charset="0"/>
                <a:ea typeface="Tahoma" panose="020B0604030504040204" pitchFamily="34" charset="0"/>
              </a:rPr>
              <a:t> sinh phổ thông </a:t>
            </a:r>
            <a:r>
              <a:rPr lang="en-US" sz="1800" i="1">
                <a:effectLst/>
                <a:latin typeface="Times New Roman" panose="02020603050405020304" pitchFamily="18" charset="0"/>
                <a:ea typeface="Tahoma" panose="020B0604030504040204" pitchFamily="34" charset="0"/>
              </a:rPr>
              <a:t>ở tỉnh  Đắk Nông vào năm 2022</a:t>
            </a:r>
            <a:endParaRPr lang="en-US"/>
          </a:p>
        </p:txBody>
      </p:sp>
      <p:pic>
        <p:nvPicPr>
          <p:cNvPr id="3" name="Picture 2" descr="A paper with numbers and text&#10;&#10;Description automatically generated">
            <a:extLst>
              <a:ext uri="{FF2B5EF4-FFF2-40B4-BE49-F238E27FC236}">
                <a16:creationId xmlns:a16="http://schemas.microsoft.com/office/drawing/2014/main" id="{316A99B8-150F-C245-3681-A5DFF425EE63}"/>
              </a:ext>
            </a:extLst>
          </p:cNvPr>
          <p:cNvPicPr>
            <a:picLocks noChangeAspect="1"/>
          </p:cNvPicPr>
          <p:nvPr/>
        </p:nvPicPr>
        <p:blipFill>
          <a:blip r:embed="rId3"/>
          <a:stretch>
            <a:fillRect/>
          </a:stretch>
        </p:blipFill>
        <p:spPr>
          <a:xfrm>
            <a:off x="2242727" y="576238"/>
            <a:ext cx="6901273" cy="3009900"/>
          </a:xfrm>
          <a:prstGeom prst="rect">
            <a:avLst/>
          </a:prstGeom>
        </p:spPr>
      </p:pic>
    </p:spTree>
    <p:extLst>
      <p:ext uri="{BB962C8B-B14F-4D97-AF65-F5344CB8AC3E}">
        <p14:creationId xmlns:p14="http://schemas.microsoft.com/office/powerpoint/2010/main" val="2338307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50068" y="3403779"/>
            <a:ext cx="6901273" cy="1754326"/>
          </a:xfrm>
          <a:prstGeom prst="rect">
            <a:avLst/>
          </a:prstGeom>
          <a:noFill/>
        </p:spPr>
        <p:txBody>
          <a:bodyPr wrap="square" rtlCol="0">
            <a:spAutoFit/>
          </a:bodyPr>
          <a:lstStyle/>
          <a:p>
            <a:r>
              <a:rPr lang="vi-VN" sz="1800">
                <a:solidFill>
                  <a:schemeClr val="accent1"/>
                </a:solidFill>
              </a:rPr>
              <a:t>Nhưng mà số lượng người nghèo/cận nghèo trong nhóm tuổi từ 6-10 tuổi lại chiếm khoảng 20.23% số lượng học sinh tiểu học, số lượng người nghèo/cận nghèo trong nhóm tuổi từ 11-14 tuổi chiếm khoảng 32.19% số lượng học sinh trung học cơ sơ,số lượng người nghèo/cận nghèo trong nhóm tuổi từ 15-17 chiếm khoảng 20.72% số lượng học sinh trung học phổ thông.</a:t>
            </a:r>
            <a:r>
              <a:rPr lang="en-US" sz="1800">
                <a:solidFill>
                  <a:schemeClr val="accent1"/>
                </a:solidFill>
              </a:rPr>
              <a:t>.</a:t>
            </a:r>
            <a:endParaRPr lang="vi-VN" sz="1800">
              <a:solidFill>
                <a:schemeClr val="accent1"/>
              </a:solidFill>
            </a:endParaRPr>
          </a:p>
        </p:txBody>
      </p:sp>
      <p:sp>
        <p:nvSpPr>
          <p:cNvPr id="6" name="Rectangle 5">
            <a:extLst>
              <a:ext uri="{FF2B5EF4-FFF2-40B4-BE49-F238E27FC236}">
                <a16:creationId xmlns:a16="http://schemas.microsoft.com/office/drawing/2014/main" id="{5C1B5D14-8C75-76C8-ECD1-D07FC317F826}"/>
              </a:ext>
            </a:extLst>
          </p:cNvPr>
          <p:cNvSpPr/>
          <p:nvPr/>
        </p:nvSpPr>
        <p:spPr>
          <a:xfrm>
            <a:off x="2242727" y="88477"/>
            <a:ext cx="6057901"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số lượng học</a:t>
            </a:r>
            <a:r>
              <a:rPr lang="vi-VN" sz="1800" i="1">
                <a:effectLst/>
                <a:latin typeface="Times New Roman" panose="02020603050405020304" pitchFamily="18" charset="0"/>
                <a:ea typeface="Tahoma" panose="020B0604030504040204" pitchFamily="34" charset="0"/>
              </a:rPr>
              <a:t> sinh phổ thông </a:t>
            </a:r>
            <a:r>
              <a:rPr lang="en-US" sz="1800" i="1">
                <a:effectLst/>
                <a:latin typeface="Times New Roman" panose="02020603050405020304" pitchFamily="18" charset="0"/>
                <a:ea typeface="Tahoma" panose="020B0604030504040204" pitchFamily="34" charset="0"/>
              </a:rPr>
              <a:t>ở tỉnh  Đắk Nông vào năm 2022</a:t>
            </a:r>
            <a:endParaRPr lang="en-US"/>
          </a:p>
        </p:txBody>
      </p:sp>
      <p:pic>
        <p:nvPicPr>
          <p:cNvPr id="3" name="Picture 2" descr="A paper with numbers and text&#10;&#10;Description automatically generated">
            <a:extLst>
              <a:ext uri="{FF2B5EF4-FFF2-40B4-BE49-F238E27FC236}">
                <a16:creationId xmlns:a16="http://schemas.microsoft.com/office/drawing/2014/main" id="{316A99B8-150F-C245-3681-A5DFF425EE63}"/>
              </a:ext>
            </a:extLst>
          </p:cNvPr>
          <p:cNvPicPr>
            <a:picLocks noChangeAspect="1"/>
          </p:cNvPicPr>
          <p:nvPr/>
        </p:nvPicPr>
        <p:blipFill>
          <a:blip r:embed="rId3"/>
          <a:stretch>
            <a:fillRect/>
          </a:stretch>
        </p:blipFill>
        <p:spPr>
          <a:xfrm>
            <a:off x="2242727" y="576238"/>
            <a:ext cx="6901273" cy="2812886"/>
          </a:xfrm>
          <a:prstGeom prst="rect">
            <a:avLst/>
          </a:prstGeom>
        </p:spPr>
      </p:pic>
    </p:spTree>
    <p:extLst>
      <p:ext uri="{BB962C8B-B14F-4D97-AF65-F5344CB8AC3E}">
        <p14:creationId xmlns:p14="http://schemas.microsoft.com/office/powerpoint/2010/main" val="194247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42727" y="3778196"/>
            <a:ext cx="6454161" cy="1477328"/>
          </a:xfrm>
          <a:prstGeom prst="rect">
            <a:avLst/>
          </a:prstGeom>
          <a:noFill/>
        </p:spPr>
        <p:txBody>
          <a:bodyPr wrap="square" rtlCol="0">
            <a:spAutoFit/>
          </a:bodyPr>
          <a:lstStyle/>
          <a:p>
            <a:r>
              <a:rPr lang="vi-VN" sz="1800">
                <a:solidFill>
                  <a:schemeClr val="accent1"/>
                </a:solidFill>
              </a:rPr>
              <a:t>Ở nhóm tuổi từ 6-10 tức là cấp tiểu học thì số lượng học sinh bị nghèo/cận nghèo chiếm số đông lần lượt là Đắk Glong chiếm hơn 40.09%,Tuy Đức chiếm khoảng 20.37%,Krông-Nô chiếm hơn 13.58% số lượng người nghèo/cận nghèo trong nhóm tuổi từ 6-10 tuổi. </a:t>
            </a:r>
          </a:p>
        </p:txBody>
      </p:sp>
      <p:sp>
        <p:nvSpPr>
          <p:cNvPr id="6" name="Rectangle 5">
            <a:extLst>
              <a:ext uri="{FF2B5EF4-FFF2-40B4-BE49-F238E27FC236}">
                <a16:creationId xmlns:a16="http://schemas.microsoft.com/office/drawing/2014/main" id="{5C1B5D14-8C75-76C8-ECD1-D07FC317F826}"/>
              </a:ext>
            </a:extLst>
          </p:cNvPr>
          <p:cNvSpPr/>
          <p:nvPr/>
        </p:nvSpPr>
        <p:spPr>
          <a:xfrm>
            <a:off x="2242727" y="219644"/>
            <a:ext cx="6057901" cy="237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số lượng học</a:t>
            </a:r>
            <a:r>
              <a:rPr lang="vi-VN" sz="1800" i="1">
                <a:effectLst/>
                <a:latin typeface="Times New Roman" panose="02020603050405020304" pitchFamily="18" charset="0"/>
                <a:ea typeface="Tahoma" panose="020B0604030504040204" pitchFamily="34" charset="0"/>
              </a:rPr>
              <a:t> sinh phổ thông</a:t>
            </a:r>
            <a:r>
              <a:rPr lang="en-US" sz="1800" i="1">
                <a:effectLst/>
                <a:latin typeface="Times New Roman" panose="02020603050405020304" pitchFamily="18" charset="0"/>
                <a:ea typeface="Tahoma" panose="020B0604030504040204" pitchFamily="34" charset="0"/>
              </a:rPr>
              <a:t> theo từng huyện ở tỉnh  Đắk Nông vào năm 2022</a:t>
            </a:r>
            <a:endParaRPr lang="en-US"/>
          </a:p>
        </p:txBody>
      </p:sp>
      <p:pic>
        <p:nvPicPr>
          <p:cNvPr id="2" name="Picture 1" descr="A paper with numbers and text&#10;&#10;Description automatically generated">
            <a:extLst>
              <a:ext uri="{FF2B5EF4-FFF2-40B4-BE49-F238E27FC236}">
                <a16:creationId xmlns:a16="http://schemas.microsoft.com/office/drawing/2014/main" id="{F5CF64FE-1D5D-96D4-5FA0-31F491605A27}"/>
              </a:ext>
            </a:extLst>
          </p:cNvPr>
          <p:cNvPicPr>
            <a:picLocks noChangeAspect="1"/>
          </p:cNvPicPr>
          <p:nvPr/>
        </p:nvPicPr>
        <p:blipFill>
          <a:blip r:embed="rId3"/>
          <a:stretch>
            <a:fillRect/>
          </a:stretch>
        </p:blipFill>
        <p:spPr>
          <a:xfrm>
            <a:off x="2114518" y="715226"/>
            <a:ext cx="6710578" cy="3062970"/>
          </a:xfrm>
          <a:prstGeom prst="rect">
            <a:avLst/>
          </a:prstGeom>
        </p:spPr>
      </p:pic>
    </p:spTree>
    <p:extLst>
      <p:ext uri="{BB962C8B-B14F-4D97-AF65-F5344CB8AC3E}">
        <p14:creationId xmlns:p14="http://schemas.microsoft.com/office/powerpoint/2010/main" val="4094886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42727" y="3778196"/>
            <a:ext cx="6454161" cy="1477328"/>
          </a:xfrm>
          <a:prstGeom prst="rect">
            <a:avLst/>
          </a:prstGeom>
          <a:noFill/>
        </p:spPr>
        <p:txBody>
          <a:bodyPr wrap="square" rtlCol="0">
            <a:spAutoFit/>
          </a:bodyPr>
          <a:lstStyle/>
          <a:p>
            <a:r>
              <a:rPr lang="vi-VN" sz="1800">
                <a:solidFill>
                  <a:schemeClr val="accent1"/>
                </a:solidFill>
              </a:rPr>
              <a:t>Quan sát bảng thống kê trên ta thấy được, học sinh đi tham gia học tiểu học nhiều ở các huyện mà có số lượng người nghèo/cận nghèo nhiều như Tuy Đức,Krông-Nô đặc biệt là Đắk Glong.Cho thấy nhóm tuổi từ 6-10 tuổi học sinh được chăm lo khá tốt về mặt giáo dục. </a:t>
            </a:r>
          </a:p>
        </p:txBody>
      </p:sp>
      <p:sp>
        <p:nvSpPr>
          <p:cNvPr id="6" name="Rectangle 5">
            <a:extLst>
              <a:ext uri="{FF2B5EF4-FFF2-40B4-BE49-F238E27FC236}">
                <a16:creationId xmlns:a16="http://schemas.microsoft.com/office/drawing/2014/main" id="{5C1B5D14-8C75-76C8-ECD1-D07FC317F826}"/>
              </a:ext>
            </a:extLst>
          </p:cNvPr>
          <p:cNvSpPr/>
          <p:nvPr/>
        </p:nvSpPr>
        <p:spPr>
          <a:xfrm>
            <a:off x="2242727" y="120997"/>
            <a:ext cx="6057901" cy="237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số lượng học</a:t>
            </a:r>
            <a:r>
              <a:rPr lang="vi-VN" sz="1800" i="1">
                <a:effectLst/>
                <a:latin typeface="Times New Roman" panose="02020603050405020304" pitchFamily="18" charset="0"/>
                <a:ea typeface="Tahoma" panose="020B0604030504040204" pitchFamily="34" charset="0"/>
              </a:rPr>
              <a:t> sinh phổ thông</a:t>
            </a:r>
            <a:r>
              <a:rPr lang="en-US" sz="1800" i="1">
                <a:effectLst/>
                <a:latin typeface="Times New Roman" panose="02020603050405020304" pitchFamily="18" charset="0"/>
                <a:ea typeface="Tahoma" panose="020B0604030504040204" pitchFamily="34" charset="0"/>
              </a:rPr>
              <a:t> theo từng huyện ở tỉnh  Đắk Nông vào năm 2022</a:t>
            </a:r>
            <a:endParaRPr lang="en-US"/>
          </a:p>
        </p:txBody>
      </p:sp>
      <p:pic>
        <p:nvPicPr>
          <p:cNvPr id="2" name="Picture 1" descr="A paper with numbers and text&#10;&#10;Description automatically generated">
            <a:extLst>
              <a:ext uri="{FF2B5EF4-FFF2-40B4-BE49-F238E27FC236}">
                <a16:creationId xmlns:a16="http://schemas.microsoft.com/office/drawing/2014/main" id="{F5CF64FE-1D5D-96D4-5FA0-31F491605A27}"/>
              </a:ext>
            </a:extLst>
          </p:cNvPr>
          <p:cNvPicPr>
            <a:picLocks noChangeAspect="1"/>
          </p:cNvPicPr>
          <p:nvPr/>
        </p:nvPicPr>
        <p:blipFill>
          <a:blip r:embed="rId3"/>
          <a:stretch>
            <a:fillRect/>
          </a:stretch>
        </p:blipFill>
        <p:spPr>
          <a:xfrm>
            <a:off x="2114518" y="544526"/>
            <a:ext cx="6710578" cy="3321352"/>
          </a:xfrm>
          <a:prstGeom prst="rect">
            <a:avLst/>
          </a:prstGeom>
        </p:spPr>
      </p:pic>
    </p:spTree>
    <p:extLst>
      <p:ext uri="{BB962C8B-B14F-4D97-AF65-F5344CB8AC3E}">
        <p14:creationId xmlns:p14="http://schemas.microsoft.com/office/powerpoint/2010/main" val="148567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3"/>
          <p:cNvPicPr preferRelativeResize="0"/>
          <p:nvPr/>
        </p:nvPicPr>
        <p:blipFill rotWithShape="1">
          <a:blip r:embed="rId3">
            <a:alphaModFix/>
          </a:blip>
          <a:srcRect t="12479" b="12479"/>
          <a:stretch/>
        </p:blipFill>
        <p:spPr>
          <a:xfrm>
            <a:off x="4914400" y="914553"/>
            <a:ext cx="3313500" cy="3314401"/>
          </a:xfrm>
          <a:prstGeom prst="rect">
            <a:avLst/>
          </a:prstGeom>
          <a:noFill/>
          <a:ln>
            <a:noFill/>
          </a:ln>
        </p:spPr>
      </p:pic>
      <p:sp>
        <p:nvSpPr>
          <p:cNvPr id="66" name="Google Shape;66;p13"/>
          <p:cNvSpPr txBox="1">
            <a:spLocks noGrp="1"/>
          </p:cNvSpPr>
          <p:nvPr>
            <p:ph type="ctrTitle"/>
          </p:nvPr>
        </p:nvSpPr>
        <p:spPr>
          <a:xfrm>
            <a:off x="505101" y="1042947"/>
            <a:ext cx="3724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Báo Cáo Công Việc Tuần </a:t>
            </a:r>
            <a:r>
              <a:rPr lang="en-US" b="1">
                <a:latin typeface="+mn-lt"/>
              </a:rPr>
              <a:t>6</a:t>
            </a:r>
            <a:endParaRPr b="1">
              <a:latin typeface="+mn-lt"/>
            </a:endParaRPr>
          </a:p>
        </p:txBody>
      </p:sp>
      <p:grpSp>
        <p:nvGrpSpPr>
          <p:cNvPr id="67" name="Google Shape;67;p13"/>
          <p:cNvGrpSpPr/>
          <p:nvPr/>
        </p:nvGrpSpPr>
        <p:grpSpPr>
          <a:xfrm>
            <a:off x="8370067" y="150601"/>
            <a:ext cx="632500" cy="611548"/>
            <a:chOff x="1247825" y="5001950"/>
            <a:chExt cx="443300" cy="428675"/>
          </a:xfrm>
        </p:grpSpPr>
        <p:sp>
          <p:nvSpPr>
            <p:cNvPr id="68" name="Google Shape;68;p13"/>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3194F2D-5634-E11A-1680-3628653E1BC9}"/>
              </a:ext>
            </a:extLst>
          </p:cNvPr>
          <p:cNvSpPr txBox="1"/>
          <p:nvPr/>
        </p:nvSpPr>
        <p:spPr>
          <a:xfrm>
            <a:off x="122464" y="2764402"/>
            <a:ext cx="4865914" cy="1785104"/>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vi-VN" sz="2200" i="1">
                <a:latin typeface="+mn-lt"/>
              </a:rPr>
              <a:t>Đề tài : Phân Tích Các Yếu Tố Ảnh Hưởng Đến Sự Hình Thành Hộ Nghèo/Cận Nghèo Ở Tỉnh Đắk Nông. Từ Đó Đề Xuất Phương Án Việc Làm Và Các Chính Sách Để Giảm Nghèo </a:t>
            </a:r>
            <a:endParaRPr lang="en-US" sz="2200" i="1">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42727" y="3778196"/>
            <a:ext cx="6454161" cy="1477328"/>
          </a:xfrm>
          <a:prstGeom prst="rect">
            <a:avLst/>
          </a:prstGeom>
          <a:noFill/>
        </p:spPr>
        <p:txBody>
          <a:bodyPr wrap="square" rtlCol="0">
            <a:spAutoFit/>
          </a:bodyPr>
          <a:lstStyle/>
          <a:p>
            <a:r>
              <a:rPr lang="vi-VN" sz="1800">
                <a:solidFill>
                  <a:schemeClr val="accent1"/>
                </a:solidFill>
              </a:rPr>
              <a:t>Ở nhóm tuổi từ 11-14 tuổi tức là cấp trung học cơ sở thì số lượng học sinh bị nghèo/cận nghèo chiếm số đông lần lượt là Đắk Glong chiếm hơn 34.89%,Tuy Đức chiếm khoảng 19.83%,Krông-Nô chiếm hơn 13.73% số lượng người nghèo/cận nghèo trong nhóm tuổi từ 11-14.</a:t>
            </a:r>
          </a:p>
        </p:txBody>
      </p:sp>
      <p:sp>
        <p:nvSpPr>
          <p:cNvPr id="6" name="Rectangle 5">
            <a:extLst>
              <a:ext uri="{FF2B5EF4-FFF2-40B4-BE49-F238E27FC236}">
                <a16:creationId xmlns:a16="http://schemas.microsoft.com/office/drawing/2014/main" id="{5C1B5D14-8C75-76C8-ECD1-D07FC317F826}"/>
              </a:ext>
            </a:extLst>
          </p:cNvPr>
          <p:cNvSpPr/>
          <p:nvPr/>
        </p:nvSpPr>
        <p:spPr>
          <a:xfrm>
            <a:off x="2242727" y="158575"/>
            <a:ext cx="6057901" cy="237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số lượng học</a:t>
            </a:r>
            <a:r>
              <a:rPr lang="vi-VN" sz="1800" i="1">
                <a:effectLst/>
                <a:latin typeface="Times New Roman" panose="02020603050405020304" pitchFamily="18" charset="0"/>
                <a:ea typeface="Tahoma" panose="020B0604030504040204" pitchFamily="34" charset="0"/>
              </a:rPr>
              <a:t> sinh phổ thông</a:t>
            </a:r>
            <a:r>
              <a:rPr lang="en-US" sz="1800" i="1">
                <a:effectLst/>
                <a:latin typeface="Times New Roman" panose="02020603050405020304" pitchFamily="18" charset="0"/>
                <a:ea typeface="Tahoma" panose="020B0604030504040204" pitchFamily="34" charset="0"/>
              </a:rPr>
              <a:t> theo từng huyện ở tỉnh  Đắk Nông vào năm 2022</a:t>
            </a:r>
            <a:endParaRPr lang="en-US"/>
          </a:p>
        </p:txBody>
      </p:sp>
      <p:pic>
        <p:nvPicPr>
          <p:cNvPr id="2" name="Picture 1" descr="A paper with numbers and text&#10;&#10;Description automatically generated">
            <a:extLst>
              <a:ext uri="{FF2B5EF4-FFF2-40B4-BE49-F238E27FC236}">
                <a16:creationId xmlns:a16="http://schemas.microsoft.com/office/drawing/2014/main" id="{F5CF64FE-1D5D-96D4-5FA0-31F491605A27}"/>
              </a:ext>
            </a:extLst>
          </p:cNvPr>
          <p:cNvPicPr>
            <a:picLocks noChangeAspect="1"/>
          </p:cNvPicPr>
          <p:nvPr/>
        </p:nvPicPr>
        <p:blipFill>
          <a:blip r:embed="rId3"/>
          <a:stretch>
            <a:fillRect/>
          </a:stretch>
        </p:blipFill>
        <p:spPr>
          <a:xfrm>
            <a:off x="2114518" y="544526"/>
            <a:ext cx="6710578" cy="3321352"/>
          </a:xfrm>
          <a:prstGeom prst="rect">
            <a:avLst/>
          </a:prstGeom>
        </p:spPr>
      </p:pic>
    </p:spTree>
    <p:extLst>
      <p:ext uri="{BB962C8B-B14F-4D97-AF65-F5344CB8AC3E}">
        <p14:creationId xmlns:p14="http://schemas.microsoft.com/office/powerpoint/2010/main" val="2831483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42727" y="3943121"/>
            <a:ext cx="6454161" cy="1200329"/>
          </a:xfrm>
          <a:prstGeom prst="rect">
            <a:avLst/>
          </a:prstGeom>
          <a:noFill/>
        </p:spPr>
        <p:txBody>
          <a:bodyPr wrap="square" rtlCol="0">
            <a:spAutoFit/>
          </a:bodyPr>
          <a:lstStyle/>
          <a:p>
            <a:r>
              <a:rPr lang="vi-VN" sz="1800">
                <a:solidFill>
                  <a:schemeClr val="accent1"/>
                </a:solidFill>
              </a:rPr>
              <a:t>Quan sát bảng trên ta thấy , học sinh đi tham gia học trung học cơ sở khá ít ở các huyện mà có số lượng người thuộc hộ nghèo/cận nghèo nhiều nhiều như:Tuy Đức,Krông-Nô đặc biệt là Đắk Glong..</a:t>
            </a:r>
          </a:p>
        </p:txBody>
      </p:sp>
      <p:sp>
        <p:nvSpPr>
          <p:cNvPr id="6" name="Rectangle 5">
            <a:extLst>
              <a:ext uri="{FF2B5EF4-FFF2-40B4-BE49-F238E27FC236}">
                <a16:creationId xmlns:a16="http://schemas.microsoft.com/office/drawing/2014/main" id="{5C1B5D14-8C75-76C8-ECD1-D07FC317F826}"/>
              </a:ext>
            </a:extLst>
          </p:cNvPr>
          <p:cNvSpPr/>
          <p:nvPr/>
        </p:nvSpPr>
        <p:spPr>
          <a:xfrm>
            <a:off x="2242727" y="251315"/>
            <a:ext cx="6057901" cy="237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số lượng học</a:t>
            </a:r>
            <a:r>
              <a:rPr lang="vi-VN" sz="1800" i="1">
                <a:effectLst/>
                <a:latin typeface="Times New Roman" panose="02020603050405020304" pitchFamily="18" charset="0"/>
                <a:ea typeface="Tahoma" panose="020B0604030504040204" pitchFamily="34" charset="0"/>
              </a:rPr>
              <a:t> sinh phổ thông</a:t>
            </a:r>
            <a:r>
              <a:rPr lang="en-US" sz="1800" i="1">
                <a:effectLst/>
                <a:latin typeface="Times New Roman" panose="02020603050405020304" pitchFamily="18" charset="0"/>
                <a:ea typeface="Tahoma" panose="020B0604030504040204" pitchFamily="34" charset="0"/>
              </a:rPr>
              <a:t> theo từng huyện ở tỉnh  Đắk Nông vào năm 2022</a:t>
            </a:r>
            <a:endParaRPr lang="en-US"/>
          </a:p>
        </p:txBody>
      </p:sp>
      <p:pic>
        <p:nvPicPr>
          <p:cNvPr id="2" name="Picture 1" descr="A paper with numbers and text&#10;&#10;Description automatically generated">
            <a:extLst>
              <a:ext uri="{FF2B5EF4-FFF2-40B4-BE49-F238E27FC236}">
                <a16:creationId xmlns:a16="http://schemas.microsoft.com/office/drawing/2014/main" id="{F5CF64FE-1D5D-96D4-5FA0-31F491605A27}"/>
              </a:ext>
            </a:extLst>
          </p:cNvPr>
          <p:cNvPicPr>
            <a:picLocks noChangeAspect="1"/>
          </p:cNvPicPr>
          <p:nvPr/>
        </p:nvPicPr>
        <p:blipFill>
          <a:blip r:embed="rId3"/>
          <a:stretch>
            <a:fillRect/>
          </a:stretch>
        </p:blipFill>
        <p:spPr>
          <a:xfrm>
            <a:off x="2114518" y="658076"/>
            <a:ext cx="6710578" cy="3321352"/>
          </a:xfrm>
          <a:prstGeom prst="rect">
            <a:avLst/>
          </a:prstGeom>
        </p:spPr>
      </p:pic>
    </p:spTree>
    <p:extLst>
      <p:ext uri="{BB962C8B-B14F-4D97-AF65-F5344CB8AC3E}">
        <p14:creationId xmlns:p14="http://schemas.microsoft.com/office/powerpoint/2010/main" val="362044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42727" y="3778196"/>
            <a:ext cx="6454161" cy="1477328"/>
          </a:xfrm>
          <a:prstGeom prst="rect">
            <a:avLst/>
          </a:prstGeom>
          <a:noFill/>
        </p:spPr>
        <p:txBody>
          <a:bodyPr wrap="square" rtlCol="0">
            <a:spAutoFit/>
          </a:bodyPr>
          <a:lstStyle/>
          <a:p>
            <a:r>
              <a:rPr lang="vi-VN" sz="1800">
                <a:solidFill>
                  <a:schemeClr val="accent1"/>
                </a:solidFill>
              </a:rPr>
              <a:t>Ở nhóm tuổi từ 15-17 tuổi tức là cấp trung học phổ thông thì số lượng học sinh bị nghèo/cận nghèo chiếm số đông lần lượt là Đắk Glong chiếm hơn 35.04%,Tuy Đức chiếm hơn 21.45%,Krông-Nô chiếm khoảng 14.4% số lượng người nghèo/cận nghèo trong nhóm tuổi từ 15-17.</a:t>
            </a:r>
          </a:p>
        </p:txBody>
      </p:sp>
      <p:sp>
        <p:nvSpPr>
          <p:cNvPr id="6" name="Rectangle 5">
            <a:extLst>
              <a:ext uri="{FF2B5EF4-FFF2-40B4-BE49-F238E27FC236}">
                <a16:creationId xmlns:a16="http://schemas.microsoft.com/office/drawing/2014/main" id="{5C1B5D14-8C75-76C8-ECD1-D07FC317F826}"/>
              </a:ext>
            </a:extLst>
          </p:cNvPr>
          <p:cNvSpPr/>
          <p:nvPr/>
        </p:nvSpPr>
        <p:spPr>
          <a:xfrm>
            <a:off x="2242727" y="88477"/>
            <a:ext cx="6057901" cy="237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số lượng học</a:t>
            </a:r>
            <a:r>
              <a:rPr lang="vi-VN" sz="1800" i="1">
                <a:effectLst/>
                <a:latin typeface="Times New Roman" panose="02020603050405020304" pitchFamily="18" charset="0"/>
                <a:ea typeface="Tahoma" panose="020B0604030504040204" pitchFamily="34" charset="0"/>
              </a:rPr>
              <a:t> sinh phổ thông</a:t>
            </a:r>
            <a:r>
              <a:rPr lang="en-US" sz="1800" i="1">
                <a:effectLst/>
                <a:latin typeface="Times New Roman" panose="02020603050405020304" pitchFamily="18" charset="0"/>
                <a:ea typeface="Tahoma" panose="020B0604030504040204" pitchFamily="34" charset="0"/>
              </a:rPr>
              <a:t> theo từng huyện ở tỉnh  Đắk Nông vào năm 2022</a:t>
            </a:r>
            <a:endParaRPr lang="en-US"/>
          </a:p>
        </p:txBody>
      </p:sp>
      <p:pic>
        <p:nvPicPr>
          <p:cNvPr id="2" name="Picture 1" descr="A paper with numbers and text&#10;&#10;Description automatically generated">
            <a:extLst>
              <a:ext uri="{FF2B5EF4-FFF2-40B4-BE49-F238E27FC236}">
                <a16:creationId xmlns:a16="http://schemas.microsoft.com/office/drawing/2014/main" id="{F5CF64FE-1D5D-96D4-5FA0-31F491605A27}"/>
              </a:ext>
            </a:extLst>
          </p:cNvPr>
          <p:cNvPicPr>
            <a:picLocks noChangeAspect="1"/>
          </p:cNvPicPr>
          <p:nvPr/>
        </p:nvPicPr>
        <p:blipFill>
          <a:blip r:embed="rId3"/>
          <a:stretch>
            <a:fillRect/>
          </a:stretch>
        </p:blipFill>
        <p:spPr>
          <a:xfrm>
            <a:off x="2114518" y="456844"/>
            <a:ext cx="6710578" cy="3321352"/>
          </a:xfrm>
          <a:prstGeom prst="rect">
            <a:avLst/>
          </a:prstGeom>
        </p:spPr>
      </p:pic>
    </p:spTree>
    <p:extLst>
      <p:ext uri="{BB962C8B-B14F-4D97-AF65-F5344CB8AC3E}">
        <p14:creationId xmlns:p14="http://schemas.microsoft.com/office/powerpoint/2010/main" val="2298033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36333" y="3916695"/>
            <a:ext cx="6454161" cy="1200329"/>
          </a:xfrm>
          <a:prstGeom prst="rect">
            <a:avLst/>
          </a:prstGeom>
          <a:noFill/>
        </p:spPr>
        <p:txBody>
          <a:bodyPr wrap="square" rtlCol="0">
            <a:spAutoFit/>
          </a:bodyPr>
          <a:lstStyle/>
          <a:p>
            <a:r>
              <a:rPr lang="vi-VN" sz="1800">
                <a:solidFill>
                  <a:schemeClr val="accent1"/>
                </a:solidFill>
              </a:rPr>
              <a:t>Quan sát bảng trên ta thấy , học sinh đi tham gia học trung học phổ thông khá ít ở các huyện mà có số lượng người thuộc hộ nghèo/cận nghèo nhiều nhiều như:Tuy Đức,Krông-Nô đặc biệt là Đắk Glong.</a:t>
            </a:r>
          </a:p>
        </p:txBody>
      </p:sp>
      <p:sp>
        <p:nvSpPr>
          <p:cNvPr id="6" name="Rectangle 5">
            <a:extLst>
              <a:ext uri="{FF2B5EF4-FFF2-40B4-BE49-F238E27FC236}">
                <a16:creationId xmlns:a16="http://schemas.microsoft.com/office/drawing/2014/main" id="{5C1B5D14-8C75-76C8-ECD1-D07FC317F826}"/>
              </a:ext>
            </a:extLst>
          </p:cNvPr>
          <p:cNvSpPr/>
          <p:nvPr/>
        </p:nvSpPr>
        <p:spPr>
          <a:xfrm>
            <a:off x="2336333" y="199904"/>
            <a:ext cx="6057901" cy="237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số lượng học</a:t>
            </a:r>
            <a:r>
              <a:rPr lang="vi-VN" sz="1800" i="1">
                <a:effectLst/>
                <a:latin typeface="Times New Roman" panose="02020603050405020304" pitchFamily="18" charset="0"/>
                <a:ea typeface="Tahoma" panose="020B0604030504040204" pitchFamily="34" charset="0"/>
              </a:rPr>
              <a:t> sinh phổ thông</a:t>
            </a:r>
            <a:r>
              <a:rPr lang="en-US" sz="1800" i="1">
                <a:effectLst/>
                <a:latin typeface="Times New Roman" panose="02020603050405020304" pitchFamily="18" charset="0"/>
                <a:ea typeface="Tahoma" panose="020B0604030504040204" pitchFamily="34" charset="0"/>
              </a:rPr>
              <a:t> theo từng huyện ở tỉnh  Đắk Nông vào năm 2022</a:t>
            </a:r>
            <a:endParaRPr lang="en-US"/>
          </a:p>
        </p:txBody>
      </p:sp>
      <p:pic>
        <p:nvPicPr>
          <p:cNvPr id="2" name="Picture 1" descr="A paper with numbers and text&#10;&#10;Description automatically generated">
            <a:extLst>
              <a:ext uri="{FF2B5EF4-FFF2-40B4-BE49-F238E27FC236}">
                <a16:creationId xmlns:a16="http://schemas.microsoft.com/office/drawing/2014/main" id="{F5CF64FE-1D5D-96D4-5FA0-31F491605A27}"/>
              </a:ext>
            </a:extLst>
          </p:cNvPr>
          <p:cNvPicPr>
            <a:picLocks noChangeAspect="1"/>
          </p:cNvPicPr>
          <p:nvPr/>
        </p:nvPicPr>
        <p:blipFill>
          <a:blip r:embed="rId3"/>
          <a:stretch>
            <a:fillRect/>
          </a:stretch>
        </p:blipFill>
        <p:spPr>
          <a:xfrm>
            <a:off x="2336333" y="568917"/>
            <a:ext cx="6710578" cy="3321352"/>
          </a:xfrm>
          <a:prstGeom prst="rect">
            <a:avLst/>
          </a:prstGeom>
        </p:spPr>
      </p:pic>
    </p:spTree>
    <p:extLst>
      <p:ext uri="{BB962C8B-B14F-4D97-AF65-F5344CB8AC3E}">
        <p14:creationId xmlns:p14="http://schemas.microsoft.com/office/powerpoint/2010/main" val="24781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15402" y="3465406"/>
            <a:ext cx="6454161" cy="1754326"/>
          </a:xfrm>
          <a:prstGeom prst="rect">
            <a:avLst/>
          </a:prstGeom>
          <a:noFill/>
        </p:spPr>
        <p:txBody>
          <a:bodyPr wrap="square" rtlCol="0">
            <a:spAutoFit/>
          </a:bodyPr>
          <a:lstStyle/>
          <a:p>
            <a:r>
              <a:rPr lang="vi-VN" sz="1800">
                <a:solidFill>
                  <a:schemeClr val="accent1"/>
                </a:solidFill>
              </a:rPr>
              <a:t>Quan sát biểu đồ ta thấy được, phần lớn số trường học dành cho học sinh cấp tiểu học ,trung học cơ sở,trung học phổ thông thì phân bố ở nhiều huyện.Tuy nhiên, ở các huyện mà có số lượng người nghèo/cận nghèo chiếm số đông như: Tuy Đức,Krông-Nô đặc biệt là Đắk Glong thì lại có ít số lượng trường học.</a:t>
            </a:r>
          </a:p>
        </p:txBody>
      </p:sp>
      <p:sp>
        <p:nvSpPr>
          <p:cNvPr id="6" name="Rectangle 5">
            <a:extLst>
              <a:ext uri="{FF2B5EF4-FFF2-40B4-BE49-F238E27FC236}">
                <a16:creationId xmlns:a16="http://schemas.microsoft.com/office/drawing/2014/main" id="{5C1B5D14-8C75-76C8-ECD1-D07FC317F826}"/>
              </a:ext>
            </a:extLst>
          </p:cNvPr>
          <p:cNvSpPr/>
          <p:nvPr/>
        </p:nvSpPr>
        <p:spPr>
          <a:xfrm>
            <a:off x="2336333" y="199904"/>
            <a:ext cx="6057901" cy="237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Bảng thống kê số lượng trường học theo huyện ở tỉnh  Đắk Nông vào năm 2022</a:t>
            </a:r>
            <a:endParaRPr lang="en-US"/>
          </a:p>
        </p:txBody>
      </p:sp>
      <p:pic>
        <p:nvPicPr>
          <p:cNvPr id="3" name="Picture 2">
            <a:extLst>
              <a:ext uri="{FF2B5EF4-FFF2-40B4-BE49-F238E27FC236}">
                <a16:creationId xmlns:a16="http://schemas.microsoft.com/office/drawing/2014/main" id="{AECD0252-5BF4-7E42-2195-86419DE40DA2}"/>
              </a:ext>
            </a:extLst>
          </p:cNvPr>
          <p:cNvPicPr>
            <a:picLocks noChangeAspect="1"/>
          </p:cNvPicPr>
          <p:nvPr/>
        </p:nvPicPr>
        <p:blipFill>
          <a:blip r:embed="rId3"/>
          <a:stretch>
            <a:fillRect/>
          </a:stretch>
        </p:blipFill>
        <p:spPr>
          <a:xfrm>
            <a:off x="2273681" y="594276"/>
            <a:ext cx="6642469" cy="2963756"/>
          </a:xfrm>
          <a:prstGeom prst="rect">
            <a:avLst/>
          </a:prstGeom>
        </p:spPr>
      </p:pic>
    </p:spTree>
    <p:extLst>
      <p:ext uri="{BB962C8B-B14F-4D97-AF65-F5344CB8AC3E}">
        <p14:creationId xmlns:p14="http://schemas.microsoft.com/office/powerpoint/2010/main" val="841376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42727" y="3674080"/>
            <a:ext cx="6454161" cy="1477328"/>
          </a:xfrm>
          <a:prstGeom prst="rect">
            <a:avLst/>
          </a:prstGeom>
          <a:noFill/>
        </p:spPr>
        <p:txBody>
          <a:bodyPr wrap="square" rtlCol="0">
            <a:spAutoFit/>
          </a:bodyPr>
          <a:lstStyle/>
          <a:p>
            <a:r>
              <a:rPr lang="vi-VN" sz="1800">
                <a:solidFill>
                  <a:schemeClr val="accent1"/>
                </a:solidFill>
              </a:rPr>
              <a:t>Quan sát biểu đồ ta thấy được, phần lớn số giao viên cấp tiểu học ,trung học cơ sở,trung học phổ thông thì phân bố ở nhiều huyện. Tuy nhiên, ở các huyện mà có số lượng người nghèo/cận nghèo chiếm số đông như: Tuy Đức,Krông-Nô đặc biệt là Đắk Glong thì lại có ít số lượng giáo viên .</a:t>
            </a:r>
          </a:p>
        </p:txBody>
      </p:sp>
      <p:sp>
        <p:nvSpPr>
          <p:cNvPr id="6" name="Rectangle 5">
            <a:extLst>
              <a:ext uri="{FF2B5EF4-FFF2-40B4-BE49-F238E27FC236}">
                <a16:creationId xmlns:a16="http://schemas.microsoft.com/office/drawing/2014/main" id="{5C1B5D14-8C75-76C8-ECD1-D07FC317F826}"/>
              </a:ext>
            </a:extLst>
          </p:cNvPr>
          <p:cNvSpPr/>
          <p:nvPr/>
        </p:nvSpPr>
        <p:spPr>
          <a:xfrm>
            <a:off x="2336333" y="199904"/>
            <a:ext cx="6057901" cy="237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Bảng thống kê số lượng giáo viên theo huyện ở tỉnh  Đắk Nông vào năm 2022</a:t>
            </a:r>
            <a:endParaRPr lang="en-US"/>
          </a:p>
        </p:txBody>
      </p:sp>
      <p:pic>
        <p:nvPicPr>
          <p:cNvPr id="2" name="Picture 1">
            <a:extLst>
              <a:ext uri="{FF2B5EF4-FFF2-40B4-BE49-F238E27FC236}">
                <a16:creationId xmlns:a16="http://schemas.microsoft.com/office/drawing/2014/main" id="{14C59049-FC4C-9255-4595-78ED46C23E0E}"/>
              </a:ext>
            </a:extLst>
          </p:cNvPr>
          <p:cNvPicPr>
            <a:picLocks noChangeAspect="1"/>
          </p:cNvPicPr>
          <p:nvPr/>
        </p:nvPicPr>
        <p:blipFill>
          <a:blip r:embed="rId3"/>
          <a:stretch>
            <a:fillRect/>
          </a:stretch>
        </p:blipFill>
        <p:spPr>
          <a:xfrm>
            <a:off x="2285235" y="599896"/>
            <a:ext cx="6807667" cy="3066225"/>
          </a:xfrm>
          <a:prstGeom prst="rect">
            <a:avLst/>
          </a:prstGeom>
        </p:spPr>
      </p:pic>
    </p:spTree>
    <p:extLst>
      <p:ext uri="{BB962C8B-B14F-4D97-AF65-F5344CB8AC3E}">
        <p14:creationId xmlns:p14="http://schemas.microsoft.com/office/powerpoint/2010/main" val="4157636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9600" b="1">
                <a:solidFill>
                  <a:schemeClr val="lt1"/>
                </a:solidFill>
                <a:latin typeface="Inria Serif"/>
                <a:ea typeface="Inria Serif"/>
                <a:cs typeface="Inria Serif"/>
                <a:sym typeface="Inria Serif"/>
              </a:rPr>
              <a:t>2</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490628" y="3067301"/>
            <a:ext cx="4746000" cy="1159800"/>
          </a:xfrm>
          <a:prstGeom prst="rect">
            <a:avLst/>
          </a:prstGeom>
        </p:spPr>
        <p:txBody>
          <a:bodyPr spcFirstLastPara="1" wrap="square" lIns="0" tIns="0" rIns="0" bIns="0" anchor="b" anchorCtr="0">
            <a:noAutofit/>
          </a:bodyPr>
          <a:lstStyle/>
          <a:p>
            <a:r>
              <a:rPr lang="vi-VN" b="1">
                <a:latin typeface="+mn-lt"/>
              </a:rPr>
              <a:t>Phần </a:t>
            </a:r>
            <a:r>
              <a:rPr lang="en-US" b="1">
                <a:latin typeface="+mn-lt"/>
              </a:rPr>
              <a:t>2</a:t>
            </a:r>
            <a:r>
              <a:rPr lang="vi-VN" b="1">
                <a:latin typeface="+mn-lt"/>
              </a:rPr>
              <a:t>:</a:t>
            </a:r>
            <a:r>
              <a:rPr lang="en-US" sz="3600" b="1">
                <a:latin typeface="+mn-lt"/>
              </a:rPr>
              <a:t>Phân tích dân tộc</a:t>
            </a:r>
            <a:br>
              <a:rPr lang="en-US" sz="3600" b="1">
                <a:latin typeface="+mn-lt"/>
              </a:rPr>
            </a:br>
            <a:br>
              <a:rPr lang="vi-VN" sz="3600" b="1">
                <a:latin typeface="+mn-lt"/>
              </a:rPr>
            </a:br>
            <a:endParaRPr lang="vi-VN" b="1">
              <a:latin typeface="+mn-lt"/>
            </a:endParaRPr>
          </a:p>
        </p:txBody>
      </p:sp>
    </p:spTree>
    <p:extLst>
      <p:ext uri="{BB962C8B-B14F-4D97-AF65-F5344CB8AC3E}">
        <p14:creationId xmlns:p14="http://schemas.microsoft.com/office/powerpoint/2010/main" val="3534602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en-US" sz="2400" b="1">
                <a:latin typeface="+mn-lt"/>
              </a:rPr>
              <a:t>Phân tích dân tộc</a:t>
            </a: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91870" y="3868481"/>
            <a:ext cx="6503063" cy="1200329"/>
          </a:xfrm>
          <a:prstGeom prst="rect">
            <a:avLst/>
          </a:prstGeom>
          <a:noFill/>
        </p:spPr>
        <p:txBody>
          <a:bodyPr wrap="square" rtlCol="0">
            <a:spAutoFit/>
          </a:bodyPr>
          <a:lstStyle/>
          <a:p>
            <a:r>
              <a:rPr lang="vi-VN" sz="1800">
                <a:solidFill>
                  <a:schemeClr val="accent1"/>
                </a:solidFill>
              </a:rPr>
              <a:t>Quan sát biểu đồ, ta nhận thấy dân tộc Kinh có số lượng người thuộc hộ nghèo/cận nghèo lớn nhất trên toàn tỉnh Đắk Nông, chiếm hơn 29.74% tổng số người nghèo/cận nghèo trong tỉnh. </a:t>
            </a:r>
          </a:p>
        </p:txBody>
      </p:sp>
      <p:sp>
        <p:nvSpPr>
          <p:cNvPr id="7" name="Rectangle 6">
            <a:extLst>
              <a:ext uri="{FF2B5EF4-FFF2-40B4-BE49-F238E27FC236}">
                <a16:creationId xmlns:a16="http://schemas.microsoft.com/office/drawing/2014/main" id="{343E903E-4423-CA22-2A37-012BCCA7CBAF}"/>
              </a:ext>
            </a:extLst>
          </p:cNvPr>
          <p:cNvSpPr/>
          <p:nvPr/>
        </p:nvSpPr>
        <p:spPr>
          <a:xfrm>
            <a:off x="2310492" y="153863"/>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cột biểu diễn số lượng người thuộc hộ nghèo/cận nghèo theo từng dân tộc ở tỉnh Đắk Nông vào năm 2022</a:t>
            </a:r>
            <a:endParaRPr lang="en-US"/>
          </a:p>
        </p:txBody>
      </p:sp>
      <p:pic>
        <p:nvPicPr>
          <p:cNvPr id="3" name="Picture 2" descr="A graph with numbers and a bar&#10;&#10;Description automatically generated">
            <a:extLst>
              <a:ext uri="{FF2B5EF4-FFF2-40B4-BE49-F238E27FC236}">
                <a16:creationId xmlns:a16="http://schemas.microsoft.com/office/drawing/2014/main" id="{DB8104F9-B612-6092-E66F-739212120EE8}"/>
              </a:ext>
            </a:extLst>
          </p:cNvPr>
          <p:cNvPicPr>
            <a:picLocks noChangeAspect="1"/>
          </p:cNvPicPr>
          <p:nvPr/>
        </p:nvPicPr>
        <p:blipFill>
          <a:blip r:embed="rId3"/>
          <a:stretch>
            <a:fillRect/>
          </a:stretch>
        </p:blipFill>
        <p:spPr>
          <a:xfrm>
            <a:off x="2310491" y="701457"/>
            <a:ext cx="6503063" cy="3206664"/>
          </a:xfrm>
          <a:prstGeom prst="rect">
            <a:avLst/>
          </a:prstGeom>
        </p:spPr>
      </p:pic>
    </p:spTree>
    <p:extLst>
      <p:ext uri="{BB962C8B-B14F-4D97-AF65-F5344CB8AC3E}">
        <p14:creationId xmlns:p14="http://schemas.microsoft.com/office/powerpoint/2010/main" val="713151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en-US" sz="2400" b="1">
                <a:latin typeface="+mn-lt"/>
              </a:rPr>
              <a:t>Phân tích dân tộc</a:t>
            </a: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91870" y="3868481"/>
            <a:ext cx="6503063" cy="1200329"/>
          </a:xfrm>
          <a:prstGeom prst="rect">
            <a:avLst/>
          </a:prstGeom>
          <a:noFill/>
        </p:spPr>
        <p:txBody>
          <a:bodyPr wrap="square" rtlCol="0">
            <a:spAutoFit/>
          </a:bodyPr>
          <a:lstStyle/>
          <a:p>
            <a:r>
              <a:rPr lang="vi-VN" sz="1800">
                <a:solidFill>
                  <a:schemeClr val="accent1"/>
                </a:solidFill>
              </a:rPr>
              <a:t>Tiếp đến là các dân tộc H'Mông và M’Nông, với tỷ lệ lần lượt là 26.37% và 21.26%. Một số dân tộc khác có số lượng người nghèo/cận nghèo ít và không đáng kể như: Sán Dìu,Ngái, Cơ Tu, Tà Ôi…</a:t>
            </a:r>
          </a:p>
        </p:txBody>
      </p:sp>
      <p:sp>
        <p:nvSpPr>
          <p:cNvPr id="7" name="Rectangle 6">
            <a:extLst>
              <a:ext uri="{FF2B5EF4-FFF2-40B4-BE49-F238E27FC236}">
                <a16:creationId xmlns:a16="http://schemas.microsoft.com/office/drawing/2014/main" id="{343E903E-4423-CA22-2A37-012BCCA7CBAF}"/>
              </a:ext>
            </a:extLst>
          </p:cNvPr>
          <p:cNvSpPr/>
          <p:nvPr/>
        </p:nvSpPr>
        <p:spPr>
          <a:xfrm>
            <a:off x="2310492" y="153863"/>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cột biểu diễn số lượng người thuộc hộ nghèo/cận nghèo theo từng dân tộc ở tỉnh Đắk Nông vào năm 2022</a:t>
            </a:r>
            <a:endParaRPr lang="en-US"/>
          </a:p>
        </p:txBody>
      </p:sp>
      <p:pic>
        <p:nvPicPr>
          <p:cNvPr id="3" name="Picture 2" descr="A graph with numbers and a bar&#10;&#10;Description automatically generated">
            <a:extLst>
              <a:ext uri="{FF2B5EF4-FFF2-40B4-BE49-F238E27FC236}">
                <a16:creationId xmlns:a16="http://schemas.microsoft.com/office/drawing/2014/main" id="{DB8104F9-B612-6092-E66F-739212120EE8}"/>
              </a:ext>
            </a:extLst>
          </p:cNvPr>
          <p:cNvPicPr>
            <a:picLocks noChangeAspect="1"/>
          </p:cNvPicPr>
          <p:nvPr/>
        </p:nvPicPr>
        <p:blipFill>
          <a:blip r:embed="rId3"/>
          <a:stretch>
            <a:fillRect/>
          </a:stretch>
        </p:blipFill>
        <p:spPr>
          <a:xfrm>
            <a:off x="2310491" y="701457"/>
            <a:ext cx="6503063" cy="3206664"/>
          </a:xfrm>
          <a:prstGeom prst="rect">
            <a:avLst/>
          </a:prstGeom>
        </p:spPr>
      </p:pic>
    </p:spTree>
    <p:extLst>
      <p:ext uri="{BB962C8B-B14F-4D97-AF65-F5344CB8AC3E}">
        <p14:creationId xmlns:p14="http://schemas.microsoft.com/office/powerpoint/2010/main" val="317148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en-US" sz="2400" b="1">
                <a:latin typeface="+mn-lt"/>
              </a:rPr>
              <a:t>Phân tích dân tộc</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92135" y="268163"/>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Bảng thống kê Top 5 dân tộc có số lượng người thuộc hộ nghèo/cận nghèo nhiều nhất ở tỉnh Đắk Nông vào năm 2022</a:t>
            </a:r>
            <a:endParaRPr lang="en-US"/>
          </a:p>
        </p:txBody>
      </p:sp>
      <p:pic>
        <p:nvPicPr>
          <p:cNvPr id="2" name="Picture 1" descr="A black screen with white text&#10;&#10;Description automatically generated">
            <a:extLst>
              <a:ext uri="{FF2B5EF4-FFF2-40B4-BE49-F238E27FC236}">
                <a16:creationId xmlns:a16="http://schemas.microsoft.com/office/drawing/2014/main" id="{02106D3F-64A6-6FA2-4C71-DAD5723B7DC0}"/>
              </a:ext>
            </a:extLst>
          </p:cNvPr>
          <p:cNvPicPr>
            <a:picLocks noChangeAspect="1"/>
          </p:cNvPicPr>
          <p:nvPr/>
        </p:nvPicPr>
        <p:blipFill>
          <a:blip r:embed="rId3"/>
          <a:stretch>
            <a:fillRect/>
          </a:stretch>
        </p:blipFill>
        <p:spPr>
          <a:xfrm>
            <a:off x="2392135" y="980037"/>
            <a:ext cx="6465014" cy="2221076"/>
          </a:xfrm>
          <a:prstGeom prst="rect">
            <a:avLst/>
          </a:prstGeom>
        </p:spPr>
      </p:pic>
    </p:spTree>
    <p:extLst>
      <p:ext uri="{BB962C8B-B14F-4D97-AF65-F5344CB8AC3E}">
        <p14:creationId xmlns:p14="http://schemas.microsoft.com/office/powerpoint/2010/main" val="352786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55700" y="823775"/>
            <a:ext cx="1822136"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Nội dung Công việc cần thực hiện trong tuần </a:t>
            </a:r>
            <a:r>
              <a:rPr lang="en-US" b="1">
                <a:latin typeface="+mn-lt"/>
              </a:rPr>
              <a:t>6</a:t>
            </a:r>
            <a:endParaRPr b="1">
              <a:latin typeface="+mn-lt"/>
            </a:endParaRPr>
          </a:p>
        </p:txBody>
      </p:sp>
      <p:sp>
        <p:nvSpPr>
          <p:cNvPr id="80" name="Google Shape;80;p14"/>
          <p:cNvSpPr txBox="1">
            <a:spLocks noGrp="1"/>
          </p:cNvSpPr>
          <p:nvPr>
            <p:ph type="body" idx="1"/>
          </p:nvPr>
        </p:nvSpPr>
        <p:spPr>
          <a:xfrm>
            <a:off x="2729117" y="1148125"/>
            <a:ext cx="6088311" cy="3407546"/>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a:latin typeface="+mn-lt"/>
              </a:rPr>
              <a:t>Công việc tuần này:</a:t>
            </a:r>
          </a:p>
          <a:p>
            <a:pPr marL="0" lvl="0" indent="0" algn="l" rtl="0">
              <a:spcBef>
                <a:spcPts val="0"/>
              </a:spcBef>
              <a:spcAft>
                <a:spcPts val="0"/>
              </a:spcAft>
              <a:buClr>
                <a:schemeClr val="dk1"/>
              </a:buClr>
              <a:buSzPts val="1100"/>
              <a:buFont typeface="Arial"/>
              <a:buNone/>
            </a:pPr>
            <a:r>
              <a:rPr lang="vi-VN">
                <a:latin typeface="+mn-lt"/>
              </a:rPr>
              <a:t>+ </a:t>
            </a:r>
            <a:r>
              <a:rPr lang="en-US">
                <a:latin typeface="+mn-lt"/>
              </a:rPr>
              <a:t>Phân chia nhóm tuổi</a:t>
            </a:r>
          </a:p>
          <a:p>
            <a:pPr marL="0" lvl="0" indent="0" algn="l" rtl="0">
              <a:spcBef>
                <a:spcPts val="0"/>
              </a:spcBef>
              <a:spcAft>
                <a:spcPts val="0"/>
              </a:spcAft>
              <a:buClr>
                <a:schemeClr val="dk1"/>
              </a:buClr>
              <a:buSzPts val="1100"/>
              <a:buFont typeface="Arial"/>
              <a:buNone/>
            </a:pPr>
            <a:r>
              <a:rPr lang="en-US">
                <a:latin typeface="+mn-lt"/>
              </a:rPr>
              <a:t>+ Phân tích dân tộc</a:t>
            </a:r>
          </a:p>
        </p:txBody>
      </p:sp>
      <p:sp>
        <p:nvSpPr>
          <p:cNvPr id="82" name="Google Shape;82;p1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en-US" sz="2400" b="1">
                <a:latin typeface="+mn-lt"/>
              </a:rPr>
              <a:t>Phân tích dân tộc</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92135" y="268163"/>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Biểu đồ tròn biểu diễn Top 5 dân tộc có số lượng người thuộc hộ nghèo/cận nghèo nhiều nhất ở tỉnh Đắk Nông vào năm 2022</a:t>
            </a:r>
            <a:endParaRPr lang="en-US"/>
          </a:p>
        </p:txBody>
      </p:sp>
      <p:pic>
        <p:nvPicPr>
          <p:cNvPr id="4" name="Picture 3">
            <a:extLst>
              <a:ext uri="{FF2B5EF4-FFF2-40B4-BE49-F238E27FC236}">
                <a16:creationId xmlns:a16="http://schemas.microsoft.com/office/drawing/2014/main" id="{B6761EFB-2355-A5C5-7B10-29A443982C72}"/>
              </a:ext>
            </a:extLst>
          </p:cNvPr>
          <p:cNvPicPr>
            <a:picLocks noChangeAspect="1"/>
          </p:cNvPicPr>
          <p:nvPr/>
        </p:nvPicPr>
        <p:blipFill>
          <a:blip r:embed="rId3"/>
          <a:stretch>
            <a:fillRect/>
          </a:stretch>
        </p:blipFill>
        <p:spPr>
          <a:xfrm>
            <a:off x="2359245" y="986844"/>
            <a:ext cx="6096000" cy="3864000"/>
          </a:xfrm>
          <a:prstGeom prst="rect">
            <a:avLst/>
          </a:prstGeom>
        </p:spPr>
      </p:pic>
    </p:spTree>
    <p:extLst>
      <p:ext uri="{BB962C8B-B14F-4D97-AF65-F5344CB8AC3E}">
        <p14:creationId xmlns:p14="http://schemas.microsoft.com/office/powerpoint/2010/main" val="3742029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en-US" sz="2400" b="1">
                <a:latin typeface="+mn-lt"/>
              </a:rPr>
              <a:t>.Phân tích dân tộc</a:t>
            </a: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10492" y="926249"/>
            <a:ext cx="6503063" cy="3416320"/>
          </a:xfrm>
          <a:prstGeom prst="rect">
            <a:avLst/>
          </a:prstGeom>
          <a:noFill/>
        </p:spPr>
        <p:txBody>
          <a:bodyPr wrap="square" rtlCol="0">
            <a:spAutoFit/>
          </a:bodyPr>
          <a:lstStyle/>
          <a:p>
            <a:r>
              <a:rPr lang="vi-VN" sz="1800">
                <a:solidFill>
                  <a:schemeClr val="accent1"/>
                </a:solidFill>
              </a:rPr>
              <a:t>Theo “</a:t>
            </a:r>
            <a:r>
              <a:rPr lang="vi-VN" sz="1800">
                <a:solidFill>
                  <a:schemeClr val="accent1"/>
                </a:solidFill>
                <a:hlinkClick r:id="rId3"/>
              </a:rPr>
              <a:t>báo thống kê</a:t>
            </a:r>
            <a:r>
              <a:rPr lang="vi-VN" sz="1800">
                <a:solidFill>
                  <a:schemeClr val="accent1"/>
                </a:solidFill>
              </a:rPr>
              <a:t>”, Đắk Nông có 40 dân tộc anh em cùng sinh sống; trong đó, đồng bào dân tộc thiểu số (DTTS) chiếm khoảng 32% dân số toàn tỉnh. Dân tộc M’Nông, Mạ và Ê đê là ba dân tộc sinh sống lâu đời ở địa phương, chiếm trên 30% tổng số DTTS toàn tỉnh.</a:t>
            </a:r>
          </a:p>
          <a:p>
            <a:endParaRPr lang="vi-VN" sz="1800">
              <a:solidFill>
                <a:schemeClr val="accent1"/>
              </a:solidFill>
            </a:endParaRPr>
          </a:p>
          <a:p>
            <a:r>
              <a:rPr lang="vi-VN" sz="1800">
                <a:solidFill>
                  <a:schemeClr val="accent1"/>
                </a:solidFill>
              </a:rPr>
              <a:t>Mặc dù có truyền thống sinh sống lâu đời tại địa phương, dân tộc M’Nông vẫn có số lượng người thuộc hộ nghèo/cận nghèo khá cao, chiếm hơn 21,26%. Tương tự, dân tộc Mạ chiếm 4,48% và Ê đê chiếm khoảng 1,68%. Vấn đề đặt ra là tại sao dân tộc M’Nông, dù đã gắn bó lâu dài với địa phương, lại có tỷ lệ người nghèo/cận nghèo cao như vậy.</a:t>
            </a:r>
          </a:p>
        </p:txBody>
      </p:sp>
    </p:spTree>
    <p:extLst>
      <p:ext uri="{BB962C8B-B14F-4D97-AF65-F5344CB8AC3E}">
        <p14:creationId xmlns:p14="http://schemas.microsoft.com/office/powerpoint/2010/main" val="2311441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en-US" sz="2400" b="1">
                <a:latin typeface="+mn-lt"/>
              </a:rPr>
              <a:t>Phân tích dân tộc</a:t>
            </a: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412691" y="1073344"/>
            <a:ext cx="6503063" cy="3416320"/>
          </a:xfrm>
          <a:prstGeom prst="rect">
            <a:avLst/>
          </a:prstGeom>
          <a:noFill/>
        </p:spPr>
        <p:txBody>
          <a:bodyPr wrap="square" rtlCol="0">
            <a:spAutoFit/>
          </a:bodyPr>
          <a:lstStyle/>
          <a:p>
            <a:r>
              <a:rPr lang="vi-VN" sz="1800">
                <a:solidFill>
                  <a:schemeClr val="accent1"/>
                </a:solidFill>
              </a:rPr>
              <a:t>Theo các số liệu trên trang " </a:t>
            </a:r>
            <a:r>
              <a:rPr lang="vi-VN" sz="1800">
                <a:solidFill>
                  <a:schemeClr val="accent1"/>
                </a:solidFill>
                <a:hlinkClick r:id="rId3" action="ppaction://hlinkfile"/>
              </a:rPr>
              <a:t>Dân tộc Mnông (nhandan.vn)</a:t>
            </a:r>
            <a:r>
              <a:rPr lang="vi-VN" sz="1800">
                <a:solidFill>
                  <a:schemeClr val="accent1"/>
                </a:solidFill>
              </a:rPr>
              <a:t>" ,nguyên nhân có thể bắt nguồn từ điều kiện kinh tế. Người M’nông chủ yếu sống bằng nghề làm rẫy với phương pháp "đao canh hỏa chủng" (phát, đốt rồi chọc lỗ tra hạt), thu hoạch bằng tay. Ngoài ra, họ còn trồng lúa nước theo phương pháp "đao canh thủy nậu" trên các vùng đầm lầy, dùng trâu để quần ruộng, không cấy mạ như ở đồng bằng. Săn bắn và hái lượm cũng đóng vai trò quan trọng trong cuộc sống hằng ngày của họ.Người M’nông còn có nghề đan đồ gia dụng, trồng bông dệt vải, và làm gốm thô. Đặc biệt, ở vùng Buôn Đôn, cư dân có nghề săn bắt và thuần dưỡng voi rừng rất nổi tiếng.</a:t>
            </a:r>
          </a:p>
        </p:txBody>
      </p:sp>
    </p:spTree>
    <p:extLst>
      <p:ext uri="{BB962C8B-B14F-4D97-AF65-F5344CB8AC3E}">
        <p14:creationId xmlns:p14="http://schemas.microsoft.com/office/powerpoint/2010/main" val="1179145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en-US" sz="2400" b="1">
                <a:latin typeface="+mn-lt"/>
              </a:rPr>
              <a:t> Phân tích dân tộc</a:t>
            </a: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412691" y="1073344"/>
            <a:ext cx="6503063" cy="3139321"/>
          </a:xfrm>
          <a:prstGeom prst="rect">
            <a:avLst/>
          </a:prstGeom>
          <a:noFill/>
        </p:spPr>
        <p:txBody>
          <a:bodyPr wrap="square" rtlCol="0">
            <a:spAutoFit/>
          </a:bodyPr>
          <a:lstStyle/>
          <a:p>
            <a:r>
              <a:rPr lang="vi-VN" sz="1800">
                <a:solidFill>
                  <a:schemeClr val="accent1"/>
                </a:solidFill>
              </a:rPr>
              <a:t>Theo thông tin từ "</a:t>
            </a:r>
            <a:r>
              <a:rPr lang="vi-VN" sz="1800">
                <a:solidFill>
                  <a:schemeClr val="accent1"/>
                </a:solidFill>
                <a:hlinkClick r:id="rId3"/>
              </a:rPr>
              <a:t>cổng thông tin điện tử</a:t>
            </a:r>
            <a:r>
              <a:rPr lang="vi-VN" sz="1800">
                <a:solidFill>
                  <a:schemeClr val="accent1"/>
                </a:solidFill>
              </a:rPr>
              <a:t>", phần lớn dân số tỉnh là người Kinh, chiếm 65,5%, trong khi dân tộc M’nông chiếm 9,7%, còn lại là các dân tộc khác. Dân tộc H’Mông có số lượng cư trú ít nhưng lại có tỷ lệ hộ nghèo/cận nghèo cao.</a:t>
            </a:r>
          </a:p>
          <a:p>
            <a:endParaRPr lang="vi-VN" sz="1800">
              <a:solidFill>
                <a:schemeClr val="accent1"/>
              </a:solidFill>
            </a:endParaRPr>
          </a:p>
          <a:p>
            <a:r>
              <a:rPr lang="vi-VN" sz="1800">
                <a:solidFill>
                  <a:schemeClr val="accent1"/>
                </a:solidFill>
              </a:rPr>
              <a:t>Theo một bài báo trên “</a:t>
            </a:r>
            <a:r>
              <a:rPr lang="vi-VN" sz="1800">
                <a:solidFill>
                  <a:schemeClr val="accent1"/>
                </a:solidFill>
                <a:hlinkClick r:id="rId4"/>
              </a:rPr>
              <a:t>báo gia lai</a:t>
            </a:r>
            <a:r>
              <a:rPr lang="vi-VN" sz="1800">
                <a:solidFill>
                  <a:schemeClr val="accent1"/>
                </a:solidFill>
              </a:rPr>
              <a:t>”, phần lớn người H’Mông di cư đến các huyện như Đắk Glong, Cư Jút, Tuy Đức, những khu vực này có tỷ lệ hộ nghèo/cận nghèo cao. Nguyên nhân có thể do người H’Mông thường sinh sống ở các khu vực miền núi, nơi có điều kiện sống khắc nghiệt, giao thông khó khăn, dẫn đến hạn chế trong việc phát triển kinh tế.</a:t>
            </a:r>
          </a:p>
        </p:txBody>
      </p:sp>
    </p:spTree>
    <p:extLst>
      <p:ext uri="{BB962C8B-B14F-4D97-AF65-F5344CB8AC3E}">
        <p14:creationId xmlns:p14="http://schemas.microsoft.com/office/powerpoint/2010/main" val="289867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en-US" sz="2400" b="1">
                <a:latin typeface="+mn-lt"/>
              </a:rPr>
              <a:t>Phân tích dân tộc</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79344" y="890246"/>
            <a:ext cx="6503063" cy="923330"/>
          </a:xfrm>
          <a:prstGeom prst="rect">
            <a:avLst/>
          </a:prstGeom>
          <a:noFill/>
        </p:spPr>
        <p:txBody>
          <a:bodyPr wrap="square" rtlCol="0">
            <a:spAutoFit/>
          </a:bodyPr>
          <a:lstStyle/>
          <a:p>
            <a:r>
              <a:rPr lang="vi-VN" sz="1800">
                <a:solidFill>
                  <a:schemeClr val="accent1"/>
                </a:solidFill>
              </a:rPr>
              <a:t>Tiếp đến là khám phá sự phân bố số lượng người thuộc hộ nghèo/cận nghèo theo từng dân tộc ở một số huyện như Tuy Đức,Đắk RLấp đặc biệt là Đắk Glong.</a:t>
            </a:r>
          </a:p>
        </p:txBody>
      </p:sp>
    </p:spTree>
    <p:extLst>
      <p:ext uri="{BB962C8B-B14F-4D97-AF65-F5344CB8AC3E}">
        <p14:creationId xmlns:p14="http://schemas.microsoft.com/office/powerpoint/2010/main" val="2942252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b="1">
                <a:latin typeface="+mn-lt"/>
              </a:rPr>
              <a:t>2.Phân tích dân tộc</a:t>
            </a: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91870" y="3868481"/>
            <a:ext cx="6503063" cy="1200329"/>
          </a:xfrm>
          <a:prstGeom prst="rect">
            <a:avLst/>
          </a:prstGeom>
          <a:noFill/>
        </p:spPr>
        <p:txBody>
          <a:bodyPr wrap="square" rtlCol="0">
            <a:spAutoFit/>
          </a:bodyPr>
          <a:lstStyle/>
          <a:p>
            <a:r>
              <a:rPr lang="vi-VN" sz="1800">
                <a:solidFill>
                  <a:schemeClr val="accent1"/>
                </a:solidFill>
              </a:rPr>
              <a:t>Quan sát biểu đồ, ta nhận thấy dân tộc H’Mông có số lượng người thuộc hộ nghèo/cận nghèo lớn nhất trên toàn huyện Đắk Glong, chiếm khoảng 52.57% tổng số người nghèo/cận nghèo trong huyện Đắk Glong. </a:t>
            </a:r>
          </a:p>
        </p:txBody>
      </p:sp>
      <p:sp>
        <p:nvSpPr>
          <p:cNvPr id="7" name="Rectangle 6">
            <a:extLst>
              <a:ext uri="{FF2B5EF4-FFF2-40B4-BE49-F238E27FC236}">
                <a16:creationId xmlns:a16="http://schemas.microsoft.com/office/drawing/2014/main" id="{343E903E-4423-CA22-2A37-012BCCA7CBAF}"/>
              </a:ext>
            </a:extLst>
          </p:cNvPr>
          <p:cNvSpPr/>
          <p:nvPr/>
        </p:nvSpPr>
        <p:spPr>
          <a:xfrm>
            <a:off x="2310492" y="153863"/>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cột biểu diễn số lượng người thuộc hộ nghèo/cận nghèo theo từng dân tộc ở huyện Đắk Glong vào năm 2022</a:t>
            </a:r>
            <a:endParaRPr lang="en-US"/>
          </a:p>
        </p:txBody>
      </p:sp>
      <p:pic>
        <p:nvPicPr>
          <p:cNvPr id="2" name="Picture 1" descr="A graph of a number of people&#10;&#10;Description automatically generated with medium confidence">
            <a:extLst>
              <a:ext uri="{FF2B5EF4-FFF2-40B4-BE49-F238E27FC236}">
                <a16:creationId xmlns:a16="http://schemas.microsoft.com/office/drawing/2014/main" id="{63FC4682-8415-754D-F2A5-EA8BF9683CD8}"/>
              </a:ext>
            </a:extLst>
          </p:cNvPr>
          <p:cNvPicPr>
            <a:picLocks noChangeAspect="1"/>
          </p:cNvPicPr>
          <p:nvPr/>
        </p:nvPicPr>
        <p:blipFill>
          <a:blip r:embed="rId3"/>
          <a:stretch>
            <a:fillRect/>
          </a:stretch>
        </p:blipFill>
        <p:spPr>
          <a:xfrm>
            <a:off x="2310492" y="613774"/>
            <a:ext cx="6668310" cy="3254707"/>
          </a:xfrm>
          <a:prstGeom prst="rect">
            <a:avLst/>
          </a:prstGeom>
        </p:spPr>
      </p:pic>
    </p:spTree>
    <p:extLst>
      <p:ext uri="{BB962C8B-B14F-4D97-AF65-F5344CB8AC3E}">
        <p14:creationId xmlns:p14="http://schemas.microsoft.com/office/powerpoint/2010/main" val="2253172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b="1">
                <a:latin typeface="+mn-lt"/>
              </a:rPr>
              <a:t>2.Phân tích dân tộc</a:t>
            </a: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91870" y="3868481"/>
            <a:ext cx="6503063" cy="1200329"/>
          </a:xfrm>
          <a:prstGeom prst="rect">
            <a:avLst/>
          </a:prstGeom>
          <a:noFill/>
        </p:spPr>
        <p:txBody>
          <a:bodyPr wrap="square" rtlCol="0">
            <a:spAutoFit/>
          </a:bodyPr>
          <a:lstStyle/>
          <a:p>
            <a:r>
              <a:rPr lang="vi-VN" sz="1800">
                <a:solidFill>
                  <a:schemeClr val="accent1"/>
                </a:solidFill>
              </a:rPr>
              <a:t>Tiếp đến là các dân tộc Kinh và M’Nông, với tỷ lệ lần lượt là 12.74% và 12.73%. Một số dân tộc khác có số lượng người nghèo/cận nghèo ít và không đáng kể như: Thái,Mường, Ba-na, Cơ Tu… </a:t>
            </a:r>
          </a:p>
        </p:txBody>
      </p:sp>
      <p:sp>
        <p:nvSpPr>
          <p:cNvPr id="7" name="Rectangle 6">
            <a:extLst>
              <a:ext uri="{FF2B5EF4-FFF2-40B4-BE49-F238E27FC236}">
                <a16:creationId xmlns:a16="http://schemas.microsoft.com/office/drawing/2014/main" id="{343E903E-4423-CA22-2A37-012BCCA7CBAF}"/>
              </a:ext>
            </a:extLst>
          </p:cNvPr>
          <p:cNvSpPr/>
          <p:nvPr/>
        </p:nvSpPr>
        <p:spPr>
          <a:xfrm>
            <a:off x="2310492" y="153863"/>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cột biểu diễn số lượng người thuộc hộ nghèo/cận nghèo theo từng dân tộc ở huyện Đắk Glong vào năm 2022</a:t>
            </a:r>
            <a:endParaRPr lang="en-US"/>
          </a:p>
        </p:txBody>
      </p:sp>
      <p:pic>
        <p:nvPicPr>
          <p:cNvPr id="2" name="Picture 1" descr="A graph of a number of people&#10;&#10;Description automatically generated with medium confidence">
            <a:extLst>
              <a:ext uri="{FF2B5EF4-FFF2-40B4-BE49-F238E27FC236}">
                <a16:creationId xmlns:a16="http://schemas.microsoft.com/office/drawing/2014/main" id="{63FC4682-8415-754D-F2A5-EA8BF9683CD8}"/>
              </a:ext>
            </a:extLst>
          </p:cNvPr>
          <p:cNvPicPr>
            <a:picLocks noChangeAspect="1"/>
          </p:cNvPicPr>
          <p:nvPr/>
        </p:nvPicPr>
        <p:blipFill>
          <a:blip r:embed="rId3"/>
          <a:stretch>
            <a:fillRect/>
          </a:stretch>
        </p:blipFill>
        <p:spPr>
          <a:xfrm>
            <a:off x="2310492" y="613774"/>
            <a:ext cx="6668310" cy="3254707"/>
          </a:xfrm>
          <a:prstGeom prst="rect">
            <a:avLst/>
          </a:prstGeom>
        </p:spPr>
      </p:pic>
    </p:spTree>
    <p:extLst>
      <p:ext uri="{BB962C8B-B14F-4D97-AF65-F5344CB8AC3E}">
        <p14:creationId xmlns:p14="http://schemas.microsoft.com/office/powerpoint/2010/main" val="3594611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a:latin typeface="+mn-lt"/>
              </a:rPr>
              <a:t>2.Phân tích dân tộc</a:t>
            </a:r>
            <a:br>
              <a:rPr lang="vi-VN" sz="20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pic>
        <p:nvPicPr>
          <p:cNvPr id="3" name="Picture 2" descr="A screenshot of a computer&#10;&#10;Description automatically generated">
            <a:extLst>
              <a:ext uri="{FF2B5EF4-FFF2-40B4-BE49-F238E27FC236}">
                <a16:creationId xmlns:a16="http://schemas.microsoft.com/office/drawing/2014/main" id="{AC44D9C7-083A-B074-0CAD-50DE05439645}"/>
              </a:ext>
            </a:extLst>
          </p:cNvPr>
          <p:cNvPicPr>
            <a:picLocks noChangeAspect="1"/>
          </p:cNvPicPr>
          <p:nvPr/>
        </p:nvPicPr>
        <p:blipFill>
          <a:blip r:embed="rId3"/>
          <a:stretch>
            <a:fillRect/>
          </a:stretch>
        </p:blipFill>
        <p:spPr>
          <a:xfrm>
            <a:off x="2406170" y="1026123"/>
            <a:ext cx="6631694" cy="2664134"/>
          </a:xfrm>
          <a:prstGeom prst="rect">
            <a:avLst/>
          </a:prstGeom>
        </p:spPr>
      </p:pic>
      <p:sp>
        <p:nvSpPr>
          <p:cNvPr id="5" name="Rectangle 4">
            <a:extLst>
              <a:ext uri="{FF2B5EF4-FFF2-40B4-BE49-F238E27FC236}">
                <a16:creationId xmlns:a16="http://schemas.microsoft.com/office/drawing/2014/main" id="{E6F7E21E-F10B-7E09-2270-C959CF3E9049}"/>
              </a:ext>
            </a:extLst>
          </p:cNvPr>
          <p:cNvSpPr/>
          <p:nvPr/>
        </p:nvSpPr>
        <p:spPr>
          <a:xfrm>
            <a:off x="2291870" y="327817"/>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Top 5 dân tộc có số lượng người thuộc hộ nghèo/cận nghèo nhiều nhất ở huyện Đắk Glong vào năm 2022</a:t>
            </a:r>
            <a:endParaRPr lang="en-US"/>
          </a:p>
        </p:txBody>
      </p:sp>
    </p:spTree>
    <p:extLst>
      <p:ext uri="{BB962C8B-B14F-4D97-AF65-F5344CB8AC3E}">
        <p14:creationId xmlns:p14="http://schemas.microsoft.com/office/powerpoint/2010/main" val="2434124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a:latin typeface="+mn-lt"/>
              </a:rPr>
              <a:t>2.Phân tích dân tộc</a:t>
            </a:r>
            <a:br>
              <a:rPr lang="vi-VN" sz="20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Rectangle 4">
            <a:extLst>
              <a:ext uri="{FF2B5EF4-FFF2-40B4-BE49-F238E27FC236}">
                <a16:creationId xmlns:a16="http://schemas.microsoft.com/office/drawing/2014/main" id="{E6F7E21E-F10B-7E09-2270-C959CF3E9049}"/>
              </a:ext>
            </a:extLst>
          </p:cNvPr>
          <p:cNvSpPr/>
          <p:nvPr/>
        </p:nvSpPr>
        <p:spPr>
          <a:xfrm>
            <a:off x="2291870" y="327817"/>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Biểu tròn biểu diễn </a:t>
            </a:r>
            <a:r>
              <a:rPr lang="en-US" sz="1800" i="1">
                <a:effectLst/>
                <a:latin typeface="Times New Roman" panose="02020603050405020304" pitchFamily="18" charset="0"/>
                <a:ea typeface="Tahoma" panose="020B0604030504040204" pitchFamily="34" charset="0"/>
              </a:rPr>
              <a:t>Top 5 dân tộc có số lượng người thuộc hộ nghèo/cận nghèo nhiều nhất ở huyện Đắk Glong vào năm 2022</a:t>
            </a:r>
            <a:endParaRPr lang="en-US"/>
          </a:p>
        </p:txBody>
      </p:sp>
      <p:pic>
        <p:nvPicPr>
          <p:cNvPr id="4" name="Picture 3">
            <a:extLst>
              <a:ext uri="{FF2B5EF4-FFF2-40B4-BE49-F238E27FC236}">
                <a16:creationId xmlns:a16="http://schemas.microsoft.com/office/drawing/2014/main" id="{1B1284F9-0647-06F3-B1B5-9250ACDE6CD3}"/>
              </a:ext>
            </a:extLst>
          </p:cNvPr>
          <p:cNvPicPr>
            <a:picLocks noChangeAspect="1"/>
          </p:cNvPicPr>
          <p:nvPr/>
        </p:nvPicPr>
        <p:blipFill>
          <a:blip r:embed="rId3"/>
          <a:stretch>
            <a:fillRect/>
          </a:stretch>
        </p:blipFill>
        <p:spPr>
          <a:xfrm>
            <a:off x="2319128" y="947057"/>
            <a:ext cx="6824871" cy="3992336"/>
          </a:xfrm>
          <a:prstGeom prst="rect">
            <a:avLst/>
          </a:prstGeom>
        </p:spPr>
      </p:pic>
    </p:spTree>
    <p:extLst>
      <p:ext uri="{BB962C8B-B14F-4D97-AF65-F5344CB8AC3E}">
        <p14:creationId xmlns:p14="http://schemas.microsoft.com/office/powerpoint/2010/main" val="1234953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a:latin typeface="+mn-lt"/>
              </a:rPr>
              <a:t>2.Phân tích dân tộc</a:t>
            </a:r>
            <a:br>
              <a:rPr lang="vi-VN" sz="20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91870" y="3868481"/>
            <a:ext cx="6503063" cy="1200329"/>
          </a:xfrm>
          <a:prstGeom prst="rect">
            <a:avLst/>
          </a:prstGeom>
          <a:noFill/>
        </p:spPr>
        <p:txBody>
          <a:bodyPr wrap="square" rtlCol="0">
            <a:spAutoFit/>
          </a:bodyPr>
          <a:lstStyle/>
          <a:p>
            <a:r>
              <a:rPr lang="vi-VN" sz="1800">
                <a:solidFill>
                  <a:schemeClr val="accent1"/>
                </a:solidFill>
              </a:rPr>
              <a:t>Quan sát biểu đồ, ta nhận thấy dân tộc Kinh có số lượng người thuộc hộ nghèo/cận nghèo lớn nhất trên toàn huyện Tuy Đức, chiếm hơn 28.15% tổng số người nghèo/cận nghèo trong huyện Tuy Đức.</a:t>
            </a:r>
          </a:p>
        </p:txBody>
      </p:sp>
      <p:sp>
        <p:nvSpPr>
          <p:cNvPr id="7" name="Rectangle 6">
            <a:extLst>
              <a:ext uri="{FF2B5EF4-FFF2-40B4-BE49-F238E27FC236}">
                <a16:creationId xmlns:a16="http://schemas.microsoft.com/office/drawing/2014/main" id="{343E903E-4423-CA22-2A37-012BCCA7CBAF}"/>
              </a:ext>
            </a:extLst>
          </p:cNvPr>
          <p:cNvSpPr/>
          <p:nvPr/>
        </p:nvSpPr>
        <p:spPr>
          <a:xfrm>
            <a:off x="2310492" y="153863"/>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Biểu đồ cột biểu diễn số lượng người thuộc hộ nghèo/cận nghèo theo từng dân tộc ở huyện Tuy Đức vào năm 2022</a:t>
            </a:r>
            <a:endParaRPr lang="en-US"/>
          </a:p>
        </p:txBody>
      </p:sp>
      <p:pic>
        <p:nvPicPr>
          <p:cNvPr id="3" name="Picture 2" descr="A graph with numbers and a number of red and green bars&#10;&#10;Description automatically generated">
            <a:extLst>
              <a:ext uri="{FF2B5EF4-FFF2-40B4-BE49-F238E27FC236}">
                <a16:creationId xmlns:a16="http://schemas.microsoft.com/office/drawing/2014/main" id="{BA3EF00A-3431-0057-2EA9-692AFE17CC0D}"/>
              </a:ext>
            </a:extLst>
          </p:cNvPr>
          <p:cNvPicPr>
            <a:picLocks noChangeAspect="1"/>
          </p:cNvPicPr>
          <p:nvPr/>
        </p:nvPicPr>
        <p:blipFill>
          <a:blip r:embed="rId3"/>
          <a:stretch>
            <a:fillRect/>
          </a:stretch>
        </p:blipFill>
        <p:spPr>
          <a:xfrm>
            <a:off x="2310492" y="652076"/>
            <a:ext cx="6833508" cy="3178102"/>
          </a:xfrm>
          <a:prstGeom prst="rect">
            <a:avLst/>
          </a:prstGeom>
        </p:spPr>
      </p:pic>
    </p:spTree>
    <p:extLst>
      <p:ext uri="{BB962C8B-B14F-4D97-AF65-F5344CB8AC3E}">
        <p14:creationId xmlns:p14="http://schemas.microsoft.com/office/powerpoint/2010/main" val="328998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Báo cáo gồm </a:t>
            </a:r>
            <a:r>
              <a:rPr lang="en-US" b="1">
                <a:latin typeface="+mn-lt"/>
              </a:rPr>
              <a:t>2</a:t>
            </a:r>
            <a:r>
              <a:rPr lang="vi-VN" b="1">
                <a:latin typeface="+mn-lt"/>
              </a:rPr>
              <a:t> phần chính:</a:t>
            </a:r>
            <a:endParaRPr b="1">
              <a:latin typeface="+mn-lt"/>
            </a:endParaRPr>
          </a:p>
        </p:txBody>
      </p:sp>
      <p:sp>
        <p:nvSpPr>
          <p:cNvPr id="90" name="Google Shape;90;p15"/>
          <p:cNvSpPr txBox="1">
            <a:spLocks noGrp="1"/>
          </p:cNvSpPr>
          <p:nvPr>
            <p:ph type="subTitle" idx="1"/>
          </p:nvPr>
        </p:nvSpPr>
        <p:spPr>
          <a:xfrm>
            <a:off x="702899" y="2787332"/>
            <a:ext cx="5101907" cy="1735681"/>
          </a:xfrm>
          <a:prstGeom prst="rect">
            <a:avLst/>
          </a:prstGeom>
        </p:spPr>
        <p:txBody>
          <a:bodyPr spcFirstLastPara="1" wrap="square" lIns="0" tIns="0" rIns="0" bIns="0" anchor="t" anchorCtr="0">
            <a:noAutofit/>
          </a:bodyPr>
          <a:lstStyle/>
          <a:p>
            <a:pPr marL="0" lvl="0" indent="0" rtl="0">
              <a:spcBef>
                <a:spcPts val="0"/>
              </a:spcBef>
              <a:spcAft>
                <a:spcPts val="600"/>
              </a:spcAft>
              <a:buNone/>
            </a:pPr>
            <a:r>
              <a:rPr lang="vi-VN" sz="1800" b="1">
                <a:latin typeface="+mn-lt"/>
              </a:rPr>
              <a:t>Phần </a:t>
            </a:r>
            <a:r>
              <a:rPr lang="en-US" sz="1800" b="1">
                <a:latin typeface="+mn-lt"/>
              </a:rPr>
              <a:t>1</a:t>
            </a:r>
            <a:r>
              <a:rPr lang="vi-VN" sz="1800" b="1">
                <a:latin typeface="+mn-lt"/>
              </a:rPr>
              <a:t>: </a:t>
            </a:r>
            <a:r>
              <a:rPr lang="en-US" sz="1800" b="1">
                <a:latin typeface="+mn-lt"/>
              </a:rPr>
              <a:t>P</a:t>
            </a:r>
            <a:r>
              <a:rPr lang="vi-VN" sz="1800" b="1">
                <a:latin typeface="+mn-lt"/>
              </a:rPr>
              <a:t>hân</a:t>
            </a:r>
            <a:r>
              <a:rPr lang="en-US" sz="1800" b="1">
                <a:latin typeface="+mn-lt"/>
              </a:rPr>
              <a:t> chia nhóm tuổi</a:t>
            </a:r>
          </a:p>
          <a:p>
            <a:pPr marL="0" indent="0">
              <a:spcAft>
                <a:spcPts val="600"/>
              </a:spcAft>
            </a:pPr>
            <a:r>
              <a:rPr lang="en-US" sz="1800" b="1">
                <a:latin typeface="+mn-lt"/>
              </a:rPr>
              <a:t>Phần 2: Phân tích dân tộc</a:t>
            </a:r>
          </a:p>
        </p:txBody>
      </p:sp>
    </p:spTree>
    <p:extLst>
      <p:ext uri="{BB962C8B-B14F-4D97-AF65-F5344CB8AC3E}">
        <p14:creationId xmlns:p14="http://schemas.microsoft.com/office/powerpoint/2010/main" val="539454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a:latin typeface="+mn-lt"/>
              </a:rPr>
              <a:t>2.Phân tích dân tộc</a:t>
            </a:r>
            <a:br>
              <a:rPr lang="vi-VN" sz="20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91870" y="3868481"/>
            <a:ext cx="6503063" cy="1200329"/>
          </a:xfrm>
          <a:prstGeom prst="rect">
            <a:avLst/>
          </a:prstGeom>
          <a:noFill/>
        </p:spPr>
        <p:txBody>
          <a:bodyPr wrap="square" rtlCol="0">
            <a:spAutoFit/>
          </a:bodyPr>
          <a:lstStyle/>
          <a:p>
            <a:r>
              <a:rPr lang="vi-VN" sz="1800">
                <a:solidFill>
                  <a:schemeClr val="accent1"/>
                </a:solidFill>
              </a:rPr>
              <a:t>Tiếp đến là các dân tộc M’Nông và H’Mông, với tỷ lệ lần lượt là 27.88% và 24.35%. Một số dân tộc khác có số lượng người nghèo/cận nghèo ít và không đáng kể như: Khmer,Thái, Lào,Mạ…</a:t>
            </a:r>
          </a:p>
        </p:txBody>
      </p:sp>
      <p:sp>
        <p:nvSpPr>
          <p:cNvPr id="7" name="Rectangle 6">
            <a:extLst>
              <a:ext uri="{FF2B5EF4-FFF2-40B4-BE49-F238E27FC236}">
                <a16:creationId xmlns:a16="http://schemas.microsoft.com/office/drawing/2014/main" id="{343E903E-4423-CA22-2A37-012BCCA7CBAF}"/>
              </a:ext>
            </a:extLst>
          </p:cNvPr>
          <p:cNvSpPr/>
          <p:nvPr/>
        </p:nvSpPr>
        <p:spPr>
          <a:xfrm>
            <a:off x="2310492" y="153863"/>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Biểu đồ cột biểu diễn số lượng người thuộc hộ nghèo/cận nghèo theo từng dân tộc ở huyện Tuy Đức vào năm 2022</a:t>
            </a:r>
            <a:endParaRPr lang="en-US"/>
          </a:p>
        </p:txBody>
      </p:sp>
      <p:pic>
        <p:nvPicPr>
          <p:cNvPr id="3" name="Picture 2" descr="A graph with numbers and a number of red and green bars&#10;&#10;Description automatically generated">
            <a:extLst>
              <a:ext uri="{FF2B5EF4-FFF2-40B4-BE49-F238E27FC236}">
                <a16:creationId xmlns:a16="http://schemas.microsoft.com/office/drawing/2014/main" id="{BA3EF00A-3431-0057-2EA9-692AFE17CC0D}"/>
              </a:ext>
            </a:extLst>
          </p:cNvPr>
          <p:cNvPicPr>
            <a:picLocks noChangeAspect="1"/>
          </p:cNvPicPr>
          <p:nvPr/>
        </p:nvPicPr>
        <p:blipFill>
          <a:blip r:embed="rId3"/>
          <a:stretch>
            <a:fillRect/>
          </a:stretch>
        </p:blipFill>
        <p:spPr>
          <a:xfrm>
            <a:off x="2310492" y="652076"/>
            <a:ext cx="6833508" cy="3178102"/>
          </a:xfrm>
          <a:prstGeom prst="rect">
            <a:avLst/>
          </a:prstGeom>
        </p:spPr>
      </p:pic>
    </p:spTree>
    <p:extLst>
      <p:ext uri="{BB962C8B-B14F-4D97-AF65-F5344CB8AC3E}">
        <p14:creationId xmlns:p14="http://schemas.microsoft.com/office/powerpoint/2010/main" val="1074116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a:latin typeface="+mn-lt"/>
              </a:rPr>
              <a:t>2.Phân tích dân tộc</a:t>
            </a:r>
            <a:br>
              <a:rPr lang="vi-VN" sz="20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pic>
        <p:nvPicPr>
          <p:cNvPr id="2" name="Picture 1" descr="A black screen with white text&#10;&#10;Description automatically generated">
            <a:extLst>
              <a:ext uri="{FF2B5EF4-FFF2-40B4-BE49-F238E27FC236}">
                <a16:creationId xmlns:a16="http://schemas.microsoft.com/office/drawing/2014/main" id="{57A5826A-76F3-443C-F6F7-366BC4732BEE}"/>
              </a:ext>
            </a:extLst>
          </p:cNvPr>
          <p:cNvPicPr>
            <a:picLocks noChangeAspect="1"/>
          </p:cNvPicPr>
          <p:nvPr/>
        </p:nvPicPr>
        <p:blipFill>
          <a:blip r:embed="rId3"/>
          <a:stretch>
            <a:fillRect/>
          </a:stretch>
        </p:blipFill>
        <p:spPr>
          <a:xfrm>
            <a:off x="2398005" y="1074306"/>
            <a:ext cx="6686932" cy="2395515"/>
          </a:xfrm>
          <a:prstGeom prst="rect">
            <a:avLst/>
          </a:prstGeom>
        </p:spPr>
      </p:pic>
      <p:sp>
        <p:nvSpPr>
          <p:cNvPr id="9" name="Rectangle 8">
            <a:extLst>
              <a:ext uri="{FF2B5EF4-FFF2-40B4-BE49-F238E27FC236}">
                <a16:creationId xmlns:a16="http://schemas.microsoft.com/office/drawing/2014/main" id="{47827787-E9BA-CEA5-4CC7-B5AD6625F0D3}"/>
              </a:ext>
            </a:extLst>
          </p:cNvPr>
          <p:cNvSpPr/>
          <p:nvPr/>
        </p:nvSpPr>
        <p:spPr>
          <a:xfrm>
            <a:off x="2291870" y="327817"/>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Bảng thống kê Top 5 dân tộc có số lượng người thuộc hộ nghèo/cận nghèo nhiều nhất ở huyện Tuy Đức vào năm 2022</a:t>
            </a:r>
            <a:endParaRPr lang="en-US"/>
          </a:p>
        </p:txBody>
      </p:sp>
    </p:spTree>
    <p:extLst>
      <p:ext uri="{BB962C8B-B14F-4D97-AF65-F5344CB8AC3E}">
        <p14:creationId xmlns:p14="http://schemas.microsoft.com/office/powerpoint/2010/main" val="1885467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a:latin typeface="+mn-lt"/>
              </a:rPr>
              <a:t>2.Phân tích dân tộc</a:t>
            </a:r>
            <a:br>
              <a:rPr lang="vi-VN" sz="20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9" name="Rectangle 8">
            <a:extLst>
              <a:ext uri="{FF2B5EF4-FFF2-40B4-BE49-F238E27FC236}">
                <a16:creationId xmlns:a16="http://schemas.microsoft.com/office/drawing/2014/main" id="{47827787-E9BA-CEA5-4CC7-B5AD6625F0D3}"/>
              </a:ext>
            </a:extLst>
          </p:cNvPr>
          <p:cNvSpPr/>
          <p:nvPr/>
        </p:nvSpPr>
        <p:spPr>
          <a:xfrm>
            <a:off x="2291870" y="327817"/>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Biểu đồ tròn biểu diễn Top 5 dân tộc có số lượng người thuộc hộ nghèo/cận nghèo nhiều nhất ở huyện Tuy Đức vào năm 2022</a:t>
            </a:r>
            <a:endParaRPr lang="en-US"/>
          </a:p>
        </p:txBody>
      </p:sp>
      <p:pic>
        <p:nvPicPr>
          <p:cNvPr id="4" name="Picture 3">
            <a:extLst>
              <a:ext uri="{FF2B5EF4-FFF2-40B4-BE49-F238E27FC236}">
                <a16:creationId xmlns:a16="http://schemas.microsoft.com/office/drawing/2014/main" id="{593685A6-2700-550A-9ECB-F255334F643F}"/>
              </a:ext>
            </a:extLst>
          </p:cNvPr>
          <p:cNvPicPr>
            <a:picLocks noChangeAspect="1"/>
          </p:cNvPicPr>
          <p:nvPr/>
        </p:nvPicPr>
        <p:blipFill>
          <a:blip r:embed="rId3"/>
          <a:stretch>
            <a:fillRect/>
          </a:stretch>
        </p:blipFill>
        <p:spPr>
          <a:xfrm>
            <a:off x="2351632" y="927456"/>
            <a:ext cx="6438862" cy="4118072"/>
          </a:xfrm>
          <a:prstGeom prst="rect">
            <a:avLst/>
          </a:prstGeom>
        </p:spPr>
      </p:pic>
    </p:spTree>
    <p:extLst>
      <p:ext uri="{BB962C8B-B14F-4D97-AF65-F5344CB8AC3E}">
        <p14:creationId xmlns:p14="http://schemas.microsoft.com/office/powerpoint/2010/main" val="400497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a:latin typeface="+mn-lt"/>
              </a:rPr>
              <a:t>2.Phân tích dân tộc</a:t>
            </a:r>
            <a:br>
              <a:rPr lang="vi-VN" sz="20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91870" y="3868481"/>
            <a:ext cx="6503063" cy="1200329"/>
          </a:xfrm>
          <a:prstGeom prst="rect">
            <a:avLst/>
          </a:prstGeom>
          <a:noFill/>
        </p:spPr>
        <p:txBody>
          <a:bodyPr wrap="square" rtlCol="0">
            <a:spAutoFit/>
          </a:bodyPr>
          <a:lstStyle/>
          <a:p>
            <a:r>
              <a:rPr lang="vi-VN" sz="1800">
                <a:solidFill>
                  <a:schemeClr val="accent1"/>
                </a:solidFill>
              </a:rPr>
              <a:t>Quan sát biểu đồ, ta nhận thấy dân tộc Kinh có số lượng người thuộc hộ nghèo/cận nghèo lớn nhất trên toàn huyện Đắk RLấp, chiếm khoảng 64.82% tổng số người nghèo/cận nghèo trong huyện Đắk RLấp.</a:t>
            </a:r>
          </a:p>
        </p:txBody>
      </p:sp>
      <p:sp>
        <p:nvSpPr>
          <p:cNvPr id="7" name="Rectangle 6">
            <a:extLst>
              <a:ext uri="{FF2B5EF4-FFF2-40B4-BE49-F238E27FC236}">
                <a16:creationId xmlns:a16="http://schemas.microsoft.com/office/drawing/2014/main" id="{343E903E-4423-CA22-2A37-012BCCA7CBAF}"/>
              </a:ext>
            </a:extLst>
          </p:cNvPr>
          <p:cNvSpPr/>
          <p:nvPr/>
        </p:nvSpPr>
        <p:spPr>
          <a:xfrm>
            <a:off x="2747856" y="81707"/>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cột biểu diễn số lượng người thuộc hộ nghèo/cận nghèo theo từng dân tộc ở huyện Đắk  RLấp vào năm 2022</a:t>
            </a:r>
            <a:endParaRPr lang="en-US"/>
          </a:p>
        </p:txBody>
      </p:sp>
      <p:pic>
        <p:nvPicPr>
          <p:cNvPr id="2" name="Picture 1" descr="A screenshot of a graph&#10;&#10;Description automatically generated">
            <a:extLst>
              <a:ext uri="{FF2B5EF4-FFF2-40B4-BE49-F238E27FC236}">
                <a16:creationId xmlns:a16="http://schemas.microsoft.com/office/drawing/2014/main" id="{26B80FF3-FE1F-3BE0-FAD3-4EDB0D21F2EC}"/>
              </a:ext>
            </a:extLst>
          </p:cNvPr>
          <p:cNvPicPr>
            <a:picLocks noChangeAspect="1"/>
          </p:cNvPicPr>
          <p:nvPr/>
        </p:nvPicPr>
        <p:blipFill>
          <a:blip r:embed="rId3"/>
          <a:stretch>
            <a:fillRect/>
          </a:stretch>
        </p:blipFill>
        <p:spPr>
          <a:xfrm>
            <a:off x="2182925" y="616258"/>
            <a:ext cx="6795877" cy="3252223"/>
          </a:xfrm>
          <a:prstGeom prst="rect">
            <a:avLst/>
          </a:prstGeom>
        </p:spPr>
      </p:pic>
    </p:spTree>
    <p:extLst>
      <p:ext uri="{BB962C8B-B14F-4D97-AF65-F5344CB8AC3E}">
        <p14:creationId xmlns:p14="http://schemas.microsoft.com/office/powerpoint/2010/main" val="3975363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a:latin typeface="+mn-lt"/>
              </a:rPr>
              <a:t>2.Phân tích dân tộc</a:t>
            </a:r>
            <a:br>
              <a:rPr lang="vi-VN" sz="20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91870" y="3868481"/>
            <a:ext cx="6503063" cy="1200329"/>
          </a:xfrm>
          <a:prstGeom prst="rect">
            <a:avLst/>
          </a:prstGeom>
          <a:noFill/>
        </p:spPr>
        <p:txBody>
          <a:bodyPr wrap="square" rtlCol="0">
            <a:spAutoFit/>
          </a:bodyPr>
          <a:lstStyle/>
          <a:p>
            <a:r>
              <a:rPr lang="vi-VN" sz="1800">
                <a:solidFill>
                  <a:schemeClr val="accent1"/>
                </a:solidFill>
              </a:rPr>
              <a:t>Tiếp đến là các dân tộc M’Nông và Hoa, với tỷ lệ lần lượt là 23.71% và 3.58%. Một số dân tộc khác có số lượng người nghèo/cận nghèo ít và không đáng kể như: Khmer,Thái,Cơ-ho,Mạ…</a:t>
            </a:r>
          </a:p>
        </p:txBody>
      </p:sp>
      <p:sp>
        <p:nvSpPr>
          <p:cNvPr id="7" name="Rectangle 6">
            <a:extLst>
              <a:ext uri="{FF2B5EF4-FFF2-40B4-BE49-F238E27FC236}">
                <a16:creationId xmlns:a16="http://schemas.microsoft.com/office/drawing/2014/main" id="{343E903E-4423-CA22-2A37-012BCCA7CBAF}"/>
              </a:ext>
            </a:extLst>
          </p:cNvPr>
          <p:cNvSpPr/>
          <p:nvPr/>
        </p:nvSpPr>
        <p:spPr>
          <a:xfrm>
            <a:off x="2747856" y="81707"/>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cột biểu diễn số lượng người thuộc hộ nghèo/cận nghèo theo từng dân tộc ở huyện Đắk  RLấp vào năm 2022</a:t>
            </a:r>
            <a:endParaRPr lang="en-US"/>
          </a:p>
        </p:txBody>
      </p:sp>
      <p:pic>
        <p:nvPicPr>
          <p:cNvPr id="2" name="Picture 1" descr="A screenshot of a graph&#10;&#10;Description automatically generated">
            <a:extLst>
              <a:ext uri="{FF2B5EF4-FFF2-40B4-BE49-F238E27FC236}">
                <a16:creationId xmlns:a16="http://schemas.microsoft.com/office/drawing/2014/main" id="{26B80FF3-FE1F-3BE0-FAD3-4EDB0D21F2EC}"/>
              </a:ext>
            </a:extLst>
          </p:cNvPr>
          <p:cNvPicPr>
            <a:picLocks noChangeAspect="1"/>
          </p:cNvPicPr>
          <p:nvPr/>
        </p:nvPicPr>
        <p:blipFill>
          <a:blip r:embed="rId3"/>
          <a:stretch>
            <a:fillRect/>
          </a:stretch>
        </p:blipFill>
        <p:spPr>
          <a:xfrm>
            <a:off x="2182925" y="616258"/>
            <a:ext cx="6795877" cy="3252223"/>
          </a:xfrm>
          <a:prstGeom prst="rect">
            <a:avLst/>
          </a:prstGeom>
        </p:spPr>
      </p:pic>
    </p:spTree>
    <p:extLst>
      <p:ext uri="{BB962C8B-B14F-4D97-AF65-F5344CB8AC3E}">
        <p14:creationId xmlns:p14="http://schemas.microsoft.com/office/powerpoint/2010/main" val="3733373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a:latin typeface="+mn-lt"/>
              </a:rPr>
              <a:t>2.Phân tích dân tộc</a:t>
            </a:r>
            <a:br>
              <a:rPr lang="vi-VN" sz="20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9" name="Rectangle 8">
            <a:extLst>
              <a:ext uri="{FF2B5EF4-FFF2-40B4-BE49-F238E27FC236}">
                <a16:creationId xmlns:a16="http://schemas.microsoft.com/office/drawing/2014/main" id="{47827787-E9BA-CEA5-4CC7-B5AD6625F0D3}"/>
              </a:ext>
            </a:extLst>
          </p:cNvPr>
          <p:cNvSpPr/>
          <p:nvPr/>
        </p:nvSpPr>
        <p:spPr>
          <a:xfrm>
            <a:off x="2291870" y="327817"/>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Bảng thống kê Top 5 dân tộc có số lượng người thuộc hộ nghèo/cận nghèo nhiều nhất ở huyện Đắk RLấp vào năm 2022</a:t>
            </a:r>
            <a:endParaRPr lang="en-US"/>
          </a:p>
        </p:txBody>
      </p:sp>
      <p:pic>
        <p:nvPicPr>
          <p:cNvPr id="3" name="Picture 2" descr="A black screen with white text&#10;&#10;Description automatically generated">
            <a:extLst>
              <a:ext uri="{FF2B5EF4-FFF2-40B4-BE49-F238E27FC236}">
                <a16:creationId xmlns:a16="http://schemas.microsoft.com/office/drawing/2014/main" id="{ED7F6095-3EA5-BC64-0915-FA615A6EF583}"/>
              </a:ext>
            </a:extLst>
          </p:cNvPr>
          <p:cNvPicPr>
            <a:picLocks noChangeAspect="1"/>
          </p:cNvPicPr>
          <p:nvPr/>
        </p:nvPicPr>
        <p:blipFill>
          <a:blip r:embed="rId3"/>
          <a:stretch>
            <a:fillRect/>
          </a:stretch>
        </p:blipFill>
        <p:spPr>
          <a:xfrm>
            <a:off x="2381677" y="1238541"/>
            <a:ext cx="6852130" cy="2666417"/>
          </a:xfrm>
          <a:prstGeom prst="rect">
            <a:avLst/>
          </a:prstGeom>
        </p:spPr>
      </p:pic>
    </p:spTree>
    <p:extLst>
      <p:ext uri="{BB962C8B-B14F-4D97-AF65-F5344CB8AC3E}">
        <p14:creationId xmlns:p14="http://schemas.microsoft.com/office/powerpoint/2010/main" val="3988285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a:latin typeface="+mn-lt"/>
              </a:rPr>
              <a:t>2.Phân tích dân tộc</a:t>
            </a:r>
            <a:br>
              <a:rPr lang="vi-VN" sz="20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9" name="Rectangle 8">
            <a:extLst>
              <a:ext uri="{FF2B5EF4-FFF2-40B4-BE49-F238E27FC236}">
                <a16:creationId xmlns:a16="http://schemas.microsoft.com/office/drawing/2014/main" id="{47827787-E9BA-CEA5-4CC7-B5AD6625F0D3}"/>
              </a:ext>
            </a:extLst>
          </p:cNvPr>
          <p:cNvSpPr/>
          <p:nvPr/>
        </p:nvSpPr>
        <p:spPr>
          <a:xfrm>
            <a:off x="2291870" y="327817"/>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Biểu đồ tròn biểu diễn Top 5 dân tộc có số lượng người thuộc hộ nghèo/cận nghèo nhiều nhất ở huyện Tuy Đức vào năm 2022</a:t>
            </a:r>
            <a:endParaRPr lang="en-US"/>
          </a:p>
        </p:txBody>
      </p:sp>
      <p:pic>
        <p:nvPicPr>
          <p:cNvPr id="6" name="Picture 5">
            <a:extLst>
              <a:ext uri="{FF2B5EF4-FFF2-40B4-BE49-F238E27FC236}">
                <a16:creationId xmlns:a16="http://schemas.microsoft.com/office/drawing/2014/main" id="{0B45487E-3903-0BB2-EF11-8BD37BCF112C}"/>
              </a:ext>
            </a:extLst>
          </p:cNvPr>
          <p:cNvPicPr>
            <a:picLocks noChangeAspect="1"/>
          </p:cNvPicPr>
          <p:nvPr/>
        </p:nvPicPr>
        <p:blipFill>
          <a:blip r:embed="rId3"/>
          <a:stretch>
            <a:fillRect/>
          </a:stretch>
        </p:blipFill>
        <p:spPr>
          <a:xfrm>
            <a:off x="2362939" y="971633"/>
            <a:ext cx="6781061" cy="3968460"/>
          </a:xfrm>
          <a:prstGeom prst="rect">
            <a:avLst/>
          </a:prstGeom>
        </p:spPr>
      </p:pic>
    </p:spTree>
    <p:extLst>
      <p:ext uri="{BB962C8B-B14F-4D97-AF65-F5344CB8AC3E}">
        <p14:creationId xmlns:p14="http://schemas.microsoft.com/office/powerpoint/2010/main" val="1533186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idx="4294967295"/>
          </p:nvPr>
        </p:nvSpPr>
        <p:spPr>
          <a:xfrm>
            <a:off x="577714" y="595367"/>
            <a:ext cx="3195000" cy="84971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b="1">
                <a:latin typeface="+mn-lt"/>
              </a:rPr>
              <a:t>Xin Chào</a:t>
            </a:r>
            <a:r>
              <a:rPr lang="en-US" sz="3600" b="1">
                <a:latin typeface="+mn-lt"/>
              </a:rPr>
              <a:t> Anh</a:t>
            </a:r>
            <a:endParaRPr sz="3600" b="1">
              <a:latin typeface="+mn-lt"/>
            </a:endParaRPr>
          </a:p>
        </p:txBody>
      </p:sp>
      <p:sp>
        <p:nvSpPr>
          <p:cNvPr id="96" name="Google Shape;96;p16"/>
          <p:cNvSpPr txBox="1">
            <a:spLocks noGrp="1"/>
          </p:cNvSpPr>
          <p:nvPr>
            <p:ph type="subTitle" idx="4294967295"/>
          </p:nvPr>
        </p:nvSpPr>
        <p:spPr>
          <a:xfrm>
            <a:off x="855300" y="2155371"/>
            <a:ext cx="3195000" cy="126608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b="1">
                <a:latin typeface="+mn-lt"/>
              </a:rPr>
              <a:t>Cám ơn Anh</a:t>
            </a:r>
            <a:r>
              <a:rPr lang="en-US" sz="1800" b="1">
                <a:latin typeface="+mn-lt"/>
              </a:rPr>
              <a:t> </a:t>
            </a:r>
            <a:r>
              <a:rPr lang="vi-VN" sz="1800" b="1">
                <a:latin typeface="+mn-lt"/>
              </a:rPr>
              <a:t>đã lắng nghe Em trình bày !</a:t>
            </a:r>
            <a:endParaRPr sz="1800" b="1">
              <a:latin typeface="+mn-lt"/>
            </a:endParaRPr>
          </a:p>
        </p:txBody>
      </p:sp>
      <p:pic>
        <p:nvPicPr>
          <p:cNvPr id="97" name="Google Shape;97;p16"/>
          <p:cNvPicPr preferRelativeResize="0"/>
          <p:nvPr/>
        </p:nvPicPr>
        <p:blipFill rotWithShape="1">
          <a:blip r:embed="rId3">
            <a:alphaModFix/>
          </a:blip>
          <a:srcRect l="16666" r="16666"/>
          <a:stretch/>
        </p:blipFill>
        <p:spPr>
          <a:xfrm>
            <a:off x="4456251" y="455700"/>
            <a:ext cx="4232051" cy="4232050"/>
          </a:xfrm>
          <a:prstGeom prst="rect">
            <a:avLst/>
          </a:prstGeom>
          <a:noFill/>
          <a:ln>
            <a:noFill/>
          </a:ln>
        </p:spPr>
      </p:pic>
      <p:sp>
        <p:nvSpPr>
          <p:cNvPr id="98" name="Google Shape;98;p1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78276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9600" b="1">
                <a:solidFill>
                  <a:schemeClr val="lt1"/>
                </a:solidFill>
                <a:latin typeface="Inria Serif"/>
                <a:ea typeface="Inria Serif"/>
                <a:cs typeface="Inria Serif"/>
                <a:sym typeface="Inria Serif"/>
              </a:rPr>
              <a:t>1</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547778" y="242778"/>
            <a:ext cx="4746000" cy="2894457"/>
          </a:xfrm>
          <a:prstGeom prst="rect">
            <a:avLst/>
          </a:prstGeom>
        </p:spPr>
        <p:txBody>
          <a:bodyPr spcFirstLastPara="1" wrap="square" lIns="0" tIns="0" rIns="0" bIns="0" anchor="b" anchorCtr="0">
            <a:noAutofit/>
          </a:bodyPr>
          <a:lstStyle/>
          <a:p>
            <a:r>
              <a:rPr lang="vi-VN" b="1">
                <a:latin typeface="+mn-lt"/>
              </a:rPr>
              <a:t>Phần </a:t>
            </a:r>
            <a:r>
              <a:rPr lang="en-US" b="1">
                <a:latin typeface="+mn-lt"/>
              </a:rPr>
              <a:t>1</a:t>
            </a:r>
            <a:r>
              <a:rPr lang="vi-VN" b="1">
                <a:latin typeface="+mn-lt"/>
              </a:rPr>
              <a:t>:</a:t>
            </a:r>
            <a:r>
              <a:rPr lang="en-US" b="1">
                <a:latin typeface="+mn-lt"/>
              </a:rPr>
              <a:t>Phân chia nhóm tuổi</a:t>
            </a:r>
            <a:br>
              <a:rPr lang="vi-VN" sz="3600" b="1">
                <a:latin typeface="+mn-lt"/>
              </a:rPr>
            </a:br>
            <a:endParaRPr b="1">
              <a:latin typeface="+mn-lt"/>
            </a:endParaRPr>
          </a:p>
        </p:txBody>
      </p:sp>
    </p:spTree>
    <p:extLst>
      <p:ext uri="{BB962C8B-B14F-4D97-AF65-F5344CB8AC3E}">
        <p14:creationId xmlns:p14="http://schemas.microsoft.com/office/powerpoint/2010/main" val="296978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193397" y="86520"/>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nghèo/cận nghèo theo từng huyện ở từng nhóm tuổi của tỉnh</a:t>
            </a:r>
            <a:r>
              <a:rPr lang="en-US"/>
              <a:t> Đắk Nông vào năm 2022</a:t>
            </a:r>
            <a:r>
              <a:rPr lang="vi-VN"/>
              <a:t> </a:t>
            </a:r>
            <a:endParaRPr lang="en-US"/>
          </a:p>
        </p:txBody>
      </p:sp>
      <p:pic>
        <p:nvPicPr>
          <p:cNvPr id="2" name="Picture 1" descr="A graph of numbers and lines&#10;&#10;Description automatically generated with medium confidence">
            <a:extLst>
              <a:ext uri="{FF2B5EF4-FFF2-40B4-BE49-F238E27FC236}">
                <a16:creationId xmlns:a16="http://schemas.microsoft.com/office/drawing/2014/main" id="{0B4A811C-8D30-F0ED-EAD9-F6D1D7397D4A}"/>
              </a:ext>
            </a:extLst>
          </p:cNvPr>
          <p:cNvPicPr>
            <a:picLocks noChangeAspect="1"/>
          </p:cNvPicPr>
          <p:nvPr/>
        </p:nvPicPr>
        <p:blipFill>
          <a:blip r:embed="rId3"/>
          <a:stretch>
            <a:fillRect/>
          </a:stretch>
        </p:blipFill>
        <p:spPr>
          <a:xfrm>
            <a:off x="2013826" y="466788"/>
            <a:ext cx="6902324" cy="2801469"/>
          </a:xfrm>
          <a:prstGeom prst="rect">
            <a:avLst/>
          </a:prstGeom>
        </p:spPr>
      </p:pic>
      <p:sp>
        <p:nvSpPr>
          <p:cNvPr id="4" name="TextBox 3">
            <a:extLst>
              <a:ext uri="{FF2B5EF4-FFF2-40B4-BE49-F238E27FC236}">
                <a16:creationId xmlns:a16="http://schemas.microsoft.com/office/drawing/2014/main" id="{4B779A77-EAE5-609C-0D5C-B9B640F541AC}"/>
              </a:ext>
            </a:extLst>
          </p:cNvPr>
          <p:cNvSpPr txBox="1"/>
          <p:nvPr/>
        </p:nvSpPr>
        <p:spPr>
          <a:xfrm>
            <a:off x="2278794" y="3203653"/>
            <a:ext cx="6700008" cy="2031325"/>
          </a:xfrm>
          <a:prstGeom prst="rect">
            <a:avLst/>
          </a:prstGeom>
          <a:noFill/>
        </p:spPr>
        <p:txBody>
          <a:bodyPr wrap="square" rtlCol="0">
            <a:spAutoFit/>
          </a:bodyPr>
          <a:lstStyle/>
          <a:p>
            <a:r>
              <a:rPr lang="vi-VN" sz="1800">
                <a:solidFill>
                  <a:schemeClr val="accent1"/>
                </a:solidFill>
              </a:rPr>
              <a:t>Quan sát biểu đồ ta thấy được,số lượng người thuộc hộ nghèo/cận nghèo trong nhóm tuổi từ 15-59 tuổi là nhóm tuổi lao động khi chia nhỏ thành các nhóm tuổi thì số lượng người thuộc hộ nghèo/cận nghèo trong nhóm tuổi từ 18-24 là nhiều nhất chiếm 21.05% trong nhóm tuổi từ 15-59 tuổi.Càng ở nhóm tuổi về sau thì số lượng người thuộc hộ nghèo/cận nghèo càng giảm dần.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162957" y="20789"/>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nghèo/cận nghèo theo từng huyện ở từng nhóm tuổi của tỉnh</a:t>
            </a:r>
            <a:r>
              <a:rPr lang="en-US"/>
              <a:t> Đắk Nông vào năm 2022</a:t>
            </a:r>
            <a:r>
              <a:rPr lang="vi-VN"/>
              <a:t> </a:t>
            </a:r>
            <a:endParaRPr lang="en-US"/>
          </a:p>
        </p:txBody>
      </p:sp>
      <p:pic>
        <p:nvPicPr>
          <p:cNvPr id="2" name="Picture 1" descr="A graph of numbers and lines&#10;&#10;Description automatically generated with medium confidence">
            <a:extLst>
              <a:ext uri="{FF2B5EF4-FFF2-40B4-BE49-F238E27FC236}">
                <a16:creationId xmlns:a16="http://schemas.microsoft.com/office/drawing/2014/main" id="{0B4A811C-8D30-F0ED-EAD9-F6D1D7397D4A}"/>
              </a:ext>
            </a:extLst>
          </p:cNvPr>
          <p:cNvPicPr>
            <a:picLocks noChangeAspect="1"/>
          </p:cNvPicPr>
          <p:nvPr/>
        </p:nvPicPr>
        <p:blipFill>
          <a:blip r:embed="rId3"/>
          <a:stretch>
            <a:fillRect/>
          </a:stretch>
        </p:blipFill>
        <p:spPr>
          <a:xfrm>
            <a:off x="2013826" y="466788"/>
            <a:ext cx="6902324" cy="2801469"/>
          </a:xfrm>
          <a:prstGeom prst="rect">
            <a:avLst/>
          </a:prstGeom>
        </p:spPr>
      </p:pic>
      <p:sp>
        <p:nvSpPr>
          <p:cNvPr id="4" name="TextBox 3">
            <a:extLst>
              <a:ext uri="{FF2B5EF4-FFF2-40B4-BE49-F238E27FC236}">
                <a16:creationId xmlns:a16="http://schemas.microsoft.com/office/drawing/2014/main" id="{4B779A77-EAE5-609C-0D5C-B9B640F541AC}"/>
              </a:ext>
            </a:extLst>
          </p:cNvPr>
          <p:cNvSpPr txBox="1"/>
          <p:nvPr/>
        </p:nvSpPr>
        <p:spPr>
          <a:xfrm>
            <a:off x="2278794" y="3268257"/>
            <a:ext cx="6700008" cy="1754326"/>
          </a:xfrm>
          <a:prstGeom prst="rect">
            <a:avLst/>
          </a:prstGeom>
          <a:noFill/>
        </p:spPr>
        <p:txBody>
          <a:bodyPr wrap="square" rtlCol="0">
            <a:spAutoFit/>
          </a:bodyPr>
          <a:lstStyle/>
          <a:p>
            <a:r>
              <a:rPr lang="vi-VN" sz="1800">
                <a:solidFill>
                  <a:schemeClr val="accent1"/>
                </a:solidFill>
              </a:rPr>
              <a:t>Hơn thế nữa nhóm tuổi dưới lao động từ 0-14 tuổi được chia thành các nhóm tuổi nhỏ hơn như sau từ 0-5 tuổi được hiểu như là các trẻ em, từ 6-10 tuổi là đi học tiểu học, từ 11-14 là học trung học.Nhìn chung nhóm tuổi từ 6-10 tuổi chiếm 44.17% và từ 11-14 tuổi  chiếm 43.7% chiếm số lượng người thuộc hộ nghèo/cận nghèo cao nhất trong nhóm tuổi từ 0-14 tuổi.</a:t>
            </a:r>
          </a:p>
        </p:txBody>
      </p:sp>
    </p:spTree>
    <p:extLst>
      <p:ext uri="{BB962C8B-B14F-4D97-AF65-F5344CB8AC3E}">
        <p14:creationId xmlns:p14="http://schemas.microsoft.com/office/powerpoint/2010/main" val="2246480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12" name="TextBox 11">
            <a:extLst>
              <a:ext uri="{FF2B5EF4-FFF2-40B4-BE49-F238E27FC236}">
                <a16:creationId xmlns:a16="http://schemas.microsoft.com/office/drawing/2014/main" id="{4D006223-9F17-D830-2B6A-B6C85AE78CF9}"/>
              </a:ext>
            </a:extLst>
          </p:cNvPr>
          <p:cNvSpPr txBox="1"/>
          <p:nvPr/>
        </p:nvSpPr>
        <p:spPr>
          <a:xfrm>
            <a:off x="2272916" y="2291891"/>
            <a:ext cx="6871084" cy="2308324"/>
          </a:xfrm>
          <a:prstGeom prst="rect">
            <a:avLst/>
          </a:prstGeom>
          <a:noFill/>
        </p:spPr>
        <p:txBody>
          <a:bodyPr wrap="square" rtlCol="0">
            <a:spAutoFit/>
          </a:bodyPr>
          <a:lstStyle/>
          <a:p>
            <a:r>
              <a:rPr lang="vi-VN" sz="1800">
                <a:solidFill>
                  <a:schemeClr val="accent1"/>
                </a:solidFill>
              </a:rPr>
              <a:t>Dựa trên bảng trên thì độ tuổi từ 25-49 tuổi là nhóm tuổi có số lượng người nghèo/cận nghèo nhiều nhất chiếm khoảng 57.99% số lượng người nghèo/cận nghèo trong độ tuổi lao động từ 15-59 tuổi.Nhóm tuổi 50-59 trở lên có số lượng người nghèo/cận nghèo ít nhất chỉ chiếm khoảng 9.04% số lượng người nghèo/cận nghèo trong độ tuổi lao động từ 15-59 tuổi.Còn nhóm tuổi từ 15-24 tuổi chiếm khoảng 32.97% .</a:t>
            </a:r>
          </a:p>
          <a:p>
            <a:endParaRPr lang="vi-VN" sz="1800">
              <a:solidFill>
                <a:schemeClr val="accent1"/>
              </a:solidFill>
            </a:endParaRPr>
          </a:p>
        </p:txBody>
      </p:sp>
      <p:pic>
        <p:nvPicPr>
          <p:cNvPr id="3" name="Picture 2" descr="A black background with white text&#10;&#10;Description automatically generated">
            <a:extLst>
              <a:ext uri="{FF2B5EF4-FFF2-40B4-BE49-F238E27FC236}">
                <a16:creationId xmlns:a16="http://schemas.microsoft.com/office/drawing/2014/main" id="{E3DD8C39-44ED-C361-643B-3D2EF8937021}"/>
              </a:ext>
            </a:extLst>
          </p:cNvPr>
          <p:cNvPicPr>
            <a:picLocks noChangeAspect="1"/>
          </p:cNvPicPr>
          <p:nvPr/>
        </p:nvPicPr>
        <p:blipFill>
          <a:blip r:embed="rId3"/>
          <a:stretch>
            <a:fillRect/>
          </a:stretch>
        </p:blipFill>
        <p:spPr>
          <a:xfrm>
            <a:off x="2338230" y="890435"/>
            <a:ext cx="6740456" cy="1313922"/>
          </a:xfrm>
          <a:prstGeom prst="rect">
            <a:avLst/>
          </a:prstGeom>
        </p:spPr>
      </p:pic>
      <p:sp>
        <p:nvSpPr>
          <p:cNvPr id="6" name="Rectangle 5">
            <a:extLst>
              <a:ext uri="{FF2B5EF4-FFF2-40B4-BE49-F238E27FC236}">
                <a16:creationId xmlns:a16="http://schemas.microsoft.com/office/drawing/2014/main" id="{8CBE4C89-3098-734E-0D42-01893891BB5F}"/>
              </a:ext>
            </a:extLst>
          </p:cNvPr>
          <p:cNvSpPr/>
          <p:nvPr/>
        </p:nvSpPr>
        <p:spPr>
          <a:xfrm>
            <a:off x="2272916" y="158575"/>
            <a:ext cx="5666014" cy="4599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Bảng thống kê số lượng người nghèo/cận nghèo theo từng nhóm tuổi lao động của tỉnh  Đắk Nông vào năm 2022</a:t>
            </a:r>
            <a:endParaRPr lang="en-US"/>
          </a:p>
        </p:txBody>
      </p:sp>
    </p:spTree>
    <p:extLst>
      <p:ext uri="{BB962C8B-B14F-4D97-AF65-F5344CB8AC3E}">
        <p14:creationId xmlns:p14="http://schemas.microsoft.com/office/powerpoint/2010/main" val="30843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chia nhóm tuổi</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2" name="TextBox 11">
            <a:extLst>
              <a:ext uri="{FF2B5EF4-FFF2-40B4-BE49-F238E27FC236}">
                <a16:creationId xmlns:a16="http://schemas.microsoft.com/office/drawing/2014/main" id="{4D006223-9F17-D830-2B6A-B6C85AE78CF9}"/>
              </a:ext>
            </a:extLst>
          </p:cNvPr>
          <p:cNvSpPr txBox="1"/>
          <p:nvPr/>
        </p:nvSpPr>
        <p:spPr>
          <a:xfrm>
            <a:off x="2354559" y="879262"/>
            <a:ext cx="6871084" cy="1477328"/>
          </a:xfrm>
          <a:prstGeom prst="rect">
            <a:avLst/>
          </a:prstGeom>
          <a:noFill/>
        </p:spPr>
        <p:txBody>
          <a:bodyPr wrap="square" rtlCol="0">
            <a:spAutoFit/>
          </a:bodyPr>
          <a:lstStyle/>
          <a:p>
            <a:pPr marR="0" algn="l" rtl="0">
              <a:spcBef>
                <a:spcPts val="0"/>
              </a:spcBef>
              <a:spcAft>
                <a:spcPts val="0"/>
              </a:spcAft>
            </a:pPr>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Chúng ta sẽ đi sâu vào tìm hiểu tình hình giáo dục và đào tạo tại tỉnh Đắk Nông vào năm 2022 có phải là yếu tố ảnh hưởng đến số lượng người nghèo/cận nghèo.Bởi vì số lượng người nghèo/cận nghèo trong độ tuổi từ 0-17 tuổi khá cao như các phân tích ở trên.Dữ liệu được trích xuất từ “</a:t>
            </a:r>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hlinkClick r:id="rId3"/>
              </a:rPr>
              <a:t>NGTK_2022.pdf (vnpt.vn)</a:t>
            </a:r>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a:t>
            </a:r>
            <a:endParaRPr lang="en-US" sz="2400">
              <a:effectLst/>
            </a:endParaRPr>
          </a:p>
        </p:txBody>
      </p:sp>
    </p:spTree>
    <p:extLst>
      <p:ext uri="{BB962C8B-B14F-4D97-AF65-F5344CB8AC3E}">
        <p14:creationId xmlns:p14="http://schemas.microsoft.com/office/powerpoint/2010/main" val="4244155948"/>
      </p:ext>
    </p:extLst>
  </p:cSld>
  <p:clrMapOvr>
    <a:masterClrMapping/>
  </p:clrMapOvr>
</p:sld>
</file>

<file path=ppt/theme/theme1.xml><?xml version="1.0" encoding="utf-8"?>
<a:theme xmlns:a="http://schemas.openxmlformats.org/drawingml/2006/main" name="Paulina template">
  <a:themeElements>
    <a:clrScheme name="Custom 347">
      <a:dk1>
        <a:srgbClr val="756F6F"/>
      </a:dk1>
      <a:lt1>
        <a:srgbClr val="FFFFFF"/>
      </a:lt1>
      <a:dk2>
        <a:srgbClr val="A8A09D"/>
      </a:dk2>
      <a:lt2>
        <a:srgbClr val="F5F1F0"/>
      </a:lt2>
      <a:accent1>
        <a:srgbClr val="AD9B91"/>
      </a:accent1>
      <a:accent2>
        <a:srgbClr val="E2D1C2"/>
      </a:accent2>
      <a:accent3>
        <a:srgbClr val="C4CBBF"/>
      </a:accent3>
      <a:accent4>
        <a:srgbClr val="BFC8CB"/>
      </a:accent4>
      <a:accent5>
        <a:srgbClr val="E9DBDB"/>
      </a:accent5>
      <a:accent6>
        <a:srgbClr val="C5C4BF"/>
      </a:accent6>
      <a:hlink>
        <a:srgbClr val="413A3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2933</TotalTime>
  <Words>3477</Words>
  <Application>Microsoft Office PowerPoint</Application>
  <PresentationFormat>On-screen Show (16:9)</PresentationFormat>
  <Paragraphs>171</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Inria Serif</vt:lpstr>
      <vt:lpstr>Inria Serif Light</vt:lpstr>
      <vt:lpstr>Times New Roman</vt:lpstr>
      <vt:lpstr>Playfair Display Regular</vt:lpstr>
      <vt:lpstr>Arial</vt:lpstr>
      <vt:lpstr>Paulina template</vt:lpstr>
      <vt:lpstr>Xin Chào Anh</vt:lpstr>
      <vt:lpstr>Báo Cáo Công Việc Tuần 6</vt:lpstr>
      <vt:lpstr>Nội dung Công việc cần thực hiện trong tuần 6</vt:lpstr>
      <vt:lpstr>Báo cáo gồm 2 phần chính:</vt:lpstr>
      <vt:lpstr>Phần 1:Phân chia nhóm tuổi </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1.1.Phân chia nhóm tuổi</vt:lpstr>
      <vt:lpstr>Phần 2:Phân tích dân tộc  </vt:lpstr>
      <vt:lpstr>2.Phân tích dân tộc </vt:lpstr>
      <vt:lpstr>2.Phân tích dân tộc </vt:lpstr>
      <vt:lpstr>2.Phân tích dân tộc</vt:lpstr>
      <vt:lpstr>2.Phân tích dân tộc</vt:lpstr>
      <vt:lpstr>2.Phân tích dân tộc </vt:lpstr>
      <vt:lpstr>2.Phân tích dân tộc </vt:lpstr>
      <vt:lpstr>2. Phân tích dân tộc </vt:lpstr>
      <vt:lpstr>2.Phân tích dân tộc</vt:lpstr>
      <vt:lpstr>2.Phân tích dân tộc </vt:lpstr>
      <vt:lpstr>2.Phân tích dân tộc </vt:lpstr>
      <vt:lpstr>2.Phân tích dân tộc </vt:lpstr>
      <vt:lpstr>2.Phân tích dân tộc </vt:lpstr>
      <vt:lpstr>2.Phân tích dân tộc </vt:lpstr>
      <vt:lpstr>2.Phân tích dân tộc </vt:lpstr>
      <vt:lpstr>2.Phân tích dân tộc </vt:lpstr>
      <vt:lpstr>2.Phân tích dân tộc </vt:lpstr>
      <vt:lpstr>2.Phân tích dân tộc </vt:lpstr>
      <vt:lpstr>2.Phân tích dân tộc </vt:lpstr>
      <vt:lpstr>2.Phân tích dân tộc </vt:lpstr>
      <vt:lpstr>2.Phân tích dân tộc </vt:lpstr>
      <vt:lpstr>Xin Chào 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Huy Đặng</dc:creator>
  <cp:lastModifiedBy>Dang Nguyen Quang Huy</cp:lastModifiedBy>
  <cp:revision>213</cp:revision>
  <dcterms:modified xsi:type="dcterms:W3CDTF">2024-08-12T09:15:54Z</dcterms:modified>
</cp:coreProperties>
</file>