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E4EBDD9-D6F1-4877-B45C-4408CB2D72DA}">
  <a:tblStyle styleId="{0E4EBDD9-D6F1-4877-B45C-4408CB2D72DA}"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MPPT in WECS using ML </a:t>
            </a:r>
          </a:p>
        </p:txBody>
      </p:sp>
      <p:sp>
        <p:nvSpPr>
          <p:cNvPr id="55" name="Shape 55"/>
          <p:cNvSpPr txBox="1"/>
          <p:nvPr>
            <p:ph idx="1" type="subTitle"/>
          </p:nvPr>
        </p:nvSpPr>
        <p:spPr>
          <a:xfrm>
            <a:off x="200700" y="4104575"/>
            <a:ext cx="8520600" cy="792600"/>
          </a:xfrm>
          <a:prstGeom prst="rect">
            <a:avLst/>
          </a:prstGeom>
        </p:spPr>
        <p:txBody>
          <a:bodyPr anchorCtr="0" anchor="t" bIns="91425" lIns="91425" rIns="91425" tIns="91425">
            <a:noAutofit/>
          </a:bodyPr>
          <a:lstStyle/>
          <a:p>
            <a:pPr lvl="0" algn="l">
              <a:spcBef>
                <a:spcPts val="0"/>
              </a:spcBef>
              <a:buNone/>
            </a:pPr>
            <a:r>
              <a:rPr lang="en"/>
              <a:t>Submitted by, Siddarth Sreeni</a:t>
            </a:r>
            <a:br>
              <a:rPr lang="en"/>
            </a:br>
            <a:r>
              <a:rPr lang="en"/>
              <a:t>Sahitya Tahiliani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125100" y="398375"/>
            <a:ext cx="8520600" cy="572700"/>
          </a:xfrm>
          <a:prstGeom prst="rect">
            <a:avLst/>
          </a:prstGeom>
        </p:spPr>
        <p:txBody>
          <a:bodyPr anchorCtr="0" anchor="t" bIns="91425" lIns="91425" rIns="91425" tIns="91425">
            <a:noAutofit/>
          </a:bodyPr>
          <a:lstStyle/>
          <a:p>
            <a:pPr lvl="0">
              <a:spcBef>
                <a:spcPts val="0"/>
              </a:spcBef>
              <a:buNone/>
            </a:pPr>
            <a:r>
              <a:rPr lang="en"/>
              <a:t>Uses real time information </a:t>
            </a:r>
          </a:p>
          <a:p>
            <a:pPr lvl="0">
              <a:spcBef>
                <a:spcPts val="0"/>
              </a:spcBef>
              <a:buNone/>
            </a:pPr>
            <a:r>
              <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Pressure</a:t>
            </a:r>
          </a:p>
          <a:p>
            <a:pPr indent="-228600" lvl="0" marL="457200" rtl="0">
              <a:spcBef>
                <a:spcPts val="0"/>
              </a:spcBef>
            </a:pPr>
            <a:r>
              <a:rPr lang="en"/>
              <a:t>Temperature</a:t>
            </a:r>
          </a:p>
          <a:p>
            <a:pPr indent="-228600" lvl="0" marL="457200" rtl="0">
              <a:spcBef>
                <a:spcPts val="0"/>
              </a:spcBef>
            </a:pPr>
            <a:r>
              <a:rPr lang="en"/>
              <a:t>Humidity</a:t>
            </a:r>
          </a:p>
          <a:p>
            <a:pPr indent="-228600" lvl="0" marL="457200" rtl="0">
              <a:spcBef>
                <a:spcPts val="0"/>
              </a:spcBef>
            </a:pPr>
            <a:r>
              <a:rPr lang="en"/>
              <a:t>Generator RPM</a:t>
            </a:r>
          </a:p>
          <a:p>
            <a:pPr indent="-228600" lvl="0" marL="457200" rtl="0">
              <a:spcBef>
                <a:spcPts val="0"/>
              </a:spcBef>
            </a:pPr>
            <a:r>
              <a:rPr lang="en"/>
              <a:t>Wind Speed</a:t>
            </a:r>
          </a:p>
          <a:p>
            <a:pPr lvl="0">
              <a:spcBef>
                <a:spcPts val="0"/>
              </a:spcBef>
              <a:buNone/>
            </a:pPr>
            <a:r>
              <a:rPr lang="en"/>
              <a:t>This reduces the offset in reducing the error produced in each estimation by a great factor.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pic>
        <p:nvPicPr>
          <p:cNvPr descr="mpptblock.png" id="116" name="Shape 116"/>
          <p:cNvPicPr preferRelativeResize="0"/>
          <p:nvPr/>
        </p:nvPicPr>
        <p:blipFill>
          <a:blip r:embed="rId3">
            <a:alphaModFix/>
          </a:blip>
          <a:stretch>
            <a:fillRect/>
          </a:stretch>
        </p:blipFill>
        <p:spPr>
          <a:xfrm>
            <a:off x="261750" y="983450"/>
            <a:ext cx="8452749" cy="3391299"/>
          </a:xfrm>
          <a:prstGeom prst="rect">
            <a:avLst/>
          </a:prstGeom>
          <a:noFill/>
          <a:ln>
            <a:noFill/>
          </a:ln>
        </p:spPr>
      </p:pic>
      <p:sp>
        <p:nvSpPr>
          <p:cNvPr id="117" name="Shape 117"/>
          <p:cNvSpPr txBox="1"/>
          <p:nvPr/>
        </p:nvSpPr>
        <p:spPr>
          <a:xfrm>
            <a:off x="261750" y="154550"/>
            <a:ext cx="7104600" cy="828900"/>
          </a:xfrm>
          <a:prstGeom prst="rect">
            <a:avLst/>
          </a:prstGeom>
          <a:noFill/>
          <a:ln>
            <a:noFill/>
          </a:ln>
        </p:spPr>
        <p:txBody>
          <a:bodyPr anchorCtr="0" anchor="t" bIns="91425" lIns="91425" rIns="91425" tIns="91425">
            <a:noAutofit/>
          </a:bodyPr>
          <a:lstStyle/>
          <a:p>
            <a:pPr lvl="0">
              <a:spcBef>
                <a:spcPts val="0"/>
              </a:spcBef>
              <a:buNone/>
            </a:pPr>
            <a:r>
              <a:rPr lang="en" sz="2800"/>
              <a:t>MPPT Algorithm </a:t>
            </a:r>
          </a:p>
        </p:txBody>
      </p:sp>
      <p:sp>
        <p:nvSpPr>
          <p:cNvPr id="118" name="Shape 118"/>
          <p:cNvSpPr txBox="1"/>
          <p:nvPr/>
        </p:nvSpPr>
        <p:spPr>
          <a:xfrm>
            <a:off x="5015200" y="4293100"/>
            <a:ext cx="1621200" cy="210000"/>
          </a:xfrm>
          <a:prstGeom prst="rect">
            <a:avLst/>
          </a:prstGeom>
          <a:noFill/>
          <a:ln>
            <a:noFill/>
          </a:ln>
        </p:spPr>
        <p:txBody>
          <a:bodyPr anchorCtr="0" anchor="t" bIns="91425" lIns="91425" rIns="91425" tIns="91425">
            <a:noAutofit/>
          </a:bodyPr>
          <a:lstStyle/>
          <a:p>
            <a:pPr indent="-228600" lvl="0" marL="457200" rtl="0">
              <a:spcBef>
                <a:spcPts val="0"/>
              </a:spcBef>
              <a:buChar char="+"/>
            </a:pPr>
            <a:r>
              <a:t/>
            </a:r>
            <a:endParaRPr/>
          </a:p>
          <a:p>
            <a:pPr lvl="0">
              <a:spcBef>
                <a:spcPts val="0"/>
              </a:spcBef>
              <a:buNone/>
            </a:pPr>
            <a:r>
              <a:rPr lang="en"/>
              <a:t>Error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AI algorithm	</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Uses a localised linear Regression Model </a:t>
            </a:r>
          </a:p>
          <a:p>
            <a:pPr lvl="0" rtl="0">
              <a:spcBef>
                <a:spcPts val="0"/>
              </a:spcBef>
              <a:buNone/>
            </a:pPr>
            <a:r>
              <a:t/>
            </a:r>
            <a:endParaRPr sz="2400"/>
          </a:p>
          <a:p>
            <a:pPr lvl="0">
              <a:spcBef>
                <a:spcPts val="0"/>
              </a:spcBef>
              <a:buNone/>
            </a:pPr>
            <a:r>
              <a:t/>
            </a:r>
            <a:endParaRPr sz="2400"/>
          </a:p>
        </p:txBody>
      </p:sp>
      <p:pic>
        <p:nvPicPr>
          <p:cNvPr descr="New Bitmap Image (2).png" id="125" name="Shape 125"/>
          <p:cNvPicPr preferRelativeResize="0"/>
          <p:nvPr/>
        </p:nvPicPr>
        <p:blipFill>
          <a:blip r:embed="rId3">
            <a:alphaModFix/>
          </a:blip>
          <a:stretch>
            <a:fillRect/>
          </a:stretch>
        </p:blipFill>
        <p:spPr>
          <a:xfrm>
            <a:off x="1619250" y="2213850"/>
            <a:ext cx="5905500" cy="1085850"/>
          </a:xfrm>
          <a:prstGeom prst="rect">
            <a:avLst/>
          </a:prstGeom>
          <a:noFill/>
          <a:ln>
            <a:noFill/>
          </a:ln>
        </p:spPr>
      </p:pic>
      <p:sp>
        <p:nvSpPr>
          <p:cNvPr id="126" name="Shape 126"/>
          <p:cNvSpPr txBox="1"/>
          <p:nvPr/>
        </p:nvSpPr>
        <p:spPr>
          <a:xfrm>
            <a:off x="711450" y="3557300"/>
            <a:ext cx="6813300" cy="1516200"/>
          </a:xfrm>
          <a:prstGeom prst="rect">
            <a:avLst/>
          </a:prstGeom>
          <a:noFill/>
          <a:ln>
            <a:noFill/>
          </a:ln>
        </p:spPr>
        <p:txBody>
          <a:bodyPr anchorCtr="0" anchor="t" bIns="91425" lIns="91425" rIns="91425" tIns="91425">
            <a:noAutofit/>
          </a:bodyPr>
          <a:lstStyle/>
          <a:p>
            <a:pPr lvl="0">
              <a:spcBef>
                <a:spcPts val="0"/>
              </a:spcBef>
              <a:buNone/>
            </a:pPr>
            <a:r>
              <a:rPr i="1" lang="en"/>
              <a:t>b</a:t>
            </a:r>
            <a:r>
              <a:rPr baseline="-25000" i="1" lang="en"/>
              <a:t>i</a:t>
            </a:r>
            <a:r>
              <a:rPr baseline="-25000" i="1" lang="en"/>
              <a:t> </a:t>
            </a:r>
            <a:r>
              <a:rPr i="1" lang="en"/>
              <a:t> is the characteristic variables</a:t>
            </a:r>
          </a:p>
          <a:p>
            <a:pPr lvl="0">
              <a:spcBef>
                <a:spcPts val="0"/>
              </a:spcBef>
              <a:buNone/>
            </a:pPr>
            <a:r>
              <a:t/>
            </a:r>
            <a:endParaRPr i="1"/>
          </a:p>
          <a:p>
            <a:pPr lvl="0">
              <a:spcBef>
                <a:spcPts val="0"/>
              </a:spcBef>
              <a:buNone/>
            </a:pPr>
            <a:r>
              <a:rPr i="1" lang="en"/>
              <a:t>X</a:t>
            </a:r>
            <a:r>
              <a:rPr baseline="-25000" i="1" lang="en"/>
              <a:t>i k </a:t>
            </a:r>
            <a:r>
              <a:rPr i="1" lang="en"/>
              <a:t> are the input variables corresponding to pressure, temperature, humidity etc.</a:t>
            </a:r>
          </a:p>
          <a:p>
            <a:pPr lvl="0">
              <a:spcBef>
                <a:spcPts val="0"/>
              </a:spcBef>
              <a:buNone/>
            </a:pPr>
            <a:r>
              <a:t/>
            </a:r>
            <a:endParaRPr i="1"/>
          </a:p>
          <a:p>
            <a:pPr lvl="0">
              <a:spcBef>
                <a:spcPts val="0"/>
              </a:spcBef>
              <a:buNone/>
            </a:pPr>
            <a:r>
              <a:rPr i="1" lang="en" sz="1800"/>
              <a:t>𝝐</a:t>
            </a:r>
            <a:r>
              <a:rPr baseline="-25000" i="1" lang="en" sz="1800"/>
              <a:t>i  </a:t>
            </a:r>
            <a:r>
              <a:rPr i="1" lang="en"/>
              <a:t>is the error at each iteration i</a:t>
            </a:r>
          </a:p>
          <a:p>
            <a:pPr lvl="0">
              <a:spcBef>
                <a:spcPts val="0"/>
              </a:spcBef>
              <a:buNone/>
            </a:pPr>
            <a:r>
              <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Overcoming the error	</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Uses Perturb and Observe. </a:t>
            </a:r>
          </a:p>
          <a:p>
            <a:pPr indent="-228600" lvl="0" marL="914400" rtl="0">
              <a:spcBef>
                <a:spcPts val="0"/>
              </a:spcBef>
              <a:buAutoNum type="arabicPeriod"/>
            </a:pPr>
            <a:r>
              <a:rPr lang="en"/>
              <a:t>Only known algorithm to give actual information about the maximum available power (MAP)</a:t>
            </a:r>
          </a:p>
          <a:p>
            <a:pPr indent="-228600" lvl="0" marL="914400" rtl="0">
              <a:spcBef>
                <a:spcPts val="0"/>
              </a:spcBef>
              <a:buAutoNum type="arabicPeriod"/>
            </a:pPr>
            <a:r>
              <a:rPr lang="en"/>
              <a:t>Ease of implementation.</a:t>
            </a:r>
          </a:p>
          <a:p>
            <a:pPr indent="-228600" lvl="0" marL="914400" rtl="0">
              <a:spcBef>
                <a:spcPts val="0"/>
              </a:spcBef>
              <a:buAutoNum type="arabicPeriod"/>
            </a:pPr>
            <a:r>
              <a:rPr lang="en"/>
              <a:t>Mostly used in current WECS.</a:t>
            </a:r>
          </a:p>
          <a:p>
            <a:pPr lvl="0">
              <a:spcBef>
                <a:spcPts val="0"/>
              </a:spcBef>
              <a:buNone/>
            </a:pPr>
            <a:r>
              <a:rPr lang="en"/>
              <a:t>Recalculates the MAP from the estimated MPP and writes it back.</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pic>
        <p:nvPicPr>
          <p:cNvPr descr="6.png" id="137" name="Shape 137"/>
          <p:cNvPicPr preferRelativeResize="0"/>
          <p:nvPr/>
        </p:nvPicPr>
        <p:blipFill rotWithShape="1">
          <a:blip r:embed="rId3">
            <a:alphaModFix/>
          </a:blip>
          <a:srcRect b="0" l="0" r="0" t="0"/>
          <a:stretch/>
        </p:blipFill>
        <p:spPr>
          <a:xfrm>
            <a:off x="-116025" y="807349"/>
            <a:ext cx="9440926" cy="4496475"/>
          </a:xfrm>
          <a:prstGeom prst="rect">
            <a:avLst/>
          </a:prstGeom>
          <a:noFill/>
          <a:ln>
            <a:noFill/>
          </a:ln>
        </p:spPr>
      </p:pic>
      <p:sp>
        <p:nvSpPr>
          <p:cNvPr id="138" name="Shape 138"/>
          <p:cNvSpPr txBox="1"/>
          <p:nvPr>
            <p:ph type="title"/>
          </p:nvPr>
        </p:nvSpPr>
        <p:spPr>
          <a:xfrm>
            <a:off x="311700" y="321675"/>
            <a:ext cx="8520600" cy="572700"/>
          </a:xfrm>
          <a:prstGeom prst="rect">
            <a:avLst/>
          </a:prstGeom>
        </p:spPr>
        <p:txBody>
          <a:bodyPr anchorCtr="0" anchor="t" bIns="91425" lIns="91425" rIns="91425" tIns="91425">
            <a:noAutofit/>
          </a:bodyPr>
          <a:lstStyle/>
          <a:p>
            <a:pPr lvl="0">
              <a:spcBef>
                <a:spcPts val="0"/>
              </a:spcBef>
              <a:buNone/>
            </a:pPr>
            <a:r>
              <a:rPr lang="en"/>
              <a:t>Difference between predicted the MPP and MAP</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805100" y="778050"/>
            <a:ext cx="8520600" cy="572700"/>
          </a:xfrm>
          <a:prstGeom prst="rect">
            <a:avLst/>
          </a:prstGeom>
        </p:spPr>
        <p:txBody>
          <a:bodyPr anchorCtr="0" anchor="t" bIns="91425" lIns="91425" rIns="91425" tIns="91425">
            <a:noAutofit/>
          </a:bodyPr>
          <a:lstStyle/>
          <a:p>
            <a:pPr indent="-228600" lvl="0" marL="457200" rtl="0">
              <a:spcBef>
                <a:spcPts val="0"/>
              </a:spcBef>
              <a:buChar char="●"/>
            </a:pPr>
            <a:r>
              <a:rPr lang="en"/>
              <a:t>error ϵ</a:t>
            </a:r>
            <a:r>
              <a:rPr baseline="-25000" lang="en"/>
              <a:t>i </a:t>
            </a:r>
            <a:r>
              <a:rPr lang="en"/>
              <a:t>formed at Iteration i </a:t>
            </a:r>
          </a:p>
          <a:p>
            <a:pPr lvl="0" rtl="0">
              <a:spcBef>
                <a:spcPts val="0"/>
              </a:spcBef>
              <a:buNone/>
            </a:pPr>
            <a:r>
              <a:t/>
            </a:r>
            <a:endParaRPr/>
          </a:p>
          <a:p>
            <a:pPr lvl="0" rtl="0">
              <a:spcBef>
                <a:spcPts val="0"/>
              </a:spcBef>
              <a:buNone/>
            </a:pPr>
            <a:r>
              <a:t/>
            </a:r>
            <a:endParaRPr/>
          </a:p>
          <a:p>
            <a:pPr indent="-228600" lvl="0" marL="457200" rtl="0">
              <a:spcBef>
                <a:spcPts val="0"/>
              </a:spcBef>
              <a:buChar char="●"/>
            </a:pPr>
            <a:r>
              <a:rPr lang="en"/>
              <a:t>Overfitting or Underfitting (produced)	</a:t>
            </a:r>
          </a:p>
          <a:p>
            <a:pPr lvl="0" rtl="0">
              <a:spcBef>
                <a:spcPts val="0"/>
              </a:spcBef>
              <a:buNone/>
            </a:pPr>
            <a:r>
              <a:t/>
            </a:r>
            <a:endParaRPr/>
          </a:p>
          <a:p>
            <a:pPr lvl="0" rtl="0">
              <a:spcBef>
                <a:spcPts val="0"/>
              </a:spcBef>
              <a:buNone/>
            </a:pPr>
            <a:r>
              <a:t/>
            </a:r>
            <a:endParaRPr/>
          </a:p>
          <a:p>
            <a:pPr indent="-228600" lvl="0" marL="457200" rtl="0">
              <a:spcBef>
                <a:spcPts val="0"/>
              </a:spcBef>
              <a:buChar char="●"/>
            </a:pPr>
            <a:r>
              <a:rPr lang="en"/>
              <a:t>Normal HCS from MPP to get MAP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265550"/>
            <a:ext cx="8520600" cy="572700"/>
          </a:xfrm>
          <a:prstGeom prst="rect">
            <a:avLst/>
          </a:prstGeom>
        </p:spPr>
        <p:txBody>
          <a:bodyPr anchorCtr="0" anchor="t" bIns="91425" lIns="91425" rIns="91425" tIns="91425">
            <a:noAutofit/>
          </a:bodyPr>
          <a:lstStyle/>
          <a:p>
            <a:pPr lvl="0">
              <a:spcBef>
                <a:spcPts val="0"/>
              </a:spcBef>
              <a:buNone/>
            </a:pPr>
            <a:r>
              <a:rPr lang="en"/>
              <a:t>Error formed ϵ</a:t>
            </a:r>
            <a:r>
              <a:rPr baseline="-25000" lang="en"/>
              <a:t>i</a:t>
            </a:r>
            <a:r>
              <a:rPr lang="en"/>
              <a:t>	</a:t>
            </a:r>
          </a:p>
        </p:txBody>
      </p:sp>
      <p:pic>
        <p:nvPicPr>
          <p:cNvPr descr="error.png" id="149" name="Shape 149"/>
          <p:cNvPicPr preferRelativeResize="0"/>
          <p:nvPr/>
        </p:nvPicPr>
        <p:blipFill>
          <a:blip r:embed="rId3">
            <a:alphaModFix/>
          </a:blip>
          <a:stretch>
            <a:fillRect/>
          </a:stretch>
        </p:blipFill>
        <p:spPr>
          <a:xfrm>
            <a:off x="104087" y="838249"/>
            <a:ext cx="8935824" cy="425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15750"/>
            <a:ext cx="8520600" cy="572700"/>
          </a:xfrm>
          <a:prstGeom prst="rect">
            <a:avLst/>
          </a:prstGeom>
        </p:spPr>
        <p:txBody>
          <a:bodyPr anchorCtr="0" anchor="t" bIns="91425" lIns="91425" rIns="91425" tIns="91425">
            <a:noAutofit/>
          </a:bodyPr>
          <a:lstStyle/>
          <a:p>
            <a:pPr lvl="0">
              <a:spcBef>
                <a:spcPts val="0"/>
              </a:spcBef>
              <a:buNone/>
            </a:pPr>
            <a:r>
              <a:rPr lang="en"/>
              <a:t>Error expected at each RPM </a:t>
            </a:r>
          </a:p>
        </p:txBody>
      </p:sp>
      <p:pic>
        <p:nvPicPr>
          <p:cNvPr descr="7.png" id="155" name="Shape 155"/>
          <p:cNvPicPr preferRelativeResize="0"/>
          <p:nvPr/>
        </p:nvPicPr>
        <p:blipFill>
          <a:blip r:embed="rId3">
            <a:alphaModFix/>
          </a:blip>
          <a:stretch>
            <a:fillRect/>
          </a:stretch>
        </p:blipFill>
        <p:spPr>
          <a:xfrm>
            <a:off x="-283699" y="788450"/>
            <a:ext cx="9620950" cy="43550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	</a:t>
            </a: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00"/>
                </a:solidFill>
              </a:rPr>
              <a:t>Results were promising and as expected </a:t>
            </a:r>
          </a:p>
          <a:p>
            <a:pPr indent="-228600" lvl="0" marL="457200" rtl="0">
              <a:spcBef>
                <a:spcPts val="0"/>
              </a:spcBef>
              <a:buClr>
                <a:srgbClr val="000000"/>
              </a:buClr>
              <a:buAutoNum type="arabicPeriod"/>
            </a:pPr>
            <a:r>
              <a:rPr lang="en">
                <a:solidFill>
                  <a:srgbClr val="000000"/>
                </a:solidFill>
              </a:rPr>
              <a:t>Increase in efficiency</a:t>
            </a:r>
          </a:p>
          <a:p>
            <a:pPr indent="-228600" lvl="0" marL="457200" rtl="0">
              <a:spcBef>
                <a:spcPts val="0"/>
              </a:spcBef>
              <a:buClr>
                <a:srgbClr val="000000"/>
              </a:buClr>
              <a:buAutoNum type="arabicPeriod"/>
            </a:pPr>
            <a:r>
              <a:rPr lang="en">
                <a:solidFill>
                  <a:srgbClr val="000000"/>
                </a:solidFill>
              </a:rPr>
              <a:t>Better performance</a:t>
            </a:r>
          </a:p>
          <a:p>
            <a:pPr indent="-228600" lvl="0" marL="457200" rtl="0">
              <a:spcBef>
                <a:spcPts val="0"/>
              </a:spcBef>
              <a:buClr>
                <a:srgbClr val="000000"/>
              </a:buClr>
              <a:buAutoNum type="arabicPeriod"/>
            </a:pPr>
            <a:r>
              <a:rPr lang="en">
                <a:solidFill>
                  <a:srgbClr val="000000"/>
                </a:solidFill>
              </a:rPr>
              <a:t>Faster  convergence</a:t>
            </a:r>
          </a:p>
          <a:p>
            <a:pPr indent="-228600" lvl="0" marL="457200">
              <a:spcBef>
                <a:spcPts val="0"/>
              </a:spcBef>
              <a:buClr>
                <a:srgbClr val="000000"/>
              </a:buClr>
              <a:buAutoNum type="arabicPeriod"/>
            </a:pPr>
            <a:r>
              <a:rPr lang="en">
                <a:solidFill>
                  <a:srgbClr val="000000"/>
                </a:solidFill>
              </a:rPr>
              <a:t>Ease of implementation owing to its approach on P&amp;O.</a:t>
            </a:r>
          </a:p>
          <a:p>
            <a:pPr lvl="0">
              <a:spcBef>
                <a:spcPts val="0"/>
              </a:spcBef>
              <a:buNone/>
            </a:pPr>
            <a:r>
              <a:rPr lang="en">
                <a:solidFill>
                  <a:srgbClr val="000000"/>
                </a:solidFill>
              </a:rPr>
              <a:t>The error decreased drastically from more than 14% to 0.05% in 1000 iterations.</a:t>
            </a:r>
          </a:p>
          <a:p>
            <a:pPr lvl="0">
              <a:spcBef>
                <a:spcPts val="0"/>
              </a:spcBef>
              <a:buNone/>
            </a:pPr>
            <a:r>
              <a:rPr lang="en">
                <a:solidFill>
                  <a:srgbClr val="000000"/>
                </a:solidFill>
              </a:rPr>
              <a:t>Using AI techniques to estimate MPPT in WECS</a:t>
            </a:r>
          </a:p>
          <a:p>
            <a:pPr lvl="0">
              <a:spcBef>
                <a:spcPts val="0"/>
              </a:spcBef>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669997" y="374700"/>
            <a:ext cx="7443900" cy="677100"/>
          </a:xfrm>
          <a:prstGeom prst="rect">
            <a:avLst/>
          </a:prstGeom>
        </p:spPr>
        <p:txBody>
          <a:bodyPr anchorCtr="0" anchor="b" bIns="91425" lIns="91425" rIns="91425" tIns="91425">
            <a:noAutofit/>
          </a:bodyPr>
          <a:lstStyle/>
          <a:p>
            <a:pPr lvl="0">
              <a:spcBef>
                <a:spcPts val="0"/>
              </a:spcBef>
              <a:buNone/>
            </a:pPr>
            <a:r>
              <a:rPr lang="en"/>
              <a:t>What is MPPT?</a:t>
            </a:r>
          </a:p>
        </p:txBody>
      </p:sp>
      <p:pic>
        <p:nvPicPr>
          <p:cNvPr descr="1.png" id="61" name="Shape 61"/>
          <p:cNvPicPr preferRelativeResize="0"/>
          <p:nvPr/>
        </p:nvPicPr>
        <p:blipFill>
          <a:blip r:embed="rId3">
            <a:alphaModFix/>
          </a:blip>
          <a:stretch>
            <a:fillRect/>
          </a:stretch>
        </p:blipFill>
        <p:spPr>
          <a:xfrm>
            <a:off x="1832612" y="1356600"/>
            <a:ext cx="5118684" cy="378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nvSpPr>
        <p:spPr>
          <a:xfrm>
            <a:off x="554800" y="693500"/>
            <a:ext cx="8391300" cy="3825900"/>
          </a:xfrm>
          <a:prstGeom prst="rect">
            <a:avLst/>
          </a:prstGeom>
          <a:noFill/>
          <a:ln>
            <a:noFill/>
          </a:ln>
        </p:spPr>
        <p:txBody>
          <a:bodyPr anchorCtr="0" anchor="t" bIns="91425" lIns="91425" rIns="91425" tIns="91425">
            <a:noAutofit/>
          </a:bodyPr>
          <a:lstStyle/>
          <a:p>
            <a:pPr indent="-228600" lvl="0" marL="457200" rtl="0" algn="just">
              <a:lnSpc>
                <a:spcPct val="115000"/>
              </a:lnSpc>
              <a:spcBef>
                <a:spcPts val="600"/>
              </a:spcBef>
              <a:spcAft>
                <a:spcPts val="600"/>
              </a:spcAft>
              <a:buClr>
                <a:schemeClr val="dk1"/>
              </a:buClr>
              <a:buChar char="●"/>
            </a:pPr>
            <a:r>
              <a:rPr lang="en">
                <a:solidFill>
                  <a:schemeClr val="dk1"/>
                </a:solidFill>
                <a:highlight>
                  <a:srgbClr val="FFFFFF"/>
                </a:highlight>
              </a:rPr>
              <a:t>Maximum power point tracking (MPPT) is a technique used commonly with wind turbines and photovoltaic solar systems to maximize power extraction under all conditions. </a:t>
            </a:r>
          </a:p>
          <a:p>
            <a:pPr indent="-228600" lvl="0" marL="457200" rtl="0" algn="just">
              <a:lnSpc>
                <a:spcPct val="115000"/>
              </a:lnSpc>
              <a:spcBef>
                <a:spcPts val="600"/>
              </a:spcBef>
              <a:spcAft>
                <a:spcPts val="600"/>
              </a:spcAft>
              <a:buClr>
                <a:schemeClr val="dk1"/>
              </a:buClr>
              <a:buChar char="●"/>
            </a:pPr>
            <a:r>
              <a:rPr lang="en">
                <a:solidFill>
                  <a:schemeClr val="dk1"/>
                </a:solidFill>
                <a:highlight>
                  <a:srgbClr val="FFFFFF"/>
                </a:highlight>
              </a:rPr>
              <a:t>The central problem addressed by MPPT is that the efficiency of power transfer from the wind turbine depends on both the Wind-speed and the electrical characteristics of the load. </a:t>
            </a:r>
          </a:p>
          <a:p>
            <a:pPr indent="-228600" lvl="0" marL="457200" rtl="0" algn="just">
              <a:lnSpc>
                <a:spcPct val="115000"/>
              </a:lnSpc>
              <a:spcBef>
                <a:spcPts val="600"/>
              </a:spcBef>
              <a:spcAft>
                <a:spcPts val="600"/>
              </a:spcAft>
              <a:buClr>
                <a:schemeClr val="dk1"/>
              </a:buClr>
              <a:buChar char="●"/>
            </a:pPr>
            <a:r>
              <a:rPr lang="en">
                <a:solidFill>
                  <a:schemeClr val="dk1"/>
                </a:solidFill>
                <a:highlight>
                  <a:srgbClr val="FFFFFF"/>
                </a:highlight>
              </a:rPr>
              <a:t>As the wind-speed varies, the load characteristic that gives the highest power transfer efficiency changes, so that the efficiency of the system is optimized when the load characteristic changes to keep the power transfer at highest efficiency. </a:t>
            </a:r>
          </a:p>
          <a:p>
            <a:pPr indent="-228600" lvl="0" marL="457200" rtl="0" algn="just">
              <a:lnSpc>
                <a:spcPct val="115000"/>
              </a:lnSpc>
              <a:spcBef>
                <a:spcPts val="600"/>
              </a:spcBef>
              <a:spcAft>
                <a:spcPts val="600"/>
              </a:spcAft>
              <a:buClr>
                <a:schemeClr val="dk1"/>
              </a:buClr>
              <a:buChar char="●"/>
            </a:pPr>
            <a:r>
              <a:rPr lang="en">
                <a:solidFill>
                  <a:schemeClr val="dk1"/>
                </a:solidFill>
                <a:highlight>
                  <a:srgbClr val="FFFFFF"/>
                </a:highlight>
              </a:rPr>
              <a:t>This load characteristic is called the maximum power point and MPPT is the process of finding this point and keeping the load characteristic there.</a:t>
            </a:r>
          </a:p>
          <a:p>
            <a:pPr indent="-228600" lvl="0" marL="457200" rtl="0" algn="just">
              <a:lnSpc>
                <a:spcPct val="115000"/>
              </a:lnSpc>
              <a:spcBef>
                <a:spcPts val="600"/>
              </a:spcBef>
              <a:spcAft>
                <a:spcPts val="600"/>
              </a:spcAft>
              <a:buClr>
                <a:schemeClr val="dk1"/>
              </a:buClr>
              <a:buChar char="●"/>
            </a:pPr>
            <a:r>
              <a:rPr lang="en">
                <a:solidFill>
                  <a:schemeClr val="dk1"/>
                </a:solidFill>
                <a:highlight>
                  <a:srgbClr val="FFFFFF"/>
                </a:highlight>
              </a:rPr>
              <a:t> Electrical circuits can be designed to present arbitrary loads to the wind-turbine and then convert the voltage, current, or frequency to suit other devices or systems, and MPPT solves the problem of choosing the best load to be presented to the cells in order to get the most usable power out.</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subTitle"/>
          </p:nvPr>
        </p:nvSpPr>
        <p:spPr>
          <a:xfrm>
            <a:off x="161450" y="141025"/>
            <a:ext cx="8520600" cy="792600"/>
          </a:xfrm>
          <a:prstGeom prst="rect">
            <a:avLst/>
          </a:prstGeom>
        </p:spPr>
        <p:txBody>
          <a:bodyPr anchorCtr="0" anchor="t" bIns="91425" lIns="91425" rIns="91425" tIns="91425">
            <a:noAutofit/>
          </a:bodyPr>
          <a:lstStyle/>
          <a:p>
            <a:pPr lvl="0">
              <a:spcBef>
                <a:spcPts val="0"/>
              </a:spcBef>
              <a:buNone/>
            </a:pPr>
            <a:r>
              <a:rPr lang="en"/>
              <a:t>Algorithms </a:t>
            </a:r>
          </a:p>
        </p:txBody>
      </p:sp>
      <p:graphicFrame>
        <p:nvGraphicFramePr>
          <p:cNvPr id="72" name="Shape 72"/>
          <p:cNvGraphicFramePr/>
          <p:nvPr/>
        </p:nvGraphicFramePr>
        <p:xfrm>
          <a:off x="710412" y="880575"/>
          <a:ext cx="3000000" cy="3000000"/>
        </p:xfrm>
        <a:graphic>
          <a:graphicData uri="http://schemas.openxmlformats.org/drawingml/2006/table">
            <a:tbl>
              <a:tblPr>
                <a:noFill/>
                <a:tableStyleId>{0E4EBDD9-D6F1-4877-B45C-4408CB2D72DA}</a:tableStyleId>
              </a:tblPr>
              <a:tblGrid>
                <a:gridCol w="2341600"/>
                <a:gridCol w="1382100"/>
                <a:gridCol w="1519175"/>
                <a:gridCol w="1165075"/>
                <a:gridCol w="1176525"/>
              </a:tblGrid>
              <a:tr h="647700">
                <a:tc>
                  <a:txBody>
                    <a:bodyPr>
                      <a:noAutofit/>
                    </a:bodyPr>
                    <a:lstStyle/>
                    <a:p>
                      <a:pPr lvl="0" rtl="0" algn="ctr">
                        <a:lnSpc>
                          <a:spcPct val="115000"/>
                        </a:lnSpc>
                        <a:spcBef>
                          <a:spcPts val="0"/>
                        </a:spcBef>
                        <a:buNone/>
                      </a:pPr>
                      <a:r>
                        <a:rPr lang="en"/>
                        <a:t> </a:t>
                      </a:r>
                    </a:p>
                    <a:p>
                      <a:pPr lvl="0" rtl="0" algn="ctr">
                        <a:lnSpc>
                          <a:spcPct val="115000"/>
                        </a:lnSpc>
                        <a:spcBef>
                          <a:spcPts val="0"/>
                        </a:spcBef>
                        <a:buNone/>
                      </a:pPr>
                      <a:r>
                        <a:rPr lang="en"/>
                        <a:t>MPPT Technique</a:t>
                      </a:r>
                    </a:p>
                  </a:txBody>
                  <a:tcPr marT="91425" marB="91425" marR="68575" marL="68575">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a:t> </a:t>
                      </a:r>
                    </a:p>
                    <a:p>
                      <a:pPr lvl="0" rtl="0" algn="ctr">
                        <a:lnSpc>
                          <a:spcPct val="115000"/>
                        </a:lnSpc>
                        <a:spcBef>
                          <a:spcPts val="0"/>
                        </a:spcBef>
                        <a:buNone/>
                      </a:pPr>
                      <a:r>
                        <a:rPr lang="en"/>
                        <a:t>Speed of Convergence</a:t>
                      </a:r>
                    </a:p>
                  </a:txBody>
                  <a:tcPr marT="91425" marB="91425" marR="68575" marL="68575">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a:t> </a:t>
                      </a:r>
                    </a:p>
                    <a:p>
                      <a:pPr lvl="0" rtl="0" algn="ctr">
                        <a:lnSpc>
                          <a:spcPct val="115000"/>
                        </a:lnSpc>
                        <a:spcBef>
                          <a:spcPts val="0"/>
                        </a:spcBef>
                        <a:buNone/>
                      </a:pPr>
                      <a:r>
                        <a:rPr lang="en"/>
                        <a:t>Implementation Complexity</a:t>
                      </a:r>
                    </a:p>
                  </a:txBody>
                  <a:tcPr marT="91425" marB="91425" marR="68575" marL="68575">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a:t> </a:t>
                      </a:r>
                    </a:p>
                    <a:p>
                      <a:pPr lvl="0" rtl="0" algn="ctr">
                        <a:lnSpc>
                          <a:spcPct val="115000"/>
                        </a:lnSpc>
                        <a:spcBef>
                          <a:spcPts val="0"/>
                        </a:spcBef>
                        <a:buNone/>
                      </a:pPr>
                      <a:r>
                        <a:rPr lang="en"/>
                        <a:t>Periodic Tuning</a:t>
                      </a:r>
                    </a:p>
                  </a:txBody>
                  <a:tcPr marT="91425" marB="91425" marR="68575" marL="68575">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a:t> </a:t>
                      </a:r>
                    </a:p>
                    <a:p>
                      <a:pPr lvl="0" rtl="0" algn="ctr">
                        <a:lnSpc>
                          <a:spcPct val="115000"/>
                        </a:lnSpc>
                        <a:spcBef>
                          <a:spcPts val="0"/>
                        </a:spcBef>
                        <a:buNone/>
                      </a:pPr>
                      <a:r>
                        <a:rPr lang="en"/>
                        <a:t>Sensed Parameters</a:t>
                      </a:r>
                    </a:p>
                  </a:txBody>
                  <a:tcPr marT="91425" marB="91425" marR="68575" marL="68575">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lvl="0" rtl="0" algn="ctr">
                        <a:lnSpc>
                          <a:spcPct val="115000"/>
                        </a:lnSpc>
                        <a:spcBef>
                          <a:spcPts val="0"/>
                        </a:spcBef>
                        <a:buNone/>
                      </a:pPr>
                      <a:r>
                        <a:rPr lang="en"/>
                        <a:t>Perturb and Observe</a:t>
                      </a:r>
                    </a:p>
                  </a:txBody>
                  <a:tcPr marT="91425" marB="91425" marR="68575" marL="68575">
                    <a:lnT cap="flat" cmpd="sng" w="12700">
                      <a:solidFill>
                        <a:srgbClr val="000000"/>
                      </a:solidFill>
                      <a:prstDash val="solid"/>
                      <a:round/>
                      <a:headEnd len="med" w="med" type="none"/>
                      <a:tailEnd len="med" w="med" type="none"/>
                    </a:lnT>
                  </a:tcPr>
                </a:tc>
                <a:tc>
                  <a:txBody>
                    <a:bodyPr>
                      <a:noAutofit/>
                    </a:bodyPr>
                    <a:lstStyle/>
                    <a:p>
                      <a:pPr lvl="0" rtl="0" algn="ctr">
                        <a:lnSpc>
                          <a:spcPct val="115000"/>
                        </a:lnSpc>
                        <a:spcBef>
                          <a:spcPts val="0"/>
                        </a:spcBef>
                        <a:buNone/>
                      </a:pPr>
                      <a:r>
                        <a:rPr lang="en"/>
                        <a:t>Varies</a:t>
                      </a:r>
                    </a:p>
                  </a:txBody>
                  <a:tcPr marT="91425" marB="91425" marR="68575" marL="68575">
                    <a:lnT cap="flat" cmpd="sng" w="12700">
                      <a:solidFill>
                        <a:srgbClr val="000000"/>
                      </a:solidFill>
                      <a:prstDash val="solid"/>
                      <a:round/>
                      <a:headEnd len="med" w="med" type="none"/>
                      <a:tailEnd len="med" w="med" type="none"/>
                    </a:lnT>
                  </a:tcPr>
                </a:tc>
                <a:tc>
                  <a:txBody>
                    <a:bodyPr>
                      <a:noAutofit/>
                    </a:bodyPr>
                    <a:lstStyle/>
                    <a:p>
                      <a:pPr lvl="0" rtl="0" algn="ctr">
                        <a:lnSpc>
                          <a:spcPct val="115000"/>
                        </a:lnSpc>
                        <a:spcBef>
                          <a:spcPts val="0"/>
                        </a:spcBef>
                        <a:buNone/>
                      </a:pPr>
                      <a:r>
                        <a:rPr lang="en"/>
                        <a:t>Low</a:t>
                      </a:r>
                    </a:p>
                  </a:txBody>
                  <a:tcPr marT="91425" marB="91425" marR="68575" marL="68575">
                    <a:lnT cap="flat" cmpd="sng" w="12700">
                      <a:solidFill>
                        <a:srgbClr val="000000"/>
                      </a:solidFill>
                      <a:prstDash val="solid"/>
                      <a:round/>
                      <a:headEnd len="med" w="med" type="none"/>
                      <a:tailEnd len="med" w="med" type="none"/>
                    </a:lnT>
                  </a:tcPr>
                </a:tc>
                <a:tc>
                  <a:txBody>
                    <a:bodyPr>
                      <a:noAutofit/>
                    </a:bodyPr>
                    <a:lstStyle/>
                    <a:p>
                      <a:pPr lvl="0" rtl="0" algn="ctr">
                        <a:lnSpc>
                          <a:spcPct val="115000"/>
                        </a:lnSpc>
                        <a:spcBef>
                          <a:spcPts val="0"/>
                        </a:spcBef>
                        <a:buNone/>
                      </a:pPr>
                      <a:r>
                        <a:rPr lang="en"/>
                        <a:t>No</a:t>
                      </a:r>
                    </a:p>
                  </a:txBody>
                  <a:tcPr marT="91425" marB="91425" marR="68575" marL="68575">
                    <a:lnT cap="flat" cmpd="sng" w="12700">
                      <a:solidFill>
                        <a:srgbClr val="000000"/>
                      </a:solidFill>
                      <a:prstDash val="solid"/>
                      <a:round/>
                      <a:headEnd len="med" w="med" type="none"/>
                      <a:tailEnd len="med" w="med" type="none"/>
                    </a:lnT>
                  </a:tcPr>
                </a:tc>
                <a:tc>
                  <a:txBody>
                    <a:bodyPr>
                      <a:noAutofit/>
                    </a:bodyPr>
                    <a:lstStyle/>
                    <a:p>
                      <a:pPr lvl="0" rtl="0" algn="ctr">
                        <a:lnSpc>
                          <a:spcPct val="115000"/>
                        </a:lnSpc>
                        <a:spcBef>
                          <a:spcPts val="0"/>
                        </a:spcBef>
                        <a:buNone/>
                      </a:pPr>
                      <a:r>
                        <a:rPr lang="en"/>
                        <a:t>Voltage</a:t>
                      </a:r>
                    </a:p>
                  </a:txBody>
                  <a:tcPr marT="91425" marB="91425" marR="68575" marL="68575">
                    <a:lnT cap="flat" cmpd="sng" w="12700">
                      <a:solidFill>
                        <a:srgbClr val="000000"/>
                      </a:solidFill>
                      <a:prstDash val="solid"/>
                      <a:round/>
                      <a:headEnd len="med" w="med" type="none"/>
                      <a:tailEnd len="med" w="med" type="none"/>
                    </a:lnT>
                  </a:tcPr>
                </a:tc>
              </a:tr>
              <a:tr h="323850">
                <a:tc>
                  <a:txBody>
                    <a:bodyPr>
                      <a:noAutofit/>
                    </a:bodyPr>
                    <a:lstStyle/>
                    <a:p>
                      <a:pPr lvl="0" rtl="0" algn="ctr">
                        <a:lnSpc>
                          <a:spcPct val="115000"/>
                        </a:lnSpc>
                        <a:spcBef>
                          <a:spcPts val="0"/>
                        </a:spcBef>
                        <a:buNone/>
                      </a:pPr>
                      <a:r>
                        <a:rPr lang="en"/>
                        <a:t>Incremental Conductance</a:t>
                      </a:r>
                    </a:p>
                  </a:txBody>
                  <a:tcPr marT="91425" marB="91425" marR="68575" marL="68575"/>
                </a:tc>
                <a:tc>
                  <a:txBody>
                    <a:bodyPr>
                      <a:noAutofit/>
                    </a:bodyPr>
                    <a:lstStyle/>
                    <a:p>
                      <a:pPr lvl="0" rtl="0" algn="ctr">
                        <a:lnSpc>
                          <a:spcPct val="115000"/>
                        </a:lnSpc>
                        <a:spcBef>
                          <a:spcPts val="0"/>
                        </a:spcBef>
                        <a:buNone/>
                      </a:pPr>
                      <a:r>
                        <a:rPr lang="en"/>
                        <a:t>Varies</a:t>
                      </a:r>
                    </a:p>
                  </a:txBody>
                  <a:tcPr marT="91425" marB="91425" marR="68575" marL="68575"/>
                </a:tc>
                <a:tc>
                  <a:txBody>
                    <a:bodyPr>
                      <a:noAutofit/>
                    </a:bodyPr>
                    <a:lstStyle/>
                    <a:p>
                      <a:pPr lvl="0" rtl="0" algn="ctr">
                        <a:lnSpc>
                          <a:spcPct val="115000"/>
                        </a:lnSpc>
                        <a:spcBef>
                          <a:spcPts val="0"/>
                        </a:spcBef>
                        <a:buNone/>
                      </a:pPr>
                      <a:r>
                        <a:rPr lang="en"/>
                        <a:t>Medium</a:t>
                      </a:r>
                    </a:p>
                  </a:txBody>
                  <a:tcPr marT="91425" marB="91425" marR="68575" marL="68575"/>
                </a:tc>
                <a:tc>
                  <a:txBody>
                    <a:bodyPr>
                      <a:noAutofit/>
                    </a:bodyPr>
                    <a:lstStyle/>
                    <a:p>
                      <a:pPr lvl="0" rtl="0" algn="ctr">
                        <a:lnSpc>
                          <a:spcPct val="115000"/>
                        </a:lnSpc>
                        <a:spcBef>
                          <a:spcPts val="0"/>
                        </a:spcBef>
                        <a:buNone/>
                      </a:pPr>
                      <a:r>
                        <a:rPr lang="en"/>
                        <a:t>No</a:t>
                      </a:r>
                    </a:p>
                  </a:txBody>
                  <a:tcPr marT="91425" marB="91425" marR="68575" marL="68575"/>
                </a:tc>
                <a:tc>
                  <a:txBody>
                    <a:bodyPr>
                      <a:noAutofit/>
                    </a:bodyPr>
                    <a:lstStyle/>
                    <a:p>
                      <a:pPr lvl="0" rtl="0" algn="ctr">
                        <a:lnSpc>
                          <a:spcPct val="115000"/>
                        </a:lnSpc>
                        <a:spcBef>
                          <a:spcPts val="0"/>
                        </a:spcBef>
                        <a:buNone/>
                      </a:pPr>
                      <a:r>
                        <a:rPr lang="en"/>
                        <a:t>Voltage, Current</a:t>
                      </a:r>
                    </a:p>
                  </a:txBody>
                  <a:tcPr marT="91425" marB="91425" marR="68575" marL="68575"/>
                </a:tc>
              </a:tr>
              <a:tr h="200025">
                <a:tc>
                  <a:txBody>
                    <a:bodyPr>
                      <a:noAutofit/>
                    </a:bodyPr>
                    <a:lstStyle/>
                    <a:p>
                      <a:pPr lvl="0" rtl="0" algn="ctr">
                        <a:lnSpc>
                          <a:spcPct val="115000"/>
                        </a:lnSpc>
                        <a:spcBef>
                          <a:spcPts val="0"/>
                        </a:spcBef>
                        <a:buNone/>
                      </a:pPr>
                      <a:r>
                        <a:rPr lang="en" sz="1100"/>
                        <a:t>Fractional </a:t>
                      </a:r>
                      <a:r>
                        <a:rPr i="1" lang="en" sz="1100"/>
                        <a:t>V</a:t>
                      </a:r>
                      <a:r>
                        <a:rPr baseline="-25000" i="1" lang="en" sz="1100"/>
                        <a:t>oc</a:t>
                      </a:r>
                    </a:p>
                  </a:txBody>
                  <a:tcPr marT="91425" marB="91425" marR="68575" marL="68575"/>
                </a:tc>
                <a:tc>
                  <a:txBody>
                    <a:bodyPr>
                      <a:noAutofit/>
                    </a:bodyPr>
                    <a:lstStyle/>
                    <a:p>
                      <a:pPr lvl="0" rtl="0" algn="ctr">
                        <a:lnSpc>
                          <a:spcPct val="115000"/>
                        </a:lnSpc>
                        <a:spcBef>
                          <a:spcPts val="0"/>
                        </a:spcBef>
                        <a:buNone/>
                      </a:pPr>
                      <a:r>
                        <a:rPr lang="en"/>
                        <a:t>Medium</a:t>
                      </a:r>
                    </a:p>
                  </a:txBody>
                  <a:tcPr marT="91425" marB="91425" marR="68575" marL="68575"/>
                </a:tc>
                <a:tc>
                  <a:txBody>
                    <a:bodyPr>
                      <a:noAutofit/>
                    </a:bodyPr>
                    <a:lstStyle/>
                    <a:p>
                      <a:pPr lvl="0" rtl="0" algn="ctr">
                        <a:lnSpc>
                          <a:spcPct val="115000"/>
                        </a:lnSpc>
                        <a:spcBef>
                          <a:spcPts val="0"/>
                        </a:spcBef>
                        <a:buNone/>
                      </a:pPr>
                      <a:r>
                        <a:rPr lang="en"/>
                        <a:t>Low</a:t>
                      </a:r>
                    </a:p>
                  </a:txBody>
                  <a:tcPr marT="91425" marB="91425" marR="68575" marL="68575"/>
                </a:tc>
                <a:tc>
                  <a:txBody>
                    <a:bodyPr>
                      <a:noAutofit/>
                    </a:bodyPr>
                    <a:lstStyle/>
                    <a:p>
                      <a:pPr lvl="0" rtl="0" algn="ctr">
                        <a:lnSpc>
                          <a:spcPct val="115000"/>
                        </a:lnSpc>
                        <a:spcBef>
                          <a:spcPts val="0"/>
                        </a:spcBef>
                        <a:buNone/>
                      </a:pPr>
                      <a:r>
                        <a:rPr lang="en"/>
                        <a:t>Yes</a:t>
                      </a:r>
                    </a:p>
                  </a:txBody>
                  <a:tcPr marT="91425" marB="91425" marR="68575" marL="68575"/>
                </a:tc>
                <a:tc>
                  <a:txBody>
                    <a:bodyPr>
                      <a:noAutofit/>
                    </a:bodyPr>
                    <a:lstStyle/>
                    <a:p>
                      <a:pPr lvl="0" rtl="0" algn="ctr">
                        <a:lnSpc>
                          <a:spcPct val="115000"/>
                        </a:lnSpc>
                        <a:spcBef>
                          <a:spcPts val="0"/>
                        </a:spcBef>
                        <a:buNone/>
                      </a:pPr>
                      <a:r>
                        <a:rPr lang="en"/>
                        <a:t>Voltage</a:t>
                      </a:r>
                    </a:p>
                  </a:txBody>
                  <a:tcPr marT="91425" marB="91425" marR="68575" marL="68575"/>
                </a:tc>
              </a:tr>
              <a:tr h="200025">
                <a:tc>
                  <a:txBody>
                    <a:bodyPr>
                      <a:noAutofit/>
                    </a:bodyPr>
                    <a:lstStyle/>
                    <a:p>
                      <a:pPr lvl="0" rtl="0" algn="ctr">
                        <a:lnSpc>
                          <a:spcPct val="115000"/>
                        </a:lnSpc>
                        <a:spcBef>
                          <a:spcPts val="0"/>
                        </a:spcBef>
                        <a:buNone/>
                      </a:pPr>
                      <a:r>
                        <a:rPr lang="en" sz="1100"/>
                        <a:t>Fractional </a:t>
                      </a:r>
                      <a:r>
                        <a:rPr lang="en" sz="1100"/>
                        <a:t>I</a:t>
                      </a:r>
                      <a:r>
                        <a:rPr baseline="-25000" i="1" lang="en" sz="1100"/>
                        <a:t>sc</a:t>
                      </a:r>
                    </a:p>
                  </a:txBody>
                  <a:tcPr marT="91425" marB="91425" marR="68575" marL="68575"/>
                </a:tc>
                <a:tc>
                  <a:txBody>
                    <a:bodyPr>
                      <a:noAutofit/>
                    </a:bodyPr>
                    <a:lstStyle/>
                    <a:p>
                      <a:pPr lvl="0" rtl="0" algn="ctr">
                        <a:lnSpc>
                          <a:spcPct val="115000"/>
                        </a:lnSpc>
                        <a:spcBef>
                          <a:spcPts val="0"/>
                        </a:spcBef>
                        <a:buNone/>
                      </a:pPr>
                      <a:r>
                        <a:rPr lang="en"/>
                        <a:t>Medium</a:t>
                      </a:r>
                    </a:p>
                  </a:txBody>
                  <a:tcPr marT="91425" marB="91425" marR="68575" marL="68575"/>
                </a:tc>
                <a:tc>
                  <a:txBody>
                    <a:bodyPr>
                      <a:noAutofit/>
                    </a:bodyPr>
                    <a:lstStyle/>
                    <a:p>
                      <a:pPr lvl="0" rtl="0" algn="ctr">
                        <a:lnSpc>
                          <a:spcPct val="115000"/>
                        </a:lnSpc>
                        <a:spcBef>
                          <a:spcPts val="0"/>
                        </a:spcBef>
                        <a:buNone/>
                      </a:pPr>
                      <a:r>
                        <a:rPr lang="en"/>
                        <a:t>Medium</a:t>
                      </a:r>
                    </a:p>
                  </a:txBody>
                  <a:tcPr marT="91425" marB="91425" marR="68575" marL="68575"/>
                </a:tc>
                <a:tc>
                  <a:txBody>
                    <a:bodyPr>
                      <a:noAutofit/>
                    </a:bodyPr>
                    <a:lstStyle/>
                    <a:p>
                      <a:pPr lvl="0" rtl="0" algn="ctr">
                        <a:lnSpc>
                          <a:spcPct val="115000"/>
                        </a:lnSpc>
                        <a:spcBef>
                          <a:spcPts val="0"/>
                        </a:spcBef>
                        <a:buNone/>
                      </a:pPr>
                      <a:r>
                        <a:rPr lang="en"/>
                        <a:t>Yes</a:t>
                      </a:r>
                    </a:p>
                  </a:txBody>
                  <a:tcPr marT="91425" marB="91425" marR="68575" marL="68575"/>
                </a:tc>
                <a:tc>
                  <a:txBody>
                    <a:bodyPr>
                      <a:noAutofit/>
                    </a:bodyPr>
                    <a:lstStyle/>
                    <a:p>
                      <a:pPr lvl="0" rtl="0" algn="ctr">
                        <a:lnSpc>
                          <a:spcPct val="115000"/>
                        </a:lnSpc>
                        <a:spcBef>
                          <a:spcPts val="0"/>
                        </a:spcBef>
                        <a:buNone/>
                      </a:pPr>
                      <a:r>
                        <a:rPr lang="en"/>
                        <a:t>Current</a:t>
                      </a:r>
                    </a:p>
                  </a:txBody>
                  <a:tcPr marT="91425" marB="91425" marR="68575" marL="68575"/>
                </a:tc>
              </a:tr>
              <a:tr h="161925">
                <a:tc>
                  <a:txBody>
                    <a:bodyPr>
                      <a:noAutofit/>
                    </a:bodyPr>
                    <a:lstStyle/>
                    <a:p>
                      <a:pPr lvl="0" rtl="0" algn="ctr">
                        <a:lnSpc>
                          <a:spcPct val="115000"/>
                        </a:lnSpc>
                        <a:spcBef>
                          <a:spcPts val="0"/>
                        </a:spcBef>
                        <a:buNone/>
                      </a:pPr>
                      <a:r>
                        <a:rPr lang="en"/>
                        <a:t>Fuzzy Logic Control</a:t>
                      </a:r>
                    </a:p>
                  </a:txBody>
                  <a:tcPr marT="91425" marB="91425" marR="68575" marL="68575"/>
                </a:tc>
                <a:tc>
                  <a:txBody>
                    <a:bodyPr>
                      <a:noAutofit/>
                    </a:bodyPr>
                    <a:lstStyle/>
                    <a:p>
                      <a:pPr lvl="0" rtl="0" algn="ctr">
                        <a:lnSpc>
                          <a:spcPct val="115000"/>
                        </a:lnSpc>
                        <a:spcBef>
                          <a:spcPts val="0"/>
                        </a:spcBef>
                        <a:buNone/>
                      </a:pPr>
                      <a:r>
                        <a:rPr lang="en"/>
                        <a:t>Fast</a:t>
                      </a:r>
                    </a:p>
                  </a:txBody>
                  <a:tcPr marT="91425" marB="91425" marR="68575" marL="68575"/>
                </a:tc>
                <a:tc>
                  <a:txBody>
                    <a:bodyPr>
                      <a:noAutofit/>
                    </a:bodyPr>
                    <a:lstStyle/>
                    <a:p>
                      <a:pPr lvl="0" rtl="0" algn="ctr">
                        <a:lnSpc>
                          <a:spcPct val="115000"/>
                        </a:lnSpc>
                        <a:spcBef>
                          <a:spcPts val="0"/>
                        </a:spcBef>
                        <a:buNone/>
                      </a:pPr>
                      <a:r>
                        <a:rPr lang="en"/>
                        <a:t>Fast</a:t>
                      </a:r>
                    </a:p>
                  </a:txBody>
                  <a:tcPr marT="91425" marB="91425" marR="68575" marL="68575"/>
                </a:tc>
                <a:tc>
                  <a:txBody>
                    <a:bodyPr>
                      <a:noAutofit/>
                    </a:bodyPr>
                    <a:lstStyle/>
                    <a:p>
                      <a:pPr lvl="0" rtl="0" algn="ctr">
                        <a:lnSpc>
                          <a:spcPct val="115000"/>
                        </a:lnSpc>
                        <a:spcBef>
                          <a:spcPts val="0"/>
                        </a:spcBef>
                        <a:buNone/>
                      </a:pPr>
                      <a:r>
                        <a:rPr lang="en"/>
                        <a:t>Yes</a:t>
                      </a:r>
                    </a:p>
                  </a:txBody>
                  <a:tcPr marT="91425" marB="91425" marR="68575" marL="68575"/>
                </a:tc>
                <a:tc>
                  <a:txBody>
                    <a:bodyPr>
                      <a:noAutofit/>
                    </a:bodyPr>
                    <a:lstStyle/>
                    <a:p>
                      <a:pPr lvl="0" rtl="0" algn="ctr">
                        <a:lnSpc>
                          <a:spcPct val="115000"/>
                        </a:lnSpc>
                        <a:spcBef>
                          <a:spcPts val="0"/>
                        </a:spcBef>
                        <a:buNone/>
                      </a:pPr>
                      <a:r>
                        <a:rPr lang="en"/>
                        <a:t>Varies</a:t>
                      </a:r>
                    </a:p>
                  </a:txBody>
                  <a:tcPr marT="91425" marB="91425" marR="68575" marL="68575"/>
                </a:tc>
              </a:tr>
              <a:tr h="161925">
                <a:tc>
                  <a:txBody>
                    <a:bodyPr>
                      <a:noAutofit/>
                    </a:bodyPr>
                    <a:lstStyle/>
                    <a:p>
                      <a:pPr lvl="0" rtl="0" algn="ctr">
                        <a:lnSpc>
                          <a:spcPct val="115000"/>
                        </a:lnSpc>
                        <a:spcBef>
                          <a:spcPts val="0"/>
                        </a:spcBef>
                        <a:buNone/>
                      </a:pPr>
                      <a:r>
                        <a:rPr lang="en"/>
                        <a:t>Neural Network</a:t>
                      </a:r>
                    </a:p>
                  </a:txBody>
                  <a:tcPr marT="91425" marB="91425" marR="68575" marL="68575">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a:t>Fast</a:t>
                      </a:r>
                    </a:p>
                  </a:txBody>
                  <a:tcPr marT="91425" marB="91425" marR="68575" marL="68575">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a:t>High</a:t>
                      </a:r>
                    </a:p>
                  </a:txBody>
                  <a:tcPr marT="91425" marB="91425" marR="68575" marL="68575">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a:t>Yes</a:t>
                      </a:r>
                    </a:p>
                  </a:txBody>
                  <a:tcPr marT="91425" marB="91425" marR="68575" marL="68575">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a:t>Varies</a:t>
                      </a:r>
                    </a:p>
                  </a:txBody>
                  <a:tcPr marT="91425" marB="91425" marR="68575" marL="68575">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ctrTitle"/>
          </p:nvPr>
        </p:nvSpPr>
        <p:spPr>
          <a:xfrm>
            <a:off x="311700" y="744575"/>
            <a:ext cx="8520600" cy="489600"/>
          </a:xfrm>
          <a:prstGeom prst="rect">
            <a:avLst/>
          </a:prstGeom>
        </p:spPr>
        <p:txBody>
          <a:bodyPr anchorCtr="0" anchor="b" bIns="91425" lIns="91425" rIns="91425" tIns="91425">
            <a:noAutofit/>
          </a:bodyPr>
          <a:lstStyle/>
          <a:p>
            <a:pPr lvl="0">
              <a:spcBef>
                <a:spcPts val="0"/>
              </a:spcBef>
              <a:buNone/>
            </a:pPr>
            <a:r>
              <a:rPr lang="en"/>
              <a:t>We use P&amp;O </a:t>
            </a:r>
          </a:p>
        </p:txBody>
      </p:sp>
      <p:sp>
        <p:nvSpPr>
          <p:cNvPr id="78" name="Shape 78"/>
          <p:cNvSpPr txBox="1"/>
          <p:nvPr>
            <p:ph idx="1" type="subTitle"/>
          </p:nvPr>
        </p:nvSpPr>
        <p:spPr>
          <a:xfrm>
            <a:off x="184550" y="1666725"/>
            <a:ext cx="8520600" cy="792600"/>
          </a:xfrm>
          <a:prstGeom prst="rect">
            <a:avLst/>
          </a:prstGeom>
        </p:spPr>
        <p:txBody>
          <a:bodyPr anchorCtr="0" anchor="t" bIns="91425" lIns="91425" rIns="91425" tIns="91425">
            <a:noAutofit/>
          </a:bodyPr>
          <a:lstStyle/>
          <a:p>
            <a:pPr indent="-228600" lvl="0" marL="457200" rtl="0" algn="l">
              <a:spcBef>
                <a:spcPts val="0"/>
              </a:spcBef>
              <a:buChar char="●"/>
            </a:pPr>
            <a:r>
              <a:rPr lang="en"/>
              <a:t>Modified approach</a:t>
            </a:r>
          </a:p>
          <a:p>
            <a:pPr indent="-228600" lvl="0" marL="457200" rtl="0" algn="l">
              <a:spcBef>
                <a:spcPts val="0"/>
              </a:spcBef>
              <a:buChar char="●"/>
            </a:pPr>
            <a:r>
              <a:rPr lang="en"/>
              <a:t>Supervised AI MPPT controller</a:t>
            </a:r>
          </a:p>
          <a:p>
            <a:pPr indent="-228600" lvl="0" marL="457200" rtl="0" algn="l">
              <a:spcBef>
                <a:spcPts val="0"/>
              </a:spcBef>
              <a:buChar char="●"/>
            </a:pPr>
            <a:r>
              <a:rPr lang="en"/>
              <a:t>Uses Machine Learning </a:t>
            </a:r>
          </a:p>
          <a:p>
            <a:pPr indent="-228600" lvl="1" marL="914400" rtl="0" algn="l">
              <a:spcBef>
                <a:spcPts val="0"/>
              </a:spcBef>
              <a:buChar char="○"/>
            </a:pPr>
            <a:r>
              <a:rPr lang="en"/>
              <a:t>Increase Performance</a:t>
            </a:r>
          </a:p>
          <a:p>
            <a:pPr indent="-228600" lvl="1" marL="914400" rtl="0" algn="l">
              <a:spcBef>
                <a:spcPts val="0"/>
              </a:spcBef>
              <a:buChar char="○"/>
            </a:pPr>
            <a:r>
              <a:rPr lang="en"/>
              <a:t>Accuracy in estimation </a:t>
            </a:r>
          </a:p>
          <a:p>
            <a:pPr indent="0" lvl="0" marL="0" rtl="0" algn="l">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62925" y="183400"/>
            <a:ext cx="4705800" cy="889500"/>
          </a:xfrm>
          <a:prstGeom prst="rect">
            <a:avLst/>
          </a:prstGeom>
        </p:spPr>
        <p:txBody>
          <a:bodyPr anchorCtr="0" anchor="t" bIns="91425" lIns="91425" rIns="91425" tIns="91425">
            <a:noAutofit/>
          </a:bodyPr>
          <a:lstStyle/>
          <a:p>
            <a:pPr lvl="0">
              <a:spcBef>
                <a:spcPts val="0"/>
              </a:spcBef>
              <a:buNone/>
            </a:pPr>
            <a:r>
              <a:rPr lang="en"/>
              <a:t>Modified Flow Chart</a:t>
            </a:r>
          </a:p>
          <a:p>
            <a:pPr lvl="0">
              <a:spcBef>
                <a:spcPts val="0"/>
              </a:spcBef>
              <a:buNone/>
            </a:pPr>
            <a:r>
              <a:t/>
            </a:r>
            <a:endParaRPr/>
          </a:p>
          <a:p>
            <a:pPr lvl="0">
              <a:spcBef>
                <a:spcPts val="0"/>
              </a:spcBef>
              <a:buNone/>
            </a:pPr>
            <a:r>
              <a:rPr lang="en"/>
              <a:t>ML -&gt; P&amp;O</a:t>
            </a:r>
          </a:p>
        </p:txBody>
      </p:sp>
      <p:pic>
        <p:nvPicPr>
          <p:cNvPr descr="5.png" id="84" name="Shape 84"/>
          <p:cNvPicPr preferRelativeResize="0"/>
          <p:nvPr/>
        </p:nvPicPr>
        <p:blipFill>
          <a:blip r:embed="rId3">
            <a:alphaModFix/>
          </a:blip>
          <a:stretch>
            <a:fillRect/>
          </a:stretch>
        </p:blipFill>
        <p:spPr>
          <a:xfrm>
            <a:off x="4089326" y="0"/>
            <a:ext cx="4934196" cy="5143504"/>
          </a:xfrm>
          <a:prstGeom prst="rect">
            <a:avLst/>
          </a:prstGeom>
          <a:noFill/>
          <a:ln>
            <a:noFill/>
          </a:ln>
        </p:spPr>
      </p:pic>
      <p:sp>
        <p:nvSpPr>
          <p:cNvPr id="85" name="Shape 85"/>
          <p:cNvSpPr txBox="1"/>
          <p:nvPr/>
        </p:nvSpPr>
        <p:spPr>
          <a:xfrm>
            <a:off x="531700" y="1444800"/>
            <a:ext cx="1306200" cy="23232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BUCK CONVERTER:</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&gt;DC to DC voltage step down converter.</a:t>
            </a:r>
          </a:p>
          <a:p>
            <a:pPr lvl="0">
              <a:spcBef>
                <a:spcPts val="0"/>
              </a:spcBef>
              <a:buNone/>
            </a:pPr>
            <a:r>
              <a:rPr lang="en"/>
              <a:t>&gt;Connected to the generator output (Input).</a:t>
            </a:r>
          </a:p>
          <a:p>
            <a:pPr lvl="0">
              <a:spcBef>
                <a:spcPts val="0"/>
              </a:spcBef>
              <a:buNone/>
            </a:pPr>
            <a:r>
              <a:rPr lang="en"/>
              <a:t>&gt;Consists of Diode/Transistor,capacitor,inductor,Load.</a:t>
            </a:r>
          </a:p>
          <a:p>
            <a:pPr lvl="0">
              <a:spcBef>
                <a:spcPts val="0"/>
              </a:spcBef>
              <a:buNone/>
            </a:pPr>
            <a:r>
              <a:rPr lang="en"/>
              <a:t>&gt;Principle:Inductor Current control</a:t>
            </a:r>
          </a:p>
          <a:p>
            <a:pPr lvl="0">
              <a:spcBef>
                <a:spcPts val="0"/>
              </a:spcBef>
              <a:buNone/>
            </a:pPr>
            <a:r>
              <a:rPr lang="en"/>
              <a:t>&gt;Uses PWM(Pulse Width Modulation) signal as input</a:t>
            </a:r>
          </a:p>
          <a:p>
            <a:pPr lvl="0">
              <a:spcBef>
                <a:spcPts val="0"/>
              </a:spcBef>
              <a:buNone/>
            </a:pPr>
            <a:r>
              <a:rPr lang="en"/>
              <a:t>&gt;Works for every iterative clock cycle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BUCK CONVERTER:</a:t>
            </a:r>
          </a:p>
        </p:txBody>
      </p:sp>
      <p:pic>
        <p:nvPicPr>
          <p:cNvPr descr="4.png" id="97" name="Shape 97"/>
          <p:cNvPicPr preferRelativeResize="0"/>
          <p:nvPr/>
        </p:nvPicPr>
        <p:blipFill rotWithShape="1">
          <a:blip r:embed="rId3">
            <a:alphaModFix/>
          </a:blip>
          <a:srcRect b="3763" l="0" r="0" t="3754"/>
          <a:stretch/>
        </p:blipFill>
        <p:spPr>
          <a:xfrm>
            <a:off x="3447275" y="1288556"/>
            <a:ext cx="5077700" cy="3808275"/>
          </a:xfrm>
          <a:prstGeom prst="rect">
            <a:avLst/>
          </a:prstGeom>
          <a:noFill/>
          <a:ln>
            <a:noFill/>
          </a:ln>
        </p:spPr>
      </p:pic>
      <p:sp>
        <p:nvSpPr>
          <p:cNvPr id="98" name="Shape 98"/>
          <p:cNvSpPr txBox="1"/>
          <p:nvPr/>
        </p:nvSpPr>
        <p:spPr>
          <a:xfrm>
            <a:off x="4554525" y="4723625"/>
            <a:ext cx="3324000" cy="373200"/>
          </a:xfrm>
          <a:prstGeom prst="rect">
            <a:avLst/>
          </a:prstGeom>
          <a:noFill/>
          <a:ln>
            <a:noFill/>
          </a:ln>
        </p:spPr>
        <p:txBody>
          <a:bodyPr anchorCtr="0" anchor="t" bIns="91425" lIns="91425" rIns="91425" tIns="91425">
            <a:noAutofit/>
          </a:bodyPr>
          <a:lstStyle/>
          <a:p>
            <a:pPr lvl="0">
              <a:spcBef>
                <a:spcPts val="0"/>
              </a:spcBef>
              <a:buNone/>
            </a:pPr>
            <a:r>
              <a:rPr lang="en"/>
              <a:t>Circuit Diagram of a buck converter</a:t>
            </a:r>
          </a:p>
        </p:txBody>
      </p:sp>
      <p:sp>
        <p:nvSpPr>
          <p:cNvPr id="99" name="Shape 99"/>
          <p:cNvSpPr txBox="1"/>
          <p:nvPr/>
        </p:nvSpPr>
        <p:spPr>
          <a:xfrm>
            <a:off x="416100" y="1699075"/>
            <a:ext cx="3120900" cy="2808600"/>
          </a:xfrm>
          <a:prstGeom prst="rect">
            <a:avLst/>
          </a:prstGeom>
          <a:noFill/>
          <a:ln>
            <a:noFill/>
          </a:ln>
        </p:spPr>
        <p:txBody>
          <a:bodyPr anchorCtr="0" anchor="t" bIns="91425" lIns="91425" rIns="91425" tIns="91425">
            <a:noAutofit/>
          </a:bodyPr>
          <a:lstStyle/>
          <a:p>
            <a:pPr lvl="0">
              <a:spcBef>
                <a:spcPts val="0"/>
              </a:spcBef>
              <a:buNone/>
            </a:pPr>
            <a:r>
              <a:rPr lang="en"/>
              <a:t>Supply </a:t>
            </a:r>
          </a:p>
          <a:p>
            <a:pPr indent="-228600" lvl="0" marL="457200" rtl="0">
              <a:spcBef>
                <a:spcPts val="0"/>
              </a:spcBef>
              <a:buChar char="●"/>
            </a:pPr>
            <a:r>
              <a:rPr lang="en"/>
              <a:t>Connected across the DC generator.</a:t>
            </a:r>
          </a:p>
          <a:p>
            <a:pPr lvl="0" rtl="0">
              <a:spcBef>
                <a:spcPts val="0"/>
              </a:spcBef>
              <a:buNone/>
            </a:pPr>
            <a:r>
              <a:rPr lang="en"/>
              <a:t>Switch </a:t>
            </a:r>
          </a:p>
          <a:p>
            <a:pPr indent="-228600" lvl="0" marL="457200" rtl="0">
              <a:spcBef>
                <a:spcPts val="0"/>
              </a:spcBef>
              <a:buChar char="●"/>
            </a:pPr>
            <a:r>
              <a:rPr lang="en"/>
              <a:t>SMPS</a:t>
            </a:r>
          </a:p>
          <a:p>
            <a:pPr indent="-228600" lvl="0" marL="457200" rtl="0">
              <a:spcBef>
                <a:spcPts val="0"/>
              </a:spcBef>
              <a:buChar char="●"/>
            </a:pPr>
            <a:r>
              <a:rPr lang="en"/>
              <a:t>Connected to a microcontroller circuit for PWM signal.</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pic>
        <p:nvPicPr>
          <p:cNvPr descr="2.png" id="104" name="Shape 104"/>
          <p:cNvPicPr preferRelativeResize="0"/>
          <p:nvPr/>
        </p:nvPicPr>
        <p:blipFill>
          <a:blip r:embed="rId3">
            <a:alphaModFix/>
          </a:blip>
          <a:stretch>
            <a:fillRect/>
          </a:stretch>
        </p:blipFill>
        <p:spPr>
          <a:xfrm>
            <a:off x="0" y="0"/>
            <a:ext cx="9093804" cy="5143501"/>
          </a:xfrm>
          <a:prstGeom prst="rect">
            <a:avLst/>
          </a:prstGeom>
          <a:noFill/>
          <a:ln>
            <a:noFill/>
          </a:ln>
        </p:spPr>
      </p:pic>
      <p:sp>
        <p:nvSpPr>
          <p:cNvPr id="105" name="Shape 105"/>
          <p:cNvSpPr txBox="1"/>
          <p:nvPr/>
        </p:nvSpPr>
        <p:spPr>
          <a:xfrm>
            <a:off x="173375" y="4135550"/>
            <a:ext cx="4205100" cy="706500"/>
          </a:xfrm>
          <a:prstGeom prst="rect">
            <a:avLst/>
          </a:prstGeom>
          <a:noFill/>
          <a:ln>
            <a:noFill/>
          </a:ln>
        </p:spPr>
        <p:txBody>
          <a:bodyPr anchorCtr="0" anchor="t" bIns="91425" lIns="91425" rIns="91425" tIns="91425">
            <a:noAutofit/>
          </a:bodyPr>
          <a:lstStyle/>
          <a:p>
            <a:pPr lvl="0" rtl="0">
              <a:spcBef>
                <a:spcPts val="0"/>
              </a:spcBef>
              <a:buClr>
                <a:schemeClr val="dk1"/>
              </a:buClr>
              <a:buSzPct val="39285"/>
              <a:buFont typeface="Arial"/>
              <a:buNone/>
            </a:pPr>
            <a:r>
              <a:rPr lang="en" sz="2800">
                <a:solidFill>
                  <a:schemeClr val="dk1"/>
                </a:solidFill>
              </a:rPr>
              <a:t>Block Diagram Of The Model</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