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8" r:id="rId3"/>
    <p:sldId id="328" r:id="rId4"/>
    <p:sldId id="329" r:id="rId5"/>
    <p:sldId id="330" r:id="rId6"/>
    <p:sldId id="331" r:id="rId7"/>
    <p:sldId id="332" r:id="rId8"/>
    <p:sldId id="334" r:id="rId9"/>
    <p:sldId id="333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7" r:id="rId21"/>
    <p:sldId id="345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7CE84F3-28C3-443E-9E96-99CF82512B78}" styleName="Estilo Escuro 1 - Ênfas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Estilo Escuro 1 - Ênfase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1622" y="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D922F-20A8-40CF-A314-AA2C04A4EEDA}" type="datetimeFigureOut">
              <a:rPr lang="pt-BR" smtClean="0"/>
              <a:t>11/09/2017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E3EB11-9332-4571-B87F-B25DE6B340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7096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6"/>
          <p:cNvGrpSpPr>
            <a:grpSpLocks/>
          </p:cNvGrpSpPr>
          <p:nvPr/>
        </p:nvGrpSpPr>
        <p:grpSpPr bwMode="auto">
          <a:xfrm>
            <a:off x="0" y="2"/>
            <a:ext cx="9144000" cy="1196975"/>
            <a:chOff x="-1" y="0"/>
            <a:chExt cx="9144001" cy="1196752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44001" cy="1196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Imagem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908"/>
              <a:ext cx="2843808" cy="1180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8AEE48-F0AB-4DAE-8D2F-0E25A9C8763C}" type="datetimeFigureOut">
              <a:rPr lang="pt-BR" smtClean="0"/>
              <a:t>11/09/2017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0407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8AEE48-F0AB-4DAE-8D2F-0E25A9C8763C}" type="datetimeFigureOut">
              <a:rPr lang="pt-BR" smtClean="0"/>
              <a:t>11/09/2017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068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8AEE48-F0AB-4DAE-8D2F-0E25A9C8763C}" type="datetimeFigureOut">
              <a:rPr lang="pt-BR" smtClean="0"/>
              <a:t>11/09/2017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803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277815"/>
            <a:ext cx="7715250" cy="11398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971551" y="1600202"/>
            <a:ext cx="3781425" cy="45307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05376" y="1600202"/>
            <a:ext cx="3781425" cy="45307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F8AEE48-F0AB-4DAE-8D2F-0E25A9C8763C}" type="datetimeFigureOut">
              <a:rPr lang="pt-BR" smtClean="0"/>
              <a:t>11/09/2017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45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6"/>
          <p:cNvGrpSpPr>
            <a:grpSpLocks/>
          </p:cNvGrpSpPr>
          <p:nvPr/>
        </p:nvGrpSpPr>
        <p:grpSpPr bwMode="auto">
          <a:xfrm>
            <a:off x="0" y="-26988"/>
            <a:ext cx="9144000" cy="1223963"/>
            <a:chOff x="-1" y="-27384"/>
            <a:chExt cx="9144001" cy="1224136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-27384"/>
              <a:ext cx="9144001" cy="1196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Imagem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908"/>
              <a:ext cx="2843808" cy="1180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9488" y="44624"/>
            <a:ext cx="5842992" cy="1143000"/>
          </a:xfrm>
        </p:spPr>
        <p:txBody>
          <a:bodyPr>
            <a:noAutofit/>
          </a:bodyPr>
          <a:lstStyle>
            <a:lvl1pPr algn="just"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8AEE48-F0AB-4DAE-8D2F-0E25A9C8763C}" type="datetimeFigureOut">
              <a:rPr lang="pt-BR" smtClean="0"/>
              <a:t>11/09/2017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768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6"/>
          <p:cNvGrpSpPr>
            <a:grpSpLocks/>
          </p:cNvGrpSpPr>
          <p:nvPr/>
        </p:nvGrpSpPr>
        <p:grpSpPr bwMode="auto">
          <a:xfrm>
            <a:off x="0" y="2"/>
            <a:ext cx="9144000" cy="1196975"/>
            <a:chOff x="-1" y="0"/>
            <a:chExt cx="9144001" cy="1196752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44001" cy="1196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Imagem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908"/>
              <a:ext cx="2843808" cy="1180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8AEE48-F0AB-4DAE-8D2F-0E25A9C8763C}" type="datetimeFigureOut">
              <a:rPr lang="pt-BR" smtClean="0"/>
              <a:t>11/09/2017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8826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6"/>
          <p:cNvGrpSpPr>
            <a:grpSpLocks/>
          </p:cNvGrpSpPr>
          <p:nvPr/>
        </p:nvGrpSpPr>
        <p:grpSpPr bwMode="auto">
          <a:xfrm>
            <a:off x="0" y="2"/>
            <a:ext cx="9144000" cy="1196975"/>
            <a:chOff x="-1" y="0"/>
            <a:chExt cx="9144001" cy="1196752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44001" cy="1196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Imagem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908"/>
              <a:ext cx="2843808" cy="1180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8AEE48-F0AB-4DAE-8D2F-0E25A9C8763C}" type="datetimeFigureOut">
              <a:rPr lang="pt-BR" smtClean="0"/>
              <a:t>11/09/2017</a:t>
            </a:fld>
            <a:endParaRPr lang="pt-BR"/>
          </a:p>
        </p:txBody>
      </p:sp>
      <p:sp>
        <p:nvSpPr>
          <p:cNvPr id="9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10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577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8AEE48-F0AB-4DAE-8D2F-0E25A9C8763C}" type="datetimeFigureOut">
              <a:rPr lang="pt-BR" smtClean="0"/>
              <a:t>11/09/2017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19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6"/>
          <p:cNvGrpSpPr>
            <a:grpSpLocks/>
          </p:cNvGrpSpPr>
          <p:nvPr/>
        </p:nvGrpSpPr>
        <p:grpSpPr bwMode="auto">
          <a:xfrm>
            <a:off x="0" y="2"/>
            <a:ext cx="9144000" cy="1196975"/>
            <a:chOff x="-1" y="0"/>
            <a:chExt cx="9144001" cy="1196752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44001" cy="1196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Imagem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908"/>
              <a:ext cx="2843808" cy="1180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29880" y="44624"/>
            <a:ext cx="5562600" cy="1143000"/>
          </a:xfrm>
        </p:spPr>
        <p:txBody>
          <a:bodyPr>
            <a:noAutofit/>
          </a:bodyPr>
          <a:lstStyle>
            <a:lvl1pPr algn="just"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6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8AEE48-F0AB-4DAE-8D2F-0E25A9C8763C}" type="datetimeFigureOut">
              <a:rPr lang="pt-BR" smtClean="0"/>
              <a:t>11/09/2017</a:t>
            </a:fld>
            <a:endParaRPr lang="pt-BR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8968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6"/>
          <p:cNvGrpSpPr>
            <a:grpSpLocks/>
          </p:cNvGrpSpPr>
          <p:nvPr/>
        </p:nvGrpSpPr>
        <p:grpSpPr bwMode="auto">
          <a:xfrm>
            <a:off x="0" y="2"/>
            <a:ext cx="9144000" cy="1196975"/>
            <a:chOff x="-1" y="0"/>
            <a:chExt cx="9144001" cy="1196752"/>
          </a:xfrm>
        </p:grpSpPr>
        <p:pic>
          <p:nvPicPr>
            <p:cNvPr id="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44001" cy="1196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" name="Imagem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908"/>
              <a:ext cx="2843808" cy="1180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8AEE48-F0AB-4DAE-8D2F-0E25A9C8763C}" type="datetimeFigureOut">
              <a:rPr lang="pt-BR" smtClean="0"/>
              <a:t>11/09/2017</a:t>
            </a:fld>
            <a:endParaRPr lang="pt-BR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429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8AEE48-F0AB-4DAE-8D2F-0E25A9C8763C}" type="datetimeFigureOut">
              <a:rPr lang="pt-BR" smtClean="0"/>
              <a:t>11/09/2017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668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8AEE48-F0AB-4DAE-8D2F-0E25A9C8763C}" type="datetimeFigureOut">
              <a:rPr lang="pt-BR" smtClean="0"/>
              <a:t>11/09/2017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130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AEE48-F0AB-4DAE-8D2F-0E25A9C8763C}" type="datetimeFigureOut">
              <a:rPr lang="pt-BR" smtClean="0"/>
              <a:t>11/09/2017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84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Estimativa de tempo em projetos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672470" cy="1752600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Prof. Adriano Pessini, </a:t>
            </a:r>
            <a:r>
              <a:rPr lang="pt-BR" dirty="0" err="1" smtClean="0">
                <a:solidFill>
                  <a:schemeClr val="tx1"/>
                </a:solidFill>
              </a:rPr>
              <a:t>Msc</a:t>
            </a:r>
            <a:endParaRPr lang="pt-BR" dirty="0" smtClean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tx1"/>
                </a:solidFill>
              </a:rPr>
              <a:t>adriano.pessini@ifc.edu.br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21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Aft>
                <a:spcPts val="900"/>
              </a:spcAft>
            </a:pPr>
            <a:r>
              <a:rPr lang="pt-BR" sz="2400" dirty="0" smtClean="0"/>
              <a:t>Contar a quantidade de casos de uso de cada tipo.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Passo </a:t>
            </a:r>
            <a:r>
              <a:rPr lang="pt-BR" dirty="0" smtClean="0">
                <a:solidFill>
                  <a:schemeClr val="tx1"/>
                </a:solidFill>
              </a:rPr>
              <a:t>2: </a:t>
            </a:r>
            <a:r>
              <a:rPr lang="en-US" dirty="0" err="1">
                <a:solidFill>
                  <a:schemeClr val="tx1"/>
                </a:solidFill>
              </a:rPr>
              <a:t>Cálculo</a:t>
            </a:r>
            <a:r>
              <a:rPr lang="en-US" dirty="0">
                <a:solidFill>
                  <a:schemeClr val="tx1"/>
                </a:solidFill>
              </a:rPr>
              <a:t> do UUCW (Unadjusted Use Case Weight)</a:t>
            </a:r>
            <a:endParaRPr lang="pt-BR" dirty="0">
              <a:solidFill>
                <a:schemeClr val="tx1"/>
              </a:solidFill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601131"/>
              </p:ext>
            </p:extLst>
          </p:nvPr>
        </p:nvGraphicFramePr>
        <p:xfrm>
          <a:off x="381000" y="2811000"/>
          <a:ext cx="66294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744"/>
                <a:gridCol w="1101651"/>
                <a:gridCol w="2098805"/>
                <a:gridCol w="19812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Peso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Número de atores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Resultado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Simples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Média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Complexo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150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Total UUCW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250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1000" y="2360723"/>
            <a:ext cx="830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Aft>
                <a:spcPts val="900"/>
              </a:spcAft>
            </a:pPr>
            <a:r>
              <a:rPr lang="pt-BR" sz="2400" dirty="0" smtClean="0"/>
              <a:t>Complexidade dos casos de uso: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89560" y="6366610"/>
            <a:ext cx="8305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Aft>
                <a:spcPts val="900"/>
              </a:spcAft>
            </a:pPr>
            <a:r>
              <a:rPr lang="pt-BR" sz="1800" dirty="0" smtClean="0"/>
              <a:t>UAW=12, UUCW=250</a:t>
            </a:r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165592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3370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Aft>
                <a:spcPts val="900"/>
              </a:spcAft>
            </a:pPr>
            <a:r>
              <a:rPr lang="pt-BR" sz="2400" dirty="0" smtClean="0"/>
              <a:t>Aplicar </a:t>
            </a:r>
            <a:r>
              <a:rPr lang="pt-BR" sz="2400" dirty="0"/>
              <a:t>a fórmula: </a:t>
            </a:r>
            <a:endParaRPr lang="pt-BR" sz="2400" dirty="0" smtClean="0"/>
          </a:p>
          <a:p>
            <a:pPr algn="ctr">
              <a:spcAft>
                <a:spcPts val="900"/>
              </a:spcAft>
            </a:pPr>
            <a:r>
              <a:rPr lang="pt-BR" sz="2400" dirty="0" smtClean="0"/>
              <a:t>UUCP </a:t>
            </a:r>
            <a:r>
              <a:rPr lang="pt-BR" sz="2400" dirty="0"/>
              <a:t>= UAW + </a:t>
            </a:r>
            <a:r>
              <a:rPr lang="pt-BR" sz="2400" dirty="0" smtClean="0"/>
              <a:t>UUCW</a:t>
            </a:r>
          </a:p>
          <a:p>
            <a:pPr algn="just">
              <a:spcAft>
                <a:spcPts val="900"/>
              </a:spcAft>
            </a:pPr>
            <a:endParaRPr lang="pt-BR" sz="2400" dirty="0"/>
          </a:p>
          <a:p>
            <a:pPr algn="just">
              <a:spcAft>
                <a:spcPts val="900"/>
              </a:spcAft>
            </a:pPr>
            <a:r>
              <a:rPr lang="pt-BR" sz="2400" dirty="0"/>
              <a:t>De acordo com os valores já calculados:</a:t>
            </a:r>
          </a:p>
          <a:p>
            <a:pPr algn="just">
              <a:spcAft>
                <a:spcPts val="900"/>
              </a:spcAft>
            </a:pPr>
            <a:endParaRPr lang="pt-BR" sz="2400" dirty="0"/>
          </a:p>
          <a:p>
            <a:pPr algn="ctr">
              <a:spcAft>
                <a:spcPts val="900"/>
              </a:spcAft>
            </a:pPr>
            <a:r>
              <a:rPr lang="pt-BR" sz="2400" dirty="0"/>
              <a:t>UUCP = 12 + </a:t>
            </a:r>
            <a:r>
              <a:rPr lang="pt-BR" sz="2400" dirty="0" smtClean="0"/>
              <a:t>250 = 262</a:t>
            </a:r>
            <a:endParaRPr lang="pt-BR" sz="2400" dirty="0"/>
          </a:p>
          <a:p>
            <a:pPr algn="ctr">
              <a:spcAft>
                <a:spcPts val="900"/>
              </a:spcAft>
            </a:pPr>
            <a:endParaRPr lang="pt-BR" sz="2400" dirty="0" smtClean="0"/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Passo 3: Cálculo do UUCP (</a:t>
            </a:r>
            <a:r>
              <a:rPr lang="pt-BR" dirty="0" err="1">
                <a:solidFill>
                  <a:schemeClr val="tx1"/>
                </a:solidFill>
              </a:rPr>
              <a:t>Unadjusted</a:t>
            </a:r>
            <a:r>
              <a:rPr lang="pt-BR" dirty="0">
                <a:solidFill>
                  <a:schemeClr val="tx1"/>
                </a:solidFill>
              </a:rPr>
              <a:t> Use Case Points)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89560" y="6366610"/>
            <a:ext cx="8305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Aft>
                <a:spcPts val="900"/>
              </a:spcAft>
            </a:pPr>
            <a:r>
              <a:rPr lang="pt-BR" sz="1800" dirty="0" smtClean="0"/>
              <a:t>UAW=12, UUCW=250, UUCP=262</a:t>
            </a:r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392506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Aft>
                <a:spcPts val="900"/>
              </a:spcAft>
            </a:pPr>
            <a:r>
              <a:rPr lang="pt-BR" sz="2400" dirty="0" smtClean="0"/>
              <a:t>O ajuste </a:t>
            </a:r>
            <a:r>
              <a:rPr lang="pt-BR" sz="2400" dirty="0"/>
              <a:t>é </a:t>
            </a:r>
            <a:r>
              <a:rPr lang="pt-BR" sz="2400" dirty="0" smtClean="0"/>
              <a:t>constituído </a:t>
            </a:r>
            <a:r>
              <a:rPr lang="pt-BR" sz="2400" dirty="0"/>
              <a:t>de duas partes:</a:t>
            </a:r>
          </a:p>
          <a:p>
            <a:pPr marL="342900" indent="-342900" algn="just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pt-BR" sz="2400" dirty="0"/>
              <a:t>Cálculo de fatores </a:t>
            </a:r>
            <a:r>
              <a:rPr lang="pt-BR" sz="2400" dirty="0" smtClean="0"/>
              <a:t>técnicos (</a:t>
            </a:r>
            <a:r>
              <a:rPr lang="pt-BR" sz="2400" dirty="0" err="1" smtClean="0"/>
              <a:t>Tfactor</a:t>
            </a:r>
            <a:r>
              <a:rPr lang="pt-BR" sz="2400" dirty="0" smtClean="0"/>
              <a:t>): </a:t>
            </a:r>
          </a:p>
          <a:p>
            <a:pPr marL="1085850" lvl="1" indent="-342900" algn="just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pt-BR" sz="2400" dirty="0" smtClean="0"/>
              <a:t>Abrangência dos requisitos </a:t>
            </a:r>
            <a:r>
              <a:rPr lang="pt-BR" sz="2400" dirty="0"/>
              <a:t>funcionais do </a:t>
            </a:r>
            <a:r>
              <a:rPr lang="pt-BR" sz="2400" dirty="0" smtClean="0"/>
              <a:t>sistema.</a:t>
            </a:r>
            <a:endParaRPr lang="pt-BR" sz="2400" dirty="0"/>
          </a:p>
          <a:p>
            <a:pPr marL="342900" indent="-342900" algn="just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pt-BR" sz="2400" dirty="0"/>
              <a:t>Cálculo de fatores de </a:t>
            </a:r>
            <a:r>
              <a:rPr lang="pt-BR" sz="2400" dirty="0" smtClean="0"/>
              <a:t>ambiente (</a:t>
            </a:r>
            <a:r>
              <a:rPr lang="pt-BR" sz="2400" dirty="0" err="1" smtClean="0"/>
              <a:t>Efactor</a:t>
            </a:r>
            <a:r>
              <a:rPr lang="pt-BR" sz="2400" dirty="0" smtClean="0"/>
              <a:t>): </a:t>
            </a:r>
          </a:p>
          <a:p>
            <a:pPr marL="1085850" lvl="1" indent="-342900" algn="just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pt-BR" sz="2400" dirty="0" smtClean="0"/>
              <a:t>Abrangência dos requisitos </a:t>
            </a:r>
            <a:r>
              <a:rPr lang="pt-BR" sz="2400" dirty="0"/>
              <a:t>não-funcionais associados ao processo de </a:t>
            </a:r>
            <a:r>
              <a:rPr lang="pt-BR" sz="2400" dirty="0" smtClean="0"/>
              <a:t>desenvolvimento.</a:t>
            </a:r>
            <a:endParaRPr lang="pt-BR" sz="2400" dirty="0" smtClean="0"/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 smtClean="0">
                <a:solidFill>
                  <a:schemeClr val="tx1"/>
                </a:solidFill>
              </a:rPr>
              <a:t>Cálculo dos fatores de ajustes: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89560" y="6366610"/>
            <a:ext cx="8305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Aft>
                <a:spcPts val="900"/>
              </a:spcAft>
            </a:pPr>
            <a:r>
              <a:rPr lang="pt-BR" sz="1800" dirty="0" smtClean="0"/>
              <a:t>UAW=12, UUCW=250, UUCP=262</a:t>
            </a:r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226286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346964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Aft>
                <a:spcPts val="900"/>
              </a:spcAft>
            </a:pPr>
            <a:r>
              <a:rPr lang="pt-BR" sz="2400" dirty="0" smtClean="0"/>
              <a:t>Atribuir um valor de influência entre 0 e 5 para cada um dos requisitos mostrados na tabela:</a:t>
            </a:r>
            <a:endParaRPr lang="pt-BR" sz="2400" dirty="0" smtClean="0"/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Passo 4: Cálculo do </a:t>
            </a:r>
            <a:r>
              <a:rPr lang="pt-BR" dirty="0" err="1">
                <a:solidFill>
                  <a:schemeClr val="tx1"/>
                </a:solidFill>
              </a:rPr>
              <a:t>Tfactor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89560" y="6366610"/>
            <a:ext cx="8305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Aft>
                <a:spcPts val="900"/>
              </a:spcAft>
            </a:pPr>
            <a:r>
              <a:rPr lang="pt-BR" sz="1800" dirty="0" smtClean="0"/>
              <a:t>UAW=12, UUCW=250, UUCP=262</a:t>
            </a:r>
            <a:endParaRPr lang="pt-BR" sz="1800" dirty="0" smtClean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768628"/>
              </p:ext>
            </p:extLst>
          </p:nvPr>
        </p:nvGraphicFramePr>
        <p:xfrm>
          <a:off x="4838107" y="1597969"/>
          <a:ext cx="4214453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053"/>
                <a:gridCol w="2589306"/>
                <a:gridCol w="865094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Fator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Requisito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Peso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T1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Sistema distribuído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T2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Tempo</a:t>
                      </a:r>
                      <a:r>
                        <a:rPr lang="pt-BR" baseline="0" dirty="0" smtClean="0"/>
                        <a:t> de resposta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T3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Eficiência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T4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Processamento</a:t>
                      </a:r>
                      <a:r>
                        <a:rPr lang="pt-BR" baseline="0" dirty="0" smtClean="0"/>
                        <a:t> complexo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T5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Código </a:t>
                      </a:r>
                      <a:r>
                        <a:rPr lang="pt-BR" dirty="0" err="1" smtClean="0"/>
                        <a:t>reusável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T6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Facilidade de instalação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0,5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T7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Facilidade</a:t>
                      </a:r>
                      <a:r>
                        <a:rPr lang="pt-BR" baseline="0" dirty="0" smtClean="0"/>
                        <a:t> de uso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0,5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T8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Portabilidade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T9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Facilidade de mudança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T10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Concorrência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T11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Recursos de segurança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T12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Acessível</a:t>
                      </a:r>
                      <a:r>
                        <a:rPr lang="pt-BR" baseline="0" dirty="0" smtClean="0"/>
                        <a:t> por terceiros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T13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Treinamento</a:t>
                      </a:r>
                      <a:r>
                        <a:rPr lang="pt-BR" baseline="0" dirty="0" smtClean="0"/>
                        <a:t> especial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0" name="Grupo 9"/>
          <p:cNvGrpSpPr/>
          <p:nvPr/>
        </p:nvGrpSpPr>
        <p:grpSpPr>
          <a:xfrm>
            <a:off x="113707" y="4598691"/>
            <a:ext cx="4724400" cy="937022"/>
            <a:chOff x="736600" y="4940539"/>
            <a:chExt cx="4724400" cy="937022"/>
          </a:xfrm>
        </p:grpSpPr>
        <p:cxnSp>
          <p:nvCxnSpPr>
            <p:cNvPr id="11" name="Conector reto 10"/>
            <p:cNvCxnSpPr/>
            <p:nvPr/>
          </p:nvCxnSpPr>
          <p:spPr>
            <a:xfrm>
              <a:off x="1127760" y="5527040"/>
              <a:ext cx="394208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CaixaDeTexto 11"/>
            <p:cNvSpPr txBox="1"/>
            <p:nvPr/>
          </p:nvSpPr>
          <p:spPr>
            <a:xfrm>
              <a:off x="1127760" y="5508229"/>
              <a:ext cx="4104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0		3		5</a:t>
              </a:r>
              <a:endParaRPr lang="pt-BR" dirty="0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736600" y="4940539"/>
              <a:ext cx="472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Menor				maior</a:t>
              </a:r>
            </a:p>
            <a:p>
              <a:r>
                <a:rPr lang="pt-BR" dirty="0" smtClean="0"/>
                <a:t>impacto				impacto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11228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Passo 4: Cálculo do </a:t>
            </a:r>
            <a:r>
              <a:rPr lang="pt-BR" dirty="0" err="1">
                <a:solidFill>
                  <a:schemeClr val="tx1"/>
                </a:solidFill>
              </a:rPr>
              <a:t>Tfactor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89560" y="6366610"/>
            <a:ext cx="8305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Aft>
                <a:spcPts val="900"/>
              </a:spcAft>
            </a:pPr>
            <a:r>
              <a:rPr lang="pt-BR" sz="1800" dirty="0" smtClean="0"/>
              <a:t>UAW=12, UUCW=250, UUCP=262</a:t>
            </a:r>
            <a:endParaRPr lang="pt-BR" sz="1800" dirty="0" smtClean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341898"/>
              </p:ext>
            </p:extLst>
          </p:nvPr>
        </p:nvGraphicFramePr>
        <p:xfrm>
          <a:off x="289560" y="1793240"/>
          <a:ext cx="7716519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880"/>
                <a:gridCol w="3529801"/>
                <a:gridCol w="818679"/>
                <a:gridCol w="1280160"/>
                <a:gridCol w="1269999"/>
              </a:tblGrid>
              <a:tr h="289560">
                <a:tc>
                  <a:txBody>
                    <a:bodyPr/>
                    <a:lstStyle/>
                    <a:p>
                      <a:r>
                        <a:rPr lang="pt-BR" dirty="0" smtClean="0"/>
                        <a:t>Fator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Requisito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Peso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Influência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Resultado</a:t>
                      </a:r>
                      <a:endParaRPr lang="pt-BR" dirty="0"/>
                    </a:p>
                  </a:txBody>
                  <a:tcPr/>
                </a:tc>
              </a:tr>
              <a:tr h="294640"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T1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Sistema distribuído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T2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Tempo</a:t>
                      </a:r>
                      <a:r>
                        <a:rPr lang="pt-BR" sz="1600" baseline="0" dirty="0" smtClean="0"/>
                        <a:t> de resposta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/>
                </a:tc>
              </a:tr>
              <a:tr h="248918"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T3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Eficiência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3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3</a:t>
                      </a:r>
                      <a:endParaRPr lang="pt-BR" sz="1600" dirty="0"/>
                    </a:p>
                  </a:txBody>
                  <a:tcPr/>
                </a:tc>
              </a:tr>
              <a:tr h="320038"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T4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Processamento</a:t>
                      </a:r>
                      <a:r>
                        <a:rPr lang="pt-BR" sz="1600" baseline="0" dirty="0" smtClean="0"/>
                        <a:t> complexo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/>
                </a:tc>
              </a:tr>
              <a:tr h="269238"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T5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Código </a:t>
                      </a:r>
                      <a:r>
                        <a:rPr lang="pt-BR" sz="1600" dirty="0" err="1" smtClean="0"/>
                        <a:t>reusável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3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3</a:t>
                      </a:r>
                      <a:endParaRPr lang="pt-BR" sz="1600" dirty="0"/>
                    </a:p>
                  </a:txBody>
                  <a:tcPr/>
                </a:tc>
              </a:tr>
              <a:tr h="289558"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T6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Facilidade de instalação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0,5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</a:tr>
              <a:tr h="269238"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T7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Facilidade</a:t>
                      </a:r>
                      <a:r>
                        <a:rPr lang="pt-BR" sz="1600" baseline="0" dirty="0" smtClean="0"/>
                        <a:t> de uso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0,5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2,5</a:t>
                      </a:r>
                      <a:endParaRPr lang="pt-BR" sz="1600" dirty="0"/>
                    </a:p>
                  </a:txBody>
                  <a:tcPr/>
                </a:tc>
              </a:tr>
              <a:tr h="223520"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T8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Portabilidade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</a:tr>
              <a:tr h="228598"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T9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Facilidade de mudança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/>
                </a:tc>
              </a:tr>
              <a:tr h="177798"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T10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Concorrência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/>
                </a:tc>
              </a:tr>
              <a:tr h="279398"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T11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Recursos de segurança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/>
                </a:tc>
              </a:tr>
              <a:tr h="248918"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T12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Acessível</a:t>
                      </a:r>
                      <a:r>
                        <a:rPr lang="pt-BR" sz="1600" baseline="0" dirty="0" smtClean="0"/>
                        <a:t> por terceiros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</a:tr>
              <a:tr h="259078"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T13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Treinamento</a:t>
                      </a:r>
                      <a:r>
                        <a:rPr lang="pt-BR" sz="1600" baseline="0" dirty="0" smtClean="0"/>
                        <a:t> especial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</a:tr>
              <a:tr h="182880">
                <a:tc gridSpan="4"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Total </a:t>
                      </a:r>
                      <a:r>
                        <a:rPr lang="pt-BR" sz="1600" dirty="0" err="1" smtClean="0"/>
                        <a:t>Tfactor</a:t>
                      </a:r>
                      <a:endParaRPr lang="pt-B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18,5</a:t>
                      </a:r>
                      <a:endParaRPr lang="pt-BR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254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Aft>
                <a:spcPts val="900"/>
              </a:spcAft>
            </a:pPr>
            <a:r>
              <a:rPr lang="pt-BR" sz="2400" dirty="0" smtClean="0"/>
              <a:t>Aplicar </a:t>
            </a:r>
            <a:r>
              <a:rPr lang="pt-BR" sz="2400" dirty="0"/>
              <a:t>a fórmula: </a:t>
            </a:r>
            <a:endParaRPr lang="pt-BR" sz="2400" dirty="0" smtClean="0"/>
          </a:p>
          <a:p>
            <a:pPr algn="ctr"/>
            <a:r>
              <a:rPr lang="en-US" altLang="pt-BR" sz="2400" b="1" dirty="0">
                <a:cs typeface="Times New Roman" panose="02020603050405020304" pitchFamily="18" charset="0"/>
              </a:rPr>
              <a:t>TCF = </a:t>
            </a:r>
            <a:r>
              <a:rPr lang="en-US" altLang="pt-BR" sz="2400" b="1" dirty="0" smtClean="0">
                <a:cs typeface="Times New Roman" panose="02020603050405020304" pitchFamily="18" charset="0"/>
              </a:rPr>
              <a:t>0,6 </a:t>
            </a:r>
            <a:r>
              <a:rPr lang="en-US" altLang="pt-BR" sz="2400" b="1" dirty="0">
                <a:cs typeface="Times New Roman" panose="02020603050405020304" pitchFamily="18" charset="0"/>
              </a:rPr>
              <a:t>+ (</a:t>
            </a:r>
            <a:r>
              <a:rPr lang="en-US" altLang="pt-BR" sz="2400" b="1" dirty="0" smtClean="0">
                <a:cs typeface="Times New Roman" panose="02020603050405020304" pitchFamily="18" charset="0"/>
              </a:rPr>
              <a:t>0,01 </a:t>
            </a:r>
            <a:r>
              <a:rPr lang="en-US" altLang="pt-BR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pt-BR" altLang="pt-BR" sz="2400" b="1" dirty="0">
                <a:cs typeface="Times New Roman" panose="02020603050405020304" pitchFamily="18" charset="0"/>
              </a:rPr>
              <a:t> </a:t>
            </a:r>
            <a:r>
              <a:rPr lang="en-US" altLang="pt-BR" sz="2400" b="1" dirty="0" err="1">
                <a:cs typeface="Times New Roman" panose="02020603050405020304" pitchFamily="18" charset="0"/>
              </a:rPr>
              <a:t>Tfactor</a:t>
            </a:r>
            <a:r>
              <a:rPr lang="en-US" altLang="pt-BR" sz="2400" b="1" dirty="0">
                <a:cs typeface="Times New Roman" panose="02020603050405020304" pitchFamily="18" charset="0"/>
              </a:rPr>
              <a:t>)</a:t>
            </a:r>
          </a:p>
          <a:p>
            <a:pPr algn="just">
              <a:spcAft>
                <a:spcPts val="900"/>
              </a:spcAft>
            </a:pPr>
            <a:endParaRPr lang="pt-BR" sz="2400" dirty="0"/>
          </a:p>
          <a:p>
            <a:pPr algn="just">
              <a:spcAft>
                <a:spcPts val="900"/>
              </a:spcAft>
            </a:pPr>
            <a:r>
              <a:rPr lang="pt-BR" sz="2400" dirty="0"/>
              <a:t>De acordo com os valores já calculados:</a:t>
            </a:r>
          </a:p>
          <a:p>
            <a:pPr algn="just">
              <a:spcAft>
                <a:spcPts val="900"/>
              </a:spcAft>
            </a:pPr>
            <a:endParaRPr lang="pt-BR" sz="2400" dirty="0"/>
          </a:p>
          <a:p>
            <a:pPr algn="ctr"/>
            <a:r>
              <a:rPr lang="en-US" altLang="pt-BR" sz="2400" b="1" dirty="0">
                <a:cs typeface="Times New Roman" panose="02020603050405020304" pitchFamily="18" charset="0"/>
              </a:rPr>
              <a:t>TCF = </a:t>
            </a:r>
            <a:r>
              <a:rPr lang="en-US" altLang="pt-BR" sz="2400" b="1" dirty="0" smtClean="0">
                <a:cs typeface="Times New Roman" panose="02020603050405020304" pitchFamily="18" charset="0"/>
              </a:rPr>
              <a:t>0,6 </a:t>
            </a:r>
            <a:r>
              <a:rPr lang="en-US" altLang="pt-BR" sz="2400" b="1" dirty="0">
                <a:cs typeface="Times New Roman" panose="02020603050405020304" pitchFamily="18" charset="0"/>
              </a:rPr>
              <a:t>+ (</a:t>
            </a:r>
            <a:r>
              <a:rPr lang="en-US" altLang="pt-BR" sz="2400" b="1" dirty="0" smtClean="0">
                <a:cs typeface="Times New Roman" panose="02020603050405020304" pitchFamily="18" charset="0"/>
              </a:rPr>
              <a:t>0,01 </a:t>
            </a:r>
            <a:r>
              <a:rPr lang="en-US" altLang="pt-BR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pt-BR" altLang="pt-BR" sz="2400" b="1" dirty="0">
                <a:cs typeface="Times New Roman" panose="02020603050405020304" pitchFamily="18" charset="0"/>
              </a:rPr>
              <a:t> </a:t>
            </a:r>
            <a:r>
              <a:rPr lang="en-US" altLang="pt-BR" sz="2400" b="1" dirty="0" smtClean="0">
                <a:cs typeface="Times New Roman" panose="02020603050405020304" pitchFamily="18" charset="0"/>
              </a:rPr>
              <a:t>18,5) = 0,785</a:t>
            </a:r>
            <a:endParaRPr lang="pt-BR" sz="2400" dirty="0" smtClean="0"/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Passo 5: Cálculo do TCF (</a:t>
            </a:r>
            <a:r>
              <a:rPr lang="pt-BR" dirty="0" err="1">
                <a:solidFill>
                  <a:schemeClr val="tx1"/>
                </a:solidFill>
              </a:rPr>
              <a:t>Technical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Complexity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Factor</a:t>
            </a:r>
            <a:r>
              <a:rPr lang="pt-BR" dirty="0">
                <a:solidFill>
                  <a:schemeClr val="tx1"/>
                </a:solidFill>
              </a:rPr>
              <a:t>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89560" y="6366610"/>
            <a:ext cx="8305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Aft>
                <a:spcPts val="900"/>
              </a:spcAft>
            </a:pPr>
            <a:r>
              <a:rPr lang="pt-BR" sz="1800" dirty="0" smtClean="0"/>
              <a:t>UAW=12, UUCW=250, UUCP=262, </a:t>
            </a:r>
            <a:r>
              <a:rPr lang="pt-BR" sz="1800" dirty="0" err="1" smtClean="0"/>
              <a:t>Tfactor</a:t>
            </a:r>
            <a:r>
              <a:rPr lang="pt-BR" sz="1800" dirty="0" smtClean="0"/>
              <a:t>=18,5, TCF=0,785</a:t>
            </a:r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221251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Passo </a:t>
            </a:r>
            <a:r>
              <a:rPr lang="pt-BR" dirty="0" smtClean="0">
                <a:solidFill>
                  <a:schemeClr val="tx1"/>
                </a:solidFill>
              </a:rPr>
              <a:t>6: </a:t>
            </a:r>
            <a:r>
              <a:rPr lang="pt-BR" dirty="0">
                <a:solidFill>
                  <a:schemeClr val="tx1"/>
                </a:solidFill>
              </a:rPr>
              <a:t>Cálculo do </a:t>
            </a:r>
            <a:r>
              <a:rPr lang="pt-BR" dirty="0" err="1" smtClean="0">
                <a:solidFill>
                  <a:schemeClr val="tx1"/>
                </a:solidFill>
              </a:rPr>
              <a:t>Efactor</a:t>
            </a:r>
            <a:endParaRPr lang="pt-BR" dirty="0">
              <a:solidFill>
                <a:schemeClr val="tx1"/>
              </a:solidFill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394372"/>
              </p:ext>
            </p:extLst>
          </p:nvPr>
        </p:nvGraphicFramePr>
        <p:xfrm>
          <a:off x="289560" y="1793240"/>
          <a:ext cx="851916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134"/>
                <a:gridCol w="4500666"/>
                <a:gridCol w="975360"/>
                <a:gridCol w="1117600"/>
                <a:gridCol w="1168400"/>
              </a:tblGrid>
              <a:tr h="289560">
                <a:tc>
                  <a:txBody>
                    <a:bodyPr/>
                    <a:lstStyle/>
                    <a:p>
                      <a:r>
                        <a:rPr lang="pt-BR" dirty="0" smtClean="0"/>
                        <a:t>Fator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Requisito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Peso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Influência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Resultado</a:t>
                      </a:r>
                      <a:endParaRPr lang="pt-BR" dirty="0"/>
                    </a:p>
                  </a:txBody>
                  <a:tcPr/>
                </a:tc>
              </a:tr>
              <a:tr h="294640"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E1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Familiaridade com RUP ou outro processo formal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1,5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4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6</a:t>
                      </a:r>
                      <a:endParaRPr lang="pt-BR" sz="1600" dirty="0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E2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Experiência com a aplicação em desenvolvimento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0,5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</a:t>
                      </a:r>
                      <a:endParaRPr lang="pt-BR" sz="1600" dirty="0"/>
                    </a:p>
                  </a:txBody>
                  <a:tcPr/>
                </a:tc>
              </a:tr>
              <a:tr h="248918"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E3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Experiência em Orientação a Objetos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3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3</a:t>
                      </a:r>
                      <a:endParaRPr lang="pt-BR" sz="1600" dirty="0"/>
                    </a:p>
                  </a:txBody>
                  <a:tcPr/>
                </a:tc>
              </a:tr>
              <a:tr h="320038"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E4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Presença de analista experiente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0,5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</a:t>
                      </a:r>
                      <a:endParaRPr lang="pt-BR" sz="1600" dirty="0"/>
                    </a:p>
                  </a:txBody>
                  <a:tcPr/>
                </a:tc>
              </a:tr>
              <a:tr h="269238"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E5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Motivação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3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3</a:t>
                      </a:r>
                      <a:endParaRPr lang="pt-BR" sz="1600" dirty="0"/>
                    </a:p>
                  </a:txBody>
                  <a:tcPr/>
                </a:tc>
              </a:tr>
              <a:tr h="289558"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E6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Requisitos estáveis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</a:tr>
              <a:tr h="269238"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E7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Desenvolvedores em meio-expediente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-1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</a:tr>
              <a:tr h="223520"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E8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Linguagem de programação difícil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-1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</a:tr>
              <a:tr h="182880">
                <a:tc gridSpan="4"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Total </a:t>
                      </a:r>
                      <a:r>
                        <a:rPr lang="pt-BR" sz="1600" dirty="0" err="1" smtClean="0"/>
                        <a:t>Efactor</a:t>
                      </a:r>
                      <a:endParaRPr lang="pt-B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14,0</a:t>
                      </a:r>
                      <a:endParaRPr lang="pt-B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89560" y="6366610"/>
            <a:ext cx="8305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Aft>
                <a:spcPts val="900"/>
              </a:spcAft>
            </a:pPr>
            <a:r>
              <a:rPr lang="pt-BR" sz="1800" dirty="0" smtClean="0"/>
              <a:t>UAW=12, UUCW=250, UUCP=262, </a:t>
            </a:r>
            <a:r>
              <a:rPr lang="pt-BR" sz="1800" dirty="0" err="1" smtClean="0"/>
              <a:t>Tfactor</a:t>
            </a:r>
            <a:r>
              <a:rPr lang="pt-BR" sz="1800" dirty="0" smtClean="0"/>
              <a:t>=18,5, TCF=0,785, </a:t>
            </a:r>
            <a:r>
              <a:rPr lang="pt-BR" sz="1800" dirty="0" err="1" smtClean="0"/>
              <a:t>Efactor</a:t>
            </a:r>
            <a:r>
              <a:rPr lang="pt-BR" sz="1800" dirty="0" smtClean="0"/>
              <a:t>=14</a:t>
            </a:r>
            <a:endParaRPr lang="pt-BR" sz="1800" dirty="0" smtClean="0"/>
          </a:p>
        </p:txBody>
      </p:sp>
      <p:grpSp>
        <p:nvGrpSpPr>
          <p:cNvPr id="11" name="Grupo 10"/>
          <p:cNvGrpSpPr/>
          <p:nvPr/>
        </p:nvGrpSpPr>
        <p:grpSpPr>
          <a:xfrm>
            <a:off x="289560" y="5303054"/>
            <a:ext cx="4724400" cy="937022"/>
            <a:chOff x="736600" y="4940539"/>
            <a:chExt cx="4724400" cy="937022"/>
          </a:xfrm>
        </p:grpSpPr>
        <p:cxnSp>
          <p:nvCxnSpPr>
            <p:cNvPr id="4" name="Conector reto 3"/>
            <p:cNvCxnSpPr/>
            <p:nvPr/>
          </p:nvCxnSpPr>
          <p:spPr>
            <a:xfrm>
              <a:off x="1127760" y="5527040"/>
              <a:ext cx="394208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CaixaDeTexto 8"/>
            <p:cNvSpPr txBox="1"/>
            <p:nvPr/>
          </p:nvSpPr>
          <p:spPr>
            <a:xfrm>
              <a:off x="1127760" y="5508229"/>
              <a:ext cx="4104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0		3		5</a:t>
              </a:r>
              <a:endParaRPr lang="pt-BR" dirty="0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736600" y="4940539"/>
              <a:ext cx="472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Impacto				impacto</a:t>
              </a:r>
            </a:p>
            <a:p>
              <a:r>
                <a:rPr lang="pt-BR" dirty="0" smtClean="0"/>
                <a:t>negativo				positivo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56237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Aft>
                <a:spcPts val="900"/>
              </a:spcAft>
            </a:pPr>
            <a:r>
              <a:rPr lang="pt-BR" sz="2400" dirty="0" smtClean="0"/>
              <a:t>Aplicar </a:t>
            </a:r>
            <a:r>
              <a:rPr lang="pt-BR" sz="2400" dirty="0"/>
              <a:t>a fórmula: </a:t>
            </a:r>
            <a:endParaRPr lang="pt-BR" sz="2400" dirty="0" smtClean="0"/>
          </a:p>
          <a:p>
            <a:pPr algn="ctr"/>
            <a:r>
              <a:rPr lang="en-US" altLang="pt-BR" sz="2400" b="1" dirty="0">
                <a:cs typeface="Times New Roman" panose="02020603050405020304" pitchFamily="18" charset="0"/>
              </a:rPr>
              <a:t>ECF = </a:t>
            </a:r>
            <a:r>
              <a:rPr lang="en-US" altLang="pt-BR" sz="2400" b="1" dirty="0" smtClean="0">
                <a:cs typeface="Times New Roman" panose="02020603050405020304" pitchFamily="18" charset="0"/>
              </a:rPr>
              <a:t>1,4 </a:t>
            </a:r>
            <a:r>
              <a:rPr lang="en-US" altLang="pt-BR" sz="2400" b="1" dirty="0">
                <a:cs typeface="Times New Roman" panose="02020603050405020304" pitchFamily="18" charset="0"/>
              </a:rPr>
              <a:t>+ (-</a:t>
            </a:r>
            <a:r>
              <a:rPr lang="en-US" altLang="pt-BR" sz="2400" b="1" dirty="0" smtClean="0">
                <a:cs typeface="Times New Roman" panose="02020603050405020304" pitchFamily="18" charset="0"/>
              </a:rPr>
              <a:t>0,03 </a:t>
            </a:r>
            <a:r>
              <a:rPr lang="en-US" altLang="pt-BR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pt-BR" altLang="pt-BR" sz="2400" b="1" dirty="0">
                <a:cs typeface="Times New Roman" panose="02020603050405020304" pitchFamily="18" charset="0"/>
              </a:rPr>
              <a:t> </a:t>
            </a:r>
            <a:r>
              <a:rPr lang="en-US" altLang="pt-BR" sz="2400" b="1" dirty="0" err="1">
                <a:cs typeface="Times New Roman" panose="02020603050405020304" pitchFamily="18" charset="0"/>
              </a:rPr>
              <a:t>Efactor</a:t>
            </a:r>
            <a:r>
              <a:rPr lang="en-US" altLang="pt-BR" sz="2400" b="1" dirty="0">
                <a:cs typeface="Times New Roman" panose="02020603050405020304" pitchFamily="18" charset="0"/>
              </a:rPr>
              <a:t>)</a:t>
            </a:r>
          </a:p>
          <a:p>
            <a:pPr algn="just">
              <a:spcAft>
                <a:spcPts val="900"/>
              </a:spcAft>
            </a:pPr>
            <a:endParaRPr lang="pt-BR" sz="2400" dirty="0"/>
          </a:p>
          <a:p>
            <a:pPr algn="just">
              <a:spcAft>
                <a:spcPts val="900"/>
              </a:spcAft>
            </a:pPr>
            <a:r>
              <a:rPr lang="pt-BR" sz="2400" dirty="0"/>
              <a:t>De acordo com os valores já calculados:</a:t>
            </a:r>
          </a:p>
          <a:p>
            <a:pPr algn="just">
              <a:spcAft>
                <a:spcPts val="900"/>
              </a:spcAft>
            </a:pPr>
            <a:endParaRPr lang="pt-BR" sz="2400" dirty="0"/>
          </a:p>
          <a:p>
            <a:pPr algn="ctr"/>
            <a:r>
              <a:rPr lang="en-US" altLang="pt-BR" sz="2400" b="1" dirty="0">
                <a:cs typeface="Times New Roman" panose="02020603050405020304" pitchFamily="18" charset="0"/>
              </a:rPr>
              <a:t>ECF = </a:t>
            </a:r>
            <a:r>
              <a:rPr lang="en-US" altLang="pt-BR" sz="2400" b="1" dirty="0" smtClean="0">
                <a:cs typeface="Times New Roman" panose="02020603050405020304" pitchFamily="18" charset="0"/>
              </a:rPr>
              <a:t>1,4 </a:t>
            </a:r>
            <a:r>
              <a:rPr lang="en-US" altLang="pt-BR" sz="2400" b="1" dirty="0">
                <a:cs typeface="Times New Roman" panose="02020603050405020304" pitchFamily="18" charset="0"/>
              </a:rPr>
              <a:t>+ (-</a:t>
            </a:r>
            <a:r>
              <a:rPr lang="en-US" altLang="pt-BR" sz="2400" b="1" dirty="0" smtClean="0">
                <a:cs typeface="Times New Roman" panose="02020603050405020304" pitchFamily="18" charset="0"/>
              </a:rPr>
              <a:t>0,03 </a:t>
            </a:r>
            <a:r>
              <a:rPr lang="en-US" altLang="pt-BR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pt-BR" altLang="pt-BR" sz="2400" b="1" dirty="0">
                <a:cs typeface="Times New Roman" panose="02020603050405020304" pitchFamily="18" charset="0"/>
              </a:rPr>
              <a:t> </a:t>
            </a:r>
            <a:r>
              <a:rPr lang="pt-BR" altLang="pt-BR" sz="2400" b="1" dirty="0" smtClean="0">
                <a:cs typeface="Times New Roman" panose="02020603050405020304" pitchFamily="18" charset="0"/>
              </a:rPr>
              <a:t>14</a:t>
            </a:r>
            <a:r>
              <a:rPr lang="en-US" altLang="pt-BR" sz="2400" b="1" dirty="0" smtClean="0">
                <a:cs typeface="Times New Roman" panose="02020603050405020304" pitchFamily="18" charset="0"/>
              </a:rPr>
              <a:t>) </a:t>
            </a:r>
            <a:r>
              <a:rPr lang="en-US" altLang="pt-BR" sz="2400" b="1" dirty="0">
                <a:cs typeface="Times New Roman" panose="02020603050405020304" pitchFamily="18" charset="0"/>
              </a:rPr>
              <a:t>= </a:t>
            </a:r>
            <a:r>
              <a:rPr lang="en-US" altLang="pt-BR" sz="2400" b="1" dirty="0" smtClean="0">
                <a:cs typeface="Times New Roman" panose="02020603050405020304" pitchFamily="18" charset="0"/>
              </a:rPr>
              <a:t>0.98</a:t>
            </a:r>
            <a:endParaRPr lang="pt-BR" altLang="pt-BR" sz="2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Passo </a:t>
            </a:r>
            <a:r>
              <a:rPr lang="pt-BR" dirty="0" smtClean="0">
                <a:solidFill>
                  <a:schemeClr val="tx1"/>
                </a:solidFill>
              </a:rPr>
              <a:t>7: </a:t>
            </a:r>
            <a:r>
              <a:rPr lang="pt-BR" dirty="0">
                <a:solidFill>
                  <a:schemeClr val="tx1"/>
                </a:solidFill>
              </a:rPr>
              <a:t>Cálculo do </a:t>
            </a:r>
            <a:r>
              <a:rPr lang="pt-BR" dirty="0" smtClean="0">
                <a:solidFill>
                  <a:schemeClr val="tx1"/>
                </a:solidFill>
              </a:rPr>
              <a:t>ECF (Environmental </a:t>
            </a:r>
            <a:r>
              <a:rPr lang="pt-BR" dirty="0" err="1">
                <a:solidFill>
                  <a:schemeClr val="tx1"/>
                </a:solidFill>
              </a:rPr>
              <a:t>Complexity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Factor</a:t>
            </a:r>
            <a:r>
              <a:rPr lang="pt-BR" dirty="0">
                <a:solidFill>
                  <a:schemeClr val="tx1"/>
                </a:solidFill>
              </a:rPr>
              <a:t>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1120" y="6211669"/>
            <a:ext cx="85242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Aft>
                <a:spcPts val="900"/>
              </a:spcAft>
            </a:pPr>
            <a:r>
              <a:rPr lang="pt-BR" sz="1800" dirty="0" smtClean="0"/>
              <a:t>UAW=12, UUCW=250, UUCP=262, </a:t>
            </a:r>
            <a:r>
              <a:rPr lang="pt-BR" sz="1800" dirty="0" err="1" smtClean="0"/>
              <a:t>Tfactor</a:t>
            </a:r>
            <a:r>
              <a:rPr lang="pt-BR" sz="1800" dirty="0" smtClean="0"/>
              <a:t>=18,5, TCF=0,785, </a:t>
            </a:r>
            <a:r>
              <a:rPr lang="pt-BR" sz="1800" dirty="0" err="1" smtClean="0"/>
              <a:t>Efactor</a:t>
            </a:r>
            <a:r>
              <a:rPr lang="pt-BR" sz="1800" dirty="0" smtClean="0"/>
              <a:t>=14, ECF=0,98</a:t>
            </a:r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269307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Aft>
                <a:spcPts val="900"/>
              </a:spcAft>
            </a:pPr>
            <a:r>
              <a:rPr lang="pt-BR" sz="2400" dirty="0" smtClean="0"/>
              <a:t>Aplicar </a:t>
            </a:r>
            <a:r>
              <a:rPr lang="pt-BR" sz="2400" dirty="0"/>
              <a:t>a fórmula: </a:t>
            </a:r>
            <a:endParaRPr lang="pt-BR" sz="2400" dirty="0" smtClean="0"/>
          </a:p>
          <a:p>
            <a:pPr algn="ctr"/>
            <a:r>
              <a:rPr lang="en-US" altLang="pt-BR" sz="2400" b="1" dirty="0">
                <a:cs typeface="Times New Roman" panose="02020603050405020304" pitchFamily="18" charset="0"/>
              </a:rPr>
              <a:t>UCP = UUCP </a:t>
            </a:r>
            <a:r>
              <a:rPr lang="en-US" altLang="pt-BR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 TCF  ECF</a:t>
            </a:r>
            <a:endParaRPr lang="en-US" altLang="pt-BR" sz="2400" b="1" dirty="0">
              <a:cs typeface="Times New Roman" panose="02020603050405020304" pitchFamily="18" charset="0"/>
            </a:endParaRPr>
          </a:p>
          <a:p>
            <a:pPr algn="just">
              <a:spcAft>
                <a:spcPts val="900"/>
              </a:spcAft>
            </a:pPr>
            <a:endParaRPr lang="pt-BR" sz="2400" dirty="0"/>
          </a:p>
          <a:p>
            <a:pPr algn="just">
              <a:spcAft>
                <a:spcPts val="900"/>
              </a:spcAft>
            </a:pPr>
            <a:r>
              <a:rPr lang="pt-BR" sz="2400" dirty="0"/>
              <a:t>De acordo com os valores já calculados:</a:t>
            </a:r>
          </a:p>
          <a:p>
            <a:pPr algn="just">
              <a:spcAft>
                <a:spcPts val="900"/>
              </a:spcAft>
            </a:pPr>
            <a:endParaRPr lang="pt-BR" sz="2400" dirty="0"/>
          </a:p>
          <a:p>
            <a:pPr algn="ctr"/>
            <a:r>
              <a:rPr lang="en-US" altLang="pt-BR" sz="2400" b="1" dirty="0" smtClean="0">
                <a:cs typeface="Times New Roman" panose="02020603050405020304" pitchFamily="18" charset="0"/>
              </a:rPr>
              <a:t>UCP </a:t>
            </a:r>
            <a:r>
              <a:rPr lang="en-US" altLang="pt-BR" sz="2400" b="1" dirty="0">
                <a:cs typeface="Times New Roman" panose="02020603050405020304" pitchFamily="18" charset="0"/>
              </a:rPr>
              <a:t>= </a:t>
            </a:r>
            <a:r>
              <a:rPr lang="en-US" altLang="pt-BR" sz="2400" b="1" dirty="0" smtClean="0">
                <a:cs typeface="Times New Roman" panose="02020603050405020304" pitchFamily="18" charset="0"/>
              </a:rPr>
              <a:t>262 x 0,785 x 0,98 = 201,56</a:t>
            </a:r>
            <a:endParaRPr lang="pt-BR" altLang="pt-BR" sz="2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Passo 8: Cálculo dos UCP (Use Case Points)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1120" y="6211669"/>
            <a:ext cx="85242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Aft>
                <a:spcPts val="900"/>
              </a:spcAft>
            </a:pPr>
            <a:r>
              <a:rPr lang="pt-BR" sz="1800" dirty="0" smtClean="0"/>
              <a:t>UAW=12, UUCW=250, UUCP=262, </a:t>
            </a:r>
            <a:r>
              <a:rPr lang="pt-BR" sz="1800" dirty="0" err="1" smtClean="0"/>
              <a:t>Tfactor</a:t>
            </a:r>
            <a:r>
              <a:rPr lang="pt-BR" sz="1800" dirty="0" smtClean="0"/>
              <a:t>=18,5, TCF=0,785, </a:t>
            </a:r>
            <a:r>
              <a:rPr lang="pt-BR" sz="1800" dirty="0" err="1" smtClean="0"/>
              <a:t>Efactor</a:t>
            </a:r>
            <a:r>
              <a:rPr lang="pt-BR" sz="1800" dirty="0" smtClean="0"/>
              <a:t>=14, ECF=0,98</a:t>
            </a:r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158678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Aft>
                <a:spcPts val="900"/>
              </a:spcAft>
            </a:pPr>
            <a:r>
              <a:rPr lang="pt-BR" sz="2400" dirty="0" smtClean="0"/>
              <a:t>Aplicar </a:t>
            </a:r>
            <a:r>
              <a:rPr lang="pt-BR" sz="2400" dirty="0"/>
              <a:t>a fórmula</a:t>
            </a:r>
            <a:r>
              <a:rPr lang="pt-BR" sz="2400" dirty="0" smtClean="0"/>
              <a:t>:</a:t>
            </a:r>
          </a:p>
          <a:p>
            <a:pPr algn="ctr"/>
            <a:r>
              <a:rPr lang="en-US" altLang="pt-BR" sz="2400" b="1" dirty="0" smtClean="0">
                <a:cs typeface="Times New Roman" panose="02020603050405020304" pitchFamily="18" charset="0"/>
              </a:rPr>
              <a:t>Tempo </a:t>
            </a:r>
            <a:r>
              <a:rPr lang="en-US" altLang="pt-BR" sz="2400" b="1" dirty="0" err="1" smtClean="0">
                <a:cs typeface="Times New Roman" panose="02020603050405020304" pitchFamily="18" charset="0"/>
              </a:rPr>
              <a:t>estimado</a:t>
            </a:r>
            <a:r>
              <a:rPr lang="en-US" altLang="pt-BR" sz="2400" b="1" dirty="0" smtClean="0">
                <a:cs typeface="Times New Roman" panose="02020603050405020304" pitchFamily="18" charset="0"/>
              </a:rPr>
              <a:t> </a:t>
            </a:r>
            <a:r>
              <a:rPr lang="en-US" altLang="pt-BR" sz="2400" b="1" dirty="0">
                <a:cs typeface="Times New Roman" panose="02020603050405020304" pitchFamily="18" charset="0"/>
              </a:rPr>
              <a:t>= </a:t>
            </a:r>
            <a:r>
              <a:rPr lang="en-US" altLang="pt-BR" sz="2400" b="1" dirty="0" smtClean="0">
                <a:cs typeface="Times New Roman" panose="02020603050405020304" pitchFamily="18" charset="0"/>
              </a:rPr>
              <a:t>UCP </a:t>
            </a:r>
            <a:r>
              <a:rPr lang="en-US" altLang="pt-BR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pt-BR" sz="2400" b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media de horas </a:t>
            </a:r>
            <a:r>
              <a:rPr lang="en-US" altLang="pt-BR" sz="2400" b="1" dirty="0" err="1" smtClean="0">
                <a:cs typeface="Times New Roman" panose="02020603050405020304" pitchFamily="18" charset="0"/>
                <a:sym typeface="Symbol" panose="05050102010706020507" pitchFamily="18" charset="2"/>
              </a:rPr>
              <a:t>por</a:t>
            </a:r>
            <a:r>
              <a:rPr lang="en-US" altLang="pt-BR" sz="2400" b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 UCP</a:t>
            </a:r>
            <a:endParaRPr lang="en-US" altLang="pt-BR" sz="2400" b="1" dirty="0">
              <a:cs typeface="Times New Roman" panose="02020603050405020304" pitchFamily="18" charset="0"/>
            </a:endParaRPr>
          </a:p>
          <a:p>
            <a:pPr algn="just">
              <a:spcAft>
                <a:spcPts val="900"/>
              </a:spcAft>
            </a:pPr>
            <a:endParaRPr lang="pt-BR" sz="2400" dirty="0"/>
          </a:p>
          <a:p>
            <a:pPr algn="just">
              <a:spcAft>
                <a:spcPts val="900"/>
              </a:spcAft>
            </a:pPr>
            <a:r>
              <a:rPr lang="pt-BR" sz="2400" dirty="0"/>
              <a:t>De acordo com os valores já </a:t>
            </a:r>
            <a:r>
              <a:rPr lang="pt-BR" sz="2400" dirty="0" smtClean="0"/>
              <a:t>calculados e usando uma média de 20h/UCP:</a:t>
            </a:r>
            <a:endParaRPr lang="pt-BR" sz="2400" dirty="0"/>
          </a:p>
          <a:p>
            <a:pPr algn="just">
              <a:spcAft>
                <a:spcPts val="900"/>
              </a:spcAft>
            </a:pPr>
            <a:endParaRPr lang="pt-BR" sz="2400" dirty="0"/>
          </a:p>
          <a:p>
            <a:pPr algn="ctr"/>
            <a:r>
              <a:rPr lang="en-US" altLang="pt-BR" sz="2400" b="1" dirty="0" smtClean="0">
                <a:cs typeface="Times New Roman" panose="02020603050405020304" pitchFamily="18" charset="0"/>
              </a:rPr>
              <a:t>Tempo </a:t>
            </a:r>
            <a:r>
              <a:rPr lang="en-US" altLang="pt-BR" sz="2400" b="1" dirty="0" err="1" smtClean="0">
                <a:cs typeface="Times New Roman" panose="02020603050405020304" pitchFamily="18" charset="0"/>
              </a:rPr>
              <a:t>estimado</a:t>
            </a:r>
            <a:r>
              <a:rPr lang="en-US" altLang="pt-BR" sz="2400" b="1" dirty="0" smtClean="0">
                <a:cs typeface="Times New Roman" panose="02020603050405020304" pitchFamily="18" charset="0"/>
              </a:rPr>
              <a:t> </a:t>
            </a:r>
            <a:r>
              <a:rPr lang="en-US" altLang="pt-BR" sz="2400" b="1" dirty="0">
                <a:cs typeface="Times New Roman" panose="02020603050405020304" pitchFamily="18" charset="0"/>
              </a:rPr>
              <a:t>= 201,56 * 20 = </a:t>
            </a:r>
            <a:r>
              <a:rPr lang="en-US" altLang="pt-BR" sz="2400" b="1" dirty="0" smtClean="0">
                <a:cs typeface="Times New Roman" panose="02020603050405020304" pitchFamily="18" charset="0"/>
              </a:rPr>
              <a:t>4.031,20 horas.</a:t>
            </a:r>
            <a:endParaRPr lang="pt-BR" altLang="pt-BR" sz="2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 smtClean="0">
                <a:solidFill>
                  <a:schemeClr val="tx1"/>
                </a:solidFill>
              </a:rPr>
              <a:t>Estimativa de tempo do projeto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1120" y="6211669"/>
            <a:ext cx="85242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Aft>
                <a:spcPts val="900"/>
              </a:spcAft>
            </a:pPr>
            <a:r>
              <a:rPr lang="pt-BR" sz="1800" dirty="0" smtClean="0"/>
              <a:t>UAW=12, UUCW=250, UUCP=262, </a:t>
            </a:r>
            <a:r>
              <a:rPr lang="pt-BR" sz="1800" dirty="0" err="1" smtClean="0"/>
              <a:t>Tfactor</a:t>
            </a:r>
            <a:r>
              <a:rPr lang="pt-BR" sz="1800" dirty="0" smtClean="0"/>
              <a:t>=18,5, TCF=0,785, </a:t>
            </a:r>
            <a:r>
              <a:rPr lang="pt-BR" sz="1800" dirty="0" err="1" smtClean="0"/>
              <a:t>Efactor</a:t>
            </a:r>
            <a:r>
              <a:rPr lang="pt-BR" sz="1800" dirty="0" smtClean="0"/>
              <a:t>=14, ECF=0,98, UCP=201,56, Tempo estimado = 4.031,20</a:t>
            </a:r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315213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pt-BR" sz="2400" dirty="0" smtClean="0"/>
              <a:t>Tipos de métricas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pt-BR" sz="2400" dirty="0" smtClean="0"/>
              <a:t>Use case points (UCP)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pt-BR" sz="2400" dirty="0" smtClean="0"/>
              <a:t>Atividade</a:t>
            </a:r>
            <a:endParaRPr lang="pt-BR" altLang="pt-BR" sz="2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 smtClean="0">
                <a:solidFill>
                  <a:schemeClr val="tx1"/>
                </a:solidFill>
              </a:rPr>
              <a:t>Agenda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51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Aft>
                <a:spcPts val="900"/>
              </a:spcAft>
            </a:pPr>
            <a:r>
              <a:rPr lang="pt-BR" sz="2400" dirty="0" smtClean="0"/>
              <a:t>Aplicar </a:t>
            </a:r>
            <a:r>
              <a:rPr lang="pt-BR" sz="2400" dirty="0"/>
              <a:t>a fórmula</a:t>
            </a:r>
            <a:r>
              <a:rPr lang="pt-BR" sz="2400" dirty="0" smtClean="0"/>
              <a:t>:</a:t>
            </a:r>
          </a:p>
          <a:p>
            <a:pPr algn="ctr"/>
            <a:r>
              <a:rPr lang="en-US" altLang="pt-BR" sz="2400" b="1" dirty="0" err="1" smtClean="0">
                <a:cs typeface="Times New Roman" panose="02020603050405020304" pitchFamily="18" charset="0"/>
              </a:rPr>
              <a:t>Custo</a:t>
            </a:r>
            <a:r>
              <a:rPr lang="en-US" altLang="pt-BR" sz="2400" b="1" dirty="0" smtClean="0">
                <a:cs typeface="Times New Roman" panose="02020603050405020304" pitchFamily="18" charset="0"/>
              </a:rPr>
              <a:t> </a:t>
            </a:r>
            <a:r>
              <a:rPr lang="en-US" altLang="pt-BR" sz="2400" b="1" dirty="0" err="1" smtClean="0">
                <a:cs typeface="Times New Roman" panose="02020603050405020304" pitchFamily="18" charset="0"/>
              </a:rPr>
              <a:t>estimado</a:t>
            </a:r>
            <a:r>
              <a:rPr lang="en-US" altLang="pt-BR" sz="2400" b="1" dirty="0" smtClean="0">
                <a:cs typeface="Times New Roman" panose="02020603050405020304" pitchFamily="18" charset="0"/>
              </a:rPr>
              <a:t> </a:t>
            </a:r>
            <a:r>
              <a:rPr lang="en-US" altLang="pt-BR" sz="2400" b="1" dirty="0">
                <a:cs typeface="Times New Roman" panose="02020603050405020304" pitchFamily="18" charset="0"/>
              </a:rPr>
              <a:t>= </a:t>
            </a:r>
            <a:r>
              <a:rPr lang="en-US" altLang="pt-BR" sz="2400" b="1" dirty="0" smtClean="0">
                <a:cs typeface="Times New Roman" panose="02020603050405020304" pitchFamily="18" charset="0"/>
              </a:rPr>
              <a:t>UCP </a:t>
            </a:r>
            <a:r>
              <a:rPr lang="en-US" altLang="pt-BR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pt-BR" sz="2400" b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media de R$ </a:t>
            </a:r>
            <a:r>
              <a:rPr lang="en-US" altLang="pt-BR" sz="2400" b="1" dirty="0" err="1" smtClean="0">
                <a:cs typeface="Times New Roman" panose="02020603050405020304" pitchFamily="18" charset="0"/>
                <a:sym typeface="Symbol" panose="05050102010706020507" pitchFamily="18" charset="2"/>
              </a:rPr>
              <a:t>por</a:t>
            </a:r>
            <a:r>
              <a:rPr lang="en-US" altLang="pt-BR" sz="2400" b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 UCP</a:t>
            </a:r>
            <a:endParaRPr lang="en-US" altLang="pt-BR" sz="2400" b="1" dirty="0">
              <a:cs typeface="Times New Roman" panose="02020603050405020304" pitchFamily="18" charset="0"/>
            </a:endParaRPr>
          </a:p>
          <a:p>
            <a:pPr algn="just">
              <a:spcAft>
                <a:spcPts val="900"/>
              </a:spcAft>
            </a:pPr>
            <a:endParaRPr lang="pt-BR" sz="2400" dirty="0"/>
          </a:p>
          <a:p>
            <a:pPr algn="just">
              <a:spcAft>
                <a:spcPts val="900"/>
              </a:spcAft>
            </a:pPr>
            <a:r>
              <a:rPr lang="pt-BR" sz="2400" dirty="0"/>
              <a:t>De acordo com os valores já </a:t>
            </a:r>
            <a:r>
              <a:rPr lang="pt-BR" sz="2400" dirty="0" smtClean="0"/>
              <a:t>calculados e usando uma média de R$ 50,00/UCP:</a:t>
            </a:r>
            <a:endParaRPr lang="pt-BR" sz="2400" dirty="0"/>
          </a:p>
          <a:p>
            <a:pPr algn="just">
              <a:spcAft>
                <a:spcPts val="900"/>
              </a:spcAft>
            </a:pPr>
            <a:endParaRPr lang="pt-BR" sz="2400" dirty="0"/>
          </a:p>
          <a:p>
            <a:pPr algn="ctr"/>
            <a:r>
              <a:rPr lang="en-US" altLang="pt-BR" sz="2400" b="1" dirty="0" smtClean="0">
                <a:cs typeface="Times New Roman" panose="02020603050405020304" pitchFamily="18" charset="0"/>
              </a:rPr>
              <a:t>Tempo </a:t>
            </a:r>
            <a:r>
              <a:rPr lang="en-US" altLang="pt-BR" sz="2400" b="1" dirty="0" err="1" smtClean="0">
                <a:cs typeface="Times New Roman" panose="02020603050405020304" pitchFamily="18" charset="0"/>
              </a:rPr>
              <a:t>estimado</a:t>
            </a:r>
            <a:r>
              <a:rPr lang="en-US" altLang="pt-BR" sz="2400" b="1" dirty="0" smtClean="0">
                <a:cs typeface="Times New Roman" panose="02020603050405020304" pitchFamily="18" charset="0"/>
              </a:rPr>
              <a:t> </a:t>
            </a:r>
            <a:r>
              <a:rPr lang="en-US" altLang="pt-BR" sz="2400" b="1" dirty="0">
                <a:cs typeface="Times New Roman" panose="02020603050405020304" pitchFamily="18" charset="0"/>
              </a:rPr>
              <a:t>= 201,56 * </a:t>
            </a:r>
            <a:r>
              <a:rPr lang="en-US" altLang="pt-BR" sz="2400" b="1" dirty="0" smtClean="0">
                <a:cs typeface="Times New Roman" panose="02020603050405020304" pitchFamily="18" charset="0"/>
              </a:rPr>
              <a:t>50 </a:t>
            </a:r>
            <a:r>
              <a:rPr lang="en-US" altLang="pt-BR" sz="2400" b="1" dirty="0">
                <a:cs typeface="Times New Roman" panose="02020603050405020304" pitchFamily="18" charset="0"/>
              </a:rPr>
              <a:t>= R$ </a:t>
            </a:r>
            <a:r>
              <a:rPr lang="en-US" altLang="pt-BR" sz="2400" b="1" dirty="0" smtClean="0">
                <a:cs typeface="Times New Roman" panose="02020603050405020304" pitchFamily="18" charset="0"/>
              </a:rPr>
              <a:t>10.078,00.</a:t>
            </a:r>
            <a:endParaRPr lang="pt-BR" altLang="pt-BR" sz="2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 smtClean="0">
                <a:solidFill>
                  <a:schemeClr val="tx1"/>
                </a:solidFill>
              </a:rPr>
              <a:t>Estimativa de custos do projeto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1120" y="6211669"/>
            <a:ext cx="85242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Aft>
                <a:spcPts val="900"/>
              </a:spcAft>
            </a:pPr>
            <a:r>
              <a:rPr lang="pt-BR" sz="1800" dirty="0" smtClean="0"/>
              <a:t>UAW=12, UUCW=250, UUCP=262, </a:t>
            </a:r>
            <a:r>
              <a:rPr lang="pt-BR" sz="1800" dirty="0" err="1" smtClean="0"/>
              <a:t>Tfactor</a:t>
            </a:r>
            <a:r>
              <a:rPr lang="pt-BR" sz="1800" dirty="0" smtClean="0"/>
              <a:t>=18,5, TCF=0,785, </a:t>
            </a:r>
            <a:r>
              <a:rPr lang="pt-BR" sz="1800" dirty="0" err="1" smtClean="0"/>
              <a:t>Efactor</a:t>
            </a:r>
            <a:r>
              <a:rPr lang="pt-BR" sz="1800" dirty="0" smtClean="0"/>
              <a:t>=14, ECF=0,98, UCP=201,56, Tempo estimado = 4.031,20</a:t>
            </a:r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157311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2885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Aft>
                <a:spcPts val="900"/>
              </a:spcAft>
            </a:pPr>
            <a:r>
              <a:rPr lang="pt-BR" sz="2400" dirty="0" smtClean="0"/>
              <a:t>Distribuir o tempo no cronograma do projeto:</a:t>
            </a:r>
          </a:p>
          <a:p>
            <a:pPr algn="just">
              <a:spcAft>
                <a:spcPts val="900"/>
              </a:spcAft>
            </a:pPr>
            <a:r>
              <a:rPr lang="pt-BR" altLang="pt-BR" sz="2400" dirty="0" smtClean="0"/>
              <a:t>Quanto tempo para a análise?</a:t>
            </a:r>
          </a:p>
          <a:p>
            <a:pPr algn="just">
              <a:spcAft>
                <a:spcPts val="900"/>
              </a:spcAft>
            </a:pPr>
            <a:r>
              <a:rPr lang="pt-BR" altLang="pt-BR" sz="2400" dirty="0"/>
              <a:t>Quanto tempo para </a:t>
            </a:r>
            <a:r>
              <a:rPr lang="pt-BR" altLang="pt-BR" sz="2400" dirty="0" smtClean="0"/>
              <a:t>o projeto?</a:t>
            </a:r>
          </a:p>
          <a:p>
            <a:pPr algn="just">
              <a:spcAft>
                <a:spcPts val="900"/>
              </a:spcAft>
            </a:pPr>
            <a:r>
              <a:rPr lang="pt-BR" altLang="pt-BR" sz="2400" dirty="0"/>
              <a:t>Quanto tempo para </a:t>
            </a:r>
            <a:r>
              <a:rPr lang="pt-BR" altLang="pt-BR" sz="2400" dirty="0" smtClean="0"/>
              <a:t>o desenvolvimento?</a:t>
            </a:r>
          </a:p>
          <a:p>
            <a:pPr algn="just">
              <a:spcAft>
                <a:spcPts val="900"/>
              </a:spcAft>
            </a:pPr>
            <a:r>
              <a:rPr lang="pt-BR" altLang="pt-BR" sz="2400" dirty="0"/>
              <a:t>Quanto tempo para </a:t>
            </a:r>
            <a:r>
              <a:rPr lang="pt-BR" altLang="pt-BR" sz="2400" dirty="0" smtClean="0"/>
              <a:t>os testes?</a:t>
            </a:r>
          </a:p>
          <a:p>
            <a:pPr algn="just">
              <a:spcAft>
                <a:spcPts val="900"/>
              </a:spcAft>
            </a:pPr>
            <a:r>
              <a:rPr lang="pt-BR" altLang="pt-BR" sz="2400" dirty="0"/>
              <a:t>Quanto tempo para </a:t>
            </a:r>
            <a:r>
              <a:rPr lang="pt-BR" altLang="pt-BR" sz="2400" dirty="0" smtClean="0"/>
              <a:t>o treinamento e implantação?</a:t>
            </a:r>
            <a:endParaRPr lang="pt-BR" altLang="pt-BR" sz="2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 smtClean="0">
                <a:solidFill>
                  <a:schemeClr val="tx1"/>
                </a:solidFill>
              </a:rPr>
              <a:t>E agora?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07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Contagem de Linhas de Código Fonte (</a:t>
            </a:r>
            <a:r>
              <a:rPr lang="pt-BR" sz="2400" dirty="0" err="1"/>
              <a:t>LOCs</a:t>
            </a:r>
            <a:r>
              <a:rPr lang="pt-BR" sz="2400" dirty="0"/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Análise de Pontos por </a:t>
            </a:r>
            <a:r>
              <a:rPr lang="pt-BR" sz="2400" dirty="0" smtClean="0"/>
              <a:t>Função (APF)</a:t>
            </a:r>
            <a:endParaRPr lang="pt-B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Análise por </a:t>
            </a:r>
            <a:r>
              <a:rPr lang="pt-BR" sz="2400" dirty="0" smtClean="0"/>
              <a:t>Pontos de Casos </a:t>
            </a:r>
            <a:r>
              <a:rPr lang="pt-BR" sz="2400" dirty="0"/>
              <a:t>de </a:t>
            </a:r>
            <a:r>
              <a:rPr lang="pt-BR" sz="2400" dirty="0" smtClean="0"/>
              <a:t>Uso (UCP)</a:t>
            </a:r>
            <a:endParaRPr lang="pt-B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Outras Técnicas?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 smtClean="0">
                <a:solidFill>
                  <a:schemeClr val="tx1"/>
                </a:solidFill>
              </a:rPr>
              <a:t>Tipos de métricas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49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sz="2400" dirty="0"/>
              <a:t>Foi proposto em 1993 por Gustav </a:t>
            </a:r>
            <a:r>
              <a:rPr lang="pt-BR" sz="2400" dirty="0" err="1"/>
              <a:t>Karner</a:t>
            </a:r>
            <a:r>
              <a:rPr lang="pt-BR" sz="2400" dirty="0" smtClean="0"/>
              <a:t>;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 smtClean="0"/>
              <a:t>Baseado na </a:t>
            </a:r>
            <a:r>
              <a:rPr lang="pt-BR" sz="2400" dirty="0"/>
              <a:t>Análise por Pontos de Função</a:t>
            </a:r>
            <a:r>
              <a:rPr lang="pt-BR" sz="2400" dirty="0" smtClean="0"/>
              <a:t>;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Estima </a:t>
            </a:r>
            <a:r>
              <a:rPr lang="pt-BR" sz="2400" dirty="0"/>
              <a:t>o tamanho de um sistema de acordo com: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o modo como os usuários o </a:t>
            </a:r>
            <a:r>
              <a:rPr lang="pt-BR" sz="2400" dirty="0" smtClean="0"/>
              <a:t>utilizarão o </a:t>
            </a:r>
            <a:r>
              <a:rPr lang="pt-BR" sz="2400" i="1" dirty="0" smtClean="0"/>
              <a:t>software</a:t>
            </a:r>
            <a:r>
              <a:rPr lang="pt-BR" sz="2400" dirty="0" smtClean="0"/>
              <a:t>;</a:t>
            </a:r>
          </a:p>
          <a:p>
            <a:pPr algn="just"/>
            <a:endParaRPr lang="pt-B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a complexidade de ações </a:t>
            </a:r>
            <a:r>
              <a:rPr lang="pt-BR" sz="2400" dirty="0" smtClean="0"/>
              <a:t>para </a:t>
            </a:r>
            <a:r>
              <a:rPr lang="pt-BR" sz="2400" dirty="0"/>
              <a:t>cada tipo de usuário</a:t>
            </a:r>
            <a:r>
              <a:rPr lang="pt-BR" sz="2400" dirty="0" smtClean="0"/>
              <a:t>;</a:t>
            </a:r>
          </a:p>
          <a:p>
            <a:pPr algn="just"/>
            <a:endParaRPr lang="pt-B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a</a:t>
            </a:r>
            <a:r>
              <a:rPr lang="pt-BR" sz="2400" dirty="0" smtClean="0"/>
              <a:t> análise </a:t>
            </a:r>
            <a:r>
              <a:rPr lang="pt-BR" sz="2400" dirty="0"/>
              <a:t>em alto </a:t>
            </a:r>
            <a:r>
              <a:rPr lang="pt-BR" sz="2400" dirty="0" smtClean="0"/>
              <a:t>nível </a:t>
            </a:r>
            <a:r>
              <a:rPr lang="pt-BR" sz="2400" dirty="0"/>
              <a:t>dos passos necessários para a realização de cada </a:t>
            </a:r>
            <a:r>
              <a:rPr lang="pt-BR" sz="2400" dirty="0" smtClean="0"/>
              <a:t>tarefa.</a:t>
            </a:r>
            <a:endParaRPr lang="pt-BR" altLang="pt-BR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 smtClean="0">
                <a:solidFill>
                  <a:schemeClr val="tx1"/>
                </a:solidFill>
              </a:rPr>
              <a:t>Pontos por caso de uso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85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sz="2400" smtClean="0"/>
              <a:t>Permite estimar o tamanho de um sistema na fase de levantamento dos casos de uso.</a:t>
            </a:r>
          </a:p>
          <a:p>
            <a:pPr algn="just"/>
            <a:endParaRPr lang="pt-BR" sz="2400" smtClean="0"/>
          </a:p>
          <a:p>
            <a:pPr algn="just"/>
            <a:r>
              <a:rPr lang="pt-BR" sz="2400" smtClean="0"/>
              <a:t>Usa os próprios documentos gerados na fase de análise.</a:t>
            </a:r>
            <a:endParaRPr lang="pt-BR" sz="2400" dirty="0" smtClean="0"/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 smtClean="0">
                <a:solidFill>
                  <a:schemeClr val="tx1"/>
                </a:solidFill>
              </a:rPr>
              <a:t>Pontos por caso de uso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8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Aft>
                <a:spcPts val="900"/>
              </a:spcAft>
            </a:pPr>
            <a:r>
              <a:rPr lang="pt-BR" sz="2400" dirty="0"/>
              <a:t>Passo 1: Cálculo do UAW (</a:t>
            </a:r>
            <a:r>
              <a:rPr lang="pt-BR" sz="2400" dirty="0" err="1"/>
              <a:t>Unadjusted</a:t>
            </a:r>
            <a:r>
              <a:rPr lang="pt-BR" sz="2400" dirty="0"/>
              <a:t> </a:t>
            </a:r>
            <a:r>
              <a:rPr lang="pt-BR" sz="2400" dirty="0" err="1"/>
              <a:t>Actor</a:t>
            </a:r>
            <a:r>
              <a:rPr lang="pt-BR" sz="2400" dirty="0"/>
              <a:t> </a:t>
            </a:r>
            <a:r>
              <a:rPr lang="pt-BR" sz="2400" dirty="0" err="1"/>
              <a:t>Weight</a:t>
            </a:r>
            <a:r>
              <a:rPr lang="pt-BR" sz="2400" dirty="0"/>
              <a:t>)</a:t>
            </a:r>
          </a:p>
          <a:p>
            <a:pPr algn="just">
              <a:spcAft>
                <a:spcPts val="900"/>
              </a:spcAft>
            </a:pPr>
            <a:r>
              <a:rPr lang="pt-BR" sz="2400" dirty="0"/>
              <a:t>Passo 2: Cálculo do UUCW (</a:t>
            </a:r>
            <a:r>
              <a:rPr lang="pt-BR" sz="2400" dirty="0" err="1"/>
              <a:t>Unadjusted</a:t>
            </a:r>
            <a:r>
              <a:rPr lang="pt-BR" sz="2400" dirty="0"/>
              <a:t> Use Case </a:t>
            </a:r>
            <a:r>
              <a:rPr lang="pt-BR" sz="2400" dirty="0" err="1"/>
              <a:t>Weight</a:t>
            </a:r>
            <a:r>
              <a:rPr lang="pt-BR" sz="2400" dirty="0"/>
              <a:t>)</a:t>
            </a:r>
          </a:p>
          <a:p>
            <a:pPr algn="just">
              <a:spcAft>
                <a:spcPts val="900"/>
              </a:spcAft>
            </a:pPr>
            <a:r>
              <a:rPr lang="pt-BR" sz="2400" dirty="0"/>
              <a:t>Passo 3: Cálculo do UUCP (</a:t>
            </a:r>
            <a:r>
              <a:rPr lang="pt-BR" sz="2400" dirty="0" err="1"/>
              <a:t>Unadjusted</a:t>
            </a:r>
            <a:r>
              <a:rPr lang="pt-BR" sz="2400" dirty="0"/>
              <a:t> Use Case Points)</a:t>
            </a:r>
          </a:p>
          <a:p>
            <a:pPr algn="just">
              <a:spcAft>
                <a:spcPts val="900"/>
              </a:spcAft>
            </a:pPr>
            <a:r>
              <a:rPr lang="pt-BR" sz="2400" dirty="0"/>
              <a:t>Passo 4: Cálculo do </a:t>
            </a:r>
            <a:r>
              <a:rPr lang="pt-BR" sz="2400" dirty="0" err="1"/>
              <a:t>Tfactor</a:t>
            </a:r>
            <a:endParaRPr lang="pt-BR" sz="2400" dirty="0"/>
          </a:p>
          <a:p>
            <a:pPr algn="just">
              <a:spcAft>
                <a:spcPts val="900"/>
              </a:spcAft>
            </a:pPr>
            <a:r>
              <a:rPr lang="pt-BR" sz="2400" dirty="0"/>
              <a:t>Passo 5: Cálculo do TCF (</a:t>
            </a:r>
            <a:r>
              <a:rPr lang="pt-BR" sz="2400" dirty="0" err="1"/>
              <a:t>Technical</a:t>
            </a:r>
            <a:r>
              <a:rPr lang="pt-BR" sz="2400" dirty="0"/>
              <a:t> </a:t>
            </a:r>
            <a:r>
              <a:rPr lang="pt-BR" sz="2400" dirty="0" err="1"/>
              <a:t>Complexity</a:t>
            </a:r>
            <a:r>
              <a:rPr lang="pt-BR" sz="2400" dirty="0"/>
              <a:t> </a:t>
            </a:r>
            <a:r>
              <a:rPr lang="pt-BR" sz="2400" dirty="0" err="1"/>
              <a:t>Factor</a:t>
            </a:r>
            <a:r>
              <a:rPr lang="pt-BR" sz="2400" dirty="0"/>
              <a:t>)</a:t>
            </a:r>
          </a:p>
          <a:p>
            <a:pPr algn="just">
              <a:spcAft>
                <a:spcPts val="900"/>
              </a:spcAft>
            </a:pPr>
            <a:r>
              <a:rPr lang="pt-BR" sz="2400" dirty="0"/>
              <a:t>Passo 6: Cálculo do </a:t>
            </a:r>
            <a:r>
              <a:rPr lang="pt-BR" sz="2400" dirty="0" err="1"/>
              <a:t>Efactor</a:t>
            </a:r>
            <a:endParaRPr lang="pt-BR" sz="2400" dirty="0"/>
          </a:p>
          <a:p>
            <a:pPr algn="just">
              <a:spcAft>
                <a:spcPts val="900"/>
              </a:spcAft>
            </a:pPr>
            <a:r>
              <a:rPr lang="pt-BR" sz="2400" dirty="0"/>
              <a:t>Passo 7: Cálculo do ECF (Environmental </a:t>
            </a:r>
            <a:r>
              <a:rPr lang="pt-BR" sz="2400" dirty="0" err="1"/>
              <a:t>Complexity</a:t>
            </a:r>
            <a:r>
              <a:rPr lang="pt-BR" sz="2400" dirty="0"/>
              <a:t> </a:t>
            </a:r>
            <a:r>
              <a:rPr lang="pt-BR" sz="2400" dirty="0" err="1"/>
              <a:t>Factor</a:t>
            </a:r>
            <a:r>
              <a:rPr lang="pt-BR" sz="2400" dirty="0"/>
              <a:t>)</a:t>
            </a:r>
          </a:p>
          <a:p>
            <a:pPr algn="just">
              <a:spcAft>
                <a:spcPts val="900"/>
              </a:spcAft>
            </a:pPr>
            <a:r>
              <a:rPr lang="pt-BR" sz="2400" dirty="0"/>
              <a:t>Passo 8: Cálculo dos UCP (Use Case Points)</a:t>
            </a:r>
          </a:p>
          <a:p>
            <a:pPr algn="just">
              <a:spcAft>
                <a:spcPts val="900"/>
              </a:spcAft>
            </a:pPr>
            <a:r>
              <a:rPr lang="pt-BR" sz="2400" dirty="0"/>
              <a:t>Passo 9: Cálculo do tempo de trabalho estimado</a:t>
            </a:r>
            <a:endParaRPr lang="pt-BR" sz="2400" dirty="0" smtClean="0"/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 smtClean="0">
                <a:solidFill>
                  <a:schemeClr val="tx1"/>
                </a:solidFill>
              </a:rPr>
              <a:t>Etapas de aplicação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5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Aft>
                <a:spcPts val="900"/>
              </a:spcAft>
            </a:pPr>
            <a:r>
              <a:rPr lang="pt-BR" sz="2400" dirty="0" smtClean="0"/>
              <a:t>Contar a quantidade de atores de cada tipo.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Passo 1: Cálculo do UAW (</a:t>
            </a:r>
            <a:r>
              <a:rPr lang="pt-BR" dirty="0" err="1">
                <a:solidFill>
                  <a:schemeClr val="tx1"/>
                </a:solidFill>
              </a:rPr>
              <a:t>Unadjusted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Actor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Weight</a:t>
            </a:r>
            <a:r>
              <a:rPr lang="pt-BR" dirty="0">
                <a:solidFill>
                  <a:schemeClr val="tx1"/>
                </a:solidFill>
              </a:rPr>
              <a:t>)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973207"/>
              </p:ext>
            </p:extLst>
          </p:nvPr>
        </p:nvGraphicFramePr>
        <p:xfrm>
          <a:off x="381000" y="2822388"/>
          <a:ext cx="8444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623"/>
                <a:gridCol w="717176"/>
                <a:gridCol w="66159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Peso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Simples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Outro sistema acessado por meio de</a:t>
                      </a:r>
                      <a:r>
                        <a:rPr lang="pt-BR" baseline="0" dirty="0" smtClean="0"/>
                        <a:t> uma API de programação.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Médio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Outro sistema acessado por meio</a:t>
                      </a:r>
                      <a:r>
                        <a:rPr lang="pt-BR" baseline="0" dirty="0" smtClean="0"/>
                        <a:t> de uma rede.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Complexo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Usuário</a:t>
                      </a:r>
                      <a:r>
                        <a:rPr lang="pt-BR" baseline="0" dirty="0" smtClean="0"/>
                        <a:t> interagindo por meio de uma interface gráfica.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1000" y="2360723"/>
            <a:ext cx="830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Aft>
                <a:spcPts val="900"/>
              </a:spcAft>
            </a:pPr>
            <a:r>
              <a:rPr lang="pt-BR" sz="2400" dirty="0" smtClean="0"/>
              <a:t>Complexidade dos atores:</a:t>
            </a:r>
          </a:p>
        </p:txBody>
      </p:sp>
    </p:spTree>
    <p:extLst>
      <p:ext uri="{BB962C8B-B14F-4D97-AF65-F5344CB8AC3E}">
        <p14:creationId xmlns:p14="http://schemas.microsoft.com/office/powerpoint/2010/main" val="384456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Passo 1: Cálculo do UAW (</a:t>
            </a:r>
            <a:r>
              <a:rPr lang="pt-BR" dirty="0" err="1">
                <a:solidFill>
                  <a:schemeClr val="tx1"/>
                </a:solidFill>
              </a:rPr>
              <a:t>Unadjusted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Actor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Weight</a:t>
            </a:r>
            <a:r>
              <a:rPr lang="pt-BR" dirty="0">
                <a:solidFill>
                  <a:schemeClr val="tx1"/>
                </a:solidFill>
              </a:rPr>
              <a:t>)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152393"/>
              </p:ext>
            </p:extLst>
          </p:nvPr>
        </p:nvGraphicFramePr>
        <p:xfrm>
          <a:off x="381000" y="2860180"/>
          <a:ext cx="66294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744"/>
                <a:gridCol w="1101651"/>
                <a:gridCol w="2098805"/>
                <a:gridCol w="19812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Peso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Número de atores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Resultado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Simples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Média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Complexo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Total UAW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12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81000" y="2398515"/>
            <a:ext cx="830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pt-BR"/>
            </a:defPPr>
            <a:lvl1pPr algn="just">
              <a:spcAft>
                <a:spcPts val="900"/>
              </a:spcAft>
              <a:defRPr sz="2400"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r>
              <a:rPr lang="pt-BR" dirty="0"/>
              <a:t>Cálculo do UAW: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Aft>
                <a:spcPts val="900"/>
              </a:spcAft>
            </a:pPr>
            <a:r>
              <a:rPr lang="pt-BR" sz="2400" dirty="0" smtClean="0"/>
              <a:t>Contar a quantidade de atores de cada tipo.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289560" y="6366610"/>
            <a:ext cx="8305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Aft>
                <a:spcPts val="900"/>
              </a:spcAft>
            </a:pPr>
            <a:r>
              <a:rPr lang="pt-BR" sz="1800" dirty="0" smtClean="0"/>
              <a:t>UAW=12</a:t>
            </a:r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388328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Aft>
                <a:spcPts val="900"/>
              </a:spcAft>
            </a:pPr>
            <a:r>
              <a:rPr lang="pt-BR" sz="2400" dirty="0" smtClean="0"/>
              <a:t>Contar a quantidade de casos de uso de cada tipo.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Passo </a:t>
            </a:r>
            <a:r>
              <a:rPr lang="pt-BR" dirty="0" smtClean="0">
                <a:solidFill>
                  <a:schemeClr val="tx1"/>
                </a:solidFill>
              </a:rPr>
              <a:t>2: </a:t>
            </a:r>
            <a:r>
              <a:rPr lang="en-US" dirty="0" err="1">
                <a:solidFill>
                  <a:schemeClr val="tx1"/>
                </a:solidFill>
              </a:rPr>
              <a:t>Cálculo</a:t>
            </a:r>
            <a:r>
              <a:rPr lang="en-US" dirty="0">
                <a:solidFill>
                  <a:schemeClr val="tx1"/>
                </a:solidFill>
              </a:rPr>
              <a:t> do UUCW (Unadjusted Use Case Weight)</a:t>
            </a:r>
            <a:endParaRPr lang="pt-BR" dirty="0">
              <a:solidFill>
                <a:schemeClr val="tx1"/>
              </a:solidFill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188625"/>
              </p:ext>
            </p:extLst>
          </p:nvPr>
        </p:nvGraphicFramePr>
        <p:xfrm>
          <a:off x="381000" y="2822388"/>
          <a:ext cx="8444752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623"/>
                <a:gridCol w="717176"/>
                <a:gridCol w="66159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Peso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Simples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Tem até 3 transações, incluindo os passos alternativos, e envolve menos de 5 entidades.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Médio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Tem de 4 a 7 transações, incluindo os passos alternativos, e envolve de 5 a 10 entidades</a:t>
                      </a:r>
                      <a:r>
                        <a:rPr lang="pt-BR" baseline="0" dirty="0" smtClean="0"/>
                        <a:t>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Complexo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Tem acima de 7 transações, incluindo os passos alternativos, e envolve pelo menos de 10 entidades</a:t>
                      </a:r>
                      <a:r>
                        <a:rPr lang="pt-BR" baseline="0" dirty="0" smtClean="0"/>
                        <a:t>.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1000" y="2360723"/>
            <a:ext cx="830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Aft>
                <a:spcPts val="900"/>
              </a:spcAft>
            </a:pPr>
            <a:r>
              <a:rPr lang="pt-BR" sz="2400" dirty="0" smtClean="0"/>
              <a:t>Complexidade dos casos de uso:</a:t>
            </a:r>
          </a:p>
        </p:txBody>
      </p:sp>
    </p:spTree>
    <p:extLst>
      <p:ext uri="{BB962C8B-B14F-4D97-AF65-F5344CB8AC3E}">
        <p14:creationId xmlns:p14="http://schemas.microsoft.com/office/powerpoint/2010/main" val="31453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TEMA IFC BLUMENAU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A IFC BLUMENAU" id="{E839D3FE-A996-4552-9541-4494435EC041}" vid="{9F477B03-9030-4919-A218-34F728A072A9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IFC BLUMENAU</Template>
  <TotalTime>2063</TotalTime>
  <Words>1207</Words>
  <Application>Microsoft Office PowerPoint</Application>
  <PresentationFormat>Apresentação na tela (4:3)</PresentationFormat>
  <Paragraphs>347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Calibri</vt:lpstr>
      <vt:lpstr>Symbol</vt:lpstr>
      <vt:lpstr>Times New Roman</vt:lpstr>
      <vt:lpstr>TEMA IFC BLUMENAU</vt:lpstr>
      <vt:lpstr>Estimativa de tempo em projetos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Arquelau Pasta</dc:creator>
  <cp:lastModifiedBy>Adriano Pessini</cp:lastModifiedBy>
  <cp:revision>135</cp:revision>
  <dcterms:created xsi:type="dcterms:W3CDTF">2016-03-08T18:32:54Z</dcterms:created>
  <dcterms:modified xsi:type="dcterms:W3CDTF">2017-09-11T18:11:17Z</dcterms:modified>
</cp:coreProperties>
</file>