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391" r:id="rId4"/>
    <p:sldId id="410" r:id="rId5"/>
    <p:sldId id="414" r:id="rId6"/>
    <p:sldId id="415" r:id="rId7"/>
    <p:sldId id="412" r:id="rId8"/>
    <p:sldId id="416" r:id="rId9"/>
    <p:sldId id="413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7" r:id="rId20"/>
    <p:sldId id="429" r:id="rId21"/>
    <p:sldId id="430" r:id="rId22"/>
    <p:sldId id="431" r:id="rId23"/>
    <p:sldId id="432" r:id="rId24"/>
    <p:sldId id="433" r:id="rId25"/>
    <p:sldId id="426" r:id="rId26"/>
    <p:sldId id="428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5565" autoAdjust="0"/>
  </p:normalViewPr>
  <p:slideViewPr>
    <p:cSldViewPr snapToGrid="0">
      <p:cViewPr varScale="1">
        <p:scale>
          <a:sx n="89" d="100"/>
          <a:sy n="89" d="100"/>
        </p:scale>
        <p:origin x="11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D922F-20A8-40CF-A314-AA2C04A4EEDA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3EB11-9332-4571-B87F-B25DE6B340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09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36013A-4B50-41CB-9B8C-73338638ED93}" type="datetime1">
              <a:rPr lang="pt-BR" smtClean="0"/>
              <a:t>01/08/2017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40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A5B0D7-9F1B-4D59-8DFF-82FB57F21AB5}" type="datetime1">
              <a:rPr lang="pt-BR" smtClean="0"/>
              <a:t>01/08/2017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68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4D451D-918A-4720-82E2-ECD10A2D4A91}" type="datetime1">
              <a:rPr lang="pt-BR" smtClean="0"/>
              <a:t>01/08/2017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80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277815"/>
            <a:ext cx="771525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971551" y="1600202"/>
            <a:ext cx="3781425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05376" y="1600202"/>
            <a:ext cx="3781425" cy="45307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5E9392B-72E8-40E4-A14C-6BECB3791BFE}" type="datetime1">
              <a:rPr lang="pt-BR" smtClean="0"/>
              <a:t>01/08/2017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4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-26988"/>
            <a:ext cx="9144000" cy="1223963"/>
            <a:chOff x="-1" y="-27384"/>
            <a:chExt cx="9144001" cy="122413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-27384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9488" y="44624"/>
            <a:ext cx="5842992" cy="1143000"/>
          </a:xfrm>
        </p:spPr>
        <p:txBody>
          <a:bodyPr>
            <a:noAutofit/>
          </a:bodyPr>
          <a:lstStyle>
            <a:lvl1pPr algn="just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A261D-039C-46AB-A999-99BEE8AEA2A2}" type="datetime1">
              <a:rPr lang="pt-BR" smtClean="0"/>
              <a:t>01/08/2017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76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2DA450-0B32-47F8-BDA4-BE2BE32A3DB5}" type="datetime1">
              <a:rPr lang="pt-BR" smtClean="0"/>
              <a:t>01/08/2017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82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6B832E-19B0-441C-A0E8-17E174AE0B8A}" type="datetime1">
              <a:rPr lang="pt-BR" smtClean="0"/>
              <a:t>01/08/2017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57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32083C-0C92-4A9F-B5E3-2008139B8670}" type="datetime1">
              <a:rPr lang="pt-BR" smtClean="0"/>
              <a:t>01/08/2017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1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9880" y="44624"/>
            <a:ext cx="5562600" cy="1143000"/>
          </a:xfrm>
        </p:spPr>
        <p:txBody>
          <a:bodyPr>
            <a:noAutofit/>
          </a:bodyPr>
          <a:lstStyle>
            <a:lvl1pPr algn="just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6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53A49F-1148-407F-BEA0-B679B637D92E}" type="datetime1">
              <a:rPr lang="pt-BR" smtClean="0"/>
              <a:t>01/08/2017</a:t>
            </a:fld>
            <a:endParaRPr lang="pt-BR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96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C1389F-A0C1-419B-AFFE-36997A68F8DF}" type="datetime1">
              <a:rPr lang="pt-BR" smtClean="0"/>
              <a:t>01/08/2017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2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33D44-E410-4965-9F30-DF18F2DA62DC}" type="datetime1">
              <a:rPr lang="pt-BR" smtClean="0"/>
              <a:t>01/08/2017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6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59AEB4-BADB-4C59-8C60-E830B0491173}" type="datetime1">
              <a:rPr lang="pt-BR" smtClean="0"/>
              <a:t>01/08/2017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BF618-9CF7-44B1-8036-55A05EA1C418}" type="datetime1">
              <a:rPr lang="pt-BR" smtClean="0"/>
              <a:t>01/08/2017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84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Gerenciamento de Projetos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72470" cy="175260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Prof. Adriano Pessini, </a:t>
            </a:r>
            <a:r>
              <a:rPr lang="pt-BR" dirty="0" err="1" smtClean="0">
                <a:solidFill>
                  <a:schemeClr val="tx1"/>
                </a:solidFill>
              </a:rPr>
              <a:t>Msc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adriano.pessini@ifc.edu.br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COMUNICAÇÃO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A </a:t>
            </a:r>
            <a:r>
              <a:rPr lang="pt-BR" altLang="pt-BR" sz="2400" dirty="0"/>
              <a:t>Comunicação pode ser: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Escrita </a:t>
            </a:r>
            <a:r>
              <a:rPr lang="pt-BR" altLang="pt-BR" sz="2400" dirty="0"/>
              <a:t>ou </a:t>
            </a:r>
            <a:r>
              <a:rPr lang="pt-BR" altLang="pt-BR" sz="2400" dirty="0" smtClean="0"/>
              <a:t>oral;</a:t>
            </a:r>
            <a:endParaRPr lang="pt-BR" altLang="pt-BR" sz="2400" dirty="0"/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Interna </a:t>
            </a:r>
            <a:r>
              <a:rPr lang="pt-BR" altLang="pt-BR" sz="2400" dirty="0"/>
              <a:t>ou externa (cliente, mídia, público</a:t>
            </a:r>
            <a:r>
              <a:rPr lang="pt-BR" altLang="pt-BR" sz="2400" dirty="0" smtClean="0"/>
              <a:t>);</a:t>
            </a:r>
            <a:endParaRPr lang="pt-BR" altLang="pt-BR" sz="2400" dirty="0"/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Formal </a:t>
            </a:r>
            <a:r>
              <a:rPr lang="pt-BR" altLang="pt-BR" sz="2400" dirty="0"/>
              <a:t>(relatórios) e </a:t>
            </a:r>
            <a:r>
              <a:rPr lang="pt-BR" altLang="pt-BR" sz="2400" dirty="0" smtClean="0"/>
              <a:t>informal;</a:t>
            </a:r>
            <a:endParaRPr lang="pt-BR" altLang="pt-BR" sz="2400" dirty="0"/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Vertical </a:t>
            </a:r>
            <a:r>
              <a:rPr lang="pt-BR" altLang="pt-BR" sz="2400" dirty="0"/>
              <a:t>e </a:t>
            </a:r>
            <a:r>
              <a:rPr lang="pt-BR" altLang="pt-BR" sz="2400" dirty="0" smtClean="0"/>
              <a:t>horizontal.</a:t>
            </a: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8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COMUNICAÇÃO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Para se comunicar bem</a:t>
            </a:r>
            <a:endParaRPr lang="pt-BR" altLang="pt-BR" sz="2400" dirty="0"/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Escolha da </a:t>
            </a:r>
            <a:r>
              <a:rPr lang="pt-BR" altLang="pt-BR" sz="2400" dirty="0" smtClean="0"/>
              <a:t>Mídia</a:t>
            </a:r>
          </a:p>
          <a:p>
            <a:pPr marL="1943100" lvl="3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Escrita</a:t>
            </a:r>
            <a:r>
              <a:rPr lang="pt-BR" altLang="pt-BR" sz="2400" dirty="0"/>
              <a:t>, </a:t>
            </a:r>
            <a:r>
              <a:rPr lang="pt-BR" altLang="pt-BR" sz="2400" dirty="0" smtClean="0"/>
              <a:t>oral;</a:t>
            </a:r>
          </a:p>
          <a:p>
            <a:pPr marL="1943100" lvl="3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Público alvo.</a:t>
            </a:r>
            <a:endParaRPr lang="pt-BR" altLang="pt-BR" sz="2400" dirty="0"/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Estilo de </a:t>
            </a:r>
            <a:r>
              <a:rPr lang="pt-BR" altLang="pt-BR" sz="2400" dirty="0" smtClean="0"/>
              <a:t>Escrita</a:t>
            </a:r>
          </a:p>
          <a:p>
            <a:pPr marL="1943100" lvl="3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Voz passiva</a:t>
            </a:r>
            <a:r>
              <a:rPr lang="pt-BR" altLang="pt-BR" sz="2400" dirty="0"/>
              <a:t>;</a:t>
            </a:r>
            <a:endParaRPr lang="pt-BR" altLang="pt-BR" sz="2400" dirty="0" smtClean="0"/>
          </a:p>
          <a:p>
            <a:pPr marL="1943100" lvl="3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Estrutura </a:t>
            </a:r>
            <a:r>
              <a:rPr lang="pt-BR" altLang="pt-BR" sz="2400" dirty="0"/>
              <a:t>da </a:t>
            </a:r>
            <a:r>
              <a:rPr lang="pt-BR" altLang="pt-BR" sz="2400" dirty="0" smtClean="0"/>
              <a:t>oração.</a:t>
            </a:r>
            <a:endParaRPr lang="pt-BR" altLang="pt-BR" sz="2400" dirty="0"/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Escolha do vocabulário adequado.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Técnicas de Apresentação</a:t>
            </a:r>
          </a:p>
          <a:p>
            <a:pPr marL="1943100" lvl="3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Linguagem corporal.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21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263270" cy="36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HABILIDADES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12</a:t>
            </a:fld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577493" y="2077293"/>
            <a:ext cx="7712358" cy="4480907"/>
            <a:chOff x="577493" y="2077293"/>
            <a:chExt cx="7712358" cy="4480907"/>
          </a:xfrm>
        </p:grpSpPr>
        <p:pic>
          <p:nvPicPr>
            <p:cNvPr id="1026" name="Picture 2" descr="http://docmanagement.com.br/wp-content/uploads/2012/08/R7-Carreira-em-Alta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699" y="3430231"/>
              <a:ext cx="1586601" cy="158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lipse 3"/>
            <p:cNvSpPr/>
            <p:nvPr/>
          </p:nvSpPr>
          <p:spPr>
            <a:xfrm>
              <a:off x="3406849" y="2077293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Comunicação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227135" y="3730294"/>
              <a:ext cx="2062716" cy="98647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lt1"/>
                  </a:solidFill>
                </a:rPr>
                <a:t>Negociação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577493" y="3730294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Liderança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1344133" y="5571723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Resolução de Problemas</a:t>
              </a:r>
              <a:endParaRPr lang="pt-BR" dirty="0"/>
            </a:p>
          </p:txBody>
        </p:sp>
        <p:sp>
          <p:nvSpPr>
            <p:cNvPr id="11" name="Elipse 10"/>
            <p:cNvSpPr/>
            <p:nvPr/>
          </p:nvSpPr>
          <p:spPr>
            <a:xfrm>
              <a:off x="5469565" y="5552437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Influência na organização</a:t>
              </a:r>
              <a:endParaRPr lang="pt-BR" dirty="0"/>
            </a:p>
          </p:txBody>
        </p:sp>
        <p:sp>
          <p:nvSpPr>
            <p:cNvPr id="6" name="Seta para a direita 5"/>
            <p:cNvSpPr/>
            <p:nvPr/>
          </p:nvSpPr>
          <p:spPr>
            <a:xfrm>
              <a:off x="5469565" y="4157945"/>
              <a:ext cx="654788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 para a direita 12"/>
            <p:cNvSpPr/>
            <p:nvPr/>
          </p:nvSpPr>
          <p:spPr>
            <a:xfrm rot="10800000">
              <a:off x="2787227" y="4157943"/>
              <a:ext cx="742456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 para a direita 13"/>
            <p:cNvSpPr/>
            <p:nvPr/>
          </p:nvSpPr>
          <p:spPr>
            <a:xfrm rot="8138728">
              <a:off x="3194954" y="5133643"/>
              <a:ext cx="830241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rot="3416819">
              <a:off x="4748929" y="5190414"/>
              <a:ext cx="821552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eta para a direita 15"/>
            <p:cNvSpPr/>
            <p:nvPr/>
          </p:nvSpPr>
          <p:spPr>
            <a:xfrm rot="16200000">
              <a:off x="4238403" y="3155461"/>
              <a:ext cx="399607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660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NEGOCIAÇÃO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Chegar ao acordo quanto a: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Objetivos do projeto</a:t>
            </a:r>
            <a:r>
              <a:rPr lang="pt-BR" altLang="pt-BR" sz="2400" dirty="0" smtClean="0"/>
              <a:t>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Planejamento;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Custo e prazos;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Atribuições;</a:t>
            </a:r>
            <a:endParaRPr lang="pt-BR" altLang="pt-BR" sz="2400" dirty="0"/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Recursos.</a:t>
            </a:r>
            <a:endParaRPr lang="pt-BR" altLang="pt-BR" sz="2400" dirty="0"/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A </a:t>
            </a:r>
            <a:r>
              <a:rPr lang="pt-BR" altLang="pt-BR" sz="2400" dirty="0"/>
              <a:t>negociação é necessária não só no </a:t>
            </a:r>
            <a:r>
              <a:rPr lang="pt-BR" altLang="pt-BR" sz="2400" dirty="0" smtClean="0"/>
              <a:t>início: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Ocorre em todas as etapas de um projeto.</a:t>
            </a: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43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263270" cy="36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HABILIDADES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14</a:t>
            </a:fld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577493" y="2077293"/>
            <a:ext cx="7712358" cy="4480907"/>
            <a:chOff x="577493" y="2077293"/>
            <a:chExt cx="7712358" cy="4480907"/>
          </a:xfrm>
        </p:grpSpPr>
        <p:pic>
          <p:nvPicPr>
            <p:cNvPr id="1026" name="Picture 2" descr="http://docmanagement.com.br/wp-content/uploads/2012/08/R7-Carreira-em-Alta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699" y="3430231"/>
              <a:ext cx="1586601" cy="158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lipse 3"/>
            <p:cNvSpPr/>
            <p:nvPr/>
          </p:nvSpPr>
          <p:spPr>
            <a:xfrm>
              <a:off x="3406849" y="2077293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Comunicação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227135" y="3730294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Negociação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577493" y="3730294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Liderança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1344133" y="5571723"/>
              <a:ext cx="2062716" cy="98647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lt1"/>
                  </a:solidFill>
                </a:rPr>
                <a:t>Resolução de Problemas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5469565" y="5552437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Influência na organização</a:t>
              </a:r>
              <a:endParaRPr lang="pt-BR" dirty="0"/>
            </a:p>
          </p:txBody>
        </p:sp>
        <p:sp>
          <p:nvSpPr>
            <p:cNvPr id="6" name="Seta para a direita 5"/>
            <p:cNvSpPr/>
            <p:nvPr/>
          </p:nvSpPr>
          <p:spPr>
            <a:xfrm>
              <a:off x="5469565" y="4157945"/>
              <a:ext cx="654788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 para a direita 12"/>
            <p:cNvSpPr/>
            <p:nvPr/>
          </p:nvSpPr>
          <p:spPr>
            <a:xfrm rot="10800000">
              <a:off x="2787227" y="4157943"/>
              <a:ext cx="742456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 para a direita 13"/>
            <p:cNvSpPr/>
            <p:nvPr/>
          </p:nvSpPr>
          <p:spPr>
            <a:xfrm rot="8138728">
              <a:off x="3194954" y="5133643"/>
              <a:ext cx="830241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rot="3416819">
              <a:off x="4748929" y="5190414"/>
              <a:ext cx="821552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eta para a direita 15"/>
            <p:cNvSpPr/>
            <p:nvPr/>
          </p:nvSpPr>
          <p:spPr>
            <a:xfrm rot="16200000">
              <a:off x="4238403" y="3155461"/>
              <a:ext cx="399607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69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RESOLUÇÃO DE PROBLEMAS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Definição </a:t>
            </a:r>
            <a:r>
              <a:rPr lang="pt-BR" altLang="pt-BR" sz="2400" dirty="0" smtClean="0"/>
              <a:t>das causas </a:t>
            </a:r>
            <a:r>
              <a:rPr lang="pt-BR" altLang="pt-BR" sz="2400" dirty="0"/>
              <a:t>e </a:t>
            </a:r>
            <a:r>
              <a:rPr lang="pt-BR" altLang="pt-BR" sz="2400" dirty="0" smtClean="0"/>
              <a:t>sintomas do </a:t>
            </a:r>
            <a:r>
              <a:rPr lang="pt-BR" altLang="pt-BR" sz="2400" dirty="0"/>
              <a:t>problema e tomada de </a:t>
            </a:r>
            <a:r>
              <a:rPr lang="pt-BR" altLang="pt-BR" sz="2400" dirty="0" smtClean="0"/>
              <a:t>decisões.</a:t>
            </a:r>
            <a:endParaRPr lang="pt-BR" altLang="pt-BR" sz="2400" dirty="0"/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Os problemas </a:t>
            </a:r>
            <a:r>
              <a:rPr lang="pt-BR" altLang="pt-BR" sz="2400" dirty="0"/>
              <a:t>podem ser: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b="1" u="sng" dirty="0" smtClean="0"/>
              <a:t>Internos</a:t>
            </a:r>
            <a:r>
              <a:rPr lang="pt-BR" altLang="pt-BR" sz="2400" dirty="0" smtClean="0"/>
              <a:t>: alocação </a:t>
            </a:r>
            <a:r>
              <a:rPr lang="pt-BR" altLang="pt-BR" sz="2400" dirty="0"/>
              <a:t>de pessoas em outro </a:t>
            </a:r>
            <a:r>
              <a:rPr lang="pt-BR" altLang="pt-BR" sz="2400" dirty="0" smtClean="0"/>
              <a:t>projeto;</a:t>
            </a:r>
            <a:endParaRPr lang="pt-BR" altLang="pt-BR" sz="2400" dirty="0"/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b="1" u="sng" dirty="0" smtClean="0"/>
              <a:t>Externos</a:t>
            </a:r>
            <a:r>
              <a:rPr lang="pt-BR" altLang="pt-BR" sz="2400" dirty="0" smtClean="0"/>
              <a:t>: pendências </a:t>
            </a:r>
            <a:r>
              <a:rPr lang="pt-BR" altLang="pt-BR" sz="2400" dirty="0"/>
              <a:t>externas atrasando o </a:t>
            </a:r>
            <a:r>
              <a:rPr lang="pt-BR" altLang="pt-BR" sz="2400" dirty="0" smtClean="0"/>
              <a:t>projeto;</a:t>
            </a:r>
            <a:endParaRPr lang="pt-BR" altLang="pt-BR" sz="2400" dirty="0"/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b="1" u="sng" dirty="0" smtClean="0"/>
              <a:t>Técnicos</a:t>
            </a:r>
            <a:r>
              <a:rPr lang="pt-BR" altLang="pt-BR" sz="2400" dirty="0" smtClean="0"/>
              <a:t>: opiniões </a:t>
            </a:r>
            <a:r>
              <a:rPr lang="pt-BR" altLang="pt-BR" sz="2400" dirty="0"/>
              <a:t>do melhor modo de </a:t>
            </a:r>
            <a:r>
              <a:rPr lang="pt-BR" altLang="pt-BR" sz="2400" dirty="0" smtClean="0"/>
              <a:t>projetar;</a:t>
            </a:r>
            <a:endParaRPr lang="pt-BR" altLang="pt-BR" sz="2400" dirty="0"/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b="1" u="sng" dirty="0" smtClean="0"/>
              <a:t>Gerenciais</a:t>
            </a:r>
            <a:r>
              <a:rPr lang="pt-BR" altLang="pt-BR" sz="2400" dirty="0" smtClean="0"/>
              <a:t>: um </a:t>
            </a:r>
            <a:r>
              <a:rPr lang="pt-BR" altLang="pt-BR" sz="2400" dirty="0"/>
              <a:t>grupo não produz como </a:t>
            </a:r>
            <a:r>
              <a:rPr lang="pt-BR" altLang="pt-BR" sz="2400" dirty="0" smtClean="0"/>
              <a:t>esperado;</a:t>
            </a:r>
            <a:endParaRPr lang="pt-BR" altLang="pt-BR" sz="2400" dirty="0"/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b="1" u="sng" dirty="0" smtClean="0"/>
              <a:t>Interpessoais</a:t>
            </a:r>
            <a:r>
              <a:rPr lang="pt-BR" altLang="pt-BR" sz="2400" dirty="0" smtClean="0"/>
              <a:t>: problemas </a:t>
            </a:r>
            <a:r>
              <a:rPr lang="pt-BR" altLang="pt-BR" sz="2400" dirty="0"/>
              <a:t>de </a:t>
            </a:r>
            <a:r>
              <a:rPr lang="pt-BR" altLang="pt-BR" sz="2400" dirty="0" smtClean="0"/>
              <a:t>personalidades e estilo.</a:t>
            </a: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9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RESOLUÇÃO DE PROBLEMAS</a:t>
            </a:r>
          </a:p>
          <a:p>
            <a:pPr marL="108585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Decisão quanto à solução consiste </a:t>
            </a:r>
            <a:r>
              <a:rPr lang="pt-BR" altLang="pt-BR" sz="2400" dirty="0" smtClean="0"/>
              <a:t>em:</a:t>
            </a:r>
            <a:endParaRPr lang="pt-BR" altLang="pt-BR" sz="2400" dirty="0"/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Analisar </a:t>
            </a:r>
            <a:r>
              <a:rPr lang="pt-BR" altLang="pt-BR" sz="2400" dirty="0"/>
              <a:t>o problema identificando as soluções viáveis e só depois </a:t>
            </a:r>
            <a:r>
              <a:rPr lang="pt-BR" altLang="pt-BR" sz="2400" dirty="0" smtClean="0"/>
              <a:t>implementá-las;</a:t>
            </a:r>
            <a:endParaRPr lang="pt-BR" altLang="pt-BR" sz="2400" dirty="0"/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Podem </a:t>
            </a:r>
            <a:r>
              <a:rPr lang="pt-BR" altLang="pt-BR" sz="2400" dirty="0"/>
              <a:t>ser obtidas pelo cliente, pela equipe ou </a:t>
            </a:r>
            <a:r>
              <a:rPr lang="pt-BR" altLang="pt-BR" sz="2400" dirty="0" smtClean="0"/>
              <a:t>gerente.</a:t>
            </a:r>
            <a:endParaRPr lang="pt-BR" altLang="pt-BR" sz="2400" dirty="0"/>
          </a:p>
          <a:p>
            <a:pPr marL="108585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A decisão certa pode não ser a melhor decisão se é efetuada muito cedo ou muito </a:t>
            </a:r>
            <a:r>
              <a:rPr lang="pt-BR" altLang="pt-BR" sz="2400" dirty="0" smtClean="0"/>
              <a:t>tarde.</a:t>
            </a: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41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263270" cy="36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HABILIDADES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17</a:t>
            </a:fld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577493" y="2077293"/>
            <a:ext cx="7712358" cy="4480907"/>
            <a:chOff x="577493" y="2077293"/>
            <a:chExt cx="7712358" cy="4480907"/>
          </a:xfrm>
        </p:grpSpPr>
        <p:pic>
          <p:nvPicPr>
            <p:cNvPr id="1026" name="Picture 2" descr="http://docmanagement.com.br/wp-content/uploads/2012/08/R7-Carreira-em-Alta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699" y="3430231"/>
              <a:ext cx="1586601" cy="158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lipse 3"/>
            <p:cNvSpPr/>
            <p:nvPr/>
          </p:nvSpPr>
          <p:spPr>
            <a:xfrm>
              <a:off x="3406849" y="2077293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Comunicação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227135" y="3730294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Negociação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577493" y="3730294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Liderança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1344133" y="5571723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Resolução de Problemas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5469565" y="5552437"/>
              <a:ext cx="2062716" cy="98647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lt1"/>
                  </a:solidFill>
                </a:rPr>
                <a:t>Influência na organização</a:t>
              </a:r>
            </a:p>
          </p:txBody>
        </p:sp>
        <p:sp>
          <p:nvSpPr>
            <p:cNvPr id="6" name="Seta para a direita 5"/>
            <p:cNvSpPr/>
            <p:nvPr/>
          </p:nvSpPr>
          <p:spPr>
            <a:xfrm>
              <a:off x="5469565" y="4157945"/>
              <a:ext cx="654788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 para a direita 12"/>
            <p:cNvSpPr/>
            <p:nvPr/>
          </p:nvSpPr>
          <p:spPr>
            <a:xfrm rot="10800000">
              <a:off x="2787227" y="4157943"/>
              <a:ext cx="742456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 para a direita 13"/>
            <p:cNvSpPr/>
            <p:nvPr/>
          </p:nvSpPr>
          <p:spPr>
            <a:xfrm rot="8138728">
              <a:off x="3194954" y="5133643"/>
              <a:ext cx="830241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rot="3416819">
              <a:off x="4748929" y="5190414"/>
              <a:ext cx="821552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eta para a direita 15"/>
            <p:cNvSpPr/>
            <p:nvPr/>
          </p:nvSpPr>
          <p:spPr>
            <a:xfrm rot="16200000">
              <a:off x="4238403" y="3155461"/>
              <a:ext cx="399607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6971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INFLUÊNCIA NA ORGANIZAÇÃO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“Fazer acontecer”</a:t>
            </a:r>
            <a:endParaRPr lang="pt-BR" altLang="pt-BR" sz="2400" dirty="0"/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Requer</a:t>
            </a:r>
            <a:endParaRPr lang="pt-BR" altLang="pt-BR" sz="2400" dirty="0"/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Entendimento </a:t>
            </a:r>
            <a:r>
              <a:rPr lang="pt-BR" altLang="pt-BR" sz="2400" dirty="0"/>
              <a:t>das estruturas formais e informais de todas as organizações envolvidas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Entendimento </a:t>
            </a:r>
            <a:r>
              <a:rPr lang="pt-BR" altLang="pt-BR" sz="2400" dirty="0"/>
              <a:t>de poder e política</a:t>
            </a:r>
          </a:p>
          <a:p>
            <a:pPr marL="1943100" lvl="3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Poder: a habilidade potencial para influenciar comportamento, mudar o curso de eventos, superar resistência, </a:t>
            </a:r>
            <a:r>
              <a:rPr lang="pt-BR" altLang="pt-BR" sz="2400" dirty="0" smtClean="0"/>
              <a:t>etc.</a:t>
            </a:r>
            <a:endParaRPr lang="pt-BR" altLang="pt-BR" sz="2400" dirty="0"/>
          </a:p>
          <a:p>
            <a:pPr marL="1943100" lvl="3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Política está sobre obter ação coletiva de um grupo das pessoas que podem ter interesses bastante </a:t>
            </a:r>
            <a:r>
              <a:rPr lang="pt-BR" altLang="pt-BR" sz="2400" dirty="0" smtClean="0"/>
              <a:t>diferentes.</a:t>
            </a: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1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INFLUÊNCIA NA ORGANIZAÇÃO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Estruturas da organização x Gerente de Projetos</a:t>
            </a:r>
            <a:endParaRPr lang="pt-BR" alt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400" b="1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19</a:t>
            </a:fld>
            <a:endParaRPr lang="pt-BR"/>
          </a:p>
        </p:txBody>
      </p:sp>
      <p:pic>
        <p:nvPicPr>
          <p:cNvPr id="1026" name="Picture 2" descr="http://docplayer.com.br/docs-images/28/12616550/images/6-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72" y="2222502"/>
            <a:ext cx="82296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3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 Gerente de </a:t>
            </a:r>
            <a:r>
              <a:rPr lang="pt-BR" sz="2400" dirty="0" smtClean="0"/>
              <a:t>Projetos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altLang="pt-BR" sz="2400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5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INFLUÊNCIA NA ORGANIZAÇÃO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Estruturas Funcional</a:t>
            </a:r>
            <a:endParaRPr lang="pt-BR" alt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400" b="1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20</a:t>
            </a:fld>
            <a:endParaRPr lang="pt-BR"/>
          </a:p>
        </p:txBody>
      </p:sp>
      <p:pic>
        <p:nvPicPr>
          <p:cNvPr id="4" name="Picture 2" descr="http://3.bp.blogspot.com/_F6U-a6cr6fg/S9nZPK7PVhI/AAAAAAAAAEE/LsKJY-Fvwd4/s1600/Estrutura+Funcio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290578"/>
            <a:ext cx="710565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7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INFLUÊNCIA NA ORGANIZAÇÃO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Estrutura Matricial fraca</a:t>
            </a:r>
            <a:endParaRPr lang="pt-BR" alt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400" b="1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21</a:t>
            </a:fld>
            <a:endParaRPr lang="pt-BR"/>
          </a:p>
        </p:txBody>
      </p:sp>
      <p:pic>
        <p:nvPicPr>
          <p:cNvPr id="2050" name="Picture 2" descr="http://3.bp.blogspot.com/_F6U-a6cr6fg/S_FHU4308zI/AAAAAAAAAEU/Sws_E5m1Os8/s1600/matricial+fra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16" y="2295341"/>
            <a:ext cx="7170257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26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INFLUÊNCIA NA ORGANIZAÇÃO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Estrutura Matricial balanceada</a:t>
            </a:r>
            <a:endParaRPr lang="pt-BR" alt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400" b="1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22</a:t>
            </a:fld>
            <a:endParaRPr lang="pt-BR"/>
          </a:p>
        </p:txBody>
      </p:sp>
      <p:pic>
        <p:nvPicPr>
          <p:cNvPr id="3074" name="Picture 2" descr="http://4.bp.blogspot.com/_F6U-a6cr6fg/S_FHwBCcIqI/AAAAAAAAAEc/DrScyEzhxA0/s1600/matricial+balancea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17" y="2312949"/>
            <a:ext cx="7148992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1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INFLUÊNCIA NA ORGANIZAÇÃO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Estrutura Matricial forte</a:t>
            </a:r>
            <a:endParaRPr lang="pt-BR" alt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400" b="1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23</a:t>
            </a:fld>
            <a:endParaRPr lang="pt-BR"/>
          </a:p>
        </p:txBody>
      </p:sp>
      <p:pic>
        <p:nvPicPr>
          <p:cNvPr id="4098" name="Picture 2" descr="http://1.bp.blogspot.com/_F6U-a6cr6fg/S_FH_9CW0rI/AAAAAAAAAEk/KDuHmsxiDeQ/s1600/matricial+for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16" y="2312949"/>
            <a:ext cx="7127727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9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INFLUÊNCIA NA ORGANIZAÇÃO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Estrutura </a:t>
            </a:r>
            <a:r>
              <a:rPr lang="pt-BR" altLang="pt-BR" sz="2400" dirty="0" err="1" smtClean="0"/>
              <a:t>Projetizada</a:t>
            </a:r>
            <a:endParaRPr lang="pt-BR" sz="2400" b="1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24</a:t>
            </a:fld>
            <a:endParaRPr lang="pt-BR"/>
          </a:p>
        </p:txBody>
      </p:sp>
      <p:pic>
        <p:nvPicPr>
          <p:cNvPr id="5122" name="Picture 2" descr="http://2.bp.blogspot.com/_F6U-a6cr6fg/S9nZgrf07EI/AAAAAAAAAEM/U8EAu3DbEXo/s1600/Estrutura+Projetiza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15" y="2295341"/>
            <a:ext cx="7117097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1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CONSIDERAÇÕES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O gerente de projetos precisa ter habilidades diversas, que vão além do conhecimento </a:t>
            </a:r>
            <a:r>
              <a:rPr lang="pt-BR" altLang="pt-BR" sz="2400" dirty="0" smtClean="0"/>
              <a:t>técnico de </a:t>
            </a:r>
            <a:r>
              <a:rPr lang="pt-BR" altLang="pt-BR" sz="2400" dirty="0"/>
              <a:t>engenharia de </a:t>
            </a:r>
            <a:r>
              <a:rPr lang="pt-BR" altLang="pt-BR" sz="2400" i="1" dirty="0" smtClean="0"/>
              <a:t>software</a:t>
            </a:r>
            <a:r>
              <a:rPr lang="pt-BR" altLang="pt-BR" sz="2400" dirty="0" smtClean="0"/>
              <a:t>.</a:t>
            </a:r>
            <a:endParaRPr lang="pt-BR" altLang="pt-BR" sz="2400" dirty="0"/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O desenvolvimento destas habilidades deve ser visto como investimento pessoal.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O gerente de projetos é, antes de tudo, um empreendedor.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52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ATIVIDADE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Explique as características de cada um dos tipos de organização: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Funcional</a:t>
            </a:r>
            <a:r>
              <a:rPr lang="pt-BR" altLang="pt-BR" sz="2400" dirty="0"/>
              <a:t>.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Matricial </a:t>
            </a:r>
            <a:r>
              <a:rPr lang="pt-BR" altLang="pt-BR" sz="2400" dirty="0"/>
              <a:t>Fraca.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Matricial </a:t>
            </a:r>
            <a:r>
              <a:rPr lang="pt-BR" altLang="pt-BR" sz="2400" dirty="0"/>
              <a:t>Balanceada.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Matricial </a:t>
            </a:r>
            <a:r>
              <a:rPr lang="pt-BR" altLang="pt-BR" sz="2400" dirty="0"/>
              <a:t>Forte</a:t>
            </a:r>
            <a:r>
              <a:rPr lang="pt-BR" altLang="pt-BR" sz="2400" dirty="0" smtClean="0"/>
              <a:t>.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err="1"/>
              <a:t>Projetizada</a:t>
            </a:r>
            <a:r>
              <a:rPr lang="pt-BR" altLang="pt-BR" sz="2400" dirty="0"/>
              <a:t>.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25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HABILIDADES</a:t>
            </a:r>
          </a:p>
          <a:p>
            <a:pPr marL="108585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/>
              <a:t>Finanças e </a:t>
            </a:r>
            <a:r>
              <a:rPr lang="pt-BR" altLang="pt-BR" sz="2400" dirty="0" smtClean="0"/>
              <a:t>Contabilidade</a:t>
            </a:r>
            <a:r>
              <a:rPr lang="pt-BR" altLang="pt-BR" sz="2400" dirty="0"/>
              <a:t>;</a:t>
            </a:r>
            <a:endParaRPr lang="pt-BR" altLang="pt-BR" sz="2400" dirty="0" smtClean="0"/>
          </a:p>
          <a:p>
            <a:pPr marL="108585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Marketing </a:t>
            </a:r>
            <a:r>
              <a:rPr lang="pt-BR" altLang="pt-BR" sz="2400" dirty="0"/>
              <a:t>e </a:t>
            </a:r>
            <a:r>
              <a:rPr lang="pt-BR" altLang="pt-BR" sz="2400" dirty="0" smtClean="0"/>
              <a:t>Vendas</a:t>
            </a:r>
            <a:r>
              <a:rPr lang="pt-BR" altLang="pt-BR" sz="2400" dirty="0"/>
              <a:t>;</a:t>
            </a:r>
            <a:endParaRPr lang="pt-BR" altLang="pt-BR" sz="2400" dirty="0" smtClean="0"/>
          </a:p>
          <a:p>
            <a:pPr marL="108585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Pesquisa </a:t>
            </a:r>
            <a:r>
              <a:rPr lang="pt-BR" altLang="pt-BR" sz="2400" dirty="0"/>
              <a:t>e </a:t>
            </a:r>
            <a:r>
              <a:rPr lang="pt-BR" altLang="pt-BR" sz="2400" dirty="0" smtClean="0"/>
              <a:t>Desenvolvimento</a:t>
            </a:r>
            <a:r>
              <a:rPr lang="pt-BR" altLang="pt-BR" sz="2400" dirty="0"/>
              <a:t>;</a:t>
            </a:r>
            <a:endParaRPr lang="pt-BR" altLang="pt-BR" sz="2400" dirty="0" smtClean="0"/>
          </a:p>
          <a:p>
            <a:pPr marL="108585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Fabricação </a:t>
            </a:r>
            <a:r>
              <a:rPr lang="pt-BR" altLang="pt-BR" sz="2400" dirty="0"/>
              <a:t>e </a:t>
            </a:r>
            <a:r>
              <a:rPr lang="pt-BR" altLang="pt-BR" sz="2400" dirty="0" smtClean="0"/>
              <a:t>Distribuição.</a:t>
            </a:r>
          </a:p>
          <a:p>
            <a:pPr marL="108585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Planejamento </a:t>
            </a:r>
            <a:r>
              <a:rPr lang="pt-BR" altLang="pt-BR" sz="2400" dirty="0"/>
              <a:t>Estratégico, </a:t>
            </a:r>
            <a:r>
              <a:rPr lang="pt-BR" altLang="pt-BR" sz="2400" dirty="0" smtClean="0"/>
              <a:t>Tático </a:t>
            </a:r>
            <a:r>
              <a:rPr lang="pt-BR" altLang="pt-BR" sz="2400" dirty="0"/>
              <a:t>e </a:t>
            </a:r>
            <a:r>
              <a:rPr lang="pt-BR" altLang="pt-BR" sz="2400" dirty="0" smtClean="0"/>
              <a:t>Operacional.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72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HABILIDADES</a:t>
            </a:r>
          </a:p>
          <a:p>
            <a:pPr marL="108585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/>
              <a:t>Estrutura e Comportamento </a:t>
            </a:r>
            <a:r>
              <a:rPr lang="pt-BR" altLang="pt-BR" sz="2400" dirty="0" smtClean="0"/>
              <a:t>Organizacional;</a:t>
            </a:r>
          </a:p>
          <a:p>
            <a:pPr marL="108585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 </a:t>
            </a:r>
            <a:r>
              <a:rPr lang="pt-BR" altLang="pt-BR" sz="2400" dirty="0"/>
              <a:t>Administração de </a:t>
            </a:r>
            <a:r>
              <a:rPr lang="pt-BR" altLang="pt-BR" sz="2400" dirty="0" smtClean="0"/>
              <a:t>Pessoal;</a:t>
            </a:r>
          </a:p>
          <a:p>
            <a:pPr marL="14859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 Compensação, benefícios, </a:t>
            </a:r>
            <a:r>
              <a:rPr lang="pt-BR" altLang="pt-BR" sz="2400" dirty="0"/>
              <a:t>etc.</a:t>
            </a:r>
          </a:p>
          <a:p>
            <a:pPr marL="108585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/>
              <a:t>Gestão do relacionamento no trabalho, </a:t>
            </a:r>
          </a:p>
          <a:p>
            <a:pPr marL="14859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Motivação</a:t>
            </a:r>
            <a:r>
              <a:rPr lang="pt-BR" altLang="pt-BR" sz="2400" dirty="0"/>
              <a:t>;</a:t>
            </a:r>
            <a:endParaRPr lang="pt-BR" altLang="pt-BR" sz="2400" dirty="0" smtClean="0"/>
          </a:p>
          <a:p>
            <a:pPr marL="14859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Delegação e supervisão;</a:t>
            </a:r>
          </a:p>
          <a:p>
            <a:pPr marL="14859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Construção e desenvolvimento de equipes; </a:t>
            </a:r>
          </a:p>
          <a:p>
            <a:pPr marL="14859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Gerenciamento </a:t>
            </a:r>
            <a:r>
              <a:rPr lang="pt-BR" altLang="pt-BR" sz="2400" dirty="0"/>
              <a:t>de </a:t>
            </a:r>
            <a:r>
              <a:rPr lang="pt-BR" altLang="pt-BR" sz="2400" dirty="0" smtClean="0"/>
              <a:t>conflitos;</a:t>
            </a:r>
          </a:p>
          <a:p>
            <a:pPr marL="14859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Entre outras.</a:t>
            </a: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70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263270" cy="36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HABILIDADES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5</a:t>
            </a:fld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577493" y="2077293"/>
            <a:ext cx="7712358" cy="4480907"/>
            <a:chOff x="577493" y="2077293"/>
            <a:chExt cx="7712358" cy="4480907"/>
          </a:xfrm>
        </p:grpSpPr>
        <p:pic>
          <p:nvPicPr>
            <p:cNvPr id="1026" name="Picture 2" descr="http://docmanagement.com.br/wp-content/uploads/2012/08/R7-Carreira-em-Alta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699" y="3430231"/>
              <a:ext cx="1586601" cy="158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lipse 3"/>
            <p:cNvSpPr/>
            <p:nvPr/>
          </p:nvSpPr>
          <p:spPr>
            <a:xfrm>
              <a:off x="3406849" y="2077293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Comunicação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6227135" y="3730294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Negociação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577493" y="3730294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Liderança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1344133" y="5571723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Resolução de Problemas</a:t>
              </a:r>
              <a:endParaRPr lang="pt-BR" dirty="0"/>
            </a:p>
          </p:txBody>
        </p:sp>
        <p:sp>
          <p:nvSpPr>
            <p:cNvPr id="11" name="Elipse 10"/>
            <p:cNvSpPr/>
            <p:nvPr/>
          </p:nvSpPr>
          <p:spPr>
            <a:xfrm>
              <a:off x="5469565" y="5552437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Influência na organização</a:t>
              </a:r>
              <a:endParaRPr lang="pt-BR" dirty="0"/>
            </a:p>
          </p:txBody>
        </p:sp>
        <p:sp>
          <p:nvSpPr>
            <p:cNvPr id="6" name="Seta para a direita 5"/>
            <p:cNvSpPr/>
            <p:nvPr/>
          </p:nvSpPr>
          <p:spPr>
            <a:xfrm>
              <a:off x="5469565" y="4157945"/>
              <a:ext cx="654788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 para a direita 12"/>
            <p:cNvSpPr/>
            <p:nvPr/>
          </p:nvSpPr>
          <p:spPr>
            <a:xfrm rot="10800000">
              <a:off x="2787227" y="4157943"/>
              <a:ext cx="742456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 para a direita 13"/>
            <p:cNvSpPr/>
            <p:nvPr/>
          </p:nvSpPr>
          <p:spPr>
            <a:xfrm rot="8138728">
              <a:off x="3194954" y="5133643"/>
              <a:ext cx="830241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rot="3416819">
              <a:off x="4748929" y="5190414"/>
              <a:ext cx="821552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eta para a direita 15"/>
            <p:cNvSpPr/>
            <p:nvPr/>
          </p:nvSpPr>
          <p:spPr>
            <a:xfrm rot="16200000">
              <a:off x="4238403" y="3155461"/>
              <a:ext cx="399607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234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263270" cy="36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HABILIDADES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6</a:t>
            </a:fld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577493" y="2077293"/>
            <a:ext cx="7712358" cy="4480907"/>
            <a:chOff x="577493" y="2077293"/>
            <a:chExt cx="7712358" cy="4480907"/>
          </a:xfrm>
        </p:grpSpPr>
        <p:pic>
          <p:nvPicPr>
            <p:cNvPr id="1026" name="Picture 2" descr="http://docmanagement.com.br/wp-content/uploads/2012/08/R7-Carreira-em-Alta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699" y="3430231"/>
              <a:ext cx="1586601" cy="158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lipse 3"/>
            <p:cNvSpPr/>
            <p:nvPr/>
          </p:nvSpPr>
          <p:spPr>
            <a:xfrm>
              <a:off x="3406849" y="2077293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Comunicação</a:t>
              </a:r>
              <a:endParaRPr lang="pt-BR" dirty="0"/>
            </a:p>
          </p:txBody>
        </p:sp>
        <p:sp>
          <p:nvSpPr>
            <p:cNvPr id="8" name="Elipse 7"/>
            <p:cNvSpPr/>
            <p:nvPr/>
          </p:nvSpPr>
          <p:spPr>
            <a:xfrm>
              <a:off x="6227135" y="3730294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Negociação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577493" y="3730294"/>
              <a:ext cx="2062716" cy="98647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Liderança</a:t>
              </a:r>
              <a:endParaRPr lang="pt-BR" dirty="0"/>
            </a:p>
          </p:txBody>
        </p:sp>
        <p:sp>
          <p:nvSpPr>
            <p:cNvPr id="10" name="Elipse 9"/>
            <p:cNvSpPr/>
            <p:nvPr/>
          </p:nvSpPr>
          <p:spPr>
            <a:xfrm>
              <a:off x="1344133" y="5571723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Resolução de Problemas</a:t>
              </a:r>
              <a:endParaRPr lang="pt-BR" dirty="0"/>
            </a:p>
          </p:txBody>
        </p:sp>
        <p:sp>
          <p:nvSpPr>
            <p:cNvPr id="11" name="Elipse 10"/>
            <p:cNvSpPr/>
            <p:nvPr/>
          </p:nvSpPr>
          <p:spPr>
            <a:xfrm>
              <a:off x="5469565" y="5552437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Influência na organização</a:t>
              </a:r>
              <a:endParaRPr lang="pt-BR" dirty="0"/>
            </a:p>
          </p:txBody>
        </p:sp>
        <p:sp>
          <p:nvSpPr>
            <p:cNvPr id="6" name="Seta para a direita 5"/>
            <p:cNvSpPr/>
            <p:nvPr/>
          </p:nvSpPr>
          <p:spPr>
            <a:xfrm>
              <a:off x="5469565" y="4157945"/>
              <a:ext cx="654788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 para a direita 12"/>
            <p:cNvSpPr/>
            <p:nvPr/>
          </p:nvSpPr>
          <p:spPr>
            <a:xfrm rot="10800000">
              <a:off x="2787227" y="4157943"/>
              <a:ext cx="742456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 para a direita 13"/>
            <p:cNvSpPr/>
            <p:nvPr/>
          </p:nvSpPr>
          <p:spPr>
            <a:xfrm rot="8138728">
              <a:off x="3194954" y="5133643"/>
              <a:ext cx="830241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rot="3416819">
              <a:off x="4748929" y="5190414"/>
              <a:ext cx="821552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eta para a direita 15"/>
            <p:cNvSpPr/>
            <p:nvPr/>
          </p:nvSpPr>
          <p:spPr>
            <a:xfrm rot="16200000">
              <a:off x="4238403" y="3155461"/>
              <a:ext cx="399607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066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LIDERANÇA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Liderar </a:t>
            </a:r>
            <a:r>
              <a:rPr lang="pt-BR" altLang="pt-BR" sz="2400" dirty="0" smtClean="0"/>
              <a:t>≠ </a:t>
            </a:r>
            <a:r>
              <a:rPr lang="pt-BR" altLang="pt-BR" sz="2400" dirty="0"/>
              <a:t>Gerenciar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não necessariamente o líder será o </a:t>
            </a:r>
            <a:r>
              <a:rPr lang="pt-BR" altLang="pt-BR" sz="2400" dirty="0" smtClean="0"/>
              <a:t>gerente;</a:t>
            </a:r>
            <a:endParaRPr lang="pt-BR" altLang="pt-BR" sz="2400" dirty="0"/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mas os dois perfis são </a:t>
            </a:r>
            <a:r>
              <a:rPr lang="pt-BR" altLang="pt-BR" sz="2400" dirty="0" smtClean="0"/>
              <a:t>necessários.</a:t>
            </a:r>
            <a:endParaRPr lang="pt-BR" altLang="pt-BR" sz="2400" dirty="0"/>
          </a:p>
          <a:p>
            <a:pPr marL="108585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Gerência: </a:t>
            </a:r>
            <a:endParaRPr lang="pt-BR" altLang="pt-BR" sz="2400" dirty="0" smtClean="0"/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consiste </a:t>
            </a:r>
            <a:r>
              <a:rPr lang="pt-BR" altLang="pt-BR" sz="2400" dirty="0"/>
              <a:t>em atender </a:t>
            </a:r>
            <a:r>
              <a:rPr lang="pt-BR" altLang="pt-BR" sz="2400" i="1" dirty="0" smtClean="0"/>
              <a:t>stakeholders.</a:t>
            </a:r>
            <a:endParaRPr lang="pt-BR" altLang="pt-BR" sz="2400" i="1" dirty="0"/>
          </a:p>
          <a:p>
            <a:pPr marL="108585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Liderar envolve: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Estabelecer uma </a:t>
            </a:r>
            <a:r>
              <a:rPr lang="pt-BR" altLang="pt-BR" sz="2400" dirty="0" smtClean="0"/>
              <a:t>direção;</a:t>
            </a:r>
            <a:endParaRPr lang="pt-BR" altLang="pt-BR" sz="2400" dirty="0"/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“Alinhar” pessoas: para alcançar a </a:t>
            </a:r>
            <a:r>
              <a:rPr lang="pt-BR" altLang="pt-BR" sz="2400" dirty="0" smtClean="0"/>
              <a:t>visão;</a:t>
            </a:r>
            <a:endParaRPr lang="pt-BR" altLang="pt-BR" sz="2400" dirty="0"/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Motivação e i</a:t>
            </a:r>
            <a:r>
              <a:rPr lang="pt-BR" altLang="pt-BR" sz="2400" dirty="0" smtClean="0"/>
              <a:t>nspiração</a:t>
            </a:r>
            <a:r>
              <a:rPr lang="pt-BR" altLang="pt-BR" sz="2400" dirty="0"/>
              <a:t>: ajudando pessoas a superar questões políticas, burocráticas, </a:t>
            </a:r>
            <a:r>
              <a:rPr lang="pt-BR" altLang="pt-BR" sz="2400" dirty="0" smtClean="0"/>
              <a:t>recursos.</a:t>
            </a: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06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263270" cy="36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HABILIDADES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8</a:t>
            </a:fld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577493" y="2077293"/>
            <a:ext cx="7712358" cy="4480907"/>
            <a:chOff x="577493" y="2077293"/>
            <a:chExt cx="7712358" cy="4480907"/>
          </a:xfrm>
        </p:grpSpPr>
        <p:pic>
          <p:nvPicPr>
            <p:cNvPr id="1026" name="Picture 2" descr="http://docmanagement.com.br/wp-content/uploads/2012/08/R7-Carreira-em-Alta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699" y="3430231"/>
              <a:ext cx="1586601" cy="158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lipse 3"/>
            <p:cNvSpPr/>
            <p:nvPr/>
          </p:nvSpPr>
          <p:spPr>
            <a:xfrm>
              <a:off x="3406849" y="2077293"/>
              <a:ext cx="2062716" cy="98647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lt1"/>
                  </a:solidFill>
                </a:rPr>
                <a:t>Comunicação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227135" y="3730294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Negociação</a:t>
              </a:r>
              <a:endParaRPr lang="pt-BR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577493" y="3730294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Liderança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1344133" y="5571723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Resolução de Problemas</a:t>
              </a:r>
              <a:endParaRPr lang="pt-BR" dirty="0"/>
            </a:p>
          </p:txBody>
        </p:sp>
        <p:sp>
          <p:nvSpPr>
            <p:cNvPr id="11" name="Elipse 10"/>
            <p:cNvSpPr/>
            <p:nvPr/>
          </p:nvSpPr>
          <p:spPr>
            <a:xfrm>
              <a:off x="5469565" y="5552437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Influência na organização</a:t>
              </a:r>
              <a:endParaRPr lang="pt-BR" dirty="0"/>
            </a:p>
          </p:txBody>
        </p:sp>
        <p:sp>
          <p:nvSpPr>
            <p:cNvPr id="6" name="Seta para a direita 5"/>
            <p:cNvSpPr/>
            <p:nvPr/>
          </p:nvSpPr>
          <p:spPr>
            <a:xfrm>
              <a:off x="5469565" y="4157945"/>
              <a:ext cx="654788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 para a direita 12"/>
            <p:cNvSpPr/>
            <p:nvPr/>
          </p:nvSpPr>
          <p:spPr>
            <a:xfrm rot="10800000">
              <a:off x="2787227" y="4157943"/>
              <a:ext cx="742456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 para a direita 13"/>
            <p:cNvSpPr/>
            <p:nvPr/>
          </p:nvSpPr>
          <p:spPr>
            <a:xfrm rot="8138728">
              <a:off x="3194954" y="5133643"/>
              <a:ext cx="830241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rot="3416819">
              <a:off x="4748929" y="5190414"/>
              <a:ext cx="821552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eta para a direita 15"/>
            <p:cNvSpPr/>
            <p:nvPr/>
          </p:nvSpPr>
          <p:spPr>
            <a:xfrm rot="16200000">
              <a:off x="4238403" y="3155461"/>
              <a:ext cx="399607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0822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 smtClean="0"/>
              <a:t>COMUNICAÇÃO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Características da boa comunicação: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Deve </a:t>
            </a:r>
            <a:r>
              <a:rPr lang="pt-BR" altLang="pt-BR" sz="2400" dirty="0"/>
              <a:t>ser </a:t>
            </a:r>
            <a:r>
              <a:rPr lang="pt-BR" altLang="pt-BR" sz="2400" dirty="0" smtClean="0"/>
              <a:t>clara</a:t>
            </a:r>
            <a:r>
              <a:rPr lang="pt-BR" altLang="pt-BR" sz="2400" dirty="0"/>
              <a:t>;</a:t>
            </a:r>
            <a:endParaRPr lang="pt-BR" altLang="pt-BR" sz="2400" dirty="0" smtClean="0"/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Não ambígua</a:t>
            </a:r>
            <a:r>
              <a:rPr lang="pt-BR" altLang="pt-BR" sz="2400" dirty="0"/>
              <a:t>;</a:t>
            </a:r>
            <a:endParaRPr lang="pt-BR" altLang="pt-BR" sz="2400" dirty="0" smtClean="0"/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Íntegra;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Compreensível.</a:t>
            </a:r>
            <a:endParaRPr lang="pt-BR" altLang="pt-BR" sz="2400" dirty="0"/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pt-BR" altLang="pt-BR" sz="2400" dirty="0" smtClean="0"/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Questões importantes: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Como e quando comunicar?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Qual o meio utilizar?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smtClean="0"/>
              <a:t>Qual o público alvo?</a:t>
            </a: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5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IFC BLUMENAU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IFC BLUMENAU" id="{E839D3FE-A996-4552-9541-4494435EC041}" vid="{9F477B03-9030-4919-A218-34F728A072A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IFC BLUMENAU</Template>
  <TotalTime>1133</TotalTime>
  <Words>746</Words>
  <Application>Microsoft Office PowerPoint</Application>
  <PresentationFormat>Apresentação na tela (4:3)</PresentationFormat>
  <Paragraphs>196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TEMA IFC BLUMENAU</vt:lpstr>
      <vt:lpstr>Gerenciamento de Projetos</vt:lpstr>
      <vt:lpstr>Agenda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Adriano Pessini</dc:creator>
  <cp:lastModifiedBy>Adriano</cp:lastModifiedBy>
  <cp:revision>103</cp:revision>
  <dcterms:created xsi:type="dcterms:W3CDTF">2016-03-08T18:32:54Z</dcterms:created>
  <dcterms:modified xsi:type="dcterms:W3CDTF">2017-08-01T21:28:55Z</dcterms:modified>
</cp:coreProperties>
</file>