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355" r:id="rId4"/>
    <p:sldId id="356" r:id="rId5"/>
    <p:sldId id="359" r:id="rId6"/>
    <p:sldId id="327" r:id="rId7"/>
    <p:sldId id="328" r:id="rId8"/>
    <p:sldId id="357" r:id="rId9"/>
    <p:sldId id="330" r:id="rId10"/>
    <p:sldId id="358" r:id="rId11"/>
    <p:sldId id="360" r:id="rId12"/>
    <p:sldId id="361" r:id="rId13"/>
    <p:sldId id="362" r:id="rId14"/>
    <p:sldId id="364" r:id="rId15"/>
    <p:sldId id="363" r:id="rId16"/>
    <p:sldId id="366" r:id="rId17"/>
    <p:sldId id="367" r:id="rId18"/>
    <p:sldId id="373" r:id="rId19"/>
    <p:sldId id="365" r:id="rId20"/>
    <p:sldId id="368" r:id="rId21"/>
    <p:sldId id="369" r:id="rId22"/>
    <p:sldId id="370" r:id="rId23"/>
    <p:sldId id="371" r:id="rId24"/>
    <p:sldId id="372" r:id="rId25"/>
    <p:sldId id="374" r:id="rId26"/>
    <p:sldId id="375" r:id="rId27"/>
    <p:sldId id="380" r:id="rId28"/>
    <p:sldId id="381" r:id="rId29"/>
    <p:sldId id="382" r:id="rId30"/>
    <p:sldId id="383" r:id="rId31"/>
    <p:sldId id="384" r:id="rId32"/>
    <p:sldId id="377" r:id="rId33"/>
    <p:sldId id="376" r:id="rId34"/>
    <p:sldId id="378" r:id="rId35"/>
    <p:sldId id="385" r:id="rId36"/>
    <p:sldId id="379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1A431-A6DA-4548-A4CA-FED5004AD98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EAEF17-A721-4CCD-9E51-B51D16263C9A}">
      <dgm:prSet phldrT="[Texto]"/>
      <dgm:spPr/>
      <dgm:t>
        <a:bodyPr/>
        <a:lstStyle/>
        <a:p>
          <a:r>
            <a:rPr lang="pt-BR" dirty="0" smtClean="0"/>
            <a:t>W</a:t>
          </a:r>
          <a:endParaRPr lang="pt-BR" dirty="0"/>
        </a:p>
      </dgm:t>
    </dgm:pt>
    <dgm:pt modelId="{C89D34EA-6A7A-4073-81E4-C1A7CE1CD81A}" type="parTrans" cxnId="{FCF9829E-B190-4058-B53B-FE36C4BBF4E6}">
      <dgm:prSet/>
      <dgm:spPr/>
      <dgm:t>
        <a:bodyPr/>
        <a:lstStyle/>
        <a:p>
          <a:endParaRPr lang="pt-BR"/>
        </a:p>
      </dgm:t>
    </dgm:pt>
    <dgm:pt modelId="{9D919418-20AC-422C-AE5E-4AB7ADF952CD}" type="sibTrans" cxnId="{FCF9829E-B190-4058-B53B-FE36C4BBF4E6}">
      <dgm:prSet/>
      <dgm:spPr/>
      <dgm:t>
        <a:bodyPr/>
        <a:lstStyle/>
        <a:p>
          <a:endParaRPr lang="pt-BR"/>
        </a:p>
      </dgm:t>
    </dgm:pt>
    <dgm:pt modelId="{F8D96443-F464-4726-939B-0AB560287983}">
      <dgm:prSet phldrT="[Texto]"/>
      <dgm:spPr/>
      <dgm:t>
        <a:bodyPr/>
        <a:lstStyle/>
        <a:p>
          <a:r>
            <a:rPr lang="pt-BR" dirty="0" smtClean="0"/>
            <a:t>Esforço, empenho ou exercício físico ou mental sustentado de habilidade para superar obstáculos e atingir um objetivo.</a:t>
          </a:r>
          <a:endParaRPr lang="pt-BR" dirty="0"/>
        </a:p>
      </dgm:t>
    </dgm:pt>
    <dgm:pt modelId="{4CA21945-4D07-4A8F-8A36-7F54750AEB08}" type="parTrans" cxnId="{648DB98B-E572-49B2-9CC4-586107C8E02D}">
      <dgm:prSet/>
      <dgm:spPr/>
      <dgm:t>
        <a:bodyPr/>
        <a:lstStyle/>
        <a:p>
          <a:endParaRPr lang="pt-BR"/>
        </a:p>
      </dgm:t>
    </dgm:pt>
    <dgm:pt modelId="{B9961912-C5CB-4E71-963B-F1BB0F7BABB5}" type="sibTrans" cxnId="{648DB98B-E572-49B2-9CC4-586107C8E02D}">
      <dgm:prSet/>
      <dgm:spPr/>
      <dgm:t>
        <a:bodyPr/>
        <a:lstStyle/>
        <a:p>
          <a:endParaRPr lang="pt-BR"/>
        </a:p>
      </dgm:t>
    </dgm:pt>
    <dgm:pt modelId="{B8D0C1F9-AD9F-4D86-8D58-11664A9654D8}">
      <dgm:prSet phldrT="[Texto]"/>
      <dgm:spPr/>
      <dgm:t>
        <a:bodyPr/>
        <a:lstStyle/>
        <a:p>
          <a:r>
            <a:rPr lang="pt-BR" dirty="0" smtClean="0"/>
            <a:t>B</a:t>
          </a:r>
          <a:endParaRPr lang="pt-BR" dirty="0"/>
        </a:p>
      </dgm:t>
    </dgm:pt>
    <dgm:pt modelId="{F301C7AC-E626-4608-9602-C0B0B8ABFE09}" type="parTrans" cxnId="{5381CEBC-31FC-44B0-B0D6-DDBA3FE9AF74}">
      <dgm:prSet/>
      <dgm:spPr/>
      <dgm:t>
        <a:bodyPr/>
        <a:lstStyle/>
        <a:p>
          <a:endParaRPr lang="pt-BR"/>
        </a:p>
      </dgm:t>
    </dgm:pt>
    <dgm:pt modelId="{38A6A133-425F-4886-BB80-4859E54150E1}" type="sibTrans" cxnId="{5381CEBC-31FC-44B0-B0D6-DDBA3FE9AF74}">
      <dgm:prSet/>
      <dgm:spPr/>
      <dgm:t>
        <a:bodyPr/>
        <a:lstStyle/>
        <a:p>
          <a:endParaRPr lang="pt-BR"/>
        </a:p>
      </dgm:t>
    </dgm:pt>
    <dgm:pt modelId="{2F9370DF-03D9-48E6-9105-F23D63E7A5AD}">
      <dgm:prSet phldrT="[Texto]"/>
      <dgm:spPr/>
      <dgm:t>
        <a:bodyPr/>
        <a:lstStyle/>
        <a:p>
          <a:r>
            <a:rPr lang="pt-BR" dirty="0" smtClean="0"/>
            <a:t>O processo de subdivisão das principais entregas do projeto e do trabalho do projeto em componentes menores e mais facilmente gerenciáveis.</a:t>
          </a:r>
          <a:endParaRPr lang="pt-BR" dirty="0"/>
        </a:p>
      </dgm:t>
    </dgm:pt>
    <dgm:pt modelId="{9C3DB97A-77C9-42EE-9E86-DDFCAAE6900D}" type="parTrans" cxnId="{7535B6E0-98C3-4427-8A62-301C679B0943}">
      <dgm:prSet/>
      <dgm:spPr/>
      <dgm:t>
        <a:bodyPr/>
        <a:lstStyle/>
        <a:p>
          <a:endParaRPr lang="pt-BR"/>
        </a:p>
      </dgm:t>
    </dgm:pt>
    <dgm:pt modelId="{2D600D16-5207-48FF-A324-9819E2CC112C}" type="sibTrans" cxnId="{7535B6E0-98C3-4427-8A62-301C679B0943}">
      <dgm:prSet/>
      <dgm:spPr/>
      <dgm:t>
        <a:bodyPr/>
        <a:lstStyle/>
        <a:p>
          <a:endParaRPr lang="pt-BR"/>
        </a:p>
      </dgm:t>
    </dgm:pt>
    <dgm:pt modelId="{187D2002-61FF-45D5-B94A-FE8327937520}">
      <dgm:prSet phldrT="[Texto]"/>
      <dgm:spPr/>
      <dgm:t>
        <a:bodyPr/>
        <a:lstStyle/>
        <a:p>
          <a:r>
            <a:rPr lang="pt-BR" dirty="0" smtClean="0"/>
            <a:t>S</a:t>
          </a:r>
          <a:endParaRPr lang="pt-BR" dirty="0"/>
        </a:p>
      </dgm:t>
    </dgm:pt>
    <dgm:pt modelId="{5842FE93-A9AC-4519-96E7-B3085E09B883}" type="parTrans" cxnId="{299B8FAB-D2B7-4B6E-8D59-82A4EF3260CB}">
      <dgm:prSet/>
      <dgm:spPr/>
      <dgm:t>
        <a:bodyPr/>
        <a:lstStyle/>
        <a:p>
          <a:endParaRPr lang="pt-BR"/>
        </a:p>
      </dgm:t>
    </dgm:pt>
    <dgm:pt modelId="{8CA63E99-9333-419D-A2BE-B285857B2298}" type="sibTrans" cxnId="{299B8FAB-D2B7-4B6E-8D59-82A4EF3260CB}">
      <dgm:prSet/>
      <dgm:spPr/>
      <dgm:t>
        <a:bodyPr/>
        <a:lstStyle/>
        <a:p>
          <a:endParaRPr lang="pt-BR"/>
        </a:p>
      </dgm:t>
    </dgm:pt>
    <dgm:pt modelId="{D8C7CA4D-5323-49B4-9FCC-38470F151B02}">
      <dgm:prSet phldrT="[Texto]"/>
      <dgm:spPr/>
      <dgm:t>
        <a:bodyPr/>
        <a:lstStyle/>
        <a:p>
          <a:r>
            <a:rPr lang="pt-BR" dirty="0" smtClean="0"/>
            <a:t>Estrutura, representação gráfica/textual.</a:t>
          </a:r>
          <a:endParaRPr lang="pt-BR" dirty="0"/>
        </a:p>
      </dgm:t>
    </dgm:pt>
    <dgm:pt modelId="{282ED9E7-6D1F-47C3-9164-7A4CAE92E2B6}" type="parTrans" cxnId="{78CF2189-5B76-4AD8-9E61-5B359BA411FD}">
      <dgm:prSet/>
      <dgm:spPr/>
      <dgm:t>
        <a:bodyPr/>
        <a:lstStyle/>
        <a:p>
          <a:endParaRPr lang="pt-BR"/>
        </a:p>
      </dgm:t>
    </dgm:pt>
    <dgm:pt modelId="{DA0C3E28-7852-4DDB-A923-A06D98FE4C72}" type="sibTrans" cxnId="{78CF2189-5B76-4AD8-9E61-5B359BA411FD}">
      <dgm:prSet/>
      <dgm:spPr/>
      <dgm:t>
        <a:bodyPr/>
        <a:lstStyle/>
        <a:p>
          <a:endParaRPr lang="pt-BR"/>
        </a:p>
      </dgm:t>
    </dgm:pt>
    <dgm:pt modelId="{FD38FAD1-9AF5-4BA5-A755-D076AA7D9D46}" type="pres">
      <dgm:prSet presAssocID="{85A1A431-A6DA-4548-A4CA-FED5004AD98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8971E7C-5465-4D9D-8BEA-EA66A5A5F379}" type="pres">
      <dgm:prSet presAssocID="{B3EAEF17-A721-4CCD-9E51-B51D16263C9A}" presName="composite" presStyleCnt="0"/>
      <dgm:spPr/>
    </dgm:pt>
    <dgm:pt modelId="{ADAE790E-457B-4308-995E-7E5B62EC386A}" type="pres">
      <dgm:prSet presAssocID="{B3EAEF17-A721-4CCD-9E51-B51D16263C9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3F9F1F-70DC-4F97-A944-1592C75C1536}" type="pres">
      <dgm:prSet presAssocID="{B3EAEF17-A721-4CCD-9E51-B51D16263C9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FEF3D9-C804-458A-BD38-50DC0BB131B3}" type="pres">
      <dgm:prSet presAssocID="{9D919418-20AC-422C-AE5E-4AB7ADF952CD}" presName="sp" presStyleCnt="0"/>
      <dgm:spPr/>
    </dgm:pt>
    <dgm:pt modelId="{D8E55665-21DC-45A0-9AE2-C3CC434D7881}" type="pres">
      <dgm:prSet presAssocID="{B8D0C1F9-AD9F-4D86-8D58-11664A9654D8}" presName="composite" presStyleCnt="0"/>
      <dgm:spPr/>
    </dgm:pt>
    <dgm:pt modelId="{C4A25AC1-9539-484D-88FF-D9DEEF5EAB1F}" type="pres">
      <dgm:prSet presAssocID="{B8D0C1F9-AD9F-4D86-8D58-11664A9654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C6D933-149D-4B97-A854-95C0B42B1A99}" type="pres">
      <dgm:prSet presAssocID="{B8D0C1F9-AD9F-4D86-8D58-11664A9654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E7C84C-5D69-49A4-A011-4FBC42FA0DAE}" type="pres">
      <dgm:prSet presAssocID="{38A6A133-425F-4886-BB80-4859E54150E1}" presName="sp" presStyleCnt="0"/>
      <dgm:spPr/>
    </dgm:pt>
    <dgm:pt modelId="{3862F2B7-7400-4B9F-B6DB-16094764E158}" type="pres">
      <dgm:prSet presAssocID="{187D2002-61FF-45D5-B94A-FE8327937520}" presName="composite" presStyleCnt="0"/>
      <dgm:spPr/>
    </dgm:pt>
    <dgm:pt modelId="{3BAC5761-FB6C-4D3B-A49D-A15A7611FC18}" type="pres">
      <dgm:prSet presAssocID="{187D2002-61FF-45D5-B94A-FE83279375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FD010D-7C35-4922-9903-BD83CF7514BC}" type="pres">
      <dgm:prSet presAssocID="{187D2002-61FF-45D5-B94A-FE83279375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99B8FAB-D2B7-4B6E-8D59-82A4EF3260CB}" srcId="{85A1A431-A6DA-4548-A4CA-FED5004AD981}" destId="{187D2002-61FF-45D5-B94A-FE8327937520}" srcOrd="2" destOrd="0" parTransId="{5842FE93-A9AC-4519-96E7-B3085E09B883}" sibTransId="{8CA63E99-9333-419D-A2BE-B285857B2298}"/>
    <dgm:cxn modelId="{9C162626-6E63-443B-BFB5-5C3C8E926FD5}" type="presOf" srcId="{F8D96443-F464-4726-939B-0AB560287983}" destId="{883F9F1F-70DC-4F97-A944-1592C75C1536}" srcOrd="0" destOrd="0" presId="urn:microsoft.com/office/officeart/2005/8/layout/chevron2"/>
    <dgm:cxn modelId="{648DB98B-E572-49B2-9CC4-586107C8E02D}" srcId="{B3EAEF17-A721-4CCD-9E51-B51D16263C9A}" destId="{F8D96443-F464-4726-939B-0AB560287983}" srcOrd="0" destOrd="0" parTransId="{4CA21945-4D07-4A8F-8A36-7F54750AEB08}" sibTransId="{B9961912-C5CB-4E71-963B-F1BB0F7BABB5}"/>
    <dgm:cxn modelId="{903592A7-B80D-475E-8473-57AA72C16856}" type="presOf" srcId="{D8C7CA4D-5323-49B4-9FCC-38470F151B02}" destId="{69FD010D-7C35-4922-9903-BD83CF7514BC}" srcOrd="0" destOrd="0" presId="urn:microsoft.com/office/officeart/2005/8/layout/chevron2"/>
    <dgm:cxn modelId="{5381CEBC-31FC-44B0-B0D6-DDBA3FE9AF74}" srcId="{85A1A431-A6DA-4548-A4CA-FED5004AD981}" destId="{B8D0C1F9-AD9F-4D86-8D58-11664A9654D8}" srcOrd="1" destOrd="0" parTransId="{F301C7AC-E626-4608-9602-C0B0B8ABFE09}" sibTransId="{38A6A133-425F-4886-BB80-4859E54150E1}"/>
    <dgm:cxn modelId="{21E3E42C-C6D2-48E0-AA2F-9F06D3C7CFD3}" type="presOf" srcId="{B8D0C1F9-AD9F-4D86-8D58-11664A9654D8}" destId="{C4A25AC1-9539-484D-88FF-D9DEEF5EAB1F}" srcOrd="0" destOrd="0" presId="urn:microsoft.com/office/officeart/2005/8/layout/chevron2"/>
    <dgm:cxn modelId="{368F19BC-CB3D-4FE1-B877-39BEAC81D1D4}" type="presOf" srcId="{85A1A431-A6DA-4548-A4CA-FED5004AD981}" destId="{FD38FAD1-9AF5-4BA5-A755-D076AA7D9D46}" srcOrd="0" destOrd="0" presId="urn:microsoft.com/office/officeart/2005/8/layout/chevron2"/>
    <dgm:cxn modelId="{78CF2189-5B76-4AD8-9E61-5B359BA411FD}" srcId="{187D2002-61FF-45D5-B94A-FE8327937520}" destId="{D8C7CA4D-5323-49B4-9FCC-38470F151B02}" srcOrd="0" destOrd="0" parTransId="{282ED9E7-6D1F-47C3-9164-7A4CAE92E2B6}" sibTransId="{DA0C3E28-7852-4DDB-A923-A06D98FE4C72}"/>
    <dgm:cxn modelId="{C27972A0-BB94-42C1-B590-11678DD3AC4A}" type="presOf" srcId="{2F9370DF-03D9-48E6-9105-F23D63E7A5AD}" destId="{2BC6D933-149D-4B97-A854-95C0B42B1A99}" srcOrd="0" destOrd="0" presId="urn:microsoft.com/office/officeart/2005/8/layout/chevron2"/>
    <dgm:cxn modelId="{4ACA99D7-3166-4901-956C-7F111C85A0D1}" type="presOf" srcId="{B3EAEF17-A721-4CCD-9E51-B51D16263C9A}" destId="{ADAE790E-457B-4308-995E-7E5B62EC386A}" srcOrd="0" destOrd="0" presId="urn:microsoft.com/office/officeart/2005/8/layout/chevron2"/>
    <dgm:cxn modelId="{7535B6E0-98C3-4427-8A62-301C679B0943}" srcId="{B8D0C1F9-AD9F-4D86-8D58-11664A9654D8}" destId="{2F9370DF-03D9-48E6-9105-F23D63E7A5AD}" srcOrd="0" destOrd="0" parTransId="{9C3DB97A-77C9-42EE-9E86-DDFCAAE6900D}" sibTransId="{2D600D16-5207-48FF-A324-9819E2CC112C}"/>
    <dgm:cxn modelId="{FCF9829E-B190-4058-B53B-FE36C4BBF4E6}" srcId="{85A1A431-A6DA-4548-A4CA-FED5004AD981}" destId="{B3EAEF17-A721-4CCD-9E51-B51D16263C9A}" srcOrd="0" destOrd="0" parTransId="{C89D34EA-6A7A-4073-81E4-C1A7CE1CD81A}" sibTransId="{9D919418-20AC-422C-AE5E-4AB7ADF952CD}"/>
    <dgm:cxn modelId="{3CA09839-14F9-430C-B942-705806A08214}" type="presOf" srcId="{187D2002-61FF-45D5-B94A-FE8327937520}" destId="{3BAC5761-FB6C-4D3B-A49D-A15A7611FC18}" srcOrd="0" destOrd="0" presId="urn:microsoft.com/office/officeart/2005/8/layout/chevron2"/>
    <dgm:cxn modelId="{E2FB8EA2-DD5E-45B6-A57A-E2E62D87771E}" type="presParOf" srcId="{FD38FAD1-9AF5-4BA5-A755-D076AA7D9D46}" destId="{C8971E7C-5465-4D9D-8BEA-EA66A5A5F379}" srcOrd="0" destOrd="0" presId="urn:microsoft.com/office/officeart/2005/8/layout/chevron2"/>
    <dgm:cxn modelId="{7F6A311F-FAA3-4611-B0F1-4F300E7D7FCC}" type="presParOf" srcId="{C8971E7C-5465-4D9D-8BEA-EA66A5A5F379}" destId="{ADAE790E-457B-4308-995E-7E5B62EC386A}" srcOrd="0" destOrd="0" presId="urn:microsoft.com/office/officeart/2005/8/layout/chevron2"/>
    <dgm:cxn modelId="{9E7836E1-7B81-40FA-BD2B-E9A92FB32CDC}" type="presParOf" srcId="{C8971E7C-5465-4D9D-8BEA-EA66A5A5F379}" destId="{883F9F1F-70DC-4F97-A944-1592C75C1536}" srcOrd="1" destOrd="0" presId="urn:microsoft.com/office/officeart/2005/8/layout/chevron2"/>
    <dgm:cxn modelId="{6850A3F7-BEC4-45EB-9FF9-848C3E73CE37}" type="presParOf" srcId="{FD38FAD1-9AF5-4BA5-A755-D076AA7D9D46}" destId="{FEFEF3D9-C804-458A-BD38-50DC0BB131B3}" srcOrd="1" destOrd="0" presId="urn:microsoft.com/office/officeart/2005/8/layout/chevron2"/>
    <dgm:cxn modelId="{0CC0F03E-EF6D-409D-965F-AE5D81E20472}" type="presParOf" srcId="{FD38FAD1-9AF5-4BA5-A755-D076AA7D9D46}" destId="{D8E55665-21DC-45A0-9AE2-C3CC434D7881}" srcOrd="2" destOrd="0" presId="urn:microsoft.com/office/officeart/2005/8/layout/chevron2"/>
    <dgm:cxn modelId="{5EFB491C-8588-4251-B8EE-70A9EDFB7623}" type="presParOf" srcId="{D8E55665-21DC-45A0-9AE2-C3CC434D7881}" destId="{C4A25AC1-9539-484D-88FF-D9DEEF5EAB1F}" srcOrd="0" destOrd="0" presId="urn:microsoft.com/office/officeart/2005/8/layout/chevron2"/>
    <dgm:cxn modelId="{125BF586-67CE-442D-A220-8448BF284C27}" type="presParOf" srcId="{D8E55665-21DC-45A0-9AE2-C3CC434D7881}" destId="{2BC6D933-149D-4B97-A854-95C0B42B1A99}" srcOrd="1" destOrd="0" presId="urn:microsoft.com/office/officeart/2005/8/layout/chevron2"/>
    <dgm:cxn modelId="{C94A11A0-323B-4A11-8396-7D29CEA55D5D}" type="presParOf" srcId="{FD38FAD1-9AF5-4BA5-A755-D076AA7D9D46}" destId="{E4E7C84C-5D69-49A4-A011-4FBC42FA0DAE}" srcOrd="3" destOrd="0" presId="urn:microsoft.com/office/officeart/2005/8/layout/chevron2"/>
    <dgm:cxn modelId="{45A221B6-3D6F-4D2B-9D99-DECA38BF02B7}" type="presParOf" srcId="{FD38FAD1-9AF5-4BA5-A755-D076AA7D9D46}" destId="{3862F2B7-7400-4B9F-B6DB-16094764E158}" srcOrd="4" destOrd="0" presId="urn:microsoft.com/office/officeart/2005/8/layout/chevron2"/>
    <dgm:cxn modelId="{6D004C0A-C5D5-489C-96E5-8A5C4F21CE97}" type="presParOf" srcId="{3862F2B7-7400-4B9F-B6DB-16094764E158}" destId="{3BAC5761-FB6C-4D3B-A49D-A15A7611FC18}" srcOrd="0" destOrd="0" presId="urn:microsoft.com/office/officeart/2005/8/layout/chevron2"/>
    <dgm:cxn modelId="{D760AC8C-E2B6-4F44-AFD1-81259585AB27}" type="presParOf" srcId="{3862F2B7-7400-4B9F-B6DB-16094764E158}" destId="{69FD010D-7C35-4922-9903-BD83CF7514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790E-457B-4308-995E-7E5B62EC386A}">
      <dsp:nvSpPr>
        <dsp:cNvPr id="0" name=""/>
        <dsp:cNvSpPr/>
      </dsp:nvSpPr>
      <dsp:spPr>
        <a:xfrm rot="5400000">
          <a:off x="-254508" y="256717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W</a:t>
          </a:r>
          <a:endParaRPr lang="pt-BR" sz="3300" kern="1200" dirty="0"/>
        </a:p>
      </dsp:txBody>
      <dsp:txXfrm rot="-5400000">
        <a:off x="1" y="596063"/>
        <a:ext cx="1187707" cy="509017"/>
      </dsp:txXfrm>
    </dsp:sp>
    <dsp:sp modelId="{883F9F1F-70DC-4F97-A944-1592C75C1536}">
      <dsp:nvSpPr>
        <dsp:cNvPr id="0" name=""/>
        <dsp:cNvSpPr/>
      </dsp:nvSpPr>
      <dsp:spPr>
        <a:xfrm rot="5400000">
          <a:off x="4157218" y="-2967301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Esforço, empenho ou exercício físico ou mental sustentado de habilidade para superar obstáculos e atingir um objetivo.</a:t>
          </a:r>
          <a:endParaRPr lang="pt-BR" sz="2300" kern="1200" dirty="0"/>
        </a:p>
      </dsp:txBody>
      <dsp:txXfrm rot="-5400000">
        <a:off x="1187707" y="56048"/>
        <a:ext cx="6988054" cy="995194"/>
      </dsp:txXfrm>
    </dsp:sp>
    <dsp:sp modelId="{C4A25AC1-9539-484D-88FF-D9DEEF5EAB1F}">
      <dsp:nvSpPr>
        <dsp:cNvPr id="0" name=""/>
        <dsp:cNvSpPr/>
      </dsp:nvSpPr>
      <dsp:spPr>
        <a:xfrm rot="5400000">
          <a:off x="-254508" y="1760408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B</a:t>
          </a:r>
          <a:endParaRPr lang="pt-BR" sz="3300" kern="1200" dirty="0"/>
        </a:p>
      </dsp:txBody>
      <dsp:txXfrm rot="-5400000">
        <a:off x="1" y="2099754"/>
        <a:ext cx="1187707" cy="509017"/>
      </dsp:txXfrm>
    </dsp:sp>
    <dsp:sp modelId="{2BC6D933-149D-4B97-A854-95C0B42B1A99}">
      <dsp:nvSpPr>
        <dsp:cNvPr id="0" name=""/>
        <dsp:cNvSpPr/>
      </dsp:nvSpPr>
      <dsp:spPr>
        <a:xfrm rot="5400000">
          <a:off x="4157218" y="-1463610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O processo de subdivisão das principais entregas do projeto e do trabalho do projeto em componentes menores e mais facilmente gerenciáveis.</a:t>
          </a:r>
          <a:endParaRPr lang="pt-BR" sz="2300" kern="1200" dirty="0"/>
        </a:p>
      </dsp:txBody>
      <dsp:txXfrm rot="-5400000">
        <a:off x="1187707" y="1559739"/>
        <a:ext cx="6988054" cy="995194"/>
      </dsp:txXfrm>
    </dsp:sp>
    <dsp:sp modelId="{3BAC5761-FB6C-4D3B-A49D-A15A7611FC18}">
      <dsp:nvSpPr>
        <dsp:cNvPr id="0" name=""/>
        <dsp:cNvSpPr/>
      </dsp:nvSpPr>
      <dsp:spPr>
        <a:xfrm rot="5400000">
          <a:off x="-254508" y="3264100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S</a:t>
          </a:r>
          <a:endParaRPr lang="pt-BR" sz="3300" kern="1200" dirty="0"/>
        </a:p>
      </dsp:txBody>
      <dsp:txXfrm rot="-5400000">
        <a:off x="1" y="3603446"/>
        <a:ext cx="1187707" cy="509017"/>
      </dsp:txXfrm>
    </dsp:sp>
    <dsp:sp modelId="{69FD010D-7C35-4922-9903-BD83CF7514BC}">
      <dsp:nvSpPr>
        <dsp:cNvPr id="0" name=""/>
        <dsp:cNvSpPr/>
      </dsp:nvSpPr>
      <dsp:spPr>
        <a:xfrm rot="5400000">
          <a:off x="4157218" y="40080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Estrutura, representação gráfica/textual.</a:t>
          </a:r>
          <a:endParaRPr lang="pt-BR" sz="2300" kern="1200" dirty="0"/>
        </a:p>
      </dsp:txBody>
      <dsp:txXfrm rot="-5400000">
        <a:off x="1187707" y="3063429"/>
        <a:ext cx="6988054" cy="995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EE48-F0AB-4DAE-8D2F-0E25A9C8763C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Adriano Pessini, </a:t>
            </a:r>
            <a:r>
              <a:rPr lang="pt-BR" dirty="0" err="1" smtClean="0">
                <a:solidFill>
                  <a:schemeClr val="tx1"/>
                </a:solidFill>
              </a:rPr>
              <a:t>Msc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adriano.pessini@blumenau.ifc.edu.br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529941" cy="37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Fatores ambientais da empresa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Cultura da organização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Ferramentas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de pessoal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Recursos humanos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Ativos de processos organizacionais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organizacionais que pertencem ao gerenciamento e planejamento do escopo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Procedimentos organizacionais relacionados ao gerenciamento e planejamento do escopo do projeto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Informações históricas sobre os projetos anteriores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Termo de abertura do projeto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Declaração do escopo preliminar do projeto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Plano de gerenciamento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</a:t>
            </a:r>
            <a:r>
              <a:rPr lang="pt-BR" dirty="0" smtClean="0">
                <a:solidFill>
                  <a:schemeClr val="tx1"/>
                </a:solidFill>
              </a:rPr>
              <a:t>Escopo: Entradas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Opinião </a:t>
            </a:r>
            <a:r>
              <a:rPr lang="pt-BR" altLang="pt-BR" sz="2400" b="1" i="1" u="sng" dirty="0" smtClean="0"/>
              <a:t>especializada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A opinião especializada, relacionada ao modo como projetos equivalentes realizaram o gerenciamento do escopo, é usado no </a:t>
            </a:r>
            <a:r>
              <a:rPr lang="pt-BR" altLang="pt-BR" sz="2000" dirty="0" smtClean="0"/>
              <a:t>planejamento.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smtClean="0"/>
              <a:t>Reuniões</a:t>
            </a:r>
            <a:endParaRPr lang="pt-BR" altLang="pt-BR" sz="2400" b="1" i="1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</a:t>
            </a:r>
            <a:r>
              <a:rPr lang="pt-BR" dirty="0" smtClean="0">
                <a:solidFill>
                  <a:schemeClr val="tx1"/>
                </a:solidFill>
              </a:rPr>
              <a:t>Escopo: Ferramentas e técnicas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smtClean="0"/>
              <a:t>Plano de Gerenciamento de Escopo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b="1" i="1" u="sng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smtClean="0"/>
              <a:t>Plano de Gerenciamento de Requisitos</a:t>
            </a:r>
            <a:endParaRPr lang="pt-BR" altLang="pt-BR" sz="2400" b="1" i="1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</a:t>
            </a:r>
            <a:r>
              <a:rPr lang="pt-BR" dirty="0" smtClean="0">
                <a:solidFill>
                  <a:schemeClr val="tx1"/>
                </a:solidFill>
              </a:rPr>
              <a:t>Escopo: Saídas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</a:t>
            </a:r>
            <a:r>
              <a:rPr lang="pt-BR" dirty="0" smtClean="0">
                <a:solidFill>
                  <a:schemeClr val="tx1"/>
                </a:solidFill>
              </a:rPr>
              <a:t>Escopo: Saídas : Plano Ger. Escopo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 descr="PlanoGerenciamentoEscop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2"/>
            <a:ext cx="8305800" cy="50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Saídas : Plano Ger. Escopo</a:t>
            </a:r>
          </a:p>
        </p:txBody>
      </p:sp>
      <p:pic>
        <p:nvPicPr>
          <p:cNvPr id="5" name="Espaço Reservado para Conteúdo 3" descr="PlanoGerenciamentoEscop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470" y="1828802"/>
            <a:ext cx="8385432" cy="5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É o processo de determinar, documentar e gerenciar as necessidades e requisitos das partes interessadas a fim de atender aos objetivos do projeto</a:t>
            </a:r>
            <a:r>
              <a:rPr lang="pt-BR" altLang="pt-BR" sz="2000" dirty="0" smtClean="0"/>
              <a:t>.</a:t>
            </a:r>
            <a:endParaRPr lang="pt-BR" altLang="pt-BR" sz="2000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/>
              <a:t>Executado após a identificação das partes interessadas;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/>
              <a:t>Principal </a:t>
            </a:r>
            <a:r>
              <a:rPr lang="pt-BR" altLang="pt-BR" sz="2000" dirty="0"/>
              <a:t>benefício </a:t>
            </a:r>
            <a:r>
              <a:rPr lang="pt-BR" altLang="pt-BR" sz="2000" dirty="0" smtClean="0"/>
              <a:t>= base </a:t>
            </a:r>
            <a:r>
              <a:rPr lang="pt-BR" altLang="pt-BR" sz="2000" dirty="0"/>
              <a:t>para definição e gerenciamento do escopo do </a:t>
            </a:r>
            <a:r>
              <a:rPr lang="pt-BR" altLang="pt-BR" sz="2000" dirty="0" smtClean="0"/>
              <a:t>projeto e produto;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/>
              <a:t>Planejamento em ondas sucessivas = coleta incremental dos requisitos quando não é possível identificar todos os requisitos no início do projeto.</a:t>
            </a:r>
            <a:endParaRPr lang="pt-BR" altLang="pt-BR" sz="2000" dirty="0"/>
          </a:p>
          <a:p>
            <a:pPr algn="just"/>
            <a:endParaRPr lang="pt-BR" alt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smtClean="0"/>
              <a:t>Requisito</a:t>
            </a:r>
            <a:endParaRPr lang="pt-BR" altLang="pt-BR" sz="2400" b="1" i="1" u="sng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Condição ou capacidade cuja presença em um produto, serviço ou resultado é exigida para satisfazer um contrato ou outra especificação formalmente imposta.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requisitos: Situações comuns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 descr="ProblemasAnali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3"/>
            <a:ext cx="8380228" cy="49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828802"/>
            <a:ext cx="6019800" cy="47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74" y="4090988"/>
            <a:ext cx="4213851" cy="2394872"/>
          </a:xfrm>
          <a:prstGeom prst="rect">
            <a:avLst/>
          </a:prstGeom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564766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Entrevistas (estruturadas, não estruturadas);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Grupos de </a:t>
            </a:r>
            <a:r>
              <a:rPr lang="pt-BR" altLang="pt-BR" sz="2000" dirty="0" smtClean="0"/>
              <a:t>discussão (brainstorming</a:t>
            </a:r>
            <a:r>
              <a:rPr lang="pt-BR" altLang="pt-BR" sz="2000" dirty="0"/>
              <a:t>, Método </a:t>
            </a:r>
            <a:r>
              <a:rPr lang="pt-BR" altLang="pt-BR" sz="2000" dirty="0" smtClean="0"/>
              <a:t>Delphi);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Oficinas </a:t>
            </a:r>
            <a:r>
              <a:rPr lang="pt-BR" altLang="pt-BR" sz="2000" dirty="0" smtClean="0"/>
              <a:t>facilitadas;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Técnicas de criatividade em </a:t>
            </a:r>
            <a:r>
              <a:rPr lang="pt-BR" altLang="pt-BR" sz="2000" dirty="0" smtClean="0"/>
              <a:t>grupo;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Técnicas de tomada de decisão em </a:t>
            </a:r>
            <a:r>
              <a:rPr lang="pt-BR" altLang="pt-BR" sz="2000" dirty="0" smtClean="0"/>
              <a:t>grupo;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Questionários e </a:t>
            </a:r>
            <a:r>
              <a:rPr lang="pt-BR" altLang="pt-BR" sz="2000" dirty="0" smtClean="0"/>
              <a:t>pesquisas;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Observações;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Protótipos (baixa e alta fidelidade);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Benchmarking;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Diagrama de </a:t>
            </a:r>
            <a:r>
              <a:rPr lang="pt-BR" altLang="pt-BR" sz="2000" dirty="0" smtClean="0"/>
              <a:t>contexto;</a:t>
            </a:r>
            <a:endParaRPr lang="pt-BR" altLang="pt-BR" sz="2000" dirty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Análise dos </a:t>
            </a:r>
            <a:r>
              <a:rPr lang="pt-BR" altLang="pt-BR" sz="2000" dirty="0" smtClean="0"/>
              <a:t>documentos (legislação, boas práticas, normas).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requisitos: Ferramentas e técnicas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Tudo </a:t>
            </a:r>
            <a:r>
              <a:rPr lang="pt-BR" sz="2400" dirty="0"/>
              <a:t>aquilo que está para ser feito ou entregue ao longo do andamento ou final do projeto ao cliente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Somatório </a:t>
            </a:r>
            <a:r>
              <a:rPr lang="pt-BR" sz="2400" dirty="0"/>
              <a:t>dos produtos e serviços que devem ser supridos por um projeto.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Escopo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4531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Documentação dos Requisitos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requisitos: Saídas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28" y="2228912"/>
            <a:ext cx="4585013" cy="44108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28912"/>
            <a:ext cx="3286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5647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Matriz de Rastreabilidade dos Requisitos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5.2 Coletar os requisitos: Saídas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6289"/>
            <a:ext cx="70104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Processo de desenvolvimento de uma descrição detalhada do projeto e do produto.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Principal </a:t>
            </a:r>
            <a:r>
              <a:rPr lang="pt-BR" altLang="pt-BR" sz="2000" dirty="0" smtClean="0"/>
              <a:t>benefício: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 smtClean="0"/>
              <a:t>descrição </a:t>
            </a:r>
            <a:r>
              <a:rPr lang="pt-BR" altLang="pt-BR" sz="2000" dirty="0"/>
              <a:t>dos limites do projeto, serviços ou resultados = definir quais requisitos farão parte do escopo do projeto. 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Os requisitos identificados no  processo </a:t>
            </a:r>
            <a:r>
              <a:rPr lang="pt-BR" altLang="pt-BR" sz="2000" dirty="0" smtClean="0"/>
              <a:t>“5.2 Coletar </a:t>
            </a:r>
            <a:r>
              <a:rPr lang="pt-BR" altLang="pt-BR" sz="2000" dirty="0"/>
              <a:t>Requisitos” podem não estar incluídos no projeto, o processo “Definir o Escopo” seleciona os requisitos finais do projeto a partir da documentação de requisitos entregue durante o processo “5.2 Coletar Requisitos</a:t>
            </a:r>
            <a:r>
              <a:rPr lang="pt-BR" altLang="pt-BR" sz="2000" dirty="0" smtClean="0"/>
              <a:t>”.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5.3 Definir o Escopo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5.3 Definir o Escopo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263388" cy="44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Criar a EAP (ou em inglês, WBS – </a:t>
            </a:r>
            <a:r>
              <a:rPr lang="pt-BR" altLang="pt-BR" sz="2000" i="1" dirty="0" err="1"/>
              <a:t>Work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Breakdown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Structure</a:t>
            </a:r>
            <a:r>
              <a:rPr lang="pt-BR" altLang="pt-BR" sz="2000" dirty="0"/>
              <a:t>) é o processo de subdivisão das entregas e do trabalho do projeto em componentes menores e mais facilmente </a:t>
            </a:r>
            <a:r>
              <a:rPr lang="pt-BR" altLang="pt-BR" sz="2000" dirty="0" smtClean="0"/>
              <a:t>gerenciáveis.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 smtClean="0"/>
              <a:t>O </a:t>
            </a:r>
            <a:r>
              <a:rPr lang="pt-BR" altLang="pt-BR" sz="2000" dirty="0"/>
              <a:t>principal benefício desse processo é o fornecimento de uma visão estruturada do que deve ser entregue.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5.4 Criar a Estrutura Analítica do Projeto (EAP)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5.4 Criar a Estrutura Analítica do Projeto (EAP)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2"/>
            <a:ext cx="8229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Criar a EAP (ou em inglês, WBS – </a:t>
            </a:r>
            <a:r>
              <a:rPr lang="pt-BR" altLang="pt-BR" sz="2000" i="1" dirty="0" err="1"/>
              <a:t>Work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Breakdown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Structure</a:t>
            </a:r>
            <a:r>
              <a:rPr lang="pt-BR" altLang="pt-BR" sz="2000" dirty="0"/>
              <a:t>) é o processo de subdivisão das entregas e do trabalho do projeto em componentes menores e mais facilmente </a:t>
            </a:r>
            <a:r>
              <a:rPr lang="pt-BR" altLang="pt-BR" sz="2000" dirty="0" smtClean="0"/>
              <a:t>gerenciáveis.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 smtClean="0"/>
              <a:t>O </a:t>
            </a:r>
            <a:r>
              <a:rPr lang="pt-BR" altLang="pt-BR" sz="2000" dirty="0"/>
              <a:t>principal benefício desse processo é o fornecimento de uma visão estruturada do que deve ser entregue.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5.4 Criar a Estrutura Analítica do Projeto (EAP)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5.4 Criar a Estrutura Analítica do Projeto (EAP)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28802"/>
            <a:ext cx="8615807" cy="33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Validar o Escopo é o processo de formalização da aceitação das entregas concluídas do projeto</a:t>
            </a:r>
            <a:r>
              <a:rPr lang="pt-BR" altLang="pt-BR" sz="2000" dirty="0" smtClean="0"/>
              <a:t>.</a:t>
            </a:r>
          </a:p>
          <a:p>
            <a:pPr algn="just"/>
            <a:r>
              <a:rPr lang="pt-BR" altLang="pt-BR" sz="2000" dirty="0" smtClean="0"/>
              <a:t>O </a:t>
            </a:r>
            <a:r>
              <a:rPr lang="pt-BR" altLang="pt-BR" sz="2000" dirty="0"/>
              <a:t>principal benefício deste processo é </a:t>
            </a:r>
            <a:r>
              <a:rPr lang="pt-BR" altLang="pt-BR" sz="2000" dirty="0" smtClean="0"/>
              <a:t>tornar objetivo o </a:t>
            </a:r>
            <a:r>
              <a:rPr lang="pt-BR" altLang="pt-BR" sz="2000" dirty="0"/>
              <a:t>processo de aceitação e aumenta a probabilidade da aceitação final do produto, serviço ou resultado, através da validação de cada entrega</a:t>
            </a:r>
            <a:r>
              <a:rPr lang="pt-BR" altLang="pt-BR" sz="2000" dirty="0" smtClean="0"/>
              <a:t>.</a:t>
            </a:r>
          </a:p>
          <a:p>
            <a:pPr algn="just"/>
            <a:endParaRPr lang="pt-BR" altLang="pt-BR" sz="2000" dirty="0" smtClean="0"/>
          </a:p>
          <a:p>
            <a:pPr algn="just"/>
            <a:r>
              <a:rPr lang="pt-BR" altLang="pt-BR" sz="2000" dirty="0" smtClean="0"/>
              <a:t>Objetivos do processo: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revisar </a:t>
            </a:r>
            <a:r>
              <a:rPr lang="pt-BR" altLang="pt-BR" sz="2000" dirty="0"/>
              <a:t>com o cliente ou patrocinador para assegurar que </a:t>
            </a:r>
            <a:r>
              <a:rPr lang="pt-BR" altLang="pt-BR" sz="2000" dirty="0" smtClean="0"/>
              <a:t>as entregas foram </a:t>
            </a:r>
            <a:r>
              <a:rPr lang="pt-BR" altLang="pt-BR" sz="2000" dirty="0"/>
              <a:t>concluídas </a:t>
            </a:r>
            <a:r>
              <a:rPr lang="pt-BR" altLang="pt-BR" sz="2000" dirty="0" smtClean="0"/>
              <a:t>satisfatoriamente;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receberam </a:t>
            </a:r>
            <a:r>
              <a:rPr lang="pt-BR" altLang="pt-BR" sz="2000" dirty="0"/>
              <a:t>a aceitação formal pelo cliente ou </a:t>
            </a:r>
            <a:r>
              <a:rPr lang="pt-BR" altLang="pt-BR" sz="2000" dirty="0" smtClean="0"/>
              <a:t>patrocinador.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000" dirty="0" smtClean="0"/>
          </a:p>
          <a:p>
            <a:pPr algn="just"/>
            <a:r>
              <a:rPr lang="pt-BR" altLang="pt-BR" sz="2000" dirty="0"/>
              <a:t>O controle de qualidade normalmente é feito antes da validação do escopo, mas os dois processos podem ser executados paralelamente.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5.5 Validar o Escopo</a:t>
            </a:r>
          </a:p>
        </p:txBody>
      </p:sp>
    </p:spTree>
    <p:extLst>
      <p:ext uri="{BB962C8B-B14F-4D97-AF65-F5344CB8AC3E}">
        <p14:creationId xmlns:p14="http://schemas.microsoft.com/office/powerpoint/2010/main" val="18519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5.5 Validar o Escopo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1"/>
            <a:ext cx="8549414" cy="44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u="sng" dirty="0"/>
              <a:t>Escopo do </a:t>
            </a:r>
            <a:r>
              <a:rPr lang="pt-BR" sz="2400" b="1" u="sng" dirty="0" smtClean="0"/>
              <a:t>produto: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As </a:t>
            </a:r>
            <a:r>
              <a:rPr lang="pt-BR" sz="2400" dirty="0"/>
              <a:t>características e funções que descrevem um produto, serviço ou </a:t>
            </a:r>
            <a:r>
              <a:rPr lang="pt-BR" sz="2400" dirty="0" smtClean="0"/>
              <a:t>resultado (requisitos).</a:t>
            </a:r>
            <a:endParaRPr lang="pt-BR" sz="2400" dirty="0"/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BR" sz="2400" b="1" u="sng" dirty="0"/>
              <a:t>Escopo do </a:t>
            </a:r>
            <a:r>
              <a:rPr lang="pt-BR" sz="2400" b="1" u="sng" dirty="0" smtClean="0"/>
              <a:t>projeto: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trabalho que precisa ser realizado para entregar um produto, serviço ou resultado com as características e funções </a:t>
            </a:r>
            <a:r>
              <a:rPr lang="pt-BR" sz="2400" dirty="0" smtClean="0"/>
              <a:t>especificadas;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Processo </a:t>
            </a:r>
            <a:r>
              <a:rPr lang="pt-BR" sz="2400" dirty="0"/>
              <a:t>para se gerar o </a:t>
            </a:r>
            <a:r>
              <a:rPr lang="pt-BR" sz="2400" dirty="0" smtClean="0"/>
              <a:t>produto de acordo com a Metodologia de Desenvolvimento de Sistemas (MDS) adotada pela organização.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Escopo de Produto x Escopo de Projeto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smtClean="0"/>
              <a:t>Processo </a:t>
            </a:r>
            <a:r>
              <a:rPr lang="pt-BR" altLang="pt-BR" sz="2000" dirty="0"/>
              <a:t>de monitoramento do progresso do escopo do </a:t>
            </a:r>
            <a:r>
              <a:rPr lang="pt-BR" altLang="pt-BR" sz="2000" dirty="0" smtClean="0"/>
              <a:t>projeto, </a:t>
            </a:r>
            <a:r>
              <a:rPr lang="pt-BR" altLang="pt-BR" sz="2000" dirty="0"/>
              <a:t>do escopo do produto e gerenciamento das mudanças feitas na  linha de base do escopo</a:t>
            </a:r>
            <a:r>
              <a:rPr lang="pt-BR" altLang="pt-BR" sz="2000" dirty="0" smtClean="0"/>
              <a:t>.</a:t>
            </a:r>
          </a:p>
          <a:p>
            <a:pPr algn="just"/>
            <a:endParaRPr lang="pt-BR" altLang="pt-BR" sz="2000" dirty="0" smtClean="0"/>
          </a:p>
          <a:p>
            <a:pPr algn="just"/>
            <a:r>
              <a:rPr lang="pt-BR" altLang="pt-BR" sz="2000" b="1" u="sng" dirty="0" smtClean="0"/>
              <a:t>Benefícios:</a:t>
            </a:r>
            <a:endParaRPr lang="pt-BR" altLang="pt-BR" sz="2000" b="1" u="sng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permitir </a:t>
            </a:r>
            <a:r>
              <a:rPr lang="pt-BR" altLang="pt-BR" sz="2000" dirty="0"/>
              <a:t>que a linha de base do escopo seja mantida ao longo de todo o </a:t>
            </a:r>
            <a:r>
              <a:rPr lang="pt-BR" altLang="pt-BR" sz="2000" dirty="0" smtClean="0"/>
              <a:t>projeto;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 smtClean="0"/>
              <a:t>assegurar </a:t>
            </a:r>
            <a:r>
              <a:rPr lang="pt-BR" altLang="pt-BR" sz="2000" dirty="0"/>
              <a:t>que todas as mudanças </a:t>
            </a:r>
            <a:r>
              <a:rPr lang="pt-BR" altLang="pt-BR" sz="2000" dirty="0" smtClean="0"/>
              <a:t>solicitadas, </a:t>
            </a:r>
            <a:r>
              <a:rPr lang="pt-BR" altLang="pt-BR" sz="2000" dirty="0"/>
              <a:t>ações </a:t>
            </a:r>
            <a:r>
              <a:rPr lang="pt-BR" altLang="pt-BR" sz="2000" dirty="0" smtClean="0"/>
              <a:t>corretivas ações preventivas sejam processadas.</a:t>
            </a:r>
          </a:p>
          <a:p>
            <a:pPr algn="just"/>
            <a:endParaRPr lang="pt-BR" altLang="pt-BR" sz="2000" dirty="0" smtClean="0"/>
          </a:p>
          <a:p>
            <a:pPr algn="just"/>
            <a:r>
              <a:rPr lang="pt-BR" altLang="pt-BR" sz="2000" smtClean="0"/>
              <a:t>A </a:t>
            </a:r>
            <a:r>
              <a:rPr lang="pt-BR" altLang="pt-BR" sz="2000" dirty="0"/>
              <a:t>mudança é </a:t>
            </a:r>
            <a:r>
              <a:rPr lang="pt-BR" altLang="pt-BR" sz="2000" dirty="0" smtClean="0"/>
              <a:t>inevitável e um processo de </a:t>
            </a:r>
            <a:r>
              <a:rPr lang="pt-BR" altLang="pt-BR" sz="2000" dirty="0"/>
              <a:t>controle de mudança é </a:t>
            </a:r>
            <a:r>
              <a:rPr lang="pt-BR" altLang="pt-BR" sz="2000" dirty="0" smtClean="0"/>
              <a:t>obrigatório </a:t>
            </a:r>
            <a:r>
              <a:rPr lang="pt-BR" altLang="pt-BR" sz="2000" dirty="0"/>
              <a:t>para todos os projetos.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5.6 Controlar o </a:t>
            </a:r>
            <a:r>
              <a:rPr lang="pt-BR" dirty="0">
                <a:solidFill>
                  <a:schemeClr val="tx1"/>
                </a:solidFill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25742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5.6 Controlar </a:t>
            </a:r>
            <a:r>
              <a:rPr lang="pt-BR" dirty="0">
                <a:solidFill>
                  <a:schemeClr val="tx1"/>
                </a:solidFill>
              </a:rPr>
              <a:t>o Escopo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539716" cy="4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Estrutura Analítica do Projeto (EAP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 descr="WBS-Decomposica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999" y="1828801"/>
            <a:ext cx="8295167" cy="48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Estrutura Analítica do Projeto (EAP)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452798"/>
              </p:ext>
            </p:extLst>
          </p:nvPr>
        </p:nvGraphicFramePr>
        <p:xfrm>
          <a:off x="381000" y="1828802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0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 smtClean="0"/>
              <a:t>1</a:t>
            </a:r>
            <a:r>
              <a:rPr lang="pt-BR" altLang="pt-BR" sz="1800" dirty="0"/>
              <a:t>. Colocar no primeiro nível da EAP o nome do projeto.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2. Colocar no segundo nível (nível 1, também chamado de primeiro nível de decomposição) as fases que estabelecem o ciclo de vida do projeto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3. Acrescentar um elemento, no segundo nível (também chamado de primeiro nível de decomposição), para conter os </a:t>
            </a:r>
            <a:r>
              <a:rPr lang="pt-BR" altLang="pt-BR" sz="1800" i="1" dirty="0" err="1"/>
              <a:t>deliverables</a:t>
            </a:r>
            <a:r>
              <a:rPr lang="pt-BR" altLang="pt-BR" sz="1800" dirty="0"/>
              <a:t> (subprodutos) necessários ao gerenciamento do projeto.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4. Identificar os subprodutos necessários para que seja alcançado o sucesso do projeto em cada fase.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5. Para cada subproduto, verificar se as estimativas de custo e tempo, assim como a identificação de riscos, podem ser desenvolvidos neste nível de detalhe e se é possível atribuir a responsabilidade para a execução do mesmo.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6. Rever e refinar a EAP até que o planejamento do projeto possa ser completado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Como criar uma EAP</a:t>
            </a:r>
          </a:p>
        </p:txBody>
      </p:sp>
    </p:spTree>
    <p:extLst>
      <p:ext uri="{BB962C8B-B14F-4D97-AF65-F5344CB8AC3E}">
        <p14:creationId xmlns:p14="http://schemas.microsoft.com/office/powerpoint/2010/main" val="27414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Como criar uma EAP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28802"/>
            <a:ext cx="8444023" cy="48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 smtClean="0"/>
              <a:t>1 </a:t>
            </a:r>
            <a:r>
              <a:rPr lang="pt-BR" altLang="pt-BR" sz="1800" dirty="0"/>
              <a:t>– Cada elemento da </a:t>
            </a:r>
            <a:r>
              <a:rPr lang="pt-BR" altLang="pt-BR" sz="1800" dirty="0" smtClean="0"/>
              <a:t>EAP deve </a:t>
            </a:r>
            <a:r>
              <a:rPr lang="pt-BR" altLang="pt-BR" sz="1800" dirty="0"/>
              <a:t>representar um resultado tangível e verificável.</a:t>
            </a:r>
          </a:p>
          <a:p>
            <a:pPr algn="just"/>
            <a:r>
              <a:rPr lang="pt-BR" altLang="pt-BR" sz="1800" dirty="0"/>
              <a:t>2 – Todos os resultados principais devem estar explicitamente incluídos na EAP</a:t>
            </a:r>
            <a:r>
              <a:rPr lang="pt-BR" altLang="pt-BR" sz="1800" dirty="0" smtClean="0"/>
              <a:t>.</a:t>
            </a:r>
            <a:endParaRPr lang="pt-BR" altLang="pt-BR" sz="1800" dirty="0"/>
          </a:p>
          <a:p>
            <a:pPr algn="just"/>
            <a:r>
              <a:rPr lang="pt-BR" altLang="pt-BR" sz="1800" dirty="0"/>
              <a:t>3 – Os resultados principais devem ser claramente definidos para que fique bem explícito o trabalho a ser realizado.</a:t>
            </a:r>
          </a:p>
          <a:p>
            <a:pPr algn="just"/>
            <a:r>
              <a:rPr lang="pt-BR" altLang="pt-BR" sz="1800" dirty="0"/>
              <a:t>4 – Os resultados principais devem ser decompostos até o nível de detalhe que permita o planejamento e gerenciamento do trabalho necessário para a sua entrega.</a:t>
            </a:r>
          </a:p>
          <a:p>
            <a:pPr algn="just"/>
            <a:r>
              <a:rPr lang="pt-BR" altLang="pt-BR" sz="1800" dirty="0"/>
              <a:t>5 – A decomposição não deve ser demasiada de forma a que o custo de controle não traga o benefício necessário.</a:t>
            </a:r>
          </a:p>
          <a:p>
            <a:pPr algn="just"/>
            <a:r>
              <a:rPr lang="pt-BR" altLang="pt-BR" sz="1800" dirty="0"/>
              <a:t>6 – Cada elemento da </a:t>
            </a:r>
            <a:r>
              <a:rPr lang="pt-BR" altLang="pt-BR" sz="1800" dirty="0" smtClean="0"/>
              <a:t>EAP deve </a:t>
            </a:r>
            <a:r>
              <a:rPr lang="pt-BR" altLang="pt-BR" sz="1800" dirty="0"/>
              <a:t>contribuir para o elemento ao qual está subordinado (pai).</a:t>
            </a:r>
          </a:p>
          <a:p>
            <a:pPr algn="just"/>
            <a:r>
              <a:rPr lang="pt-BR" altLang="pt-BR" sz="1800" dirty="0"/>
              <a:t>7 – Ao descer um nível na </a:t>
            </a:r>
            <a:r>
              <a:rPr lang="pt-BR" altLang="pt-BR" sz="1800" dirty="0" smtClean="0"/>
              <a:t>EAP, </a:t>
            </a:r>
            <a:r>
              <a:rPr lang="pt-BR" altLang="pt-BR" sz="1800" dirty="0"/>
              <a:t>a soma dos resultados dos subordinados corresponde ao resultado do pai (regra dos 100%).</a:t>
            </a:r>
          </a:p>
          <a:p>
            <a:pPr algn="just"/>
            <a:r>
              <a:rPr lang="pt-BR" altLang="pt-BR" sz="1800" dirty="0"/>
              <a:t>8 – Um elemento da </a:t>
            </a:r>
            <a:r>
              <a:rPr lang="pt-BR" altLang="pt-BR" sz="1800" dirty="0" smtClean="0"/>
              <a:t>EAP não </a:t>
            </a:r>
            <a:r>
              <a:rPr lang="pt-BR" altLang="pt-BR" sz="1800" dirty="0"/>
              <a:t>pode ter somente um filho (com a regra dos 100% seria igual ao pai).</a:t>
            </a:r>
          </a:p>
          <a:p>
            <a:pPr algn="just"/>
            <a:r>
              <a:rPr lang="pt-BR" altLang="pt-BR" sz="1800" dirty="0"/>
              <a:t>9 – Um elemento filho não pode ter mais de um pai.</a:t>
            </a:r>
          </a:p>
          <a:p>
            <a:pPr algn="just"/>
            <a:r>
              <a:rPr lang="pt-BR" altLang="pt-BR" sz="1800" dirty="0"/>
              <a:t>10 – Os resultados principais necessários ao gerenciamento (reuniões, relatórios </a:t>
            </a:r>
            <a:r>
              <a:rPr lang="pt-BR" altLang="pt-BR" sz="1800" dirty="0" err="1"/>
              <a:t>etc</a:t>
            </a:r>
            <a:r>
              <a:rPr lang="pt-BR" altLang="pt-BR" sz="1800" dirty="0"/>
              <a:t>) devem ser incluídos na EAP</a:t>
            </a:r>
            <a:r>
              <a:rPr lang="pt-BR" altLang="pt-BR" sz="1800" dirty="0" smtClean="0"/>
              <a:t>.</a:t>
            </a:r>
            <a:endParaRPr lang="pt-BR" alt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Os dez mandamentos da </a:t>
            </a:r>
            <a:r>
              <a:rPr lang="pt-BR" dirty="0" smtClean="0">
                <a:solidFill>
                  <a:schemeClr val="tx1"/>
                </a:solidFill>
              </a:rPr>
              <a:t>EAP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</a:t>
            </a:r>
            <a:r>
              <a:rPr lang="pt-BR" sz="2400" dirty="0" smtClean="0"/>
              <a:t>o </a:t>
            </a:r>
            <a:r>
              <a:rPr lang="pt-BR" sz="2400" dirty="0"/>
              <a:t>conjunto de processos exigidos para assegurar que o projeto inclui </a:t>
            </a:r>
            <a:r>
              <a:rPr lang="pt-BR" sz="2400" u="sng" dirty="0"/>
              <a:t>todo o trabalho necessário, e somente ele</a:t>
            </a:r>
            <a:r>
              <a:rPr lang="pt-BR" sz="2400" dirty="0"/>
              <a:t>, para completar o projeto com sucesso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Gerenciamento do Escopo </a:t>
            </a:r>
            <a:r>
              <a:rPr lang="pt-BR" sz="2400" dirty="0" smtClean="0"/>
              <a:t>aborda, principalmente, a </a:t>
            </a:r>
            <a:r>
              <a:rPr lang="pt-BR" sz="2400" dirty="0"/>
              <a:t>definição do que está e do que não está incluído no projeto.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Gerenciamento de Escopo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 smtClean="0"/>
              <a:t>Práticas inaceitáveis = Risco de fracasso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err="1" smtClean="0"/>
              <a:t>Scope</a:t>
            </a:r>
            <a:r>
              <a:rPr lang="pt-BR" altLang="pt-BR" sz="2400" b="1" i="1" u="sng" dirty="0" smtClean="0"/>
              <a:t> </a:t>
            </a:r>
            <a:r>
              <a:rPr lang="pt-BR" altLang="pt-BR" sz="2400" b="1" i="1" u="sng" dirty="0" err="1" smtClean="0"/>
              <a:t>Creep</a:t>
            </a:r>
            <a:endParaRPr lang="pt-BR" altLang="pt-BR" sz="2400" b="1" i="1" u="sng" dirty="0" smtClean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Aumento </a:t>
            </a:r>
            <a:r>
              <a:rPr lang="pt-BR" altLang="pt-BR" sz="2400" dirty="0"/>
              <a:t>descontrolado do </a:t>
            </a:r>
            <a:r>
              <a:rPr lang="pt-BR" altLang="pt-BR" sz="2400" dirty="0" smtClean="0"/>
              <a:t>produto/serviço sem </a:t>
            </a:r>
            <a:r>
              <a:rPr lang="pt-BR" altLang="pt-BR" sz="2400" dirty="0"/>
              <a:t>ajustes de tempo, custos e recursos</a:t>
            </a:r>
            <a:r>
              <a:rPr lang="pt-BR" altLang="pt-BR" sz="2400" dirty="0" smtClean="0"/>
              <a:t>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Ocorre </a:t>
            </a:r>
            <a:r>
              <a:rPr lang="pt-BR" altLang="pt-BR" sz="2400" dirty="0"/>
              <a:t>quando uma mudança é feita sem controle algum, partindo do cliente diretamente para a equipe do projeto;</a:t>
            </a:r>
            <a:endParaRPr lang="pt-BR" altLang="pt-BR" sz="2400" dirty="0" smtClean="0"/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Gold </a:t>
            </a:r>
            <a:r>
              <a:rPr lang="pt-BR" altLang="pt-BR" sz="2400" b="1" i="1" u="sng" dirty="0" err="1" smtClean="0"/>
              <a:t>Plating</a:t>
            </a:r>
            <a:endParaRPr lang="pt-BR" altLang="pt-BR" sz="2400" b="1" i="1" u="sng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Entregar ao </a:t>
            </a:r>
            <a:r>
              <a:rPr lang="pt-BR" altLang="pt-BR" sz="2400" dirty="0"/>
              <a:t>cliente mais do que </a:t>
            </a:r>
            <a:r>
              <a:rPr lang="pt-BR" altLang="pt-BR" sz="2400" dirty="0" smtClean="0"/>
              <a:t>o </a:t>
            </a:r>
            <a:r>
              <a:rPr lang="pt-BR" altLang="pt-BR" sz="2400" dirty="0"/>
              <a:t>que foi especificado e aprovado</a:t>
            </a:r>
            <a:r>
              <a:rPr lang="pt-BR" altLang="pt-BR" sz="2400" dirty="0" smtClean="0"/>
              <a:t>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Normalmente a iniciativa parte </a:t>
            </a:r>
            <a:r>
              <a:rPr lang="pt-BR" altLang="pt-BR" sz="2400" dirty="0"/>
              <a:t>do gerente de projeto ou da equipe.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Gerenciamento de Escopo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Processos do Gerenciamento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smtClean="0">
                <a:solidFill>
                  <a:schemeClr val="tx1"/>
                </a:solidFill>
              </a:rPr>
              <a:t>Escopo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51271"/>
              </p:ext>
            </p:extLst>
          </p:nvPr>
        </p:nvGraphicFramePr>
        <p:xfrm>
          <a:off x="381000" y="1828802"/>
          <a:ext cx="8539715" cy="266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2619"/>
                <a:gridCol w="2753832"/>
                <a:gridCol w="1073889"/>
                <a:gridCol w="2466753"/>
                <a:gridCol w="1052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Iniciação</a:t>
                      </a:r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Planejamento</a:t>
                      </a:r>
                      <a:endParaRPr lang="pt-BR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Execução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Monitoramento e controle</a:t>
                      </a:r>
                      <a:endParaRPr lang="pt-BR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Encerramento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5.1 Planejar o gerenciamento do escopo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5.5 Validar o escopo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5.2 Coletar os requisitos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5.6 Controlar</a:t>
                      </a:r>
                      <a:r>
                        <a:rPr lang="pt-BR" baseline="0" dirty="0" smtClean="0"/>
                        <a:t> o escopo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5.3 Definir o escopo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5.4 Criar a Estrutura Analítica do Projeto (EAP)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u="sng" dirty="0"/>
              <a:t>5.1 Planejar o Gerenciamento do Escopo</a:t>
            </a:r>
            <a:endParaRPr lang="pt-BR" sz="2400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criar um plano de gerenciamento do escopo do projeto que documenta como tal escopo será definido, validado e </a:t>
            </a:r>
            <a:r>
              <a:rPr lang="pt-BR" sz="2000" dirty="0" smtClean="0"/>
              <a:t>controlado.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5.2 Coletar os Requisitos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determinar, documentar e gerenciar as necessidades e requisitos das partes interessadas a fim de atender aos objetivos do </a:t>
            </a:r>
            <a:r>
              <a:rPr lang="pt-BR" sz="2000" dirty="0" smtClean="0"/>
              <a:t>projeto.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5.3 Definir o Escopo</a:t>
            </a:r>
            <a:endParaRPr lang="pt-BR" sz="2400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desenvolvimento de uma descrição detalhada do projeto e do </a:t>
            </a:r>
            <a:r>
              <a:rPr lang="pt-BR" sz="2000" dirty="0" smtClean="0"/>
              <a:t>produto.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23894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u="sng" dirty="0"/>
              <a:t>5.4 Criar a Estrutura Analítica do Projeto (</a:t>
            </a:r>
            <a:r>
              <a:rPr lang="pt-BR" sz="2400" u="sng" dirty="0" smtClean="0"/>
              <a:t>EAP)</a:t>
            </a:r>
            <a:endParaRPr lang="pt-BR" sz="24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subdivisão das entregas e do trabalho do projeto em componentes menores e mais facilmente gerenciáveis.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 smtClean="0"/>
              <a:t>5.5 Validar 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processo de formalização da aceitação das entregas concluídas do </a:t>
            </a:r>
            <a:r>
              <a:rPr lang="pt-BR" sz="2000" dirty="0" smtClean="0"/>
              <a:t>projeto.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5.6 Controlar 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monitoramento do andamento do escopo do projeto e do produto e gerenciamento das mudanças feitas na linha de base do projeto</a:t>
            </a:r>
            <a:r>
              <a:rPr lang="pt-BR" sz="2000" dirty="0" smtClean="0"/>
              <a:t>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17989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Planejar o gerenciamento do escopo define e documenta como a equipe do projeto irá definir, validar e controlar o escopo</a:t>
            </a:r>
            <a:r>
              <a:rPr lang="pt-BR" altLang="pt-BR" sz="2000" dirty="0" smtClean="0"/>
              <a:t>.</a:t>
            </a:r>
          </a:p>
          <a:p>
            <a:pPr algn="just"/>
            <a:endParaRPr lang="pt-BR" altLang="pt-BR" sz="2000" dirty="0" smtClean="0"/>
          </a:p>
          <a:p>
            <a:pPr algn="just"/>
            <a:r>
              <a:rPr lang="pt-BR" altLang="pt-BR" sz="2000" dirty="0" smtClean="0"/>
              <a:t>Preocupa-se </a:t>
            </a:r>
            <a:r>
              <a:rPr lang="pt-BR" altLang="pt-BR" sz="2000" dirty="0"/>
              <a:t>principalmente em definir e controlar o que está incluso no projeto e o que não está</a:t>
            </a:r>
            <a:r>
              <a:rPr lang="pt-BR" altLang="pt-BR" sz="2000" dirty="0" smtClean="0"/>
              <a:t>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 smtClean="0"/>
              <a:t>Adaptação da metodologia de desenvolvimento ao projeto em questão.</a:t>
            </a:r>
          </a:p>
          <a:p>
            <a:pPr algn="just"/>
            <a:endParaRPr lang="pt-BR" altLang="pt-BR" sz="2000" dirty="0" smtClean="0"/>
          </a:p>
          <a:p>
            <a:pPr algn="just"/>
            <a:r>
              <a:rPr lang="pt-BR" altLang="pt-BR" sz="2000" dirty="0" smtClean="0"/>
              <a:t>A </a:t>
            </a:r>
            <a:r>
              <a:rPr lang="pt-BR" altLang="pt-BR" sz="2000" dirty="0"/>
              <a:t>definição e o gerenciamento do escopo do projeto influenciam o sucesso total do projeto.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Garantir que o esforço gasto nas atividades de </a:t>
            </a:r>
            <a:r>
              <a:rPr lang="pt-BR" altLang="pt-BR" sz="2000" dirty="0" smtClean="0"/>
              <a:t>definição do </a:t>
            </a:r>
            <a:r>
              <a:rPr lang="pt-BR" altLang="pt-BR" sz="2000" dirty="0"/>
              <a:t>escopo esteja de acordo com o tamanho, complexidade e importância do projeto</a:t>
            </a:r>
            <a:r>
              <a:rPr lang="pt-BR" altLang="pt-BR" sz="2000" dirty="0" smtClean="0"/>
              <a:t>.</a:t>
            </a:r>
          </a:p>
          <a:p>
            <a:pPr algn="ctr"/>
            <a:r>
              <a:rPr lang="pt-BR" altLang="pt-BR" sz="2000" dirty="0" smtClean="0"/>
              <a:t>Projeto </a:t>
            </a:r>
            <a:r>
              <a:rPr lang="pt-BR" altLang="pt-BR" sz="2000" dirty="0"/>
              <a:t>crítico = atividades </a:t>
            </a:r>
            <a:r>
              <a:rPr lang="pt-BR" altLang="pt-BR" sz="2000" dirty="0" smtClean="0"/>
              <a:t>detalhadas, maior documentação</a:t>
            </a:r>
          </a:p>
          <a:p>
            <a:pPr algn="ctr"/>
            <a:r>
              <a:rPr lang="pt-BR" altLang="pt-BR" sz="2000" dirty="0" smtClean="0"/>
              <a:t>Projeto rotineiro = menor documentação e verificação</a:t>
            </a:r>
            <a:endParaRPr lang="pt-BR" altLang="pt-BR" sz="2000" dirty="0"/>
          </a:p>
          <a:p>
            <a:pPr algn="just"/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</a:t>
            </a:r>
          </a:p>
        </p:txBody>
      </p:sp>
    </p:spTree>
    <p:extLst>
      <p:ext uri="{BB962C8B-B14F-4D97-AF65-F5344CB8AC3E}">
        <p14:creationId xmlns:p14="http://schemas.microsoft.com/office/powerpoint/2010/main" val="237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634</TotalTime>
  <Words>1738</Words>
  <Application>Microsoft Office PowerPoint</Application>
  <PresentationFormat>Apresentação na tela (4:3)</PresentationFormat>
  <Paragraphs>181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TEMA IFC BLUMENAU</vt:lpstr>
      <vt:lpstr>Gerenciamento de Escopo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 Pessini</cp:lastModifiedBy>
  <cp:revision>66</cp:revision>
  <dcterms:created xsi:type="dcterms:W3CDTF">2016-03-08T18:32:54Z</dcterms:created>
  <dcterms:modified xsi:type="dcterms:W3CDTF">2016-04-12T20:27:42Z</dcterms:modified>
</cp:coreProperties>
</file>