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68" r:id="rId2"/>
    <p:sldId id="267" r:id="rId3"/>
    <p:sldId id="258" r:id="rId4"/>
    <p:sldId id="259" r:id="rId5"/>
    <p:sldId id="269" r:id="rId6"/>
    <p:sldId id="260" r:id="rId7"/>
    <p:sldId id="261" r:id="rId8"/>
    <p:sldId id="281" r:id="rId9"/>
    <p:sldId id="272" r:id="rId10"/>
    <p:sldId id="273" r:id="rId11"/>
    <p:sldId id="262" r:id="rId12"/>
    <p:sldId id="263" r:id="rId13"/>
    <p:sldId id="275" r:id="rId14"/>
    <p:sldId id="276" r:id="rId15"/>
    <p:sldId id="278" r:id="rId16"/>
    <p:sldId id="277" r:id="rId17"/>
    <p:sldId id="279" r:id="rId18"/>
    <p:sldId id="280" r:id="rId19"/>
    <p:sldId id="265" r:id="rId20"/>
    <p:sldId id="264" r:id="rId21"/>
    <p:sldId id="282" r:id="rId2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465BD2-9C19-488F-99D1-FF8F8DF40729}" v="12" dt="2024-01-24T18:23:36.3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95033" autoAdjust="0"/>
  </p:normalViewPr>
  <p:slideViewPr>
    <p:cSldViewPr snapToGrid="0" snapToObjects="1">
      <p:cViewPr varScale="1">
        <p:scale>
          <a:sx n="57" d="100"/>
          <a:sy n="57" d="100"/>
        </p:scale>
        <p:origin x="118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5458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137255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778274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3488325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853203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3377642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3786204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3555916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3858026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5979878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4191634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270019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799546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762957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1907024"/>
            <a:ext cx="7477601" cy="1666399"/>
          </a:xfrm>
          <a:prstGeom prst="rect">
            <a:avLst/>
          </a:prstGeom>
          <a:noFill/>
          <a:ln/>
        </p:spPr>
        <p:txBody>
          <a:bodyPr wrap="square" rtlCol="0" anchor="t"/>
          <a:lstStyle/>
          <a:p>
            <a:pPr marL="0" indent="0">
              <a:lnSpc>
                <a:spcPts val="6561"/>
              </a:lnSpc>
              <a:buNone/>
            </a:pPr>
            <a:r>
              <a:rPr lang="en-US" sz="5249" dirty="0">
                <a:solidFill>
                  <a:srgbClr val="6EB9FC"/>
                </a:solidFill>
                <a:latin typeface="Lora" pitchFamily="34" charset="0"/>
                <a:ea typeface="Lora" pitchFamily="34" charset="-122"/>
                <a:cs typeface="Lora" pitchFamily="34" charset="-120"/>
              </a:rPr>
              <a:t>Cricket Score Prediction</a:t>
            </a:r>
            <a:endParaRPr lang="en-US" sz="5249" dirty="0"/>
          </a:p>
        </p:txBody>
      </p:sp>
      <p:sp>
        <p:nvSpPr>
          <p:cNvPr id="6" name="Text 3"/>
          <p:cNvSpPr/>
          <p:nvPr/>
        </p:nvSpPr>
        <p:spPr>
          <a:xfrm>
            <a:off x="833199" y="3906679"/>
            <a:ext cx="7477601" cy="1777008"/>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Welcome to our cricket score prediction section! Here, you can find all the latest updates on your favorite cricket teams and matches. Our experts use advanced algorithms to predict the score of each match, so you can stay informed and make the best decisions for your fantasy cricket team. Let's dive in and see what's in store for the upcoming matches!</a:t>
            </a:r>
            <a:endParaRPr lang="en-US" sz="1750" dirty="0"/>
          </a:p>
        </p:txBody>
      </p:sp>
      <p:sp>
        <p:nvSpPr>
          <p:cNvPr id="9" name="Text 5"/>
          <p:cNvSpPr/>
          <p:nvPr/>
        </p:nvSpPr>
        <p:spPr>
          <a:xfrm>
            <a:off x="1299686" y="5933599"/>
            <a:ext cx="662940" cy="388858"/>
          </a:xfrm>
          <a:prstGeom prst="rect">
            <a:avLst/>
          </a:prstGeom>
          <a:noFill/>
          <a:ln/>
        </p:spPr>
        <p:txBody>
          <a:bodyPr wrap="none" rtlCol="0" anchor="t"/>
          <a:lstStyle/>
          <a:p>
            <a:pPr marL="0" indent="0" algn="l">
              <a:lnSpc>
                <a:spcPts val="3062"/>
              </a:lnSpc>
              <a:buNone/>
            </a:pPr>
            <a:endParaRPr lang="en-US" sz="2187" dirty="0"/>
          </a:p>
        </p:txBody>
      </p:sp>
    </p:spTree>
    <p:extLst>
      <p:ext uri="{BB962C8B-B14F-4D97-AF65-F5344CB8AC3E}">
        <p14:creationId xmlns:p14="http://schemas.microsoft.com/office/powerpoint/2010/main" val="2406033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10203" y="993338"/>
            <a:ext cx="14630400" cy="8229600"/>
          </a:xfrm>
          <a:prstGeom prst="rect">
            <a:avLst/>
          </a:prstGeom>
          <a:solidFill>
            <a:srgbClr val="181A24"/>
          </a:solidFill>
          <a:ln/>
        </p:spPr>
        <p:txBody>
          <a:bodyPr/>
          <a:lstStyle/>
          <a:p>
            <a:endParaRPr lang="en-IN" dirty="0"/>
          </a:p>
        </p:txBody>
      </p:sp>
      <p:pic>
        <p:nvPicPr>
          <p:cNvPr id="4" name="Image 0" descr="preencoded.png"/>
          <p:cNvPicPr>
            <a:picLocks noChangeAspect="1"/>
          </p:cNvPicPr>
          <p:nvPr/>
        </p:nvPicPr>
        <p:blipFill>
          <a:blip r:embed="rId3"/>
          <a:stretch>
            <a:fillRect/>
          </a:stretch>
        </p:blipFill>
        <p:spPr>
          <a:xfrm>
            <a:off x="0" y="0"/>
            <a:ext cx="14630400" cy="1944172"/>
          </a:xfrm>
          <a:prstGeom prst="rect">
            <a:avLst/>
          </a:prstGeom>
        </p:spPr>
      </p:pic>
      <p:sp>
        <p:nvSpPr>
          <p:cNvPr id="5" name="Text 2"/>
          <p:cNvSpPr/>
          <p:nvPr/>
        </p:nvSpPr>
        <p:spPr>
          <a:xfrm>
            <a:off x="10203" y="1918817"/>
            <a:ext cx="3147060" cy="486013"/>
          </a:xfrm>
          <a:prstGeom prst="rect">
            <a:avLst/>
          </a:prstGeom>
          <a:noFill/>
          <a:ln/>
        </p:spPr>
        <p:txBody>
          <a:bodyPr wrap="none" rtlCol="0" anchor="t"/>
          <a:lstStyle/>
          <a:p>
            <a:pPr marL="0" indent="0">
              <a:lnSpc>
                <a:spcPts val="3827"/>
              </a:lnSpc>
              <a:buNone/>
            </a:pPr>
            <a:endParaRPr lang="en-US" sz="3062" dirty="0"/>
          </a:p>
        </p:txBody>
      </p:sp>
      <p:sp>
        <p:nvSpPr>
          <p:cNvPr id="6" name="Text 3"/>
          <p:cNvSpPr/>
          <p:nvPr/>
        </p:nvSpPr>
        <p:spPr>
          <a:xfrm>
            <a:off x="3838456" y="3091101"/>
            <a:ext cx="6953488" cy="994886"/>
          </a:xfrm>
          <a:prstGeom prst="rect">
            <a:avLst/>
          </a:prstGeom>
          <a:noFill/>
          <a:ln/>
        </p:spPr>
        <p:txBody>
          <a:bodyPr wrap="square" rtlCol="0" anchor="t"/>
          <a:lstStyle/>
          <a:p>
            <a:pPr marL="0" indent="0">
              <a:lnSpc>
                <a:spcPts val="1960"/>
              </a:lnSpc>
              <a:buNone/>
            </a:pPr>
            <a:endParaRPr lang="en-US" sz="1225" dirty="0"/>
          </a:p>
        </p:txBody>
      </p:sp>
      <p:sp>
        <p:nvSpPr>
          <p:cNvPr id="7" name="Text 4"/>
          <p:cNvSpPr/>
          <p:nvPr/>
        </p:nvSpPr>
        <p:spPr>
          <a:xfrm>
            <a:off x="3838456" y="4260890"/>
            <a:ext cx="6953488" cy="248722"/>
          </a:xfrm>
          <a:prstGeom prst="rect">
            <a:avLst/>
          </a:prstGeom>
          <a:noFill/>
          <a:ln/>
        </p:spPr>
        <p:txBody>
          <a:bodyPr wrap="none" rtlCol="0" anchor="t"/>
          <a:lstStyle/>
          <a:p>
            <a:pPr marL="0" indent="0">
              <a:lnSpc>
                <a:spcPts val="1960"/>
              </a:lnSpc>
              <a:buNone/>
            </a:pPr>
            <a:endParaRPr lang="en-US" sz="1225" dirty="0"/>
          </a:p>
        </p:txBody>
      </p:sp>
      <p:sp>
        <p:nvSpPr>
          <p:cNvPr id="8" name="Text 5"/>
          <p:cNvSpPr/>
          <p:nvPr/>
        </p:nvSpPr>
        <p:spPr>
          <a:xfrm>
            <a:off x="4087297" y="4684514"/>
            <a:ext cx="6704648" cy="248722"/>
          </a:xfrm>
          <a:prstGeom prst="rect">
            <a:avLst/>
          </a:prstGeom>
          <a:noFill/>
          <a:ln/>
        </p:spPr>
        <p:txBody>
          <a:bodyPr wrap="none" rtlCol="0" anchor="t"/>
          <a:lstStyle/>
          <a:p>
            <a:pPr marL="342900" indent="-342900" algn="l">
              <a:lnSpc>
                <a:spcPts val="1960"/>
              </a:lnSpc>
              <a:buSzPct val="100000"/>
              <a:buFont typeface="+mj-lt"/>
              <a:buAutoNum type="arabicPeriod"/>
            </a:pPr>
            <a:endParaRPr lang="en-US" sz="1225" dirty="0"/>
          </a:p>
        </p:txBody>
      </p:sp>
      <p:sp>
        <p:nvSpPr>
          <p:cNvPr id="9" name="Text 6"/>
          <p:cNvSpPr/>
          <p:nvPr/>
        </p:nvSpPr>
        <p:spPr>
          <a:xfrm>
            <a:off x="4336018" y="5108138"/>
            <a:ext cx="6455926" cy="497443"/>
          </a:xfrm>
          <a:prstGeom prst="rect">
            <a:avLst/>
          </a:prstGeom>
          <a:noFill/>
          <a:ln/>
        </p:spPr>
        <p:txBody>
          <a:bodyPr wrap="square" rtlCol="0" anchor="t"/>
          <a:lstStyle/>
          <a:p>
            <a:pPr marL="685800" lvl="1" indent="-342900" algn="l">
              <a:lnSpc>
                <a:spcPts val="1960"/>
              </a:lnSpc>
              <a:buSzPct val="100000"/>
              <a:buChar char="•"/>
            </a:pPr>
            <a:endParaRPr lang="en-US" sz="1225" dirty="0"/>
          </a:p>
        </p:txBody>
      </p:sp>
      <p:sp>
        <p:nvSpPr>
          <p:cNvPr id="10" name="Text 7"/>
          <p:cNvSpPr/>
          <p:nvPr/>
        </p:nvSpPr>
        <p:spPr>
          <a:xfrm>
            <a:off x="4087297" y="5667732"/>
            <a:ext cx="6704648" cy="248722"/>
          </a:xfrm>
          <a:prstGeom prst="rect">
            <a:avLst/>
          </a:prstGeom>
          <a:noFill/>
          <a:ln/>
        </p:spPr>
        <p:txBody>
          <a:bodyPr wrap="none" rtlCol="0" anchor="t"/>
          <a:lstStyle/>
          <a:p>
            <a:pPr marL="342900" indent="-342900" algn="l">
              <a:lnSpc>
                <a:spcPts val="1960"/>
              </a:lnSpc>
              <a:buSzPct val="100000"/>
              <a:buFont typeface="+mj-lt"/>
              <a:buAutoNum type="arabicPeriod" startAt="2"/>
            </a:pPr>
            <a:endParaRPr lang="en-US" sz="1225" dirty="0"/>
          </a:p>
        </p:txBody>
      </p:sp>
      <p:sp>
        <p:nvSpPr>
          <p:cNvPr id="11" name="Text 8"/>
          <p:cNvSpPr/>
          <p:nvPr/>
        </p:nvSpPr>
        <p:spPr>
          <a:xfrm>
            <a:off x="4336018" y="5978604"/>
            <a:ext cx="6455926" cy="746165"/>
          </a:xfrm>
          <a:prstGeom prst="rect">
            <a:avLst/>
          </a:prstGeom>
          <a:noFill/>
          <a:ln/>
        </p:spPr>
        <p:txBody>
          <a:bodyPr wrap="square" rtlCol="0" anchor="t"/>
          <a:lstStyle/>
          <a:p>
            <a:pPr marL="685800" lvl="1" indent="-342900" algn="l">
              <a:lnSpc>
                <a:spcPts val="1960"/>
              </a:lnSpc>
              <a:buSzPct val="100000"/>
              <a:buChar char="•"/>
            </a:pPr>
            <a:endParaRPr lang="en-US" sz="1225" dirty="0"/>
          </a:p>
        </p:txBody>
      </p:sp>
      <p:sp>
        <p:nvSpPr>
          <p:cNvPr id="12" name="Text 9"/>
          <p:cNvSpPr/>
          <p:nvPr/>
        </p:nvSpPr>
        <p:spPr>
          <a:xfrm>
            <a:off x="3838456" y="6899672"/>
            <a:ext cx="6953488" cy="497443"/>
          </a:xfrm>
          <a:prstGeom prst="rect">
            <a:avLst/>
          </a:prstGeom>
          <a:noFill/>
          <a:ln/>
        </p:spPr>
        <p:txBody>
          <a:bodyPr wrap="square" rtlCol="0" anchor="t"/>
          <a:lstStyle/>
          <a:p>
            <a:pPr marL="0" indent="0">
              <a:lnSpc>
                <a:spcPts val="1960"/>
              </a:lnSpc>
              <a:buNone/>
            </a:pPr>
            <a:endParaRPr lang="en-US" sz="1225" dirty="0"/>
          </a:p>
        </p:txBody>
      </p:sp>
      <p:sp>
        <p:nvSpPr>
          <p:cNvPr id="13" name="Text 10"/>
          <p:cNvSpPr/>
          <p:nvPr/>
        </p:nvSpPr>
        <p:spPr>
          <a:xfrm>
            <a:off x="3838456" y="6775310"/>
            <a:ext cx="6953488" cy="746165"/>
          </a:xfrm>
          <a:prstGeom prst="rect">
            <a:avLst/>
          </a:prstGeom>
          <a:noFill/>
          <a:ln/>
        </p:spPr>
        <p:txBody>
          <a:bodyPr wrap="square" rtlCol="0" anchor="t"/>
          <a:lstStyle/>
          <a:p>
            <a:pPr marL="0" indent="0">
              <a:lnSpc>
                <a:spcPts val="1960"/>
              </a:lnSpc>
              <a:buNone/>
            </a:pPr>
            <a:endParaRPr lang="en-US" sz="1225" dirty="0"/>
          </a:p>
        </p:txBody>
      </p:sp>
      <p:sp>
        <p:nvSpPr>
          <p:cNvPr id="16" name="Rectangle 2">
            <a:extLst>
              <a:ext uri="{FF2B5EF4-FFF2-40B4-BE49-F238E27FC236}">
                <a16:creationId xmlns:a16="http://schemas.microsoft.com/office/drawing/2014/main" id="{564341B0-5088-F3E5-F4A5-252E160CC53D}"/>
              </a:ext>
            </a:extLst>
          </p:cNvPr>
          <p:cNvSpPr>
            <a:spLocks noChangeArrowheads="1"/>
          </p:cNvSpPr>
          <p:nvPr/>
        </p:nvSpPr>
        <p:spPr bwMode="auto">
          <a:xfrm>
            <a:off x="0" y="-338813"/>
            <a:ext cx="65" cy="677623"/>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3">
            <a:extLst>
              <a:ext uri="{FF2B5EF4-FFF2-40B4-BE49-F238E27FC236}">
                <a16:creationId xmlns:a16="http://schemas.microsoft.com/office/drawing/2014/main" id="{199F7C85-335E-2882-4EC1-4EDB639D668A}"/>
              </a:ext>
            </a:extLst>
          </p:cNvPr>
          <p:cNvSpPr>
            <a:spLocks noChangeArrowheads="1"/>
          </p:cNvSpPr>
          <p:nvPr/>
        </p:nvSpPr>
        <p:spPr bwMode="auto">
          <a:xfrm>
            <a:off x="0" y="-431146"/>
            <a:ext cx="65" cy="862289"/>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rgbClr val="D1D5DB"/>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TextBox 18"/>
          <p:cNvSpPr txBox="1"/>
          <p:nvPr/>
        </p:nvSpPr>
        <p:spPr>
          <a:xfrm>
            <a:off x="169333" y="2404830"/>
            <a:ext cx="14224000" cy="2893100"/>
          </a:xfrm>
          <a:prstGeom prst="rect">
            <a:avLst/>
          </a:prstGeom>
          <a:noFill/>
        </p:spPr>
        <p:txBody>
          <a:bodyPr wrap="square" rtlCol="0">
            <a:spAutoFit/>
          </a:bodyPr>
          <a:lstStyle/>
          <a:p>
            <a:r>
              <a:rPr lang="en-US" sz="2400" b="1" dirty="0" smtClean="0">
                <a:solidFill>
                  <a:schemeClr val="bg1"/>
                </a:solidFill>
              </a:rPr>
              <a:t>7. Testing </a:t>
            </a:r>
            <a:r>
              <a:rPr lang="en-US" sz="2400" b="1" dirty="0">
                <a:solidFill>
                  <a:schemeClr val="bg1"/>
                </a:solidFill>
              </a:rPr>
              <a:t>the dataset on trained model</a:t>
            </a:r>
          </a:p>
          <a:p>
            <a:r>
              <a:rPr lang="en-US" sz="2000" b="1" dirty="0">
                <a:solidFill>
                  <a:schemeClr val="bg1"/>
                </a:solidFill>
              </a:rPr>
              <a:t>R-squared value</a:t>
            </a:r>
            <a:endParaRPr lang="en-US" sz="2000" dirty="0">
              <a:solidFill>
                <a:schemeClr val="bg1"/>
              </a:solidFill>
            </a:endParaRPr>
          </a:p>
          <a:p>
            <a:r>
              <a:rPr lang="en-US" sz="2000" dirty="0">
                <a:solidFill>
                  <a:schemeClr val="bg1"/>
                </a:solidFill>
              </a:rPr>
              <a:t>R-</a:t>
            </a:r>
            <a:r>
              <a:rPr lang="en-US" sz="2000" dirty="0" err="1">
                <a:solidFill>
                  <a:schemeClr val="bg1"/>
                </a:solidFill>
              </a:rPr>
              <a:t>sqaured</a:t>
            </a:r>
            <a:r>
              <a:rPr lang="en-US" sz="2000" dirty="0">
                <a:solidFill>
                  <a:schemeClr val="bg1"/>
                </a:solidFill>
              </a:rPr>
              <a:t> is a statistic that will give some information about the goodness of fit of a model. In regression, the R-squared coefficient of determination is a statistical measure of how well the regression predictions approximate the real data points. An R-squared value of 1 indicates that the regression predictions perfectly fit the data.</a:t>
            </a:r>
          </a:p>
          <a:p>
            <a:r>
              <a:rPr lang="en-US" sz="2000" dirty="0">
                <a:solidFill>
                  <a:schemeClr val="bg1"/>
                </a:solidFill>
              </a:rPr>
              <a:t>Custom accuracy</a:t>
            </a:r>
          </a:p>
          <a:p>
            <a:r>
              <a:rPr lang="en-US" sz="2000" dirty="0">
                <a:solidFill>
                  <a:schemeClr val="bg1"/>
                </a:solidFill>
              </a:rPr>
              <a:t>I have defined my own function to measure accuracy of model. Custom Accuracy is defined on the basis of difference between the predicted score and actual score. If this difference falls below a particular </a:t>
            </a:r>
            <a:r>
              <a:rPr lang="en-US" sz="2000" dirty="0" err="1">
                <a:solidFill>
                  <a:schemeClr val="bg1"/>
                </a:solidFill>
              </a:rPr>
              <a:t>thresold</a:t>
            </a:r>
            <a:r>
              <a:rPr lang="en-US" sz="2000" dirty="0">
                <a:solidFill>
                  <a:schemeClr val="bg1"/>
                </a:solidFill>
              </a:rPr>
              <a:t>, we count it as a correct prediction.</a:t>
            </a:r>
          </a:p>
          <a:p>
            <a:endParaRPr lang="en-US" dirty="0">
              <a:solidFill>
                <a:schemeClr val="bg1"/>
              </a:solidFill>
            </a:endParaRPr>
          </a:p>
        </p:txBody>
      </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333" y="5087663"/>
            <a:ext cx="9107171" cy="1657581"/>
          </a:xfrm>
          <a:prstGeom prst="rect">
            <a:avLst/>
          </a:prstGeom>
        </p:spPr>
      </p:pic>
      <p:sp>
        <p:nvSpPr>
          <p:cNvPr id="23" name="TextBox 22"/>
          <p:cNvSpPr txBox="1"/>
          <p:nvPr/>
        </p:nvSpPr>
        <p:spPr>
          <a:xfrm>
            <a:off x="169333" y="6926725"/>
            <a:ext cx="13038667" cy="461665"/>
          </a:xfrm>
          <a:prstGeom prst="rect">
            <a:avLst/>
          </a:prstGeom>
          <a:noFill/>
        </p:spPr>
        <p:txBody>
          <a:bodyPr wrap="square" rtlCol="0">
            <a:spAutoFit/>
          </a:bodyPr>
          <a:lstStyle/>
          <a:p>
            <a:r>
              <a:rPr lang="en-US" sz="2400" b="1" dirty="0" smtClean="0">
                <a:solidFill>
                  <a:schemeClr val="bg1"/>
                </a:solidFill>
              </a:rPr>
              <a:t>8. Testing </a:t>
            </a:r>
            <a:r>
              <a:rPr lang="en-US" sz="2400" b="1" dirty="0">
                <a:solidFill>
                  <a:schemeClr val="bg1"/>
                </a:solidFill>
              </a:rPr>
              <a:t>with a custom input</a:t>
            </a:r>
          </a:p>
        </p:txBody>
      </p:sp>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333" y="7643328"/>
            <a:ext cx="9135750" cy="781159"/>
          </a:xfrm>
          <a:prstGeom prst="rect">
            <a:avLst/>
          </a:prstGeom>
        </p:spPr>
      </p:pic>
    </p:spTree>
    <p:extLst>
      <p:ext uri="{BB962C8B-B14F-4D97-AF65-F5344CB8AC3E}">
        <p14:creationId xmlns:p14="http://schemas.microsoft.com/office/powerpoint/2010/main" val="8991847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3309104" y="492919"/>
            <a:ext cx="3584377" cy="559951"/>
          </a:xfrm>
          <a:prstGeom prst="rect">
            <a:avLst/>
          </a:prstGeom>
          <a:noFill/>
          <a:ln/>
        </p:spPr>
        <p:txBody>
          <a:bodyPr wrap="none" rtlCol="0" anchor="t"/>
          <a:lstStyle/>
          <a:p>
            <a:pPr marL="0" indent="0">
              <a:lnSpc>
                <a:spcPts val="4410"/>
              </a:lnSpc>
              <a:buNone/>
            </a:pPr>
            <a:r>
              <a:rPr lang="en-US" sz="3528" dirty="0">
                <a:solidFill>
                  <a:srgbClr val="6EB9FC"/>
                </a:solidFill>
                <a:latin typeface="Lora" pitchFamily="34" charset="0"/>
                <a:ea typeface="Lora" pitchFamily="34" charset="-122"/>
                <a:cs typeface="Lora" pitchFamily="34" charset="-120"/>
              </a:rPr>
              <a:t>Data Collection</a:t>
            </a:r>
            <a:endParaRPr lang="en-US" sz="3528" dirty="0"/>
          </a:p>
        </p:txBody>
      </p:sp>
      <p:sp>
        <p:nvSpPr>
          <p:cNvPr id="5" name="Text 3"/>
          <p:cNvSpPr/>
          <p:nvPr/>
        </p:nvSpPr>
        <p:spPr>
          <a:xfrm>
            <a:off x="3309104" y="1411248"/>
            <a:ext cx="8012073" cy="573405"/>
          </a:xfrm>
          <a:prstGeom prst="rect">
            <a:avLst/>
          </a:prstGeom>
          <a:noFill/>
          <a:ln/>
        </p:spPr>
        <p:txBody>
          <a:bodyPr wrap="square" rtlCol="0" anchor="t"/>
          <a:lstStyle/>
          <a:p>
            <a:pPr marL="0" indent="0">
              <a:lnSpc>
                <a:spcPts val="2258"/>
              </a:lnSpc>
              <a:buNone/>
            </a:pPr>
            <a:r>
              <a:rPr lang="en-US" sz="1411" i="1" dirty="0">
                <a:solidFill>
                  <a:srgbClr val="D6E5EF"/>
                </a:solidFill>
                <a:latin typeface="Source Sans Pro" pitchFamily="34" charset="0"/>
                <a:ea typeface="Source Sans Pro" pitchFamily="34" charset="-122"/>
                <a:cs typeface="Source Sans Pro" pitchFamily="34" charset="-120"/>
              </a:rPr>
              <a:t>Introduction:</a:t>
            </a:r>
            <a:r>
              <a:rPr lang="en-US" sz="1411" dirty="0">
                <a:solidFill>
                  <a:srgbClr val="D6E5EF"/>
                </a:solidFill>
                <a:latin typeface="Source Sans Pro" pitchFamily="34" charset="0"/>
                <a:ea typeface="Source Sans Pro" pitchFamily="34" charset="-122"/>
                <a:cs typeface="Source Sans Pro" pitchFamily="34" charset="-120"/>
              </a:rPr>
              <a:t> Data collection forms the bedrock of accurate cricket score prediction. The proposed system relies on a comprehensive and diverse dataset to fuel its advanced machine learning algorithms.</a:t>
            </a:r>
            <a:endParaRPr lang="en-US" sz="1411" dirty="0"/>
          </a:p>
        </p:txBody>
      </p:sp>
      <p:sp>
        <p:nvSpPr>
          <p:cNvPr id="6" name="Text 4"/>
          <p:cNvSpPr/>
          <p:nvPr/>
        </p:nvSpPr>
        <p:spPr>
          <a:xfrm>
            <a:off x="3309104" y="2186226"/>
            <a:ext cx="8012073" cy="286703"/>
          </a:xfrm>
          <a:prstGeom prst="rect">
            <a:avLst/>
          </a:prstGeom>
          <a:noFill/>
          <a:ln/>
        </p:spPr>
        <p:txBody>
          <a:bodyPr wrap="none" rtlCol="0" anchor="t"/>
          <a:lstStyle/>
          <a:p>
            <a:pPr marL="0" indent="0">
              <a:lnSpc>
                <a:spcPts val="2258"/>
              </a:lnSpc>
              <a:buNone/>
            </a:pPr>
            <a:r>
              <a:rPr lang="en-US" sz="1411" i="1" dirty="0">
                <a:solidFill>
                  <a:srgbClr val="D6E5EF"/>
                </a:solidFill>
                <a:latin typeface="Source Sans Pro" pitchFamily="34" charset="0"/>
                <a:ea typeface="Source Sans Pro" pitchFamily="34" charset="-122"/>
                <a:cs typeface="Source Sans Pro" pitchFamily="34" charset="-120"/>
              </a:rPr>
              <a:t>Sources:</a:t>
            </a:r>
            <a:endParaRPr lang="en-US" sz="1411" dirty="0"/>
          </a:p>
        </p:txBody>
      </p:sp>
      <p:sp>
        <p:nvSpPr>
          <p:cNvPr id="7" name="Text 5"/>
          <p:cNvSpPr/>
          <p:nvPr/>
        </p:nvSpPr>
        <p:spPr>
          <a:xfrm>
            <a:off x="3595807" y="2674501"/>
            <a:ext cx="7725370" cy="286703"/>
          </a:xfrm>
          <a:prstGeom prst="rect">
            <a:avLst/>
          </a:prstGeom>
          <a:noFill/>
          <a:ln/>
        </p:spPr>
        <p:txBody>
          <a:bodyPr wrap="none" rtlCol="0" anchor="t"/>
          <a:lstStyle/>
          <a:p>
            <a:pPr marL="342900" indent="-342900" algn="l">
              <a:lnSpc>
                <a:spcPts val="2258"/>
              </a:lnSpc>
              <a:buSzPct val="100000"/>
              <a:buFont typeface="+mj-lt"/>
              <a:buAutoNum type="arabicPeriod"/>
            </a:pPr>
            <a:r>
              <a:rPr lang="en-US" sz="1411" b="1" dirty="0">
                <a:solidFill>
                  <a:srgbClr val="D6E5EF"/>
                </a:solidFill>
                <a:latin typeface="Source Sans Pro" pitchFamily="34" charset="0"/>
                <a:ea typeface="Source Sans Pro" pitchFamily="34" charset="-122"/>
                <a:cs typeface="Source Sans Pro" pitchFamily="34" charset="-120"/>
              </a:rPr>
              <a:t>Historical Match Data</a:t>
            </a:r>
            <a:endParaRPr lang="en-US" sz="1411" dirty="0"/>
          </a:p>
        </p:txBody>
      </p:sp>
      <p:sp>
        <p:nvSpPr>
          <p:cNvPr id="8" name="Text 6"/>
          <p:cNvSpPr/>
          <p:nvPr/>
        </p:nvSpPr>
        <p:spPr>
          <a:xfrm>
            <a:off x="3595807" y="3032879"/>
            <a:ext cx="7725370" cy="286703"/>
          </a:xfrm>
          <a:prstGeom prst="rect">
            <a:avLst/>
          </a:prstGeom>
          <a:noFill/>
          <a:ln/>
        </p:spPr>
        <p:txBody>
          <a:bodyPr wrap="none" rtlCol="0" anchor="t"/>
          <a:lstStyle/>
          <a:p>
            <a:pPr marL="342900" indent="-342900" algn="l">
              <a:lnSpc>
                <a:spcPts val="2258"/>
              </a:lnSpc>
              <a:buSzPct val="100000"/>
              <a:buFont typeface="+mj-lt"/>
              <a:buAutoNum type="arabicPeriod" startAt="2"/>
            </a:pPr>
            <a:r>
              <a:rPr lang="en-US" sz="1411" b="1" dirty="0">
                <a:solidFill>
                  <a:srgbClr val="D6E5EF"/>
                </a:solidFill>
                <a:latin typeface="Source Sans Pro" pitchFamily="34" charset="0"/>
                <a:ea typeface="Source Sans Pro" pitchFamily="34" charset="-122"/>
                <a:cs typeface="Source Sans Pro" pitchFamily="34" charset="-120"/>
              </a:rPr>
              <a:t>Player Performance Records</a:t>
            </a:r>
            <a:endParaRPr lang="en-US" sz="1411" dirty="0"/>
          </a:p>
        </p:txBody>
      </p:sp>
      <p:sp>
        <p:nvSpPr>
          <p:cNvPr id="9" name="Text 7"/>
          <p:cNvSpPr/>
          <p:nvPr/>
        </p:nvSpPr>
        <p:spPr>
          <a:xfrm>
            <a:off x="3595807" y="3391257"/>
            <a:ext cx="7725370" cy="286703"/>
          </a:xfrm>
          <a:prstGeom prst="rect">
            <a:avLst/>
          </a:prstGeom>
          <a:noFill/>
          <a:ln/>
        </p:spPr>
        <p:txBody>
          <a:bodyPr wrap="none" rtlCol="0" anchor="t"/>
          <a:lstStyle/>
          <a:p>
            <a:pPr marL="342900" indent="-342900" algn="l">
              <a:lnSpc>
                <a:spcPts val="2258"/>
              </a:lnSpc>
              <a:buSzPct val="100000"/>
              <a:buFont typeface="+mj-lt"/>
              <a:buAutoNum type="arabicPeriod" startAt="3"/>
            </a:pPr>
            <a:r>
              <a:rPr lang="en-US" sz="1411" b="1" dirty="0">
                <a:solidFill>
                  <a:srgbClr val="D6E5EF"/>
                </a:solidFill>
                <a:latin typeface="Source Sans Pro" pitchFamily="34" charset="0"/>
                <a:ea typeface="Source Sans Pro" pitchFamily="34" charset="-122"/>
                <a:cs typeface="Source Sans Pro" pitchFamily="34" charset="-120"/>
              </a:rPr>
              <a:t>Team Records</a:t>
            </a:r>
            <a:endParaRPr lang="en-US" sz="1411" dirty="0"/>
          </a:p>
        </p:txBody>
      </p:sp>
      <p:sp>
        <p:nvSpPr>
          <p:cNvPr id="10" name="Text 8"/>
          <p:cNvSpPr/>
          <p:nvPr/>
        </p:nvSpPr>
        <p:spPr>
          <a:xfrm>
            <a:off x="3595807" y="3749635"/>
            <a:ext cx="7725370" cy="286703"/>
          </a:xfrm>
          <a:prstGeom prst="rect">
            <a:avLst/>
          </a:prstGeom>
          <a:noFill/>
          <a:ln/>
        </p:spPr>
        <p:txBody>
          <a:bodyPr wrap="none" rtlCol="0" anchor="t"/>
          <a:lstStyle/>
          <a:p>
            <a:pPr marL="342900" indent="-342900" algn="l">
              <a:lnSpc>
                <a:spcPts val="2258"/>
              </a:lnSpc>
              <a:buSzPct val="100000"/>
              <a:buFont typeface="+mj-lt"/>
              <a:buAutoNum type="arabicPeriod" startAt="4"/>
            </a:pPr>
            <a:r>
              <a:rPr lang="en-US" sz="1411" b="1" dirty="0">
                <a:solidFill>
                  <a:srgbClr val="D6E5EF"/>
                </a:solidFill>
                <a:latin typeface="Source Sans Pro" pitchFamily="34" charset="0"/>
                <a:ea typeface="Source Sans Pro" pitchFamily="34" charset="-122"/>
                <a:cs typeface="Source Sans Pro" pitchFamily="34" charset="-120"/>
              </a:rPr>
              <a:t>Venue and Pitch Reports</a:t>
            </a:r>
            <a:endParaRPr lang="en-US" sz="1411" dirty="0"/>
          </a:p>
        </p:txBody>
      </p:sp>
      <p:sp>
        <p:nvSpPr>
          <p:cNvPr id="11" name="Text 9"/>
          <p:cNvSpPr/>
          <p:nvPr/>
        </p:nvSpPr>
        <p:spPr>
          <a:xfrm>
            <a:off x="3595807" y="4108013"/>
            <a:ext cx="7725370" cy="286703"/>
          </a:xfrm>
          <a:prstGeom prst="rect">
            <a:avLst/>
          </a:prstGeom>
          <a:noFill/>
          <a:ln/>
        </p:spPr>
        <p:txBody>
          <a:bodyPr wrap="none" rtlCol="0" anchor="t"/>
          <a:lstStyle/>
          <a:p>
            <a:pPr marL="342900" indent="-342900" algn="l">
              <a:lnSpc>
                <a:spcPts val="2258"/>
              </a:lnSpc>
              <a:buSzPct val="100000"/>
              <a:buFont typeface="+mj-lt"/>
              <a:buAutoNum type="arabicPeriod" startAt="5"/>
            </a:pPr>
            <a:r>
              <a:rPr lang="en-US" sz="1411" b="1" dirty="0">
                <a:solidFill>
                  <a:srgbClr val="D6E5EF"/>
                </a:solidFill>
                <a:latin typeface="Source Sans Pro" pitchFamily="34" charset="0"/>
                <a:ea typeface="Source Sans Pro" pitchFamily="34" charset="-122"/>
                <a:cs typeface="Source Sans Pro" pitchFamily="34" charset="-120"/>
              </a:rPr>
              <a:t>Weather Data</a:t>
            </a:r>
            <a:endParaRPr lang="en-US" sz="1411" dirty="0"/>
          </a:p>
        </p:txBody>
      </p:sp>
      <p:sp>
        <p:nvSpPr>
          <p:cNvPr id="12" name="Text 10"/>
          <p:cNvSpPr/>
          <p:nvPr/>
        </p:nvSpPr>
        <p:spPr>
          <a:xfrm>
            <a:off x="3595807" y="4466392"/>
            <a:ext cx="7725370" cy="286703"/>
          </a:xfrm>
          <a:prstGeom prst="rect">
            <a:avLst/>
          </a:prstGeom>
          <a:noFill/>
          <a:ln/>
        </p:spPr>
        <p:txBody>
          <a:bodyPr wrap="none" rtlCol="0" anchor="t"/>
          <a:lstStyle/>
          <a:p>
            <a:pPr marL="342900" indent="-342900" algn="l">
              <a:lnSpc>
                <a:spcPts val="2258"/>
              </a:lnSpc>
              <a:buSzPct val="100000"/>
              <a:buFont typeface="+mj-lt"/>
              <a:buAutoNum type="arabicPeriod" startAt="6"/>
            </a:pPr>
            <a:r>
              <a:rPr lang="en-US" sz="1411" b="1" dirty="0">
                <a:solidFill>
                  <a:srgbClr val="D6E5EF"/>
                </a:solidFill>
                <a:latin typeface="Source Sans Pro" pitchFamily="34" charset="0"/>
                <a:ea typeface="Source Sans Pro" pitchFamily="34" charset="-122"/>
                <a:cs typeface="Source Sans Pro" pitchFamily="34" charset="-120"/>
              </a:rPr>
              <a:t>Player Fitness and Injury Reports</a:t>
            </a:r>
            <a:endParaRPr lang="en-US" sz="1411" dirty="0"/>
          </a:p>
        </p:txBody>
      </p:sp>
      <p:sp>
        <p:nvSpPr>
          <p:cNvPr id="13" name="Text 11"/>
          <p:cNvSpPr/>
          <p:nvPr/>
        </p:nvSpPr>
        <p:spPr>
          <a:xfrm>
            <a:off x="3595807" y="4824770"/>
            <a:ext cx="7725370" cy="286703"/>
          </a:xfrm>
          <a:prstGeom prst="rect">
            <a:avLst/>
          </a:prstGeom>
          <a:noFill/>
          <a:ln/>
        </p:spPr>
        <p:txBody>
          <a:bodyPr wrap="none" rtlCol="0" anchor="t"/>
          <a:lstStyle/>
          <a:p>
            <a:pPr marL="342900" indent="-342900" algn="l">
              <a:lnSpc>
                <a:spcPts val="2258"/>
              </a:lnSpc>
              <a:buSzPct val="100000"/>
              <a:buFont typeface="+mj-lt"/>
              <a:buAutoNum type="arabicPeriod" startAt="7"/>
            </a:pPr>
            <a:r>
              <a:rPr lang="en-US" sz="1411" b="1" dirty="0">
                <a:solidFill>
                  <a:srgbClr val="D6E5EF"/>
                </a:solidFill>
                <a:latin typeface="Source Sans Pro" pitchFamily="34" charset="0"/>
                <a:ea typeface="Source Sans Pro" pitchFamily="34" charset="-122"/>
                <a:cs typeface="Source Sans Pro" pitchFamily="34" charset="-120"/>
              </a:rPr>
              <a:t>Bookmaker Odds</a:t>
            </a:r>
            <a:endParaRPr lang="en-US" sz="1411" dirty="0"/>
          </a:p>
        </p:txBody>
      </p:sp>
      <p:sp>
        <p:nvSpPr>
          <p:cNvPr id="14" name="Text 12"/>
          <p:cNvSpPr/>
          <p:nvPr/>
        </p:nvSpPr>
        <p:spPr>
          <a:xfrm>
            <a:off x="3595807" y="5183148"/>
            <a:ext cx="7725370" cy="286703"/>
          </a:xfrm>
          <a:prstGeom prst="rect">
            <a:avLst/>
          </a:prstGeom>
          <a:noFill/>
          <a:ln/>
        </p:spPr>
        <p:txBody>
          <a:bodyPr wrap="none" rtlCol="0" anchor="t"/>
          <a:lstStyle/>
          <a:p>
            <a:pPr marL="342900" indent="-342900" algn="l">
              <a:lnSpc>
                <a:spcPts val="2258"/>
              </a:lnSpc>
              <a:buSzPct val="100000"/>
              <a:buFont typeface="+mj-lt"/>
              <a:buAutoNum type="arabicPeriod" startAt="8"/>
            </a:pPr>
            <a:r>
              <a:rPr lang="en-US" sz="1411" b="1" dirty="0">
                <a:solidFill>
                  <a:srgbClr val="D6E5EF"/>
                </a:solidFill>
                <a:latin typeface="Source Sans Pro" pitchFamily="34" charset="0"/>
                <a:ea typeface="Source Sans Pro" pitchFamily="34" charset="-122"/>
                <a:cs typeface="Source Sans Pro" pitchFamily="34" charset="-120"/>
              </a:rPr>
              <a:t>Fan Surveys and Popular Sentiment</a:t>
            </a:r>
            <a:endParaRPr lang="en-US" sz="1411" dirty="0"/>
          </a:p>
        </p:txBody>
      </p:sp>
      <p:sp>
        <p:nvSpPr>
          <p:cNvPr id="15" name="Text 13"/>
          <p:cNvSpPr/>
          <p:nvPr/>
        </p:nvSpPr>
        <p:spPr>
          <a:xfrm>
            <a:off x="3595807" y="5541526"/>
            <a:ext cx="7725370" cy="286703"/>
          </a:xfrm>
          <a:prstGeom prst="rect">
            <a:avLst/>
          </a:prstGeom>
          <a:noFill/>
          <a:ln/>
        </p:spPr>
        <p:txBody>
          <a:bodyPr wrap="none" rtlCol="0" anchor="t"/>
          <a:lstStyle/>
          <a:p>
            <a:pPr marL="342900" indent="-342900" algn="l">
              <a:lnSpc>
                <a:spcPts val="2258"/>
              </a:lnSpc>
              <a:buSzPct val="100000"/>
              <a:buFont typeface="+mj-lt"/>
              <a:buAutoNum type="arabicPeriod" startAt="9"/>
            </a:pPr>
            <a:r>
              <a:rPr lang="en-US" sz="1411" b="1" dirty="0">
                <a:solidFill>
                  <a:srgbClr val="D6E5EF"/>
                </a:solidFill>
                <a:latin typeface="Source Sans Pro" pitchFamily="34" charset="0"/>
                <a:ea typeface="Source Sans Pro" pitchFamily="34" charset="-122"/>
                <a:cs typeface="Source Sans Pro" pitchFamily="34" charset="-120"/>
              </a:rPr>
              <a:t>Team News and Strategies</a:t>
            </a:r>
            <a:endParaRPr lang="en-US" sz="1411" dirty="0"/>
          </a:p>
        </p:txBody>
      </p:sp>
      <p:sp>
        <p:nvSpPr>
          <p:cNvPr id="16" name="Text 14"/>
          <p:cNvSpPr/>
          <p:nvPr/>
        </p:nvSpPr>
        <p:spPr>
          <a:xfrm>
            <a:off x="3595807" y="5899904"/>
            <a:ext cx="7725370" cy="286703"/>
          </a:xfrm>
          <a:prstGeom prst="rect">
            <a:avLst/>
          </a:prstGeom>
          <a:noFill/>
          <a:ln/>
        </p:spPr>
        <p:txBody>
          <a:bodyPr wrap="none" rtlCol="0" anchor="t"/>
          <a:lstStyle/>
          <a:p>
            <a:pPr marL="342900" indent="-342900" algn="l">
              <a:lnSpc>
                <a:spcPts val="2258"/>
              </a:lnSpc>
              <a:buSzPct val="100000"/>
              <a:buFont typeface="+mj-lt"/>
              <a:buAutoNum type="arabicPeriod" startAt="10"/>
            </a:pPr>
            <a:r>
              <a:rPr lang="en-US" sz="1411" b="1" dirty="0">
                <a:solidFill>
                  <a:srgbClr val="D6E5EF"/>
                </a:solidFill>
                <a:latin typeface="Source Sans Pro" pitchFamily="34" charset="0"/>
                <a:ea typeface="Source Sans Pro" pitchFamily="34" charset="-122"/>
                <a:cs typeface="Source Sans Pro" pitchFamily="34" charset="-120"/>
              </a:rPr>
              <a:t>Umpire and Officiating Data</a:t>
            </a:r>
            <a:endParaRPr lang="en-US" sz="1411" dirty="0"/>
          </a:p>
        </p:txBody>
      </p:sp>
      <p:sp>
        <p:nvSpPr>
          <p:cNvPr id="17" name="Text 15"/>
          <p:cNvSpPr/>
          <p:nvPr/>
        </p:nvSpPr>
        <p:spPr>
          <a:xfrm>
            <a:off x="3309104" y="6388179"/>
            <a:ext cx="8012073" cy="860108"/>
          </a:xfrm>
          <a:prstGeom prst="rect">
            <a:avLst/>
          </a:prstGeom>
          <a:noFill/>
          <a:ln/>
        </p:spPr>
        <p:txBody>
          <a:bodyPr wrap="square" rtlCol="0" anchor="t"/>
          <a:lstStyle/>
          <a:p>
            <a:pPr marL="0" indent="0">
              <a:lnSpc>
                <a:spcPts val="2258"/>
              </a:lnSpc>
              <a:buNone/>
            </a:pPr>
            <a:r>
              <a:rPr lang="en-US" sz="1411" i="1" dirty="0">
                <a:solidFill>
                  <a:srgbClr val="D6E5EF"/>
                </a:solidFill>
                <a:latin typeface="Source Sans Pro" pitchFamily="34" charset="0"/>
                <a:ea typeface="Source Sans Pro" pitchFamily="34" charset="-122"/>
                <a:cs typeface="Source Sans Pro" pitchFamily="34" charset="-120"/>
              </a:rPr>
              <a:t>Conclusion:</a:t>
            </a:r>
            <a:r>
              <a:rPr lang="en-US" sz="1411" dirty="0">
                <a:solidFill>
                  <a:srgbClr val="D6E5EF"/>
                </a:solidFill>
                <a:latin typeface="Source Sans Pro" pitchFamily="34" charset="0"/>
                <a:ea typeface="Source Sans Pro" pitchFamily="34" charset="-122"/>
                <a:cs typeface="Source Sans Pro" pitchFamily="34" charset="-120"/>
              </a:rPr>
              <a:t> By comprehensively harnessing data from these varied sources, our system is poised to deliver precise and insightful cricket score predictions, meeting the evolving demands of the modern cricketing landscape.</a:t>
            </a:r>
            <a:endParaRPr lang="en-US" sz="1411" dirty="0"/>
          </a:p>
        </p:txBody>
      </p:sp>
      <p:sp>
        <p:nvSpPr>
          <p:cNvPr id="18" name="Text 16"/>
          <p:cNvSpPr/>
          <p:nvPr/>
        </p:nvSpPr>
        <p:spPr>
          <a:xfrm>
            <a:off x="3309104" y="7449860"/>
            <a:ext cx="8012073" cy="286703"/>
          </a:xfrm>
          <a:prstGeom prst="rect">
            <a:avLst/>
          </a:prstGeom>
          <a:noFill/>
          <a:ln/>
        </p:spPr>
        <p:txBody>
          <a:bodyPr wrap="none" rtlCol="0" anchor="t"/>
          <a:lstStyle/>
          <a:p>
            <a:pPr marL="0" indent="0">
              <a:lnSpc>
                <a:spcPts val="2258"/>
              </a:lnSpc>
              <a:buNone/>
            </a:pPr>
            <a:endParaRPr lang="en-US" sz="141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32458"/>
          </a:xfrm>
          <a:prstGeom prst="rect">
            <a:avLst/>
          </a:prstGeom>
          <a:solidFill>
            <a:srgbClr val="252833"/>
          </a:solidFill>
          <a:ln/>
        </p:spPr>
      </p:sp>
      <p:sp>
        <p:nvSpPr>
          <p:cNvPr id="4" name="Text 2"/>
          <p:cNvSpPr/>
          <p:nvPr/>
        </p:nvSpPr>
        <p:spPr>
          <a:xfrm>
            <a:off x="2580680" y="582454"/>
            <a:ext cx="4236006" cy="661749"/>
          </a:xfrm>
          <a:prstGeom prst="rect">
            <a:avLst/>
          </a:prstGeom>
          <a:noFill/>
          <a:ln/>
        </p:spPr>
        <p:txBody>
          <a:bodyPr wrap="none" rtlCol="0" anchor="t"/>
          <a:lstStyle/>
          <a:p>
            <a:pPr marL="0" indent="0">
              <a:lnSpc>
                <a:spcPts val="5212"/>
              </a:lnSpc>
              <a:buNone/>
            </a:pPr>
            <a:r>
              <a:rPr lang="en-US" sz="4169" dirty="0">
                <a:solidFill>
                  <a:srgbClr val="6EB9FC"/>
                </a:solidFill>
                <a:latin typeface="Lora" pitchFamily="34" charset="0"/>
                <a:ea typeface="Lora" pitchFamily="34" charset="-122"/>
                <a:cs typeface="Lora" pitchFamily="34" charset="-120"/>
              </a:rPr>
              <a:t>Methodology</a:t>
            </a:r>
            <a:endParaRPr lang="en-US" sz="4169" dirty="0"/>
          </a:p>
        </p:txBody>
      </p:sp>
      <p:sp>
        <p:nvSpPr>
          <p:cNvPr id="5" name="Text 3"/>
          <p:cNvSpPr/>
          <p:nvPr/>
        </p:nvSpPr>
        <p:spPr>
          <a:xfrm>
            <a:off x="2919532" y="1667708"/>
            <a:ext cx="9130070" cy="338852"/>
          </a:xfrm>
          <a:prstGeom prst="rect">
            <a:avLst/>
          </a:prstGeom>
          <a:noFill/>
          <a:ln/>
        </p:spPr>
        <p:txBody>
          <a:bodyPr wrap="none" rtlCol="0" anchor="t"/>
          <a:lstStyle/>
          <a:p>
            <a:pPr marL="342900" indent="-342900" algn="l">
              <a:lnSpc>
                <a:spcPts val="2668"/>
              </a:lnSpc>
              <a:buSzPct val="100000"/>
              <a:buFont typeface="+mj-lt"/>
              <a:buAutoNum type="arabicPeriod"/>
            </a:pPr>
            <a:r>
              <a:rPr lang="en-US" sz="1668" b="1" dirty="0">
                <a:solidFill>
                  <a:srgbClr val="D6E5EF"/>
                </a:solidFill>
                <a:latin typeface="Source Sans Pro" pitchFamily="34" charset="0"/>
                <a:ea typeface="Source Sans Pro" pitchFamily="34" charset="-122"/>
                <a:cs typeface="Source Sans Pro" pitchFamily="34" charset="-120"/>
              </a:rPr>
              <a:t>Data Collection:</a:t>
            </a:r>
            <a:endParaRPr lang="en-US" sz="1668" dirty="0"/>
          </a:p>
        </p:txBody>
      </p:sp>
      <p:sp>
        <p:nvSpPr>
          <p:cNvPr id="6" name="Text 4"/>
          <p:cNvSpPr/>
          <p:nvPr/>
        </p:nvSpPr>
        <p:spPr>
          <a:xfrm>
            <a:off x="2919532" y="2091214"/>
            <a:ext cx="9130070" cy="338852"/>
          </a:xfrm>
          <a:prstGeom prst="rect">
            <a:avLst/>
          </a:prstGeom>
          <a:noFill/>
          <a:ln/>
        </p:spPr>
        <p:txBody>
          <a:bodyPr wrap="none" rtlCol="0" anchor="t"/>
          <a:lstStyle/>
          <a:p>
            <a:pPr marL="342900" indent="-342900" algn="l">
              <a:lnSpc>
                <a:spcPts val="2668"/>
              </a:lnSpc>
              <a:buSzPct val="100000"/>
              <a:buFont typeface="+mj-lt"/>
              <a:buAutoNum type="arabicPeriod" startAt="2"/>
            </a:pPr>
            <a:r>
              <a:rPr lang="en-US" sz="1668" b="1" dirty="0">
                <a:solidFill>
                  <a:srgbClr val="D6E5EF"/>
                </a:solidFill>
                <a:latin typeface="Source Sans Pro" pitchFamily="34" charset="0"/>
                <a:ea typeface="Source Sans Pro" pitchFamily="34" charset="-122"/>
                <a:cs typeface="Source Sans Pro" pitchFamily="34" charset="-120"/>
              </a:rPr>
              <a:t>Data Preprocessing:</a:t>
            </a:r>
            <a:endParaRPr lang="en-US" sz="1668" dirty="0"/>
          </a:p>
        </p:txBody>
      </p:sp>
      <p:sp>
        <p:nvSpPr>
          <p:cNvPr id="7" name="Text 5"/>
          <p:cNvSpPr/>
          <p:nvPr/>
        </p:nvSpPr>
        <p:spPr>
          <a:xfrm>
            <a:off x="2919532" y="2514719"/>
            <a:ext cx="9130070" cy="338852"/>
          </a:xfrm>
          <a:prstGeom prst="rect">
            <a:avLst/>
          </a:prstGeom>
          <a:noFill/>
          <a:ln/>
        </p:spPr>
        <p:txBody>
          <a:bodyPr wrap="none" rtlCol="0" anchor="t"/>
          <a:lstStyle/>
          <a:p>
            <a:pPr marL="342900" indent="-342900" algn="l">
              <a:lnSpc>
                <a:spcPts val="2668"/>
              </a:lnSpc>
              <a:buSzPct val="100000"/>
              <a:buFont typeface="+mj-lt"/>
              <a:buAutoNum type="arabicPeriod" startAt="3"/>
            </a:pPr>
            <a:r>
              <a:rPr lang="en-US" sz="1668" b="1" dirty="0">
                <a:solidFill>
                  <a:srgbClr val="D6E5EF"/>
                </a:solidFill>
                <a:latin typeface="Source Sans Pro" pitchFamily="34" charset="0"/>
                <a:ea typeface="Source Sans Pro" pitchFamily="34" charset="-122"/>
                <a:cs typeface="Source Sans Pro" pitchFamily="34" charset="-120"/>
              </a:rPr>
              <a:t>Feature Engineering:</a:t>
            </a:r>
            <a:endParaRPr lang="en-US" sz="1668" dirty="0"/>
          </a:p>
        </p:txBody>
      </p:sp>
      <p:sp>
        <p:nvSpPr>
          <p:cNvPr id="8" name="Text 6"/>
          <p:cNvSpPr/>
          <p:nvPr/>
        </p:nvSpPr>
        <p:spPr>
          <a:xfrm>
            <a:off x="2919532" y="2938224"/>
            <a:ext cx="9130070" cy="338852"/>
          </a:xfrm>
          <a:prstGeom prst="rect">
            <a:avLst/>
          </a:prstGeom>
          <a:noFill/>
          <a:ln/>
        </p:spPr>
        <p:txBody>
          <a:bodyPr wrap="none" rtlCol="0" anchor="t"/>
          <a:lstStyle/>
          <a:p>
            <a:pPr marL="342900" indent="-342900" algn="l">
              <a:lnSpc>
                <a:spcPts val="2668"/>
              </a:lnSpc>
              <a:buSzPct val="100000"/>
              <a:buFont typeface="+mj-lt"/>
              <a:buAutoNum type="arabicPeriod" startAt="4"/>
            </a:pPr>
            <a:r>
              <a:rPr lang="en-US" sz="1668" b="1" dirty="0">
                <a:solidFill>
                  <a:srgbClr val="D6E5EF"/>
                </a:solidFill>
                <a:latin typeface="Source Sans Pro" pitchFamily="34" charset="0"/>
                <a:ea typeface="Source Sans Pro" pitchFamily="34" charset="-122"/>
                <a:cs typeface="Source Sans Pro" pitchFamily="34" charset="-120"/>
              </a:rPr>
              <a:t>Machine Learning Model Selection:</a:t>
            </a:r>
            <a:endParaRPr lang="en-US" sz="1668" dirty="0"/>
          </a:p>
        </p:txBody>
      </p:sp>
      <p:sp>
        <p:nvSpPr>
          <p:cNvPr id="9" name="Text 7"/>
          <p:cNvSpPr/>
          <p:nvPr/>
        </p:nvSpPr>
        <p:spPr>
          <a:xfrm>
            <a:off x="2919532" y="3361730"/>
            <a:ext cx="9130070" cy="338852"/>
          </a:xfrm>
          <a:prstGeom prst="rect">
            <a:avLst/>
          </a:prstGeom>
          <a:noFill/>
          <a:ln/>
        </p:spPr>
        <p:txBody>
          <a:bodyPr wrap="none" rtlCol="0" anchor="t"/>
          <a:lstStyle/>
          <a:p>
            <a:pPr marL="342900" indent="-342900" algn="l">
              <a:lnSpc>
                <a:spcPts val="2668"/>
              </a:lnSpc>
              <a:buSzPct val="100000"/>
              <a:buFont typeface="+mj-lt"/>
              <a:buAutoNum type="arabicPeriod" startAt="5"/>
            </a:pPr>
            <a:r>
              <a:rPr lang="en-US" sz="1668" b="1" dirty="0">
                <a:solidFill>
                  <a:srgbClr val="D6E5EF"/>
                </a:solidFill>
                <a:latin typeface="Source Sans Pro" pitchFamily="34" charset="0"/>
                <a:ea typeface="Source Sans Pro" pitchFamily="34" charset="-122"/>
                <a:cs typeface="Source Sans Pro" pitchFamily="34" charset="-120"/>
              </a:rPr>
              <a:t>Model Training</a:t>
            </a:r>
            <a:endParaRPr lang="en-US" sz="1668" dirty="0"/>
          </a:p>
        </p:txBody>
      </p:sp>
      <p:sp>
        <p:nvSpPr>
          <p:cNvPr id="10" name="Text 8"/>
          <p:cNvSpPr/>
          <p:nvPr/>
        </p:nvSpPr>
        <p:spPr>
          <a:xfrm>
            <a:off x="2919532" y="3785235"/>
            <a:ext cx="9130070" cy="338852"/>
          </a:xfrm>
          <a:prstGeom prst="rect">
            <a:avLst/>
          </a:prstGeom>
          <a:noFill/>
          <a:ln/>
        </p:spPr>
        <p:txBody>
          <a:bodyPr wrap="none" rtlCol="0" anchor="t"/>
          <a:lstStyle/>
          <a:p>
            <a:pPr marL="342900" indent="-342900" algn="l">
              <a:lnSpc>
                <a:spcPts val="2668"/>
              </a:lnSpc>
              <a:buSzPct val="100000"/>
              <a:buFont typeface="+mj-lt"/>
              <a:buAutoNum type="arabicPeriod" startAt="6"/>
            </a:pPr>
            <a:r>
              <a:rPr lang="en-US" sz="1668" b="1" dirty="0">
                <a:solidFill>
                  <a:srgbClr val="D6E5EF"/>
                </a:solidFill>
                <a:latin typeface="Source Sans Pro" pitchFamily="34" charset="0"/>
                <a:ea typeface="Source Sans Pro" pitchFamily="34" charset="-122"/>
                <a:cs typeface="Source Sans Pro" pitchFamily="34" charset="-120"/>
              </a:rPr>
              <a:t>Multifactorial Analysis:</a:t>
            </a:r>
            <a:endParaRPr lang="en-US" sz="1668" dirty="0"/>
          </a:p>
        </p:txBody>
      </p:sp>
      <p:sp>
        <p:nvSpPr>
          <p:cNvPr id="11" name="Text 9"/>
          <p:cNvSpPr/>
          <p:nvPr/>
        </p:nvSpPr>
        <p:spPr>
          <a:xfrm>
            <a:off x="2919532" y="4208740"/>
            <a:ext cx="9130070" cy="338852"/>
          </a:xfrm>
          <a:prstGeom prst="rect">
            <a:avLst/>
          </a:prstGeom>
          <a:noFill/>
          <a:ln/>
        </p:spPr>
        <p:txBody>
          <a:bodyPr wrap="none" rtlCol="0" anchor="t"/>
          <a:lstStyle/>
          <a:p>
            <a:pPr marL="342900" indent="-342900" algn="l">
              <a:lnSpc>
                <a:spcPts val="2668"/>
              </a:lnSpc>
              <a:buSzPct val="100000"/>
              <a:buFont typeface="+mj-lt"/>
              <a:buAutoNum type="arabicPeriod" startAt="7"/>
            </a:pPr>
            <a:r>
              <a:rPr lang="en-US" sz="1668" b="1" dirty="0">
                <a:solidFill>
                  <a:srgbClr val="D6E5EF"/>
                </a:solidFill>
                <a:latin typeface="Source Sans Pro" pitchFamily="34" charset="0"/>
                <a:ea typeface="Source Sans Pro" pitchFamily="34" charset="-122"/>
                <a:cs typeface="Source Sans Pro" pitchFamily="34" charset="-120"/>
              </a:rPr>
              <a:t>Continuous Learning and Adaptability:</a:t>
            </a:r>
            <a:endParaRPr lang="en-US" sz="1668" dirty="0"/>
          </a:p>
        </p:txBody>
      </p:sp>
      <p:sp>
        <p:nvSpPr>
          <p:cNvPr id="12" name="Text 10"/>
          <p:cNvSpPr/>
          <p:nvPr/>
        </p:nvSpPr>
        <p:spPr>
          <a:xfrm>
            <a:off x="2919532" y="4632246"/>
            <a:ext cx="9130070" cy="338852"/>
          </a:xfrm>
          <a:prstGeom prst="rect">
            <a:avLst/>
          </a:prstGeom>
          <a:noFill/>
          <a:ln/>
        </p:spPr>
        <p:txBody>
          <a:bodyPr wrap="none" rtlCol="0" anchor="t"/>
          <a:lstStyle/>
          <a:p>
            <a:pPr marL="342900" indent="-342900" algn="l">
              <a:lnSpc>
                <a:spcPts val="2668"/>
              </a:lnSpc>
              <a:buSzPct val="100000"/>
              <a:buFont typeface="+mj-lt"/>
              <a:buAutoNum type="arabicPeriod" startAt="8"/>
            </a:pPr>
            <a:r>
              <a:rPr lang="en-US" sz="1668" b="1" dirty="0">
                <a:solidFill>
                  <a:srgbClr val="D6E5EF"/>
                </a:solidFill>
                <a:latin typeface="Source Sans Pro" pitchFamily="34" charset="0"/>
                <a:ea typeface="Source Sans Pro" pitchFamily="34" charset="-122"/>
                <a:cs typeface="Source Sans Pro" pitchFamily="34" charset="-120"/>
              </a:rPr>
              <a:t>Testing and Validation:</a:t>
            </a:r>
            <a:endParaRPr lang="en-US" sz="1668" dirty="0"/>
          </a:p>
        </p:txBody>
      </p:sp>
      <p:sp>
        <p:nvSpPr>
          <p:cNvPr id="13" name="Text 11"/>
          <p:cNvSpPr/>
          <p:nvPr/>
        </p:nvSpPr>
        <p:spPr>
          <a:xfrm>
            <a:off x="2919532" y="5055751"/>
            <a:ext cx="9130070" cy="338852"/>
          </a:xfrm>
          <a:prstGeom prst="rect">
            <a:avLst/>
          </a:prstGeom>
          <a:noFill/>
          <a:ln/>
        </p:spPr>
        <p:txBody>
          <a:bodyPr wrap="none" rtlCol="0" anchor="t"/>
          <a:lstStyle/>
          <a:p>
            <a:pPr marL="342900" indent="-342900" algn="l">
              <a:lnSpc>
                <a:spcPts val="2668"/>
              </a:lnSpc>
              <a:buSzPct val="100000"/>
              <a:buFont typeface="+mj-lt"/>
              <a:buAutoNum type="arabicPeriod" startAt="9"/>
            </a:pPr>
            <a:r>
              <a:rPr lang="en-US" sz="1668" b="1" dirty="0">
                <a:solidFill>
                  <a:srgbClr val="D6E5EF"/>
                </a:solidFill>
                <a:latin typeface="Source Sans Pro" pitchFamily="34" charset="0"/>
                <a:ea typeface="Source Sans Pro" pitchFamily="34" charset="-122"/>
                <a:cs typeface="Source Sans Pro" pitchFamily="34" charset="-120"/>
              </a:rPr>
              <a:t>User Interface Design:</a:t>
            </a:r>
            <a:endParaRPr lang="en-US" sz="1668" dirty="0"/>
          </a:p>
        </p:txBody>
      </p:sp>
      <p:sp>
        <p:nvSpPr>
          <p:cNvPr id="14" name="Text 12"/>
          <p:cNvSpPr/>
          <p:nvPr/>
        </p:nvSpPr>
        <p:spPr>
          <a:xfrm>
            <a:off x="2919532" y="5479256"/>
            <a:ext cx="9130070" cy="338852"/>
          </a:xfrm>
          <a:prstGeom prst="rect">
            <a:avLst/>
          </a:prstGeom>
          <a:noFill/>
          <a:ln/>
        </p:spPr>
        <p:txBody>
          <a:bodyPr wrap="none" rtlCol="0" anchor="t"/>
          <a:lstStyle/>
          <a:p>
            <a:pPr marL="342900" indent="-342900" algn="l">
              <a:lnSpc>
                <a:spcPts val="2668"/>
              </a:lnSpc>
              <a:buSzPct val="100000"/>
              <a:buFont typeface="+mj-lt"/>
              <a:buAutoNum type="arabicPeriod" startAt="10"/>
            </a:pPr>
            <a:r>
              <a:rPr lang="en-US" sz="1668" b="1" dirty="0">
                <a:solidFill>
                  <a:srgbClr val="D6E5EF"/>
                </a:solidFill>
                <a:latin typeface="Source Sans Pro" pitchFamily="34" charset="0"/>
                <a:ea typeface="Source Sans Pro" pitchFamily="34" charset="-122"/>
                <a:cs typeface="Source Sans Pro" pitchFamily="34" charset="-120"/>
              </a:rPr>
              <a:t>Enhanced Engagement Features:</a:t>
            </a:r>
            <a:endParaRPr lang="en-US" sz="1668" dirty="0"/>
          </a:p>
        </p:txBody>
      </p:sp>
      <p:sp>
        <p:nvSpPr>
          <p:cNvPr id="15" name="Text 13"/>
          <p:cNvSpPr/>
          <p:nvPr/>
        </p:nvSpPr>
        <p:spPr>
          <a:xfrm>
            <a:off x="2580680" y="6056352"/>
            <a:ext cx="9468922" cy="1016556"/>
          </a:xfrm>
          <a:prstGeom prst="rect">
            <a:avLst/>
          </a:prstGeom>
          <a:noFill/>
          <a:ln/>
        </p:spPr>
        <p:txBody>
          <a:bodyPr wrap="square" rtlCol="0" anchor="t"/>
          <a:lstStyle/>
          <a:p>
            <a:pPr marL="0" indent="0">
              <a:lnSpc>
                <a:spcPts val="2668"/>
              </a:lnSpc>
              <a:buNone/>
            </a:pPr>
            <a:r>
              <a:rPr lang="en-US" sz="1668" i="1" dirty="0">
                <a:solidFill>
                  <a:srgbClr val="D6E5EF"/>
                </a:solidFill>
                <a:latin typeface="Source Sans Pro" pitchFamily="34" charset="0"/>
                <a:ea typeface="Source Sans Pro" pitchFamily="34" charset="-122"/>
                <a:cs typeface="Source Sans Pro" pitchFamily="34" charset="-120"/>
              </a:rPr>
              <a:t>Conclusion:</a:t>
            </a:r>
            <a:r>
              <a:rPr lang="en-US" sz="1668" dirty="0">
                <a:solidFill>
                  <a:srgbClr val="D6E5EF"/>
                </a:solidFill>
                <a:latin typeface="Source Sans Pro" pitchFamily="34" charset="0"/>
                <a:ea typeface="Source Sans Pro" pitchFamily="34" charset="-122"/>
                <a:cs typeface="Source Sans Pro" pitchFamily="34" charset="-120"/>
              </a:rPr>
              <a:t> By following this systematic methodology, the proposed cricket score prediction system aims to provide accurate, adaptable, and engaging predictions, offering a valuable tool for cricket enthusiasts, analysts, and stakeholders.</a:t>
            </a:r>
            <a:endParaRPr lang="en-US" sz="1668" dirty="0"/>
          </a:p>
        </p:txBody>
      </p:sp>
      <p:sp>
        <p:nvSpPr>
          <p:cNvPr id="16" name="Text 14"/>
          <p:cNvSpPr/>
          <p:nvPr/>
        </p:nvSpPr>
        <p:spPr>
          <a:xfrm>
            <a:off x="2580680" y="7311152"/>
            <a:ext cx="9468922" cy="338852"/>
          </a:xfrm>
          <a:prstGeom prst="rect">
            <a:avLst/>
          </a:prstGeom>
          <a:noFill/>
          <a:ln/>
        </p:spPr>
        <p:txBody>
          <a:bodyPr wrap="none" rtlCol="0" anchor="t"/>
          <a:lstStyle/>
          <a:p>
            <a:pPr marL="0" indent="0">
              <a:lnSpc>
                <a:spcPts val="2668"/>
              </a:lnSpc>
              <a:buNone/>
            </a:pPr>
            <a:endParaRPr lang="en-US" sz="1668"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92511"/>
            <a:ext cx="14630400" cy="8232458"/>
          </a:xfrm>
          <a:prstGeom prst="rect">
            <a:avLst/>
          </a:prstGeom>
          <a:solidFill>
            <a:srgbClr val="252833"/>
          </a:solidFill>
          <a:ln/>
        </p:spPr>
      </p:sp>
      <p:sp>
        <p:nvSpPr>
          <p:cNvPr id="4" name="Text 2"/>
          <p:cNvSpPr/>
          <p:nvPr/>
        </p:nvSpPr>
        <p:spPr>
          <a:xfrm>
            <a:off x="226946" y="165670"/>
            <a:ext cx="8679987" cy="661749"/>
          </a:xfrm>
          <a:prstGeom prst="rect">
            <a:avLst/>
          </a:prstGeom>
          <a:noFill/>
          <a:ln/>
        </p:spPr>
        <p:txBody>
          <a:bodyPr wrap="none" rtlCol="0" anchor="t"/>
          <a:lstStyle/>
          <a:p>
            <a:pPr>
              <a:lnSpc>
                <a:spcPts val="5212"/>
              </a:lnSpc>
            </a:pPr>
            <a:r>
              <a:rPr lang="en-US" sz="4169" dirty="0">
                <a:solidFill>
                  <a:srgbClr val="6EB9FC"/>
                </a:solidFill>
                <a:latin typeface="Lora" pitchFamily="34" charset="0"/>
                <a:ea typeface="Lora" pitchFamily="34" charset="-122"/>
                <a:cs typeface="Lora" pitchFamily="34" charset="-120"/>
              </a:rPr>
              <a:t>Software &amp; hardware </a:t>
            </a:r>
            <a:r>
              <a:rPr lang="en-US" sz="4169" dirty="0" smtClean="0">
                <a:solidFill>
                  <a:srgbClr val="6EB9FC"/>
                </a:solidFill>
                <a:latin typeface="Lora" pitchFamily="34" charset="0"/>
                <a:ea typeface="Lora" pitchFamily="34" charset="-122"/>
                <a:cs typeface="Lora" pitchFamily="34" charset="-120"/>
              </a:rPr>
              <a:t>requirements</a:t>
            </a:r>
            <a:endParaRPr lang="en-US" sz="4169" dirty="0"/>
          </a:p>
        </p:txBody>
      </p:sp>
      <p:sp>
        <p:nvSpPr>
          <p:cNvPr id="5" name="Text 3"/>
          <p:cNvSpPr/>
          <p:nvPr/>
        </p:nvSpPr>
        <p:spPr>
          <a:xfrm>
            <a:off x="2919532" y="1667708"/>
            <a:ext cx="9130070" cy="338852"/>
          </a:xfrm>
          <a:prstGeom prst="rect">
            <a:avLst/>
          </a:prstGeom>
          <a:noFill/>
          <a:ln/>
        </p:spPr>
        <p:txBody>
          <a:bodyPr wrap="none" rtlCol="0" anchor="t"/>
          <a:lstStyle/>
          <a:p>
            <a:pPr marL="342900" indent="-342900" algn="l">
              <a:lnSpc>
                <a:spcPts val="2668"/>
              </a:lnSpc>
              <a:buSzPct val="100000"/>
              <a:buFont typeface="+mj-lt"/>
              <a:buAutoNum type="arabicPeriod"/>
            </a:pPr>
            <a:endParaRPr lang="en-US" sz="1668" dirty="0"/>
          </a:p>
        </p:txBody>
      </p:sp>
      <p:sp>
        <p:nvSpPr>
          <p:cNvPr id="6" name="Text 4"/>
          <p:cNvSpPr/>
          <p:nvPr/>
        </p:nvSpPr>
        <p:spPr>
          <a:xfrm>
            <a:off x="2919532" y="2091214"/>
            <a:ext cx="9130070" cy="338852"/>
          </a:xfrm>
          <a:prstGeom prst="rect">
            <a:avLst/>
          </a:prstGeom>
          <a:noFill/>
          <a:ln/>
        </p:spPr>
        <p:txBody>
          <a:bodyPr wrap="none" rtlCol="0" anchor="t"/>
          <a:lstStyle/>
          <a:p>
            <a:pPr algn="l">
              <a:lnSpc>
                <a:spcPts val="2668"/>
              </a:lnSpc>
              <a:buSzPct val="100000"/>
            </a:pPr>
            <a:endParaRPr lang="en-US" sz="1668" dirty="0"/>
          </a:p>
        </p:txBody>
      </p:sp>
      <p:sp>
        <p:nvSpPr>
          <p:cNvPr id="7" name="Text 5"/>
          <p:cNvSpPr/>
          <p:nvPr/>
        </p:nvSpPr>
        <p:spPr>
          <a:xfrm>
            <a:off x="2919532" y="2514719"/>
            <a:ext cx="9130070" cy="338852"/>
          </a:xfrm>
          <a:prstGeom prst="rect">
            <a:avLst/>
          </a:prstGeom>
          <a:noFill/>
          <a:ln/>
        </p:spPr>
        <p:txBody>
          <a:bodyPr wrap="none" rtlCol="0" anchor="t"/>
          <a:lstStyle/>
          <a:p>
            <a:pPr algn="l">
              <a:lnSpc>
                <a:spcPts val="2668"/>
              </a:lnSpc>
              <a:buSzPct val="100000"/>
            </a:pPr>
            <a:endParaRPr lang="en-US" sz="1668" dirty="0"/>
          </a:p>
        </p:txBody>
      </p:sp>
      <p:sp>
        <p:nvSpPr>
          <p:cNvPr id="8" name="Text 6"/>
          <p:cNvSpPr/>
          <p:nvPr/>
        </p:nvSpPr>
        <p:spPr>
          <a:xfrm>
            <a:off x="2919532" y="2938224"/>
            <a:ext cx="9130070" cy="338852"/>
          </a:xfrm>
          <a:prstGeom prst="rect">
            <a:avLst/>
          </a:prstGeom>
          <a:noFill/>
          <a:ln/>
        </p:spPr>
        <p:txBody>
          <a:bodyPr wrap="none" rtlCol="0" anchor="t"/>
          <a:lstStyle/>
          <a:p>
            <a:pPr algn="l">
              <a:lnSpc>
                <a:spcPts val="2668"/>
              </a:lnSpc>
              <a:buSzPct val="100000"/>
            </a:pPr>
            <a:endParaRPr lang="en-US" sz="1668" dirty="0"/>
          </a:p>
        </p:txBody>
      </p:sp>
      <p:sp>
        <p:nvSpPr>
          <p:cNvPr id="9" name="Text 7"/>
          <p:cNvSpPr/>
          <p:nvPr/>
        </p:nvSpPr>
        <p:spPr>
          <a:xfrm>
            <a:off x="2919532" y="3361730"/>
            <a:ext cx="9130070" cy="338852"/>
          </a:xfrm>
          <a:prstGeom prst="rect">
            <a:avLst/>
          </a:prstGeom>
          <a:noFill/>
          <a:ln/>
        </p:spPr>
        <p:txBody>
          <a:bodyPr wrap="none" rtlCol="0" anchor="t"/>
          <a:lstStyle/>
          <a:p>
            <a:pPr algn="l">
              <a:lnSpc>
                <a:spcPts val="2668"/>
              </a:lnSpc>
              <a:buSzPct val="100000"/>
            </a:pPr>
            <a:endParaRPr lang="en-US" sz="1668" dirty="0"/>
          </a:p>
        </p:txBody>
      </p:sp>
      <p:sp>
        <p:nvSpPr>
          <p:cNvPr id="10" name="Text 8"/>
          <p:cNvSpPr/>
          <p:nvPr/>
        </p:nvSpPr>
        <p:spPr>
          <a:xfrm>
            <a:off x="2919532" y="3785235"/>
            <a:ext cx="9130070" cy="338852"/>
          </a:xfrm>
          <a:prstGeom prst="rect">
            <a:avLst/>
          </a:prstGeom>
          <a:noFill/>
          <a:ln/>
        </p:spPr>
        <p:txBody>
          <a:bodyPr wrap="none" rtlCol="0" anchor="t"/>
          <a:lstStyle/>
          <a:p>
            <a:pPr algn="l">
              <a:lnSpc>
                <a:spcPts val="2668"/>
              </a:lnSpc>
              <a:buSzPct val="100000"/>
            </a:pPr>
            <a:endParaRPr lang="en-US" sz="1668" dirty="0"/>
          </a:p>
        </p:txBody>
      </p:sp>
      <p:sp>
        <p:nvSpPr>
          <p:cNvPr id="11" name="Text 9"/>
          <p:cNvSpPr/>
          <p:nvPr/>
        </p:nvSpPr>
        <p:spPr>
          <a:xfrm>
            <a:off x="2919532" y="4208740"/>
            <a:ext cx="9130070" cy="338852"/>
          </a:xfrm>
          <a:prstGeom prst="rect">
            <a:avLst/>
          </a:prstGeom>
          <a:noFill/>
          <a:ln/>
        </p:spPr>
        <p:txBody>
          <a:bodyPr wrap="none" rtlCol="0" anchor="t"/>
          <a:lstStyle/>
          <a:p>
            <a:pPr algn="l">
              <a:lnSpc>
                <a:spcPts val="2668"/>
              </a:lnSpc>
              <a:buSzPct val="100000"/>
            </a:pPr>
            <a:endParaRPr lang="en-US" sz="1668" dirty="0"/>
          </a:p>
        </p:txBody>
      </p:sp>
      <p:sp>
        <p:nvSpPr>
          <p:cNvPr id="12" name="Text 10"/>
          <p:cNvSpPr/>
          <p:nvPr/>
        </p:nvSpPr>
        <p:spPr>
          <a:xfrm>
            <a:off x="2919532" y="4632246"/>
            <a:ext cx="9130070" cy="338852"/>
          </a:xfrm>
          <a:prstGeom prst="rect">
            <a:avLst/>
          </a:prstGeom>
          <a:noFill/>
          <a:ln/>
        </p:spPr>
        <p:txBody>
          <a:bodyPr wrap="none" rtlCol="0" anchor="t"/>
          <a:lstStyle/>
          <a:p>
            <a:pPr algn="l">
              <a:lnSpc>
                <a:spcPts val="2668"/>
              </a:lnSpc>
              <a:buSzPct val="100000"/>
            </a:pPr>
            <a:endParaRPr lang="en-US" sz="1668" dirty="0"/>
          </a:p>
        </p:txBody>
      </p:sp>
      <p:sp>
        <p:nvSpPr>
          <p:cNvPr id="13" name="Text 11"/>
          <p:cNvSpPr/>
          <p:nvPr/>
        </p:nvSpPr>
        <p:spPr>
          <a:xfrm>
            <a:off x="2919532" y="5055751"/>
            <a:ext cx="9130070" cy="338852"/>
          </a:xfrm>
          <a:prstGeom prst="rect">
            <a:avLst/>
          </a:prstGeom>
          <a:noFill/>
          <a:ln/>
        </p:spPr>
        <p:txBody>
          <a:bodyPr wrap="none" rtlCol="0" anchor="t"/>
          <a:lstStyle/>
          <a:p>
            <a:pPr algn="l">
              <a:lnSpc>
                <a:spcPts val="2668"/>
              </a:lnSpc>
              <a:buSzPct val="100000"/>
            </a:pPr>
            <a:endParaRPr lang="en-US" sz="1668" dirty="0"/>
          </a:p>
        </p:txBody>
      </p:sp>
      <p:sp>
        <p:nvSpPr>
          <p:cNvPr id="14" name="Text 12"/>
          <p:cNvSpPr/>
          <p:nvPr/>
        </p:nvSpPr>
        <p:spPr>
          <a:xfrm>
            <a:off x="2919532" y="5479256"/>
            <a:ext cx="9130070" cy="338852"/>
          </a:xfrm>
          <a:prstGeom prst="rect">
            <a:avLst/>
          </a:prstGeom>
          <a:noFill/>
          <a:ln/>
        </p:spPr>
        <p:txBody>
          <a:bodyPr wrap="none" rtlCol="0" anchor="t"/>
          <a:lstStyle/>
          <a:p>
            <a:pPr algn="l">
              <a:lnSpc>
                <a:spcPts val="2668"/>
              </a:lnSpc>
              <a:buSzPct val="100000"/>
            </a:pPr>
            <a:endParaRPr lang="en-US" sz="1668" dirty="0"/>
          </a:p>
        </p:txBody>
      </p:sp>
      <p:sp>
        <p:nvSpPr>
          <p:cNvPr id="15" name="Text 13"/>
          <p:cNvSpPr/>
          <p:nvPr/>
        </p:nvSpPr>
        <p:spPr>
          <a:xfrm>
            <a:off x="2580680" y="6056352"/>
            <a:ext cx="9468922" cy="1016556"/>
          </a:xfrm>
          <a:prstGeom prst="rect">
            <a:avLst/>
          </a:prstGeom>
          <a:noFill/>
          <a:ln/>
        </p:spPr>
        <p:txBody>
          <a:bodyPr wrap="square" rtlCol="0" anchor="t"/>
          <a:lstStyle/>
          <a:p>
            <a:pPr marL="0" indent="0">
              <a:lnSpc>
                <a:spcPts val="2668"/>
              </a:lnSpc>
              <a:buNone/>
            </a:pPr>
            <a:endParaRPr lang="en-US" sz="1668" dirty="0"/>
          </a:p>
        </p:txBody>
      </p:sp>
      <p:sp>
        <p:nvSpPr>
          <p:cNvPr id="16" name="Text 14"/>
          <p:cNvSpPr/>
          <p:nvPr/>
        </p:nvSpPr>
        <p:spPr>
          <a:xfrm>
            <a:off x="2580680" y="7311152"/>
            <a:ext cx="9468922" cy="338852"/>
          </a:xfrm>
          <a:prstGeom prst="rect">
            <a:avLst/>
          </a:prstGeom>
          <a:noFill/>
          <a:ln/>
        </p:spPr>
        <p:txBody>
          <a:bodyPr wrap="none" rtlCol="0" anchor="t"/>
          <a:lstStyle/>
          <a:p>
            <a:pPr marL="0" indent="0">
              <a:lnSpc>
                <a:spcPts val="2668"/>
              </a:lnSpc>
              <a:buNone/>
            </a:pPr>
            <a:endParaRPr lang="en-US" sz="1668" dirty="0"/>
          </a:p>
        </p:txBody>
      </p:sp>
      <p:sp>
        <p:nvSpPr>
          <p:cNvPr id="17" name="TextBox 16"/>
          <p:cNvSpPr txBox="1"/>
          <p:nvPr/>
        </p:nvSpPr>
        <p:spPr>
          <a:xfrm>
            <a:off x="226946" y="2048817"/>
            <a:ext cx="13800667" cy="4154984"/>
          </a:xfrm>
          <a:prstGeom prst="rect">
            <a:avLst/>
          </a:prstGeom>
          <a:noFill/>
        </p:spPr>
        <p:txBody>
          <a:bodyPr wrap="square" rtlCol="0">
            <a:spAutoFit/>
          </a:bodyPr>
          <a:lstStyle/>
          <a:p>
            <a:r>
              <a:rPr lang="en-US" sz="2400" b="1" dirty="0">
                <a:solidFill>
                  <a:srgbClr val="D1D5DB"/>
                </a:solidFill>
                <a:latin typeface="Söhne"/>
              </a:rPr>
              <a:t>Software Requirements:</a:t>
            </a:r>
            <a:endParaRPr lang="en-US" sz="2400" b="1" dirty="0" smtClean="0">
              <a:solidFill>
                <a:srgbClr val="D1D5DB"/>
              </a:solidFill>
              <a:latin typeface="Söhne"/>
            </a:endParaRPr>
          </a:p>
          <a:p>
            <a:endParaRPr lang="en-US" b="1" dirty="0">
              <a:solidFill>
                <a:srgbClr val="D1D5DB"/>
              </a:solidFill>
              <a:latin typeface="Söhne"/>
            </a:endParaRPr>
          </a:p>
          <a:p>
            <a:r>
              <a:rPr lang="en-US" b="1" dirty="0" smtClean="0">
                <a:solidFill>
                  <a:srgbClr val="D1D5DB"/>
                </a:solidFill>
                <a:latin typeface="Söhne"/>
              </a:rPr>
              <a:t>1. Programming </a:t>
            </a:r>
            <a:r>
              <a:rPr lang="en-US" b="1" dirty="0">
                <a:solidFill>
                  <a:srgbClr val="D1D5DB"/>
                </a:solidFill>
                <a:latin typeface="Söhne"/>
              </a:rPr>
              <a:t>Languages and Frameworks</a:t>
            </a:r>
            <a:r>
              <a:rPr lang="en-US" dirty="0">
                <a:solidFill>
                  <a:srgbClr val="D1D5DB"/>
                </a:solidFill>
                <a:latin typeface="Söhne"/>
              </a:rPr>
              <a:t>:</a:t>
            </a:r>
          </a:p>
          <a:p>
            <a:pPr>
              <a:buFont typeface="Arial" panose="020B0604020202020204" pitchFamily="34" charset="0"/>
              <a:buChar char="•"/>
            </a:pPr>
            <a:r>
              <a:rPr lang="en-US" dirty="0">
                <a:solidFill>
                  <a:srgbClr val="D1D5DB"/>
                </a:solidFill>
                <a:latin typeface="Söhne"/>
              </a:rPr>
              <a:t>Python: Python is a popular choice for building machine learning models due to its extensive libraries and frameworks such as </a:t>
            </a:r>
            <a:r>
              <a:rPr lang="en-US" dirty="0" err="1" smtClean="0">
                <a:solidFill>
                  <a:srgbClr val="D1D5DB"/>
                </a:solidFill>
                <a:latin typeface="Söhne"/>
              </a:rPr>
              <a:t>randomForest</a:t>
            </a:r>
            <a:r>
              <a:rPr lang="en-US" dirty="0" smtClean="0">
                <a:solidFill>
                  <a:srgbClr val="D1D5DB"/>
                </a:solidFill>
                <a:latin typeface="Söhne"/>
              </a:rPr>
              <a:t>, Pandas, </a:t>
            </a:r>
            <a:r>
              <a:rPr lang="en-US" dirty="0" err="1" smtClean="0">
                <a:solidFill>
                  <a:srgbClr val="D1D5DB"/>
                </a:solidFill>
                <a:latin typeface="Söhne"/>
              </a:rPr>
              <a:t>Numpy</a:t>
            </a:r>
            <a:r>
              <a:rPr lang="en-US" dirty="0" smtClean="0">
                <a:solidFill>
                  <a:srgbClr val="D1D5DB"/>
                </a:solidFill>
                <a:latin typeface="Söhne"/>
              </a:rPr>
              <a:t>, </a:t>
            </a:r>
            <a:r>
              <a:rPr lang="en-US" dirty="0" err="1" smtClean="0">
                <a:solidFill>
                  <a:srgbClr val="D1D5DB"/>
                </a:solidFill>
                <a:latin typeface="Söhne"/>
              </a:rPr>
              <a:t>Streamlit</a:t>
            </a:r>
            <a:r>
              <a:rPr lang="en-US" dirty="0" smtClean="0">
                <a:solidFill>
                  <a:srgbClr val="D1D5DB"/>
                </a:solidFill>
                <a:latin typeface="Söhne"/>
              </a:rPr>
              <a:t>  </a:t>
            </a:r>
            <a:r>
              <a:rPr lang="en-US" dirty="0">
                <a:solidFill>
                  <a:srgbClr val="D1D5DB"/>
                </a:solidFill>
                <a:latin typeface="Söhne"/>
              </a:rPr>
              <a:t>for machine learning tasks</a:t>
            </a:r>
            <a:r>
              <a:rPr lang="en-US" dirty="0" smtClean="0">
                <a:solidFill>
                  <a:srgbClr val="D1D5DB"/>
                </a:solidFill>
                <a:latin typeface="Söhne"/>
              </a:rPr>
              <a:t>.</a:t>
            </a:r>
          </a:p>
          <a:p>
            <a:endParaRPr lang="en-US" dirty="0" smtClean="0">
              <a:solidFill>
                <a:srgbClr val="D1D5DB"/>
              </a:solidFill>
              <a:latin typeface="Söhne"/>
            </a:endParaRPr>
          </a:p>
          <a:p>
            <a:endParaRPr lang="en-US" sz="2000" b="1" dirty="0" smtClean="0">
              <a:solidFill>
                <a:srgbClr val="D1D5DB"/>
              </a:solidFill>
              <a:latin typeface="Söhne"/>
            </a:endParaRPr>
          </a:p>
          <a:p>
            <a:r>
              <a:rPr lang="en-US" sz="2000" b="1" dirty="0" smtClean="0">
                <a:solidFill>
                  <a:srgbClr val="D1D5DB"/>
                </a:solidFill>
                <a:latin typeface="Söhne"/>
              </a:rPr>
              <a:t>2. Machine </a:t>
            </a:r>
            <a:r>
              <a:rPr lang="en-US" sz="2000" b="1" dirty="0">
                <a:solidFill>
                  <a:srgbClr val="D1D5DB"/>
                </a:solidFill>
                <a:latin typeface="Söhne"/>
              </a:rPr>
              <a:t>Learning Libraries:</a:t>
            </a:r>
          </a:p>
          <a:p>
            <a:endParaRPr lang="en-US" dirty="0">
              <a:solidFill>
                <a:srgbClr val="D1D5DB"/>
              </a:solidFill>
              <a:latin typeface="Söhne"/>
            </a:endParaRPr>
          </a:p>
          <a:p>
            <a:pPr>
              <a:buFont typeface="Arial" panose="020B0604020202020204" pitchFamily="34" charset="0"/>
              <a:buChar char="•"/>
            </a:pPr>
            <a:r>
              <a:rPr lang="en-US" dirty="0" err="1" smtClean="0">
                <a:solidFill>
                  <a:srgbClr val="D1D5DB"/>
                </a:solidFill>
                <a:latin typeface="Söhne"/>
              </a:rPr>
              <a:t>scikit</a:t>
            </a:r>
            <a:r>
              <a:rPr lang="en-US" dirty="0" smtClean="0">
                <a:solidFill>
                  <a:srgbClr val="D1D5DB"/>
                </a:solidFill>
                <a:latin typeface="Söhne"/>
              </a:rPr>
              <a:t>-learn</a:t>
            </a:r>
            <a:r>
              <a:rPr lang="en-US" dirty="0">
                <a:solidFill>
                  <a:srgbClr val="D1D5DB"/>
                </a:solidFill>
                <a:latin typeface="Söhne"/>
              </a:rPr>
              <a:t>: </a:t>
            </a:r>
            <a:r>
              <a:rPr lang="en-US" dirty="0" err="1">
                <a:solidFill>
                  <a:srgbClr val="D1D5DB"/>
                </a:solidFill>
                <a:latin typeface="Söhne"/>
              </a:rPr>
              <a:t>scikit</a:t>
            </a:r>
            <a:r>
              <a:rPr lang="en-US" dirty="0">
                <a:solidFill>
                  <a:srgbClr val="D1D5DB"/>
                </a:solidFill>
                <a:latin typeface="Söhne"/>
              </a:rPr>
              <a:t>-learn is a versatile machine learning library in Python, offering a wide range of algorithms for classification, regression, clustering, and more</a:t>
            </a:r>
            <a:r>
              <a:rPr lang="en-US" dirty="0" smtClean="0">
                <a:solidFill>
                  <a:srgbClr val="D1D5DB"/>
                </a:solidFill>
                <a:latin typeface="Söhne"/>
              </a:rPr>
              <a:t>.</a:t>
            </a:r>
            <a:endParaRPr lang="en-US" sz="2000" b="1" i="0" dirty="0">
              <a:solidFill>
                <a:srgbClr val="D1D5DB"/>
              </a:solidFill>
              <a:effectLst/>
              <a:latin typeface="Söhne"/>
            </a:endParaRPr>
          </a:p>
          <a:p>
            <a:r>
              <a:rPr lang="en-US" sz="2000" b="1" dirty="0" smtClean="0">
                <a:solidFill>
                  <a:srgbClr val="D1D5DB"/>
                </a:solidFill>
                <a:latin typeface="Söhne"/>
              </a:rPr>
              <a:t>3. Data </a:t>
            </a:r>
            <a:r>
              <a:rPr lang="en-US" sz="2000" b="1" dirty="0">
                <a:solidFill>
                  <a:srgbClr val="D1D5DB"/>
                </a:solidFill>
                <a:latin typeface="Söhne"/>
              </a:rPr>
              <a:t>Analysis and Visualization Tools:</a:t>
            </a:r>
          </a:p>
          <a:p>
            <a:pPr>
              <a:buFont typeface="Arial" panose="020B0604020202020204" pitchFamily="34" charset="0"/>
              <a:buChar char="•"/>
            </a:pPr>
            <a:endParaRPr lang="en-US" dirty="0">
              <a:solidFill>
                <a:srgbClr val="D1D5DB"/>
              </a:solidFill>
              <a:latin typeface="Söhne"/>
            </a:endParaRPr>
          </a:p>
          <a:p>
            <a:pPr>
              <a:buFont typeface="Arial" panose="020B0604020202020204" pitchFamily="34" charset="0"/>
              <a:buChar char="•"/>
            </a:pPr>
            <a:r>
              <a:rPr lang="en-US" dirty="0">
                <a:solidFill>
                  <a:srgbClr val="D1D5DB"/>
                </a:solidFill>
                <a:latin typeface="Söhne"/>
              </a:rPr>
              <a:t>Pandas: Pandas is a Python library for data manipulation and analysis, commonly used for preprocessing and exploring datasets</a:t>
            </a:r>
            <a:r>
              <a:rPr lang="en-US" dirty="0" smtClean="0">
                <a:solidFill>
                  <a:srgbClr val="D1D5DB"/>
                </a:solidFill>
                <a:latin typeface="Söhne"/>
              </a:rPr>
              <a:t>.</a:t>
            </a:r>
            <a:endParaRPr lang="en-US" dirty="0">
              <a:solidFill>
                <a:srgbClr val="D1D5DB"/>
              </a:solidFill>
              <a:latin typeface="Söhne"/>
            </a:endParaRPr>
          </a:p>
        </p:txBody>
      </p:sp>
    </p:spTree>
    <p:extLst>
      <p:ext uri="{BB962C8B-B14F-4D97-AF65-F5344CB8AC3E}">
        <p14:creationId xmlns:p14="http://schemas.microsoft.com/office/powerpoint/2010/main" val="6862032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92511"/>
            <a:ext cx="14630400" cy="8232458"/>
          </a:xfrm>
          <a:prstGeom prst="rect">
            <a:avLst/>
          </a:prstGeom>
          <a:solidFill>
            <a:srgbClr val="252833"/>
          </a:solidFill>
          <a:ln/>
        </p:spPr>
      </p:sp>
      <p:sp>
        <p:nvSpPr>
          <p:cNvPr id="4" name="Text 2"/>
          <p:cNvSpPr/>
          <p:nvPr/>
        </p:nvSpPr>
        <p:spPr>
          <a:xfrm>
            <a:off x="226946" y="165670"/>
            <a:ext cx="8679987" cy="661749"/>
          </a:xfrm>
          <a:prstGeom prst="rect">
            <a:avLst/>
          </a:prstGeom>
          <a:noFill/>
          <a:ln/>
        </p:spPr>
        <p:txBody>
          <a:bodyPr wrap="none" rtlCol="0" anchor="t"/>
          <a:lstStyle/>
          <a:p>
            <a:pPr>
              <a:lnSpc>
                <a:spcPts val="5212"/>
              </a:lnSpc>
            </a:pPr>
            <a:endParaRPr lang="en-US" sz="4169" dirty="0"/>
          </a:p>
        </p:txBody>
      </p:sp>
      <p:sp>
        <p:nvSpPr>
          <p:cNvPr id="5" name="Text 3"/>
          <p:cNvSpPr/>
          <p:nvPr/>
        </p:nvSpPr>
        <p:spPr>
          <a:xfrm>
            <a:off x="2919532" y="1667708"/>
            <a:ext cx="9130070" cy="338852"/>
          </a:xfrm>
          <a:prstGeom prst="rect">
            <a:avLst/>
          </a:prstGeom>
          <a:noFill/>
          <a:ln/>
        </p:spPr>
        <p:txBody>
          <a:bodyPr wrap="none" rtlCol="0" anchor="t"/>
          <a:lstStyle/>
          <a:p>
            <a:pPr marL="342900" indent="-342900" algn="l">
              <a:lnSpc>
                <a:spcPts val="2668"/>
              </a:lnSpc>
              <a:buSzPct val="100000"/>
              <a:buFont typeface="+mj-lt"/>
              <a:buAutoNum type="arabicPeriod"/>
            </a:pPr>
            <a:endParaRPr lang="en-US" sz="1668" dirty="0"/>
          </a:p>
        </p:txBody>
      </p:sp>
      <p:sp>
        <p:nvSpPr>
          <p:cNvPr id="6" name="Text 4"/>
          <p:cNvSpPr/>
          <p:nvPr/>
        </p:nvSpPr>
        <p:spPr>
          <a:xfrm>
            <a:off x="2919532" y="2091214"/>
            <a:ext cx="9130070" cy="338852"/>
          </a:xfrm>
          <a:prstGeom prst="rect">
            <a:avLst/>
          </a:prstGeom>
          <a:noFill/>
          <a:ln/>
        </p:spPr>
        <p:txBody>
          <a:bodyPr wrap="none" rtlCol="0" anchor="t"/>
          <a:lstStyle/>
          <a:p>
            <a:pPr algn="l">
              <a:lnSpc>
                <a:spcPts val="2668"/>
              </a:lnSpc>
              <a:buSzPct val="100000"/>
            </a:pPr>
            <a:endParaRPr lang="en-US" sz="1668" dirty="0"/>
          </a:p>
        </p:txBody>
      </p:sp>
      <p:sp>
        <p:nvSpPr>
          <p:cNvPr id="7" name="Text 5"/>
          <p:cNvSpPr/>
          <p:nvPr/>
        </p:nvSpPr>
        <p:spPr>
          <a:xfrm>
            <a:off x="2919532" y="2514719"/>
            <a:ext cx="9130070" cy="338852"/>
          </a:xfrm>
          <a:prstGeom prst="rect">
            <a:avLst/>
          </a:prstGeom>
          <a:noFill/>
          <a:ln/>
        </p:spPr>
        <p:txBody>
          <a:bodyPr wrap="none" rtlCol="0" anchor="t"/>
          <a:lstStyle/>
          <a:p>
            <a:pPr algn="l">
              <a:lnSpc>
                <a:spcPts val="2668"/>
              </a:lnSpc>
              <a:buSzPct val="100000"/>
            </a:pPr>
            <a:endParaRPr lang="en-US" sz="1668" dirty="0"/>
          </a:p>
        </p:txBody>
      </p:sp>
      <p:sp>
        <p:nvSpPr>
          <p:cNvPr id="8" name="Text 6"/>
          <p:cNvSpPr/>
          <p:nvPr/>
        </p:nvSpPr>
        <p:spPr>
          <a:xfrm>
            <a:off x="2919532" y="2938224"/>
            <a:ext cx="9130070" cy="338852"/>
          </a:xfrm>
          <a:prstGeom prst="rect">
            <a:avLst/>
          </a:prstGeom>
          <a:noFill/>
          <a:ln/>
        </p:spPr>
        <p:txBody>
          <a:bodyPr wrap="none" rtlCol="0" anchor="t"/>
          <a:lstStyle/>
          <a:p>
            <a:pPr algn="l">
              <a:lnSpc>
                <a:spcPts val="2668"/>
              </a:lnSpc>
              <a:buSzPct val="100000"/>
            </a:pPr>
            <a:endParaRPr lang="en-US" sz="1668" dirty="0"/>
          </a:p>
        </p:txBody>
      </p:sp>
      <p:sp>
        <p:nvSpPr>
          <p:cNvPr id="9" name="Text 7"/>
          <p:cNvSpPr/>
          <p:nvPr/>
        </p:nvSpPr>
        <p:spPr>
          <a:xfrm>
            <a:off x="2919532" y="3361730"/>
            <a:ext cx="9130070" cy="338852"/>
          </a:xfrm>
          <a:prstGeom prst="rect">
            <a:avLst/>
          </a:prstGeom>
          <a:noFill/>
          <a:ln/>
        </p:spPr>
        <p:txBody>
          <a:bodyPr wrap="none" rtlCol="0" anchor="t"/>
          <a:lstStyle/>
          <a:p>
            <a:pPr algn="l">
              <a:lnSpc>
                <a:spcPts val="2668"/>
              </a:lnSpc>
              <a:buSzPct val="100000"/>
            </a:pPr>
            <a:endParaRPr lang="en-US" sz="1668" dirty="0"/>
          </a:p>
        </p:txBody>
      </p:sp>
      <p:sp>
        <p:nvSpPr>
          <p:cNvPr id="10" name="Text 8"/>
          <p:cNvSpPr/>
          <p:nvPr/>
        </p:nvSpPr>
        <p:spPr>
          <a:xfrm>
            <a:off x="2919532" y="3785235"/>
            <a:ext cx="9130070" cy="338852"/>
          </a:xfrm>
          <a:prstGeom prst="rect">
            <a:avLst/>
          </a:prstGeom>
          <a:noFill/>
          <a:ln/>
        </p:spPr>
        <p:txBody>
          <a:bodyPr wrap="none" rtlCol="0" anchor="t"/>
          <a:lstStyle/>
          <a:p>
            <a:pPr algn="l">
              <a:lnSpc>
                <a:spcPts val="2668"/>
              </a:lnSpc>
              <a:buSzPct val="100000"/>
            </a:pPr>
            <a:endParaRPr lang="en-US" sz="1668" dirty="0"/>
          </a:p>
        </p:txBody>
      </p:sp>
      <p:sp>
        <p:nvSpPr>
          <p:cNvPr id="11" name="Text 9"/>
          <p:cNvSpPr/>
          <p:nvPr/>
        </p:nvSpPr>
        <p:spPr>
          <a:xfrm>
            <a:off x="2919532" y="4208740"/>
            <a:ext cx="9130070" cy="338852"/>
          </a:xfrm>
          <a:prstGeom prst="rect">
            <a:avLst/>
          </a:prstGeom>
          <a:noFill/>
          <a:ln/>
        </p:spPr>
        <p:txBody>
          <a:bodyPr wrap="none" rtlCol="0" anchor="t"/>
          <a:lstStyle/>
          <a:p>
            <a:pPr algn="l">
              <a:lnSpc>
                <a:spcPts val="2668"/>
              </a:lnSpc>
              <a:buSzPct val="100000"/>
            </a:pPr>
            <a:endParaRPr lang="en-US" sz="1668" dirty="0"/>
          </a:p>
        </p:txBody>
      </p:sp>
      <p:sp>
        <p:nvSpPr>
          <p:cNvPr id="12" name="Text 10"/>
          <p:cNvSpPr/>
          <p:nvPr/>
        </p:nvSpPr>
        <p:spPr>
          <a:xfrm>
            <a:off x="2919532" y="4632246"/>
            <a:ext cx="9130070" cy="338852"/>
          </a:xfrm>
          <a:prstGeom prst="rect">
            <a:avLst/>
          </a:prstGeom>
          <a:noFill/>
          <a:ln/>
        </p:spPr>
        <p:txBody>
          <a:bodyPr wrap="none" rtlCol="0" anchor="t"/>
          <a:lstStyle/>
          <a:p>
            <a:pPr algn="l">
              <a:lnSpc>
                <a:spcPts val="2668"/>
              </a:lnSpc>
              <a:buSzPct val="100000"/>
            </a:pPr>
            <a:endParaRPr lang="en-US" sz="1668" dirty="0"/>
          </a:p>
        </p:txBody>
      </p:sp>
      <p:sp>
        <p:nvSpPr>
          <p:cNvPr id="13" name="Text 11"/>
          <p:cNvSpPr/>
          <p:nvPr/>
        </p:nvSpPr>
        <p:spPr>
          <a:xfrm>
            <a:off x="2919532" y="5055751"/>
            <a:ext cx="9130070" cy="338852"/>
          </a:xfrm>
          <a:prstGeom prst="rect">
            <a:avLst/>
          </a:prstGeom>
          <a:noFill/>
          <a:ln/>
        </p:spPr>
        <p:txBody>
          <a:bodyPr wrap="none" rtlCol="0" anchor="t"/>
          <a:lstStyle/>
          <a:p>
            <a:pPr algn="l">
              <a:lnSpc>
                <a:spcPts val="2668"/>
              </a:lnSpc>
              <a:buSzPct val="100000"/>
            </a:pPr>
            <a:endParaRPr lang="en-US" sz="1668" dirty="0"/>
          </a:p>
        </p:txBody>
      </p:sp>
      <p:sp>
        <p:nvSpPr>
          <p:cNvPr id="14" name="Text 12"/>
          <p:cNvSpPr/>
          <p:nvPr/>
        </p:nvSpPr>
        <p:spPr>
          <a:xfrm>
            <a:off x="2919532" y="5479256"/>
            <a:ext cx="9130070" cy="338852"/>
          </a:xfrm>
          <a:prstGeom prst="rect">
            <a:avLst/>
          </a:prstGeom>
          <a:noFill/>
          <a:ln/>
        </p:spPr>
        <p:txBody>
          <a:bodyPr wrap="none" rtlCol="0" anchor="t"/>
          <a:lstStyle/>
          <a:p>
            <a:pPr algn="l">
              <a:lnSpc>
                <a:spcPts val="2668"/>
              </a:lnSpc>
              <a:buSzPct val="100000"/>
            </a:pPr>
            <a:endParaRPr lang="en-US" sz="1668" dirty="0"/>
          </a:p>
        </p:txBody>
      </p:sp>
      <p:sp>
        <p:nvSpPr>
          <p:cNvPr id="15" name="Text 13"/>
          <p:cNvSpPr/>
          <p:nvPr/>
        </p:nvSpPr>
        <p:spPr>
          <a:xfrm>
            <a:off x="2580680" y="6056352"/>
            <a:ext cx="9468922" cy="1016556"/>
          </a:xfrm>
          <a:prstGeom prst="rect">
            <a:avLst/>
          </a:prstGeom>
          <a:noFill/>
          <a:ln/>
        </p:spPr>
        <p:txBody>
          <a:bodyPr wrap="square" rtlCol="0" anchor="t"/>
          <a:lstStyle/>
          <a:p>
            <a:pPr marL="0" indent="0">
              <a:lnSpc>
                <a:spcPts val="2668"/>
              </a:lnSpc>
              <a:buNone/>
            </a:pPr>
            <a:endParaRPr lang="en-US" sz="1668" dirty="0"/>
          </a:p>
        </p:txBody>
      </p:sp>
      <p:sp>
        <p:nvSpPr>
          <p:cNvPr id="16" name="Text 14"/>
          <p:cNvSpPr/>
          <p:nvPr/>
        </p:nvSpPr>
        <p:spPr>
          <a:xfrm>
            <a:off x="2580680" y="7311152"/>
            <a:ext cx="9468922" cy="338852"/>
          </a:xfrm>
          <a:prstGeom prst="rect">
            <a:avLst/>
          </a:prstGeom>
          <a:noFill/>
          <a:ln/>
        </p:spPr>
        <p:txBody>
          <a:bodyPr wrap="none" rtlCol="0" anchor="t"/>
          <a:lstStyle/>
          <a:p>
            <a:pPr marL="0" indent="0">
              <a:lnSpc>
                <a:spcPts val="2668"/>
              </a:lnSpc>
              <a:buNone/>
            </a:pPr>
            <a:endParaRPr lang="en-US" sz="1668" dirty="0"/>
          </a:p>
        </p:txBody>
      </p:sp>
      <p:sp>
        <p:nvSpPr>
          <p:cNvPr id="17" name="TextBox 16"/>
          <p:cNvSpPr txBox="1"/>
          <p:nvPr/>
        </p:nvSpPr>
        <p:spPr>
          <a:xfrm>
            <a:off x="216826" y="141169"/>
            <a:ext cx="13800667" cy="7725192"/>
          </a:xfrm>
          <a:prstGeom prst="rect">
            <a:avLst/>
          </a:prstGeom>
          <a:noFill/>
        </p:spPr>
        <p:txBody>
          <a:bodyPr wrap="square" rtlCol="0">
            <a:spAutoFit/>
          </a:bodyPr>
          <a:lstStyle/>
          <a:p>
            <a:r>
              <a:rPr lang="en-US" sz="2000" b="1" dirty="0">
                <a:solidFill>
                  <a:srgbClr val="D1D5DB"/>
                </a:solidFill>
                <a:latin typeface="Söhne"/>
              </a:rPr>
              <a:t>Software Requirements:</a:t>
            </a:r>
            <a:endParaRPr lang="en-US" sz="2000" b="1" dirty="0" smtClean="0">
              <a:solidFill>
                <a:srgbClr val="D1D5DB"/>
              </a:solidFill>
              <a:latin typeface="Söhne"/>
            </a:endParaRPr>
          </a:p>
          <a:p>
            <a:endParaRPr lang="en-US" b="1" dirty="0" smtClean="0">
              <a:solidFill>
                <a:srgbClr val="D1D5DB"/>
              </a:solidFill>
              <a:latin typeface="Söhne"/>
            </a:endParaRPr>
          </a:p>
          <a:p>
            <a:r>
              <a:rPr lang="en-US" sz="2000" b="1" dirty="0">
                <a:solidFill>
                  <a:srgbClr val="D1D5DB"/>
                </a:solidFill>
                <a:latin typeface="Söhne"/>
              </a:rPr>
              <a:t>4. Development Environment:</a:t>
            </a:r>
          </a:p>
          <a:p>
            <a:endParaRPr lang="en-US" b="1" dirty="0">
              <a:solidFill>
                <a:srgbClr val="D1D5DB"/>
              </a:solidFill>
              <a:latin typeface="Söhne"/>
            </a:endParaRPr>
          </a:p>
          <a:p>
            <a:r>
              <a:rPr lang="en-US" b="1" dirty="0">
                <a:solidFill>
                  <a:srgbClr val="D1D5DB"/>
                </a:solidFill>
                <a:latin typeface="Söhne"/>
              </a:rPr>
              <a:t>Integrated Development Environment (IDE): Choose an IDE such as </a:t>
            </a:r>
            <a:r>
              <a:rPr lang="en-US" b="1" dirty="0" err="1">
                <a:solidFill>
                  <a:srgbClr val="D1D5DB"/>
                </a:solidFill>
                <a:latin typeface="Söhne"/>
              </a:rPr>
              <a:t>PyCharm</a:t>
            </a:r>
            <a:r>
              <a:rPr lang="en-US" b="1" dirty="0">
                <a:solidFill>
                  <a:srgbClr val="D1D5DB"/>
                </a:solidFill>
                <a:latin typeface="Söhne"/>
              </a:rPr>
              <a:t>, </a:t>
            </a:r>
            <a:r>
              <a:rPr lang="en-US" b="1" dirty="0" err="1">
                <a:solidFill>
                  <a:srgbClr val="D1D5DB"/>
                </a:solidFill>
                <a:latin typeface="Söhne"/>
              </a:rPr>
              <a:t>Jupyter</a:t>
            </a:r>
            <a:r>
              <a:rPr lang="en-US" b="1" dirty="0">
                <a:solidFill>
                  <a:srgbClr val="D1D5DB"/>
                </a:solidFill>
                <a:latin typeface="Söhne"/>
              </a:rPr>
              <a:t> Notebook, </a:t>
            </a:r>
            <a:r>
              <a:rPr lang="en-US" b="1" dirty="0" err="1">
                <a:solidFill>
                  <a:srgbClr val="D1D5DB"/>
                </a:solidFill>
                <a:latin typeface="Söhne"/>
              </a:rPr>
              <a:t>Spyder</a:t>
            </a:r>
            <a:r>
              <a:rPr lang="en-US" b="1" dirty="0">
                <a:solidFill>
                  <a:srgbClr val="D1D5DB"/>
                </a:solidFill>
                <a:latin typeface="Söhne"/>
              </a:rPr>
              <a:t>, or Visual Studio Code for writing, debugging, and running code efficiently.</a:t>
            </a:r>
          </a:p>
          <a:p>
            <a:r>
              <a:rPr lang="en-US" b="1" dirty="0">
                <a:solidFill>
                  <a:srgbClr val="D1D5DB"/>
                </a:solidFill>
                <a:latin typeface="Söhne"/>
              </a:rPr>
              <a:t>Version Control: Utilize version control systems like </a:t>
            </a:r>
            <a:r>
              <a:rPr lang="en-US" b="1" dirty="0" err="1">
                <a:solidFill>
                  <a:srgbClr val="D1D5DB"/>
                </a:solidFill>
                <a:latin typeface="Söhne"/>
              </a:rPr>
              <a:t>Git</a:t>
            </a:r>
            <a:r>
              <a:rPr lang="en-US" b="1" dirty="0">
                <a:solidFill>
                  <a:srgbClr val="D1D5DB"/>
                </a:solidFill>
                <a:latin typeface="Söhne"/>
              </a:rPr>
              <a:t> for managing code changes and collaborating with team members</a:t>
            </a:r>
            <a:r>
              <a:rPr lang="en-US" b="1" dirty="0" smtClean="0">
                <a:solidFill>
                  <a:srgbClr val="D1D5DB"/>
                </a:solidFill>
                <a:latin typeface="Söhne"/>
              </a:rPr>
              <a:t>.</a:t>
            </a:r>
          </a:p>
          <a:p>
            <a:endParaRPr lang="en-US" b="1" dirty="0" smtClean="0">
              <a:solidFill>
                <a:srgbClr val="D1D5DB"/>
              </a:solidFill>
              <a:latin typeface="Söhne"/>
            </a:endParaRPr>
          </a:p>
          <a:p>
            <a:r>
              <a:rPr lang="en-US" sz="2400" b="1" dirty="0">
                <a:solidFill>
                  <a:srgbClr val="D1D5DB"/>
                </a:solidFill>
                <a:latin typeface="Söhne"/>
              </a:rPr>
              <a:t>Hardware Requirements:</a:t>
            </a:r>
          </a:p>
          <a:p>
            <a:endParaRPr lang="en-US" b="1" dirty="0">
              <a:solidFill>
                <a:srgbClr val="D1D5DB"/>
              </a:solidFill>
              <a:latin typeface="Söhne"/>
            </a:endParaRPr>
          </a:p>
          <a:p>
            <a:r>
              <a:rPr lang="en-US" b="1" dirty="0" smtClean="0">
                <a:solidFill>
                  <a:srgbClr val="D1D5DB"/>
                </a:solidFill>
                <a:latin typeface="Söhne"/>
              </a:rPr>
              <a:t>1. Processor </a:t>
            </a:r>
            <a:r>
              <a:rPr lang="en-US" b="1" dirty="0">
                <a:solidFill>
                  <a:srgbClr val="D1D5DB"/>
                </a:solidFill>
                <a:latin typeface="Söhne"/>
              </a:rPr>
              <a:t>and Memory:</a:t>
            </a:r>
          </a:p>
          <a:p>
            <a:endParaRPr lang="en-US" b="1" dirty="0">
              <a:solidFill>
                <a:srgbClr val="D1D5DB"/>
              </a:solidFill>
              <a:latin typeface="Söhne"/>
            </a:endParaRPr>
          </a:p>
          <a:p>
            <a:r>
              <a:rPr lang="en-US" b="1" dirty="0">
                <a:solidFill>
                  <a:srgbClr val="D1D5DB"/>
                </a:solidFill>
                <a:latin typeface="Söhne"/>
              </a:rPr>
              <a:t>CPU: A multi-core processor with sufficient computational power is essential for training complex machine learning models efficiently.</a:t>
            </a:r>
          </a:p>
          <a:p>
            <a:r>
              <a:rPr lang="en-US" b="1" dirty="0">
                <a:solidFill>
                  <a:srgbClr val="D1D5DB"/>
                </a:solidFill>
                <a:latin typeface="Söhne"/>
              </a:rPr>
              <a:t>RAM: Adequate RAM capacity is crucial for handling large datasets and model training. A minimum of 8GB RAM is recommended, although higher capacities may be necessary for more extensive datasets and resource-intensive models</a:t>
            </a:r>
            <a:r>
              <a:rPr lang="en-US" b="1" dirty="0" smtClean="0">
                <a:solidFill>
                  <a:srgbClr val="D1D5DB"/>
                </a:solidFill>
                <a:latin typeface="Söhne"/>
              </a:rPr>
              <a:t>.</a:t>
            </a:r>
          </a:p>
          <a:p>
            <a:endParaRPr lang="en-US" b="1" dirty="0">
              <a:solidFill>
                <a:srgbClr val="D1D5DB"/>
              </a:solidFill>
              <a:latin typeface="Söhne"/>
            </a:endParaRPr>
          </a:p>
          <a:p>
            <a:r>
              <a:rPr lang="en-US" b="1" dirty="0" smtClean="0">
                <a:solidFill>
                  <a:srgbClr val="D1D5DB"/>
                </a:solidFill>
                <a:latin typeface="Söhne"/>
              </a:rPr>
              <a:t>2. Storage</a:t>
            </a:r>
            <a:r>
              <a:rPr lang="en-US" b="1" dirty="0">
                <a:solidFill>
                  <a:srgbClr val="D1D5DB"/>
                </a:solidFill>
                <a:latin typeface="Söhne"/>
              </a:rPr>
              <a:t>:</a:t>
            </a:r>
          </a:p>
          <a:p>
            <a:endParaRPr lang="en-US" b="1" dirty="0">
              <a:solidFill>
                <a:srgbClr val="D1D5DB"/>
              </a:solidFill>
              <a:latin typeface="Söhne"/>
            </a:endParaRPr>
          </a:p>
          <a:p>
            <a:r>
              <a:rPr lang="en-US" b="1" dirty="0">
                <a:solidFill>
                  <a:srgbClr val="D1D5DB"/>
                </a:solidFill>
                <a:latin typeface="Söhne"/>
              </a:rPr>
              <a:t>Hard Drive or SSD: Sufficient storage space is needed for storing datasets, model checkpoints, and other project files. An SSD is preferred for faster data access and model training.</a:t>
            </a:r>
          </a:p>
          <a:p>
            <a:r>
              <a:rPr lang="en-US" b="1" dirty="0">
                <a:solidFill>
                  <a:srgbClr val="D1D5DB"/>
                </a:solidFill>
                <a:latin typeface="Söhne"/>
              </a:rPr>
              <a:t>Graphics Processing Unit (GPU):</a:t>
            </a:r>
          </a:p>
          <a:p>
            <a:endParaRPr lang="en-US" b="1" dirty="0">
              <a:solidFill>
                <a:srgbClr val="D1D5DB"/>
              </a:solidFill>
              <a:latin typeface="Söhne"/>
            </a:endParaRPr>
          </a:p>
          <a:p>
            <a:r>
              <a:rPr lang="en-US" b="1" dirty="0">
                <a:solidFill>
                  <a:srgbClr val="D1D5DB"/>
                </a:solidFill>
                <a:latin typeface="Söhne"/>
              </a:rPr>
              <a:t>GPU: For deep learning tasks, a GPU accelerates model training significantly compared to a CPU. NVIDIA GPUs are commonly used for deep learning tasks, with models such as NVIDIA GeForce RTX or NVIDIA Tesla suitable for different requirements</a:t>
            </a:r>
            <a:r>
              <a:rPr lang="en-US" b="1" dirty="0" smtClean="0">
                <a:solidFill>
                  <a:srgbClr val="D1D5DB"/>
                </a:solidFill>
                <a:latin typeface="Söhne"/>
              </a:rPr>
              <a:t>.</a:t>
            </a:r>
          </a:p>
          <a:p>
            <a:endParaRPr lang="en-US" b="1" dirty="0">
              <a:solidFill>
                <a:srgbClr val="D1D5DB"/>
              </a:solidFill>
              <a:latin typeface="Söhne"/>
            </a:endParaRPr>
          </a:p>
        </p:txBody>
      </p:sp>
    </p:spTree>
    <p:extLst>
      <p:ext uri="{BB962C8B-B14F-4D97-AF65-F5344CB8AC3E}">
        <p14:creationId xmlns:p14="http://schemas.microsoft.com/office/powerpoint/2010/main" val="15889674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92511"/>
            <a:ext cx="14630400" cy="8232458"/>
          </a:xfrm>
          <a:prstGeom prst="rect">
            <a:avLst/>
          </a:prstGeom>
          <a:solidFill>
            <a:srgbClr val="252833"/>
          </a:solidFill>
          <a:ln/>
        </p:spPr>
      </p:sp>
      <p:sp>
        <p:nvSpPr>
          <p:cNvPr id="4" name="Text 2"/>
          <p:cNvSpPr/>
          <p:nvPr/>
        </p:nvSpPr>
        <p:spPr>
          <a:xfrm>
            <a:off x="226946" y="165670"/>
            <a:ext cx="8679987" cy="661749"/>
          </a:xfrm>
          <a:prstGeom prst="rect">
            <a:avLst/>
          </a:prstGeom>
          <a:noFill/>
          <a:ln/>
        </p:spPr>
        <p:txBody>
          <a:bodyPr wrap="none" rtlCol="0" anchor="t"/>
          <a:lstStyle/>
          <a:p>
            <a:pPr>
              <a:lnSpc>
                <a:spcPts val="5212"/>
              </a:lnSpc>
            </a:pPr>
            <a:endParaRPr lang="en-US" sz="4169" dirty="0"/>
          </a:p>
        </p:txBody>
      </p:sp>
      <p:sp>
        <p:nvSpPr>
          <p:cNvPr id="5" name="Text 3"/>
          <p:cNvSpPr/>
          <p:nvPr/>
        </p:nvSpPr>
        <p:spPr>
          <a:xfrm>
            <a:off x="2919532" y="1667708"/>
            <a:ext cx="9130070" cy="338852"/>
          </a:xfrm>
          <a:prstGeom prst="rect">
            <a:avLst/>
          </a:prstGeom>
          <a:noFill/>
          <a:ln/>
        </p:spPr>
        <p:txBody>
          <a:bodyPr wrap="none" rtlCol="0" anchor="t"/>
          <a:lstStyle/>
          <a:p>
            <a:pPr marL="342900" indent="-342900" algn="l">
              <a:lnSpc>
                <a:spcPts val="2668"/>
              </a:lnSpc>
              <a:buSzPct val="100000"/>
              <a:buFont typeface="+mj-lt"/>
              <a:buAutoNum type="arabicPeriod"/>
            </a:pPr>
            <a:endParaRPr lang="en-US" sz="1668" dirty="0"/>
          </a:p>
        </p:txBody>
      </p:sp>
      <p:sp>
        <p:nvSpPr>
          <p:cNvPr id="6" name="Text 4"/>
          <p:cNvSpPr/>
          <p:nvPr/>
        </p:nvSpPr>
        <p:spPr>
          <a:xfrm>
            <a:off x="2919532" y="2091214"/>
            <a:ext cx="9130070" cy="338852"/>
          </a:xfrm>
          <a:prstGeom prst="rect">
            <a:avLst/>
          </a:prstGeom>
          <a:noFill/>
          <a:ln/>
        </p:spPr>
        <p:txBody>
          <a:bodyPr wrap="none" rtlCol="0" anchor="t"/>
          <a:lstStyle/>
          <a:p>
            <a:pPr algn="l">
              <a:lnSpc>
                <a:spcPts val="2668"/>
              </a:lnSpc>
              <a:buSzPct val="100000"/>
            </a:pPr>
            <a:endParaRPr lang="en-US" sz="1668" dirty="0"/>
          </a:p>
        </p:txBody>
      </p:sp>
      <p:sp>
        <p:nvSpPr>
          <p:cNvPr id="7" name="Text 5"/>
          <p:cNvSpPr/>
          <p:nvPr/>
        </p:nvSpPr>
        <p:spPr>
          <a:xfrm>
            <a:off x="2919532" y="2514719"/>
            <a:ext cx="9130070" cy="338852"/>
          </a:xfrm>
          <a:prstGeom prst="rect">
            <a:avLst/>
          </a:prstGeom>
          <a:noFill/>
          <a:ln/>
        </p:spPr>
        <p:txBody>
          <a:bodyPr wrap="none" rtlCol="0" anchor="t"/>
          <a:lstStyle/>
          <a:p>
            <a:pPr algn="l">
              <a:lnSpc>
                <a:spcPts val="2668"/>
              </a:lnSpc>
              <a:buSzPct val="100000"/>
            </a:pPr>
            <a:endParaRPr lang="en-US" sz="1668" dirty="0"/>
          </a:p>
        </p:txBody>
      </p:sp>
      <p:sp>
        <p:nvSpPr>
          <p:cNvPr id="8" name="Text 6"/>
          <p:cNvSpPr/>
          <p:nvPr/>
        </p:nvSpPr>
        <p:spPr>
          <a:xfrm>
            <a:off x="2919532" y="2938224"/>
            <a:ext cx="9130070" cy="338852"/>
          </a:xfrm>
          <a:prstGeom prst="rect">
            <a:avLst/>
          </a:prstGeom>
          <a:noFill/>
          <a:ln/>
        </p:spPr>
        <p:txBody>
          <a:bodyPr wrap="none" rtlCol="0" anchor="t"/>
          <a:lstStyle/>
          <a:p>
            <a:pPr algn="l">
              <a:lnSpc>
                <a:spcPts val="2668"/>
              </a:lnSpc>
              <a:buSzPct val="100000"/>
            </a:pPr>
            <a:endParaRPr lang="en-US" sz="1668" dirty="0"/>
          </a:p>
        </p:txBody>
      </p:sp>
      <p:sp>
        <p:nvSpPr>
          <p:cNvPr id="9" name="Text 7"/>
          <p:cNvSpPr/>
          <p:nvPr/>
        </p:nvSpPr>
        <p:spPr>
          <a:xfrm>
            <a:off x="2919532" y="3361730"/>
            <a:ext cx="9130070" cy="338852"/>
          </a:xfrm>
          <a:prstGeom prst="rect">
            <a:avLst/>
          </a:prstGeom>
          <a:noFill/>
          <a:ln/>
        </p:spPr>
        <p:txBody>
          <a:bodyPr wrap="none" rtlCol="0" anchor="t"/>
          <a:lstStyle/>
          <a:p>
            <a:pPr algn="l">
              <a:lnSpc>
                <a:spcPts val="2668"/>
              </a:lnSpc>
              <a:buSzPct val="100000"/>
            </a:pPr>
            <a:endParaRPr lang="en-US" sz="1668" dirty="0"/>
          </a:p>
        </p:txBody>
      </p:sp>
      <p:sp>
        <p:nvSpPr>
          <p:cNvPr id="10" name="Text 8"/>
          <p:cNvSpPr/>
          <p:nvPr/>
        </p:nvSpPr>
        <p:spPr>
          <a:xfrm>
            <a:off x="2919532" y="3785235"/>
            <a:ext cx="9130070" cy="338852"/>
          </a:xfrm>
          <a:prstGeom prst="rect">
            <a:avLst/>
          </a:prstGeom>
          <a:noFill/>
          <a:ln/>
        </p:spPr>
        <p:txBody>
          <a:bodyPr wrap="none" rtlCol="0" anchor="t"/>
          <a:lstStyle/>
          <a:p>
            <a:pPr algn="l">
              <a:lnSpc>
                <a:spcPts val="2668"/>
              </a:lnSpc>
              <a:buSzPct val="100000"/>
            </a:pPr>
            <a:endParaRPr lang="en-US" sz="1668" dirty="0"/>
          </a:p>
        </p:txBody>
      </p:sp>
      <p:sp>
        <p:nvSpPr>
          <p:cNvPr id="11" name="Text 9"/>
          <p:cNvSpPr/>
          <p:nvPr/>
        </p:nvSpPr>
        <p:spPr>
          <a:xfrm>
            <a:off x="2919532" y="4208740"/>
            <a:ext cx="9130070" cy="338852"/>
          </a:xfrm>
          <a:prstGeom prst="rect">
            <a:avLst/>
          </a:prstGeom>
          <a:noFill/>
          <a:ln/>
        </p:spPr>
        <p:txBody>
          <a:bodyPr wrap="none" rtlCol="0" anchor="t"/>
          <a:lstStyle/>
          <a:p>
            <a:pPr algn="l">
              <a:lnSpc>
                <a:spcPts val="2668"/>
              </a:lnSpc>
              <a:buSzPct val="100000"/>
            </a:pPr>
            <a:endParaRPr lang="en-US" sz="1668" dirty="0"/>
          </a:p>
        </p:txBody>
      </p:sp>
      <p:sp>
        <p:nvSpPr>
          <p:cNvPr id="12" name="Text 10"/>
          <p:cNvSpPr/>
          <p:nvPr/>
        </p:nvSpPr>
        <p:spPr>
          <a:xfrm>
            <a:off x="2919532" y="4632246"/>
            <a:ext cx="9130070" cy="338852"/>
          </a:xfrm>
          <a:prstGeom prst="rect">
            <a:avLst/>
          </a:prstGeom>
          <a:noFill/>
          <a:ln/>
        </p:spPr>
        <p:txBody>
          <a:bodyPr wrap="none" rtlCol="0" anchor="t"/>
          <a:lstStyle/>
          <a:p>
            <a:pPr algn="l">
              <a:lnSpc>
                <a:spcPts val="2668"/>
              </a:lnSpc>
              <a:buSzPct val="100000"/>
            </a:pPr>
            <a:endParaRPr lang="en-US" sz="1668" dirty="0"/>
          </a:p>
        </p:txBody>
      </p:sp>
      <p:sp>
        <p:nvSpPr>
          <p:cNvPr id="13" name="Text 11"/>
          <p:cNvSpPr/>
          <p:nvPr/>
        </p:nvSpPr>
        <p:spPr>
          <a:xfrm>
            <a:off x="2919532" y="5055751"/>
            <a:ext cx="9130070" cy="338852"/>
          </a:xfrm>
          <a:prstGeom prst="rect">
            <a:avLst/>
          </a:prstGeom>
          <a:noFill/>
          <a:ln/>
        </p:spPr>
        <p:txBody>
          <a:bodyPr wrap="none" rtlCol="0" anchor="t"/>
          <a:lstStyle/>
          <a:p>
            <a:pPr algn="l">
              <a:lnSpc>
                <a:spcPts val="2668"/>
              </a:lnSpc>
              <a:buSzPct val="100000"/>
            </a:pPr>
            <a:endParaRPr lang="en-US" sz="1668" dirty="0"/>
          </a:p>
        </p:txBody>
      </p:sp>
      <p:sp>
        <p:nvSpPr>
          <p:cNvPr id="14" name="Text 12"/>
          <p:cNvSpPr/>
          <p:nvPr/>
        </p:nvSpPr>
        <p:spPr>
          <a:xfrm>
            <a:off x="2919532" y="5479256"/>
            <a:ext cx="9130070" cy="338852"/>
          </a:xfrm>
          <a:prstGeom prst="rect">
            <a:avLst/>
          </a:prstGeom>
          <a:noFill/>
          <a:ln/>
        </p:spPr>
        <p:txBody>
          <a:bodyPr wrap="none" rtlCol="0" anchor="t"/>
          <a:lstStyle/>
          <a:p>
            <a:pPr algn="l">
              <a:lnSpc>
                <a:spcPts val="2668"/>
              </a:lnSpc>
              <a:buSzPct val="100000"/>
            </a:pPr>
            <a:endParaRPr lang="en-US" sz="1668" dirty="0"/>
          </a:p>
        </p:txBody>
      </p:sp>
      <p:sp>
        <p:nvSpPr>
          <p:cNvPr id="15" name="Text 13"/>
          <p:cNvSpPr/>
          <p:nvPr/>
        </p:nvSpPr>
        <p:spPr>
          <a:xfrm>
            <a:off x="2580680" y="6056352"/>
            <a:ext cx="9468922" cy="1016556"/>
          </a:xfrm>
          <a:prstGeom prst="rect">
            <a:avLst/>
          </a:prstGeom>
          <a:noFill/>
          <a:ln/>
        </p:spPr>
        <p:txBody>
          <a:bodyPr wrap="square" rtlCol="0" anchor="t"/>
          <a:lstStyle/>
          <a:p>
            <a:pPr marL="0" indent="0">
              <a:lnSpc>
                <a:spcPts val="2668"/>
              </a:lnSpc>
              <a:buNone/>
            </a:pPr>
            <a:endParaRPr lang="en-US" sz="1668" dirty="0"/>
          </a:p>
        </p:txBody>
      </p:sp>
      <p:sp>
        <p:nvSpPr>
          <p:cNvPr id="16" name="Text 14"/>
          <p:cNvSpPr/>
          <p:nvPr/>
        </p:nvSpPr>
        <p:spPr>
          <a:xfrm>
            <a:off x="2580680" y="7311152"/>
            <a:ext cx="9468922" cy="338852"/>
          </a:xfrm>
          <a:prstGeom prst="rect">
            <a:avLst/>
          </a:prstGeom>
          <a:noFill/>
          <a:ln/>
        </p:spPr>
        <p:txBody>
          <a:bodyPr wrap="none" rtlCol="0" anchor="t"/>
          <a:lstStyle/>
          <a:p>
            <a:pPr marL="0" indent="0">
              <a:lnSpc>
                <a:spcPts val="2668"/>
              </a:lnSpc>
              <a:buNone/>
            </a:pPr>
            <a:endParaRPr lang="en-US" sz="1668" dirty="0"/>
          </a:p>
        </p:txBody>
      </p:sp>
      <p:sp>
        <p:nvSpPr>
          <p:cNvPr id="17" name="TextBox 16"/>
          <p:cNvSpPr txBox="1"/>
          <p:nvPr/>
        </p:nvSpPr>
        <p:spPr>
          <a:xfrm>
            <a:off x="414807" y="1673600"/>
            <a:ext cx="13800667" cy="4401205"/>
          </a:xfrm>
          <a:prstGeom prst="rect">
            <a:avLst/>
          </a:prstGeom>
          <a:noFill/>
        </p:spPr>
        <p:txBody>
          <a:bodyPr wrap="square" rtlCol="0">
            <a:spAutoFit/>
          </a:bodyPr>
          <a:lstStyle/>
          <a:p>
            <a:r>
              <a:rPr lang="en-US" sz="2800" b="1" dirty="0">
                <a:solidFill>
                  <a:srgbClr val="D1D5DB"/>
                </a:solidFill>
                <a:latin typeface="Söhne"/>
              </a:rPr>
              <a:t>Implementation (algorithms </a:t>
            </a:r>
            <a:r>
              <a:rPr lang="en-US" sz="2800" b="1" dirty="0" smtClean="0">
                <a:solidFill>
                  <a:srgbClr val="D1D5DB"/>
                </a:solidFill>
                <a:latin typeface="Söhne"/>
              </a:rPr>
              <a:t>used)</a:t>
            </a:r>
          </a:p>
          <a:p>
            <a:endParaRPr lang="en-US" sz="1200" b="1" dirty="0">
              <a:solidFill>
                <a:srgbClr val="D1D5DB"/>
              </a:solidFill>
              <a:latin typeface="Söhne"/>
            </a:endParaRPr>
          </a:p>
          <a:p>
            <a:pPr marL="457200" indent="-457200">
              <a:buAutoNum type="arabicPeriod"/>
            </a:pPr>
            <a:r>
              <a:rPr lang="en-US" sz="2000" b="1" u="sng" dirty="0" smtClean="0">
                <a:solidFill>
                  <a:srgbClr val="D1D5DB"/>
                </a:solidFill>
                <a:latin typeface="Söhne"/>
              </a:rPr>
              <a:t>Linear Regression (</a:t>
            </a:r>
            <a:r>
              <a:rPr lang="en-US" sz="2000" b="1" u="sng" dirty="0" err="1" smtClean="0">
                <a:solidFill>
                  <a:srgbClr val="D1D5DB"/>
                </a:solidFill>
                <a:latin typeface="Söhne"/>
              </a:rPr>
              <a:t>LinearRegression</a:t>
            </a:r>
            <a:r>
              <a:rPr lang="en-US" sz="2000" b="1" u="sng" dirty="0" smtClean="0">
                <a:solidFill>
                  <a:srgbClr val="D1D5DB"/>
                </a:solidFill>
                <a:latin typeface="Söhne"/>
              </a:rPr>
              <a:t>)</a:t>
            </a:r>
          </a:p>
          <a:p>
            <a:pPr marL="457200" indent="-457200">
              <a:buAutoNum type="arabicPeriod"/>
            </a:pPr>
            <a:endParaRPr lang="en-US" sz="2000" b="1" u="sng" dirty="0">
              <a:solidFill>
                <a:srgbClr val="D1D5DB"/>
              </a:solidFill>
              <a:latin typeface="Söhne"/>
            </a:endParaRPr>
          </a:p>
          <a:p>
            <a:r>
              <a:rPr lang="en-US" sz="2000" b="1" dirty="0">
                <a:solidFill>
                  <a:srgbClr val="D1D5DB"/>
                </a:solidFill>
                <a:latin typeface="Söhne"/>
              </a:rPr>
              <a:t>   - Linear regression is a simple and widely used algorithm for predicting numeric outcomes, such as total runs scored in a cricket match. It models the relationship between independent variables (e.g., batting order, pitch conditions) and the dependent variable (total runs) using a linear equation.</a:t>
            </a:r>
          </a:p>
          <a:p>
            <a:endParaRPr lang="en-US" sz="2000" b="1" dirty="0">
              <a:solidFill>
                <a:srgbClr val="D1D5DB"/>
              </a:solidFill>
              <a:latin typeface="Söhne"/>
            </a:endParaRPr>
          </a:p>
          <a:p>
            <a:r>
              <a:rPr lang="en-US" sz="2000" b="1" dirty="0">
                <a:solidFill>
                  <a:srgbClr val="D1D5DB"/>
                </a:solidFill>
                <a:latin typeface="Söhne"/>
              </a:rPr>
              <a:t>2. </a:t>
            </a:r>
            <a:r>
              <a:rPr lang="en-US" sz="2000" b="1" u="sng" dirty="0" smtClean="0">
                <a:solidFill>
                  <a:srgbClr val="D1D5DB"/>
                </a:solidFill>
                <a:latin typeface="Söhne"/>
              </a:rPr>
              <a:t>Decision </a:t>
            </a:r>
            <a:r>
              <a:rPr lang="en-US" sz="2000" b="1" u="sng" dirty="0">
                <a:solidFill>
                  <a:srgbClr val="D1D5DB"/>
                </a:solidFill>
                <a:latin typeface="Söhne"/>
              </a:rPr>
              <a:t>Trees and Random </a:t>
            </a:r>
            <a:r>
              <a:rPr lang="en-US" sz="2000" b="1" u="sng" dirty="0" smtClean="0">
                <a:solidFill>
                  <a:srgbClr val="D1D5DB"/>
                </a:solidFill>
                <a:latin typeface="Söhne"/>
              </a:rPr>
              <a:t>Forests (</a:t>
            </a:r>
            <a:r>
              <a:rPr lang="en-US" sz="2000" b="1" u="sng" dirty="0" err="1" smtClean="0">
                <a:solidFill>
                  <a:srgbClr val="D1D5DB"/>
                </a:solidFill>
                <a:latin typeface="Söhne"/>
              </a:rPr>
              <a:t>RandomForestRegressor</a:t>
            </a:r>
            <a:r>
              <a:rPr lang="en-US" sz="2000" b="1" u="sng" dirty="0" smtClean="0">
                <a:solidFill>
                  <a:srgbClr val="D1D5DB"/>
                </a:solidFill>
                <a:latin typeface="Söhne"/>
              </a:rPr>
              <a:t>)</a:t>
            </a:r>
          </a:p>
          <a:p>
            <a:endParaRPr lang="en-US" sz="2000" b="1" u="sng" dirty="0">
              <a:solidFill>
                <a:srgbClr val="D1D5DB"/>
              </a:solidFill>
              <a:latin typeface="Söhne"/>
            </a:endParaRPr>
          </a:p>
          <a:p>
            <a:r>
              <a:rPr lang="en-US" sz="2000" b="1" dirty="0">
                <a:solidFill>
                  <a:srgbClr val="D1D5DB"/>
                </a:solidFill>
                <a:latin typeface="Söhne"/>
              </a:rPr>
              <a:t>   - Decision trees and random forests are popular algorithms for classification and regression tasks. In cricket score prediction, decision trees can be used to analyze factors affecting scoring patterns and predict match outcomes based on historical </a:t>
            </a:r>
            <a:r>
              <a:rPr lang="en-US" sz="2000" b="1" dirty="0" smtClean="0">
                <a:solidFill>
                  <a:srgbClr val="D1D5DB"/>
                </a:solidFill>
                <a:latin typeface="Söhne"/>
              </a:rPr>
              <a:t>data.</a:t>
            </a:r>
            <a:endParaRPr lang="en-US" sz="2000" b="1" dirty="0">
              <a:solidFill>
                <a:srgbClr val="D1D5DB"/>
              </a:solidFill>
              <a:latin typeface="Söhne"/>
            </a:endParaRPr>
          </a:p>
          <a:p>
            <a:endParaRPr lang="en-US" sz="2000" b="1" dirty="0">
              <a:solidFill>
                <a:srgbClr val="D1D5DB"/>
              </a:solidFill>
              <a:latin typeface="Söhne"/>
            </a:endParaRPr>
          </a:p>
        </p:txBody>
      </p:sp>
    </p:spTree>
    <p:extLst>
      <p:ext uri="{BB962C8B-B14F-4D97-AF65-F5344CB8AC3E}">
        <p14:creationId xmlns:p14="http://schemas.microsoft.com/office/powerpoint/2010/main" val="806175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92511"/>
            <a:ext cx="14630400" cy="8232458"/>
          </a:xfrm>
          <a:prstGeom prst="rect">
            <a:avLst/>
          </a:prstGeom>
          <a:solidFill>
            <a:srgbClr val="252833"/>
          </a:solidFill>
          <a:ln/>
        </p:spPr>
      </p:sp>
      <p:sp>
        <p:nvSpPr>
          <p:cNvPr id="4" name="Text 2"/>
          <p:cNvSpPr/>
          <p:nvPr/>
        </p:nvSpPr>
        <p:spPr>
          <a:xfrm>
            <a:off x="226946" y="165670"/>
            <a:ext cx="8679987" cy="661749"/>
          </a:xfrm>
          <a:prstGeom prst="rect">
            <a:avLst/>
          </a:prstGeom>
          <a:noFill/>
          <a:ln/>
        </p:spPr>
        <p:txBody>
          <a:bodyPr wrap="none" rtlCol="0" anchor="t"/>
          <a:lstStyle/>
          <a:p>
            <a:pPr>
              <a:lnSpc>
                <a:spcPts val="5212"/>
              </a:lnSpc>
            </a:pPr>
            <a:endParaRPr lang="en-US" sz="4169" dirty="0"/>
          </a:p>
        </p:txBody>
      </p:sp>
      <p:sp>
        <p:nvSpPr>
          <p:cNvPr id="5" name="Text 3"/>
          <p:cNvSpPr/>
          <p:nvPr/>
        </p:nvSpPr>
        <p:spPr>
          <a:xfrm>
            <a:off x="2919532" y="1667708"/>
            <a:ext cx="9130070" cy="338852"/>
          </a:xfrm>
          <a:prstGeom prst="rect">
            <a:avLst/>
          </a:prstGeom>
          <a:noFill/>
          <a:ln/>
        </p:spPr>
        <p:txBody>
          <a:bodyPr wrap="none" rtlCol="0" anchor="t"/>
          <a:lstStyle/>
          <a:p>
            <a:pPr marL="342900" indent="-342900" algn="l">
              <a:lnSpc>
                <a:spcPts val="2668"/>
              </a:lnSpc>
              <a:buSzPct val="100000"/>
              <a:buFont typeface="+mj-lt"/>
              <a:buAutoNum type="arabicPeriod"/>
            </a:pPr>
            <a:endParaRPr lang="en-US" sz="1668" dirty="0"/>
          </a:p>
        </p:txBody>
      </p:sp>
      <p:sp>
        <p:nvSpPr>
          <p:cNvPr id="6" name="Text 4"/>
          <p:cNvSpPr/>
          <p:nvPr/>
        </p:nvSpPr>
        <p:spPr>
          <a:xfrm>
            <a:off x="2919532" y="2091214"/>
            <a:ext cx="9130070" cy="338852"/>
          </a:xfrm>
          <a:prstGeom prst="rect">
            <a:avLst/>
          </a:prstGeom>
          <a:noFill/>
          <a:ln/>
        </p:spPr>
        <p:txBody>
          <a:bodyPr wrap="none" rtlCol="0" anchor="t"/>
          <a:lstStyle/>
          <a:p>
            <a:pPr algn="l">
              <a:lnSpc>
                <a:spcPts val="2668"/>
              </a:lnSpc>
              <a:buSzPct val="100000"/>
            </a:pPr>
            <a:endParaRPr lang="en-US" sz="1668" dirty="0"/>
          </a:p>
        </p:txBody>
      </p:sp>
      <p:sp>
        <p:nvSpPr>
          <p:cNvPr id="7" name="Text 5"/>
          <p:cNvSpPr/>
          <p:nvPr/>
        </p:nvSpPr>
        <p:spPr>
          <a:xfrm>
            <a:off x="2919532" y="2514719"/>
            <a:ext cx="9130070" cy="338852"/>
          </a:xfrm>
          <a:prstGeom prst="rect">
            <a:avLst/>
          </a:prstGeom>
          <a:noFill/>
          <a:ln/>
        </p:spPr>
        <p:txBody>
          <a:bodyPr wrap="none" rtlCol="0" anchor="t"/>
          <a:lstStyle/>
          <a:p>
            <a:pPr algn="l">
              <a:lnSpc>
                <a:spcPts val="2668"/>
              </a:lnSpc>
              <a:buSzPct val="100000"/>
            </a:pPr>
            <a:endParaRPr lang="en-US" sz="1668" dirty="0"/>
          </a:p>
        </p:txBody>
      </p:sp>
      <p:sp>
        <p:nvSpPr>
          <p:cNvPr id="8" name="Text 6"/>
          <p:cNvSpPr/>
          <p:nvPr/>
        </p:nvSpPr>
        <p:spPr>
          <a:xfrm>
            <a:off x="2919532" y="2938224"/>
            <a:ext cx="9130070" cy="338852"/>
          </a:xfrm>
          <a:prstGeom prst="rect">
            <a:avLst/>
          </a:prstGeom>
          <a:noFill/>
          <a:ln/>
        </p:spPr>
        <p:txBody>
          <a:bodyPr wrap="none" rtlCol="0" anchor="t"/>
          <a:lstStyle/>
          <a:p>
            <a:pPr algn="l">
              <a:lnSpc>
                <a:spcPts val="2668"/>
              </a:lnSpc>
              <a:buSzPct val="100000"/>
            </a:pPr>
            <a:endParaRPr lang="en-US" sz="1668" dirty="0"/>
          </a:p>
        </p:txBody>
      </p:sp>
      <p:sp>
        <p:nvSpPr>
          <p:cNvPr id="9" name="Text 7"/>
          <p:cNvSpPr/>
          <p:nvPr/>
        </p:nvSpPr>
        <p:spPr>
          <a:xfrm>
            <a:off x="2919532" y="3361730"/>
            <a:ext cx="9130070" cy="338852"/>
          </a:xfrm>
          <a:prstGeom prst="rect">
            <a:avLst/>
          </a:prstGeom>
          <a:noFill/>
          <a:ln/>
        </p:spPr>
        <p:txBody>
          <a:bodyPr wrap="none" rtlCol="0" anchor="t"/>
          <a:lstStyle/>
          <a:p>
            <a:pPr algn="l">
              <a:lnSpc>
                <a:spcPts val="2668"/>
              </a:lnSpc>
              <a:buSzPct val="100000"/>
            </a:pPr>
            <a:endParaRPr lang="en-US" sz="1668" dirty="0"/>
          </a:p>
        </p:txBody>
      </p:sp>
      <p:sp>
        <p:nvSpPr>
          <p:cNvPr id="10" name="Text 8"/>
          <p:cNvSpPr/>
          <p:nvPr/>
        </p:nvSpPr>
        <p:spPr>
          <a:xfrm>
            <a:off x="2919532" y="3785235"/>
            <a:ext cx="9130070" cy="338852"/>
          </a:xfrm>
          <a:prstGeom prst="rect">
            <a:avLst/>
          </a:prstGeom>
          <a:noFill/>
          <a:ln/>
        </p:spPr>
        <p:txBody>
          <a:bodyPr wrap="none" rtlCol="0" anchor="t"/>
          <a:lstStyle/>
          <a:p>
            <a:pPr algn="l">
              <a:lnSpc>
                <a:spcPts val="2668"/>
              </a:lnSpc>
              <a:buSzPct val="100000"/>
            </a:pPr>
            <a:endParaRPr lang="en-US" sz="1668" dirty="0"/>
          </a:p>
        </p:txBody>
      </p:sp>
      <p:sp>
        <p:nvSpPr>
          <p:cNvPr id="11" name="Text 9"/>
          <p:cNvSpPr/>
          <p:nvPr/>
        </p:nvSpPr>
        <p:spPr>
          <a:xfrm>
            <a:off x="2919532" y="4208740"/>
            <a:ext cx="9130070" cy="338852"/>
          </a:xfrm>
          <a:prstGeom prst="rect">
            <a:avLst/>
          </a:prstGeom>
          <a:noFill/>
          <a:ln/>
        </p:spPr>
        <p:txBody>
          <a:bodyPr wrap="none" rtlCol="0" anchor="t"/>
          <a:lstStyle/>
          <a:p>
            <a:pPr algn="l">
              <a:lnSpc>
                <a:spcPts val="2668"/>
              </a:lnSpc>
              <a:buSzPct val="100000"/>
            </a:pPr>
            <a:endParaRPr lang="en-US" sz="1668" dirty="0"/>
          </a:p>
        </p:txBody>
      </p:sp>
      <p:sp>
        <p:nvSpPr>
          <p:cNvPr id="12" name="Text 10"/>
          <p:cNvSpPr/>
          <p:nvPr/>
        </p:nvSpPr>
        <p:spPr>
          <a:xfrm>
            <a:off x="2919532" y="4632246"/>
            <a:ext cx="9130070" cy="338852"/>
          </a:xfrm>
          <a:prstGeom prst="rect">
            <a:avLst/>
          </a:prstGeom>
          <a:noFill/>
          <a:ln/>
        </p:spPr>
        <p:txBody>
          <a:bodyPr wrap="none" rtlCol="0" anchor="t"/>
          <a:lstStyle/>
          <a:p>
            <a:pPr algn="l">
              <a:lnSpc>
                <a:spcPts val="2668"/>
              </a:lnSpc>
              <a:buSzPct val="100000"/>
            </a:pPr>
            <a:endParaRPr lang="en-US" sz="1668" dirty="0"/>
          </a:p>
        </p:txBody>
      </p:sp>
      <p:sp>
        <p:nvSpPr>
          <p:cNvPr id="13" name="Text 11"/>
          <p:cNvSpPr/>
          <p:nvPr/>
        </p:nvSpPr>
        <p:spPr>
          <a:xfrm>
            <a:off x="2919532" y="5055751"/>
            <a:ext cx="9130070" cy="338852"/>
          </a:xfrm>
          <a:prstGeom prst="rect">
            <a:avLst/>
          </a:prstGeom>
          <a:noFill/>
          <a:ln/>
        </p:spPr>
        <p:txBody>
          <a:bodyPr wrap="none" rtlCol="0" anchor="t"/>
          <a:lstStyle/>
          <a:p>
            <a:pPr algn="l">
              <a:lnSpc>
                <a:spcPts val="2668"/>
              </a:lnSpc>
              <a:buSzPct val="100000"/>
            </a:pPr>
            <a:endParaRPr lang="en-US" sz="1668" dirty="0"/>
          </a:p>
        </p:txBody>
      </p:sp>
      <p:sp>
        <p:nvSpPr>
          <p:cNvPr id="14" name="Text 12"/>
          <p:cNvSpPr/>
          <p:nvPr/>
        </p:nvSpPr>
        <p:spPr>
          <a:xfrm>
            <a:off x="2919532" y="5479256"/>
            <a:ext cx="9130070" cy="338852"/>
          </a:xfrm>
          <a:prstGeom prst="rect">
            <a:avLst/>
          </a:prstGeom>
          <a:noFill/>
          <a:ln/>
        </p:spPr>
        <p:txBody>
          <a:bodyPr wrap="none" rtlCol="0" anchor="t"/>
          <a:lstStyle/>
          <a:p>
            <a:pPr algn="l">
              <a:lnSpc>
                <a:spcPts val="2668"/>
              </a:lnSpc>
              <a:buSzPct val="100000"/>
            </a:pPr>
            <a:endParaRPr lang="en-US" sz="1668" dirty="0"/>
          </a:p>
        </p:txBody>
      </p:sp>
      <p:sp>
        <p:nvSpPr>
          <p:cNvPr id="15" name="Text 13"/>
          <p:cNvSpPr/>
          <p:nvPr/>
        </p:nvSpPr>
        <p:spPr>
          <a:xfrm>
            <a:off x="2580680" y="6056352"/>
            <a:ext cx="9468922" cy="1016556"/>
          </a:xfrm>
          <a:prstGeom prst="rect">
            <a:avLst/>
          </a:prstGeom>
          <a:noFill/>
          <a:ln/>
        </p:spPr>
        <p:txBody>
          <a:bodyPr wrap="square" rtlCol="0" anchor="t"/>
          <a:lstStyle/>
          <a:p>
            <a:pPr marL="0" indent="0">
              <a:lnSpc>
                <a:spcPts val="2668"/>
              </a:lnSpc>
              <a:buNone/>
            </a:pPr>
            <a:endParaRPr lang="en-US" sz="1668" dirty="0"/>
          </a:p>
        </p:txBody>
      </p:sp>
      <p:sp>
        <p:nvSpPr>
          <p:cNvPr id="16" name="Text 14"/>
          <p:cNvSpPr/>
          <p:nvPr/>
        </p:nvSpPr>
        <p:spPr>
          <a:xfrm>
            <a:off x="2580680" y="7311152"/>
            <a:ext cx="9468922" cy="338852"/>
          </a:xfrm>
          <a:prstGeom prst="rect">
            <a:avLst/>
          </a:prstGeom>
          <a:noFill/>
          <a:ln/>
        </p:spPr>
        <p:txBody>
          <a:bodyPr wrap="none" rtlCol="0" anchor="t"/>
          <a:lstStyle/>
          <a:p>
            <a:pPr marL="0" indent="0">
              <a:lnSpc>
                <a:spcPts val="2668"/>
              </a:lnSpc>
              <a:buNone/>
            </a:pPr>
            <a:endParaRPr lang="en-US" sz="1668" dirty="0"/>
          </a:p>
        </p:txBody>
      </p:sp>
      <p:sp>
        <p:nvSpPr>
          <p:cNvPr id="17" name="TextBox 16"/>
          <p:cNvSpPr txBox="1"/>
          <p:nvPr/>
        </p:nvSpPr>
        <p:spPr>
          <a:xfrm>
            <a:off x="155905" y="50066"/>
            <a:ext cx="13800667" cy="7817525"/>
          </a:xfrm>
          <a:prstGeom prst="rect">
            <a:avLst/>
          </a:prstGeom>
          <a:noFill/>
        </p:spPr>
        <p:txBody>
          <a:bodyPr wrap="square" rtlCol="0">
            <a:spAutoFit/>
          </a:bodyPr>
          <a:lstStyle/>
          <a:p>
            <a:r>
              <a:rPr lang="en-US" sz="2800" b="1" dirty="0">
                <a:solidFill>
                  <a:srgbClr val="D1D5DB"/>
                </a:solidFill>
                <a:latin typeface="Söhne"/>
              </a:rPr>
              <a:t>Implementation (algorithms </a:t>
            </a:r>
            <a:r>
              <a:rPr lang="en-US" sz="2800" b="1" dirty="0" smtClean="0">
                <a:solidFill>
                  <a:srgbClr val="D1D5DB"/>
                </a:solidFill>
                <a:latin typeface="Söhne"/>
              </a:rPr>
              <a:t>used)</a:t>
            </a:r>
          </a:p>
          <a:p>
            <a:endParaRPr lang="en-US" sz="1400" b="1" dirty="0">
              <a:solidFill>
                <a:srgbClr val="D1D5DB"/>
              </a:solidFill>
              <a:latin typeface="Söhne"/>
            </a:endParaRPr>
          </a:p>
          <a:p>
            <a:r>
              <a:rPr lang="en-US" sz="2000" b="1" u="sng" dirty="0">
                <a:solidFill>
                  <a:srgbClr val="D1D5DB"/>
                </a:solidFill>
                <a:latin typeface="Söhne"/>
              </a:rPr>
              <a:t>5. </a:t>
            </a:r>
            <a:r>
              <a:rPr lang="en-US" sz="2000" b="1" u="sng" dirty="0" smtClean="0">
                <a:solidFill>
                  <a:srgbClr val="D1D5DB"/>
                </a:solidFill>
                <a:latin typeface="Söhne"/>
              </a:rPr>
              <a:t>Time </a:t>
            </a:r>
            <a:r>
              <a:rPr lang="en-US" sz="2000" b="1" u="sng" dirty="0">
                <a:solidFill>
                  <a:srgbClr val="D1D5DB"/>
                </a:solidFill>
                <a:latin typeface="Söhne"/>
              </a:rPr>
              <a:t>Series </a:t>
            </a:r>
            <a:r>
              <a:rPr lang="en-US" sz="2000" b="1" u="sng" dirty="0" smtClean="0">
                <a:solidFill>
                  <a:srgbClr val="D1D5DB"/>
                </a:solidFill>
                <a:latin typeface="Söhne"/>
              </a:rPr>
              <a:t>Analysis</a:t>
            </a:r>
          </a:p>
          <a:p>
            <a:endParaRPr lang="en-US" sz="2000" b="1" u="sng" dirty="0">
              <a:solidFill>
                <a:srgbClr val="D1D5DB"/>
              </a:solidFill>
              <a:latin typeface="Söhne"/>
            </a:endParaRPr>
          </a:p>
          <a:p>
            <a:r>
              <a:rPr lang="en-US" sz="2000" b="1" dirty="0">
                <a:solidFill>
                  <a:srgbClr val="D1D5DB"/>
                </a:solidFill>
                <a:latin typeface="Söhne"/>
              </a:rPr>
              <a:t>   - Time series analysis techniques, including autoregressive integrated moving average (ARIMA) models and seasonal decomposition, can be applied to analyze and forecast time-dependent variables, such as runs scored in cricket matches. </a:t>
            </a:r>
            <a:endParaRPr lang="en-US" sz="2000" b="1" dirty="0" smtClean="0">
              <a:solidFill>
                <a:srgbClr val="D1D5DB"/>
              </a:solidFill>
              <a:latin typeface="Söhne"/>
            </a:endParaRPr>
          </a:p>
          <a:p>
            <a:endParaRPr lang="en-US" sz="2000" b="1" dirty="0">
              <a:solidFill>
                <a:srgbClr val="D1D5DB"/>
              </a:solidFill>
              <a:latin typeface="Söhne"/>
            </a:endParaRPr>
          </a:p>
          <a:p>
            <a:r>
              <a:rPr lang="en-US" sz="2000" b="1" u="sng" dirty="0">
                <a:solidFill>
                  <a:srgbClr val="D1D5DB"/>
                </a:solidFill>
                <a:latin typeface="Söhne"/>
              </a:rPr>
              <a:t>6. </a:t>
            </a:r>
            <a:r>
              <a:rPr lang="en-US" sz="2000" b="1" u="sng" dirty="0" smtClean="0">
                <a:solidFill>
                  <a:srgbClr val="D1D5DB"/>
                </a:solidFill>
                <a:latin typeface="Söhne"/>
              </a:rPr>
              <a:t>Feature Engineering</a:t>
            </a:r>
          </a:p>
          <a:p>
            <a:endParaRPr lang="en-US" sz="2000" b="1" u="sng" dirty="0">
              <a:solidFill>
                <a:srgbClr val="D1D5DB"/>
              </a:solidFill>
              <a:latin typeface="Söhne"/>
            </a:endParaRPr>
          </a:p>
          <a:p>
            <a:r>
              <a:rPr lang="en-US" sz="2000" b="1" dirty="0">
                <a:solidFill>
                  <a:srgbClr val="D1D5DB"/>
                </a:solidFill>
                <a:latin typeface="Söhne"/>
              </a:rPr>
              <a:t>   - Feature engineering involves selecting, transforming, and creating relevant features from the raw data to improve model performance. </a:t>
            </a:r>
            <a:endParaRPr lang="en-US" sz="2000" b="1" dirty="0" smtClean="0">
              <a:solidFill>
                <a:srgbClr val="D1D5DB"/>
              </a:solidFill>
              <a:latin typeface="Söhne"/>
            </a:endParaRPr>
          </a:p>
          <a:p>
            <a:endParaRPr lang="en-US" sz="2000" b="1" dirty="0">
              <a:solidFill>
                <a:srgbClr val="D1D5DB"/>
              </a:solidFill>
              <a:latin typeface="Söhne"/>
            </a:endParaRPr>
          </a:p>
          <a:p>
            <a:r>
              <a:rPr lang="en-US" sz="2000" b="1" u="sng" dirty="0" smtClean="0">
                <a:solidFill>
                  <a:srgbClr val="D1D5DB"/>
                </a:solidFill>
                <a:latin typeface="Söhne"/>
              </a:rPr>
              <a:t>7</a:t>
            </a:r>
            <a:r>
              <a:rPr lang="en-US" sz="2000" b="1" u="sng" dirty="0">
                <a:solidFill>
                  <a:srgbClr val="D1D5DB"/>
                </a:solidFill>
                <a:latin typeface="Söhne"/>
              </a:rPr>
              <a:t>. </a:t>
            </a:r>
            <a:r>
              <a:rPr lang="en-US" sz="2000" b="1" u="sng" dirty="0" smtClean="0">
                <a:solidFill>
                  <a:srgbClr val="D1D5DB"/>
                </a:solidFill>
                <a:latin typeface="Söhne"/>
              </a:rPr>
              <a:t>Ensemble Methods</a:t>
            </a:r>
          </a:p>
          <a:p>
            <a:endParaRPr lang="en-US" sz="2000" b="1" u="sng" dirty="0">
              <a:solidFill>
                <a:srgbClr val="D1D5DB"/>
              </a:solidFill>
              <a:latin typeface="Söhne"/>
            </a:endParaRPr>
          </a:p>
          <a:p>
            <a:r>
              <a:rPr lang="en-US" sz="2000" b="1" dirty="0">
                <a:solidFill>
                  <a:srgbClr val="D1D5DB"/>
                </a:solidFill>
                <a:latin typeface="Söhne"/>
              </a:rPr>
              <a:t>   - Ensemble methods combine multiple base models to produce a more robust and accurate prediction. Techniques such as model averaging, stacking, and boosting can be applied to combine the predictions of diverse algorithms and leverage their complementary strengths in cricket score prediction.</a:t>
            </a:r>
          </a:p>
          <a:p>
            <a:endParaRPr lang="en-US" sz="2000" b="1" dirty="0">
              <a:solidFill>
                <a:srgbClr val="D1D5DB"/>
              </a:solidFill>
              <a:latin typeface="Söhne"/>
            </a:endParaRPr>
          </a:p>
          <a:p>
            <a:r>
              <a:rPr lang="en-US" sz="2000" b="1" u="sng" dirty="0">
                <a:solidFill>
                  <a:srgbClr val="D1D5DB"/>
                </a:solidFill>
                <a:latin typeface="Söhne"/>
              </a:rPr>
              <a:t>8. </a:t>
            </a:r>
            <a:r>
              <a:rPr lang="en-US" sz="2000" b="1" u="sng" dirty="0" smtClean="0">
                <a:solidFill>
                  <a:srgbClr val="D1D5DB"/>
                </a:solidFill>
                <a:latin typeface="Söhne"/>
              </a:rPr>
              <a:t>Evaluation Metrics</a:t>
            </a:r>
          </a:p>
          <a:p>
            <a:endParaRPr lang="en-US" sz="2000" b="1" u="sng" dirty="0">
              <a:solidFill>
                <a:srgbClr val="D1D5DB"/>
              </a:solidFill>
              <a:latin typeface="Söhne"/>
            </a:endParaRPr>
          </a:p>
          <a:p>
            <a:r>
              <a:rPr lang="en-US" sz="2000" b="1" dirty="0">
                <a:solidFill>
                  <a:srgbClr val="D1D5DB"/>
                </a:solidFill>
                <a:latin typeface="Söhne"/>
              </a:rPr>
              <a:t>   - Various evaluation metrics, such as mean absolute error (MAE), root mean square error (RMSE), and R-squared (R²) coefficient of determination, are used to assess the performance of cricket score prediction models and compare different algorithms. These metrics quantify the accuracy and reliability of predictions relative to the actual match outcomes</a:t>
            </a:r>
            <a:r>
              <a:rPr lang="en-US" sz="2000" b="1" dirty="0" smtClean="0">
                <a:solidFill>
                  <a:srgbClr val="D1D5DB"/>
                </a:solidFill>
                <a:latin typeface="Söhne"/>
              </a:rPr>
              <a:t>.</a:t>
            </a:r>
            <a:endParaRPr lang="en-US" sz="2000" b="1" dirty="0">
              <a:solidFill>
                <a:srgbClr val="D1D5DB"/>
              </a:solidFill>
              <a:latin typeface="Söhne"/>
            </a:endParaRPr>
          </a:p>
        </p:txBody>
      </p:sp>
    </p:spTree>
    <p:extLst>
      <p:ext uri="{BB962C8B-B14F-4D97-AF65-F5344CB8AC3E}">
        <p14:creationId xmlns:p14="http://schemas.microsoft.com/office/powerpoint/2010/main" val="29890023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92511"/>
            <a:ext cx="14630400" cy="8232458"/>
          </a:xfrm>
          <a:prstGeom prst="rect">
            <a:avLst/>
          </a:prstGeom>
          <a:solidFill>
            <a:srgbClr val="252833"/>
          </a:solidFill>
          <a:ln/>
        </p:spPr>
      </p:sp>
      <p:sp>
        <p:nvSpPr>
          <p:cNvPr id="4" name="Text 2"/>
          <p:cNvSpPr/>
          <p:nvPr/>
        </p:nvSpPr>
        <p:spPr>
          <a:xfrm>
            <a:off x="226946" y="165670"/>
            <a:ext cx="8679987" cy="661749"/>
          </a:xfrm>
          <a:prstGeom prst="rect">
            <a:avLst/>
          </a:prstGeom>
          <a:noFill/>
          <a:ln/>
        </p:spPr>
        <p:txBody>
          <a:bodyPr wrap="none" rtlCol="0" anchor="t"/>
          <a:lstStyle/>
          <a:p>
            <a:pPr>
              <a:lnSpc>
                <a:spcPts val="5212"/>
              </a:lnSpc>
            </a:pPr>
            <a:endParaRPr lang="en-US" sz="4169" dirty="0"/>
          </a:p>
        </p:txBody>
      </p:sp>
      <p:sp>
        <p:nvSpPr>
          <p:cNvPr id="5" name="Text 3"/>
          <p:cNvSpPr/>
          <p:nvPr/>
        </p:nvSpPr>
        <p:spPr>
          <a:xfrm>
            <a:off x="2919532" y="1667708"/>
            <a:ext cx="9130070" cy="338852"/>
          </a:xfrm>
          <a:prstGeom prst="rect">
            <a:avLst/>
          </a:prstGeom>
          <a:noFill/>
          <a:ln/>
        </p:spPr>
        <p:txBody>
          <a:bodyPr wrap="none" rtlCol="0" anchor="t"/>
          <a:lstStyle/>
          <a:p>
            <a:pPr marL="342900" indent="-342900" algn="l">
              <a:lnSpc>
                <a:spcPts val="2668"/>
              </a:lnSpc>
              <a:buSzPct val="100000"/>
              <a:buFont typeface="+mj-lt"/>
              <a:buAutoNum type="arabicPeriod"/>
            </a:pPr>
            <a:endParaRPr lang="en-US" sz="1668" dirty="0"/>
          </a:p>
        </p:txBody>
      </p:sp>
      <p:sp>
        <p:nvSpPr>
          <p:cNvPr id="6" name="Text 4"/>
          <p:cNvSpPr/>
          <p:nvPr/>
        </p:nvSpPr>
        <p:spPr>
          <a:xfrm>
            <a:off x="2919532" y="2091214"/>
            <a:ext cx="9130070" cy="338852"/>
          </a:xfrm>
          <a:prstGeom prst="rect">
            <a:avLst/>
          </a:prstGeom>
          <a:noFill/>
          <a:ln/>
        </p:spPr>
        <p:txBody>
          <a:bodyPr wrap="none" rtlCol="0" anchor="t"/>
          <a:lstStyle/>
          <a:p>
            <a:pPr algn="l">
              <a:lnSpc>
                <a:spcPts val="2668"/>
              </a:lnSpc>
              <a:buSzPct val="100000"/>
            </a:pPr>
            <a:endParaRPr lang="en-US" sz="1668" dirty="0"/>
          </a:p>
        </p:txBody>
      </p:sp>
      <p:sp>
        <p:nvSpPr>
          <p:cNvPr id="7" name="Text 5"/>
          <p:cNvSpPr/>
          <p:nvPr/>
        </p:nvSpPr>
        <p:spPr>
          <a:xfrm>
            <a:off x="2919532" y="2514719"/>
            <a:ext cx="9130070" cy="338852"/>
          </a:xfrm>
          <a:prstGeom prst="rect">
            <a:avLst/>
          </a:prstGeom>
          <a:noFill/>
          <a:ln/>
        </p:spPr>
        <p:txBody>
          <a:bodyPr wrap="none" rtlCol="0" anchor="t"/>
          <a:lstStyle/>
          <a:p>
            <a:pPr algn="l">
              <a:lnSpc>
                <a:spcPts val="2668"/>
              </a:lnSpc>
              <a:buSzPct val="100000"/>
            </a:pPr>
            <a:endParaRPr lang="en-US" sz="1668" dirty="0"/>
          </a:p>
        </p:txBody>
      </p:sp>
      <p:sp>
        <p:nvSpPr>
          <p:cNvPr id="8" name="Text 6"/>
          <p:cNvSpPr/>
          <p:nvPr/>
        </p:nvSpPr>
        <p:spPr>
          <a:xfrm>
            <a:off x="2919532" y="2938224"/>
            <a:ext cx="9130070" cy="338852"/>
          </a:xfrm>
          <a:prstGeom prst="rect">
            <a:avLst/>
          </a:prstGeom>
          <a:noFill/>
          <a:ln/>
        </p:spPr>
        <p:txBody>
          <a:bodyPr wrap="none" rtlCol="0" anchor="t"/>
          <a:lstStyle/>
          <a:p>
            <a:pPr algn="l">
              <a:lnSpc>
                <a:spcPts val="2668"/>
              </a:lnSpc>
              <a:buSzPct val="100000"/>
            </a:pPr>
            <a:endParaRPr lang="en-US" sz="1668" dirty="0"/>
          </a:p>
        </p:txBody>
      </p:sp>
      <p:sp>
        <p:nvSpPr>
          <p:cNvPr id="9" name="Text 7"/>
          <p:cNvSpPr/>
          <p:nvPr/>
        </p:nvSpPr>
        <p:spPr>
          <a:xfrm>
            <a:off x="2919532" y="3361730"/>
            <a:ext cx="9130070" cy="338852"/>
          </a:xfrm>
          <a:prstGeom prst="rect">
            <a:avLst/>
          </a:prstGeom>
          <a:noFill/>
          <a:ln/>
        </p:spPr>
        <p:txBody>
          <a:bodyPr wrap="none" rtlCol="0" anchor="t"/>
          <a:lstStyle/>
          <a:p>
            <a:pPr algn="l">
              <a:lnSpc>
                <a:spcPts val="2668"/>
              </a:lnSpc>
              <a:buSzPct val="100000"/>
            </a:pPr>
            <a:endParaRPr lang="en-US" sz="1668" dirty="0"/>
          </a:p>
        </p:txBody>
      </p:sp>
      <p:sp>
        <p:nvSpPr>
          <p:cNvPr id="10" name="Text 8"/>
          <p:cNvSpPr/>
          <p:nvPr/>
        </p:nvSpPr>
        <p:spPr>
          <a:xfrm>
            <a:off x="2919532" y="3785235"/>
            <a:ext cx="9130070" cy="338852"/>
          </a:xfrm>
          <a:prstGeom prst="rect">
            <a:avLst/>
          </a:prstGeom>
          <a:noFill/>
          <a:ln/>
        </p:spPr>
        <p:txBody>
          <a:bodyPr wrap="none" rtlCol="0" anchor="t"/>
          <a:lstStyle/>
          <a:p>
            <a:pPr algn="l">
              <a:lnSpc>
                <a:spcPts val="2668"/>
              </a:lnSpc>
              <a:buSzPct val="100000"/>
            </a:pPr>
            <a:endParaRPr lang="en-US" sz="1668" dirty="0"/>
          </a:p>
        </p:txBody>
      </p:sp>
      <p:sp>
        <p:nvSpPr>
          <p:cNvPr id="11" name="Text 9"/>
          <p:cNvSpPr/>
          <p:nvPr/>
        </p:nvSpPr>
        <p:spPr>
          <a:xfrm>
            <a:off x="2919532" y="4208740"/>
            <a:ext cx="9130070" cy="338852"/>
          </a:xfrm>
          <a:prstGeom prst="rect">
            <a:avLst/>
          </a:prstGeom>
          <a:noFill/>
          <a:ln/>
        </p:spPr>
        <p:txBody>
          <a:bodyPr wrap="none" rtlCol="0" anchor="t"/>
          <a:lstStyle/>
          <a:p>
            <a:pPr algn="l">
              <a:lnSpc>
                <a:spcPts val="2668"/>
              </a:lnSpc>
              <a:buSzPct val="100000"/>
            </a:pPr>
            <a:endParaRPr lang="en-US" sz="1668" dirty="0"/>
          </a:p>
        </p:txBody>
      </p:sp>
      <p:sp>
        <p:nvSpPr>
          <p:cNvPr id="12" name="Text 10"/>
          <p:cNvSpPr/>
          <p:nvPr/>
        </p:nvSpPr>
        <p:spPr>
          <a:xfrm>
            <a:off x="2919532" y="4632246"/>
            <a:ext cx="9130070" cy="338852"/>
          </a:xfrm>
          <a:prstGeom prst="rect">
            <a:avLst/>
          </a:prstGeom>
          <a:noFill/>
          <a:ln/>
        </p:spPr>
        <p:txBody>
          <a:bodyPr wrap="none" rtlCol="0" anchor="t"/>
          <a:lstStyle/>
          <a:p>
            <a:pPr algn="l">
              <a:lnSpc>
                <a:spcPts val="2668"/>
              </a:lnSpc>
              <a:buSzPct val="100000"/>
            </a:pPr>
            <a:endParaRPr lang="en-US" sz="1668" dirty="0"/>
          </a:p>
        </p:txBody>
      </p:sp>
      <p:sp>
        <p:nvSpPr>
          <p:cNvPr id="13" name="Text 11"/>
          <p:cNvSpPr/>
          <p:nvPr/>
        </p:nvSpPr>
        <p:spPr>
          <a:xfrm>
            <a:off x="2919532" y="5055751"/>
            <a:ext cx="9130070" cy="338852"/>
          </a:xfrm>
          <a:prstGeom prst="rect">
            <a:avLst/>
          </a:prstGeom>
          <a:noFill/>
          <a:ln/>
        </p:spPr>
        <p:txBody>
          <a:bodyPr wrap="none" rtlCol="0" anchor="t"/>
          <a:lstStyle/>
          <a:p>
            <a:pPr algn="l">
              <a:lnSpc>
                <a:spcPts val="2668"/>
              </a:lnSpc>
              <a:buSzPct val="100000"/>
            </a:pPr>
            <a:endParaRPr lang="en-US" sz="1668" dirty="0"/>
          </a:p>
        </p:txBody>
      </p:sp>
      <p:sp>
        <p:nvSpPr>
          <p:cNvPr id="14" name="Text 12"/>
          <p:cNvSpPr/>
          <p:nvPr/>
        </p:nvSpPr>
        <p:spPr>
          <a:xfrm>
            <a:off x="2919532" y="5479256"/>
            <a:ext cx="9130070" cy="338852"/>
          </a:xfrm>
          <a:prstGeom prst="rect">
            <a:avLst/>
          </a:prstGeom>
          <a:noFill/>
          <a:ln/>
        </p:spPr>
        <p:txBody>
          <a:bodyPr wrap="none" rtlCol="0" anchor="t"/>
          <a:lstStyle/>
          <a:p>
            <a:pPr algn="l">
              <a:lnSpc>
                <a:spcPts val="2668"/>
              </a:lnSpc>
              <a:buSzPct val="100000"/>
            </a:pPr>
            <a:endParaRPr lang="en-US" sz="1668" dirty="0"/>
          </a:p>
        </p:txBody>
      </p:sp>
      <p:sp>
        <p:nvSpPr>
          <p:cNvPr id="15" name="Text 13"/>
          <p:cNvSpPr/>
          <p:nvPr/>
        </p:nvSpPr>
        <p:spPr>
          <a:xfrm>
            <a:off x="2580680" y="6056352"/>
            <a:ext cx="9468922" cy="1016556"/>
          </a:xfrm>
          <a:prstGeom prst="rect">
            <a:avLst/>
          </a:prstGeom>
          <a:noFill/>
          <a:ln/>
        </p:spPr>
        <p:txBody>
          <a:bodyPr wrap="square" rtlCol="0" anchor="t"/>
          <a:lstStyle/>
          <a:p>
            <a:pPr marL="0" indent="0">
              <a:lnSpc>
                <a:spcPts val="2668"/>
              </a:lnSpc>
              <a:buNone/>
            </a:pPr>
            <a:endParaRPr lang="en-US" sz="1668" dirty="0"/>
          </a:p>
        </p:txBody>
      </p:sp>
      <p:sp>
        <p:nvSpPr>
          <p:cNvPr id="16" name="Text 14"/>
          <p:cNvSpPr/>
          <p:nvPr/>
        </p:nvSpPr>
        <p:spPr>
          <a:xfrm>
            <a:off x="2580680" y="7311152"/>
            <a:ext cx="9468922" cy="338852"/>
          </a:xfrm>
          <a:prstGeom prst="rect">
            <a:avLst/>
          </a:prstGeom>
          <a:noFill/>
          <a:ln/>
        </p:spPr>
        <p:txBody>
          <a:bodyPr wrap="none" rtlCol="0" anchor="t"/>
          <a:lstStyle/>
          <a:p>
            <a:pPr marL="0" indent="0">
              <a:lnSpc>
                <a:spcPts val="2668"/>
              </a:lnSpc>
              <a:buNone/>
            </a:pPr>
            <a:endParaRPr lang="en-US" sz="1668" dirty="0"/>
          </a:p>
        </p:txBody>
      </p:sp>
      <p:sp>
        <p:nvSpPr>
          <p:cNvPr id="17" name="TextBox 16"/>
          <p:cNvSpPr txBox="1"/>
          <p:nvPr/>
        </p:nvSpPr>
        <p:spPr>
          <a:xfrm>
            <a:off x="155905" y="50066"/>
            <a:ext cx="13800667" cy="4308872"/>
          </a:xfrm>
          <a:prstGeom prst="rect">
            <a:avLst/>
          </a:prstGeom>
          <a:noFill/>
        </p:spPr>
        <p:txBody>
          <a:bodyPr wrap="square" rtlCol="0">
            <a:spAutoFit/>
          </a:bodyPr>
          <a:lstStyle/>
          <a:p>
            <a:r>
              <a:rPr lang="en-US" sz="3200" b="1" dirty="0" smtClean="0">
                <a:solidFill>
                  <a:srgbClr val="D1D5DB"/>
                </a:solidFill>
                <a:latin typeface="Söhne"/>
              </a:rPr>
              <a:t>Results;</a:t>
            </a:r>
          </a:p>
          <a:p>
            <a:endParaRPr lang="en-US" b="1" dirty="0" smtClean="0">
              <a:solidFill>
                <a:srgbClr val="D1D5DB"/>
              </a:solidFill>
              <a:latin typeface="Söhne"/>
            </a:endParaRPr>
          </a:p>
          <a:p>
            <a:r>
              <a:rPr lang="en-US" sz="2000" b="1" dirty="0">
                <a:solidFill>
                  <a:srgbClr val="D1D5DB"/>
                </a:solidFill>
                <a:latin typeface="Söhne"/>
              </a:rPr>
              <a:t>Impact on Decision-Making:</a:t>
            </a:r>
          </a:p>
          <a:p>
            <a:endParaRPr lang="en-US" b="1" dirty="0">
              <a:solidFill>
                <a:srgbClr val="D1D5DB"/>
              </a:solidFill>
              <a:latin typeface="Söhne"/>
            </a:endParaRPr>
          </a:p>
          <a:p>
            <a:r>
              <a:rPr lang="en-US" b="1" dirty="0">
                <a:solidFill>
                  <a:srgbClr val="D1D5DB"/>
                </a:solidFill>
                <a:latin typeface="Söhne"/>
              </a:rPr>
              <a:t>The practical impact of cricket score prediction models lies in their ability to inform decision-making processes, such as team strategy development, player selection, and in-game tactics. Models that accurately predict match scores and outcomes can provide valuable insights to coaches, players, and cricket stakeholders, leading to better-informed decisions and improved performance on the field</a:t>
            </a:r>
            <a:r>
              <a:rPr lang="en-US" b="1" dirty="0" smtClean="0">
                <a:solidFill>
                  <a:srgbClr val="D1D5DB"/>
                </a:solidFill>
                <a:latin typeface="Söhne"/>
              </a:rPr>
              <a:t>.</a:t>
            </a:r>
          </a:p>
          <a:p>
            <a:endParaRPr lang="en-US" b="1" dirty="0">
              <a:solidFill>
                <a:srgbClr val="D1D5DB"/>
              </a:solidFill>
              <a:latin typeface="Söhne"/>
            </a:endParaRPr>
          </a:p>
          <a:p>
            <a:endParaRPr lang="en-US" sz="3200" b="1" dirty="0" smtClean="0">
              <a:solidFill>
                <a:srgbClr val="D1D5DB"/>
              </a:solidFill>
              <a:latin typeface="Söhne"/>
            </a:endParaRPr>
          </a:p>
          <a:p>
            <a:endParaRPr lang="en-US" sz="3200" b="1" dirty="0">
              <a:solidFill>
                <a:srgbClr val="D1D5DB"/>
              </a:solidFill>
              <a:latin typeface="Söhne"/>
            </a:endParaRPr>
          </a:p>
          <a:p>
            <a:endParaRPr lang="en-US" sz="3200" b="1" dirty="0" smtClean="0">
              <a:solidFill>
                <a:srgbClr val="D1D5DB"/>
              </a:solidFill>
              <a:latin typeface="Söhne"/>
            </a:endParaRP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734" y="2816579"/>
            <a:ext cx="6905625" cy="4905375"/>
          </a:xfrm>
          <a:prstGeom prst="rect">
            <a:avLst/>
          </a:prstGeom>
        </p:spPr>
      </p:pic>
    </p:spTree>
    <p:extLst>
      <p:ext uri="{BB962C8B-B14F-4D97-AF65-F5344CB8AC3E}">
        <p14:creationId xmlns:p14="http://schemas.microsoft.com/office/powerpoint/2010/main" val="33564526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92511"/>
            <a:ext cx="14630400" cy="8232458"/>
          </a:xfrm>
          <a:prstGeom prst="rect">
            <a:avLst/>
          </a:prstGeom>
          <a:solidFill>
            <a:srgbClr val="252833"/>
          </a:solidFill>
          <a:ln/>
        </p:spPr>
      </p:sp>
      <p:sp>
        <p:nvSpPr>
          <p:cNvPr id="4" name="Text 2"/>
          <p:cNvSpPr/>
          <p:nvPr/>
        </p:nvSpPr>
        <p:spPr>
          <a:xfrm>
            <a:off x="226946" y="165670"/>
            <a:ext cx="8679987" cy="661749"/>
          </a:xfrm>
          <a:prstGeom prst="rect">
            <a:avLst/>
          </a:prstGeom>
          <a:noFill/>
          <a:ln/>
        </p:spPr>
        <p:txBody>
          <a:bodyPr wrap="none" rtlCol="0" anchor="t"/>
          <a:lstStyle/>
          <a:p>
            <a:pPr>
              <a:lnSpc>
                <a:spcPts val="5212"/>
              </a:lnSpc>
            </a:pPr>
            <a:endParaRPr lang="en-US" sz="4169" dirty="0"/>
          </a:p>
        </p:txBody>
      </p:sp>
      <p:sp>
        <p:nvSpPr>
          <p:cNvPr id="5" name="Text 3"/>
          <p:cNvSpPr/>
          <p:nvPr/>
        </p:nvSpPr>
        <p:spPr>
          <a:xfrm>
            <a:off x="2919532" y="1667708"/>
            <a:ext cx="9130070" cy="338852"/>
          </a:xfrm>
          <a:prstGeom prst="rect">
            <a:avLst/>
          </a:prstGeom>
          <a:noFill/>
          <a:ln/>
        </p:spPr>
        <p:txBody>
          <a:bodyPr wrap="none" rtlCol="0" anchor="t"/>
          <a:lstStyle/>
          <a:p>
            <a:pPr marL="342900" indent="-342900" algn="l">
              <a:lnSpc>
                <a:spcPts val="2668"/>
              </a:lnSpc>
              <a:buSzPct val="100000"/>
              <a:buFont typeface="+mj-lt"/>
              <a:buAutoNum type="arabicPeriod"/>
            </a:pPr>
            <a:endParaRPr lang="en-US" sz="1668" dirty="0"/>
          </a:p>
        </p:txBody>
      </p:sp>
      <p:sp>
        <p:nvSpPr>
          <p:cNvPr id="6" name="Text 4"/>
          <p:cNvSpPr/>
          <p:nvPr/>
        </p:nvSpPr>
        <p:spPr>
          <a:xfrm>
            <a:off x="2919532" y="2091214"/>
            <a:ext cx="9130070" cy="338852"/>
          </a:xfrm>
          <a:prstGeom prst="rect">
            <a:avLst/>
          </a:prstGeom>
          <a:noFill/>
          <a:ln/>
        </p:spPr>
        <p:txBody>
          <a:bodyPr wrap="none" rtlCol="0" anchor="t"/>
          <a:lstStyle/>
          <a:p>
            <a:pPr algn="l">
              <a:lnSpc>
                <a:spcPts val="2668"/>
              </a:lnSpc>
              <a:buSzPct val="100000"/>
            </a:pPr>
            <a:endParaRPr lang="en-US" sz="1668" dirty="0"/>
          </a:p>
        </p:txBody>
      </p:sp>
      <p:sp>
        <p:nvSpPr>
          <p:cNvPr id="7" name="Text 5"/>
          <p:cNvSpPr/>
          <p:nvPr/>
        </p:nvSpPr>
        <p:spPr>
          <a:xfrm>
            <a:off x="2919532" y="2514719"/>
            <a:ext cx="9130070" cy="338852"/>
          </a:xfrm>
          <a:prstGeom prst="rect">
            <a:avLst/>
          </a:prstGeom>
          <a:noFill/>
          <a:ln/>
        </p:spPr>
        <p:txBody>
          <a:bodyPr wrap="none" rtlCol="0" anchor="t"/>
          <a:lstStyle/>
          <a:p>
            <a:pPr algn="l">
              <a:lnSpc>
                <a:spcPts val="2668"/>
              </a:lnSpc>
              <a:buSzPct val="100000"/>
            </a:pPr>
            <a:endParaRPr lang="en-US" sz="1668" dirty="0"/>
          </a:p>
        </p:txBody>
      </p:sp>
      <p:sp>
        <p:nvSpPr>
          <p:cNvPr id="8" name="Text 6"/>
          <p:cNvSpPr/>
          <p:nvPr/>
        </p:nvSpPr>
        <p:spPr>
          <a:xfrm>
            <a:off x="2919532" y="2938224"/>
            <a:ext cx="9130070" cy="338852"/>
          </a:xfrm>
          <a:prstGeom prst="rect">
            <a:avLst/>
          </a:prstGeom>
          <a:noFill/>
          <a:ln/>
        </p:spPr>
        <p:txBody>
          <a:bodyPr wrap="none" rtlCol="0" anchor="t"/>
          <a:lstStyle/>
          <a:p>
            <a:pPr algn="l">
              <a:lnSpc>
                <a:spcPts val="2668"/>
              </a:lnSpc>
              <a:buSzPct val="100000"/>
            </a:pPr>
            <a:endParaRPr lang="en-US" sz="1668" dirty="0"/>
          </a:p>
        </p:txBody>
      </p:sp>
      <p:sp>
        <p:nvSpPr>
          <p:cNvPr id="9" name="Text 7"/>
          <p:cNvSpPr/>
          <p:nvPr/>
        </p:nvSpPr>
        <p:spPr>
          <a:xfrm>
            <a:off x="2919532" y="3361730"/>
            <a:ext cx="9130070" cy="338852"/>
          </a:xfrm>
          <a:prstGeom prst="rect">
            <a:avLst/>
          </a:prstGeom>
          <a:noFill/>
          <a:ln/>
        </p:spPr>
        <p:txBody>
          <a:bodyPr wrap="none" rtlCol="0" anchor="t"/>
          <a:lstStyle/>
          <a:p>
            <a:pPr algn="l">
              <a:lnSpc>
                <a:spcPts val="2668"/>
              </a:lnSpc>
              <a:buSzPct val="100000"/>
            </a:pPr>
            <a:endParaRPr lang="en-US" sz="1668" dirty="0"/>
          </a:p>
        </p:txBody>
      </p:sp>
      <p:sp>
        <p:nvSpPr>
          <p:cNvPr id="10" name="Text 8"/>
          <p:cNvSpPr/>
          <p:nvPr/>
        </p:nvSpPr>
        <p:spPr>
          <a:xfrm>
            <a:off x="2919532" y="3785235"/>
            <a:ext cx="9130070" cy="338852"/>
          </a:xfrm>
          <a:prstGeom prst="rect">
            <a:avLst/>
          </a:prstGeom>
          <a:noFill/>
          <a:ln/>
        </p:spPr>
        <p:txBody>
          <a:bodyPr wrap="none" rtlCol="0" anchor="t"/>
          <a:lstStyle/>
          <a:p>
            <a:pPr algn="l">
              <a:lnSpc>
                <a:spcPts val="2668"/>
              </a:lnSpc>
              <a:buSzPct val="100000"/>
            </a:pPr>
            <a:endParaRPr lang="en-US" sz="1668" dirty="0"/>
          </a:p>
        </p:txBody>
      </p:sp>
      <p:sp>
        <p:nvSpPr>
          <p:cNvPr id="11" name="Text 9"/>
          <p:cNvSpPr/>
          <p:nvPr/>
        </p:nvSpPr>
        <p:spPr>
          <a:xfrm>
            <a:off x="2919532" y="4208740"/>
            <a:ext cx="9130070" cy="338852"/>
          </a:xfrm>
          <a:prstGeom prst="rect">
            <a:avLst/>
          </a:prstGeom>
          <a:noFill/>
          <a:ln/>
        </p:spPr>
        <p:txBody>
          <a:bodyPr wrap="none" rtlCol="0" anchor="t"/>
          <a:lstStyle/>
          <a:p>
            <a:pPr algn="l">
              <a:lnSpc>
                <a:spcPts val="2668"/>
              </a:lnSpc>
              <a:buSzPct val="100000"/>
            </a:pPr>
            <a:endParaRPr lang="en-US" sz="1668" dirty="0"/>
          </a:p>
        </p:txBody>
      </p:sp>
      <p:sp>
        <p:nvSpPr>
          <p:cNvPr id="12" name="Text 10"/>
          <p:cNvSpPr/>
          <p:nvPr/>
        </p:nvSpPr>
        <p:spPr>
          <a:xfrm>
            <a:off x="2919532" y="4632246"/>
            <a:ext cx="9130070" cy="338852"/>
          </a:xfrm>
          <a:prstGeom prst="rect">
            <a:avLst/>
          </a:prstGeom>
          <a:noFill/>
          <a:ln/>
        </p:spPr>
        <p:txBody>
          <a:bodyPr wrap="none" rtlCol="0" anchor="t"/>
          <a:lstStyle/>
          <a:p>
            <a:pPr algn="l">
              <a:lnSpc>
                <a:spcPts val="2668"/>
              </a:lnSpc>
              <a:buSzPct val="100000"/>
            </a:pPr>
            <a:endParaRPr lang="en-US" sz="1668" dirty="0"/>
          </a:p>
        </p:txBody>
      </p:sp>
      <p:sp>
        <p:nvSpPr>
          <p:cNvPr id="13" name="Text 11"/>
          <p:cNvSpPr/>
          <p:nvPr/>
        </p:nvSpPr>
        <p:spPr>
          <a:xfrm>
            <a:off x="2919532" y="5055751"/>
            <a:ext cx="9130070" cy="338852"/>
          </a:xfrm>
          <a:prstGeom prst="rect">
            <a:avLst/>
          </a:prstGeom>
          <a:noFill/>
          <a:ln/>
        </p:spPr>
        <p:txBody>
          <a:bodyPr wrap="none" rtlCol="0" anchor="t"/>
          <a:lstStyle/>
          <a:p>
            <a:pPr algn="l">
              <a:lnSpc>
                <a:spcPts val="2668"/>
              </a:lnSpc>
              <a:buSzPct val="100000"/>
            </a:pPr>
            <a:endParaRPr lang="en-US" sz="1668" dirty="0"/>
          </a:p>
        </p:txBody>
      </p:sp>
      <p:sp>
        <p:nvSpPr>
          <p:cNvPr id="14" name="Text 12"/>
          <p:cNvSpPr/>
          <p:nvPr/>
        </p:nvSpPr>
        <p:spPr>
          <a:xfrm>
            <a:off x="2919532" y="5479256"/>
            <a:ext cx="9130070" cy="338852"/>
          </a:xfrm>
          <a:prstGeom prst="rect">
            <a:avLst/>
          </a:prstGeom>
          <a:noFill/>
          <a:ln/>
        </p:spPr>
        <p:txBody>
          <a:bodyPr wrap="none" rtlCol="0" anchor="t"/>
          <a:lstStyle/>
          <a:p>
            <a:pPr algn="l">
              <a:lnSpc>
                <a:spcPts val="2668"/>
              </a:lnSpc>
              <a:buSzPct val="100000"/>
            </a:pPr>
            <a:endParaRPr lang="en-US" sz="1668" dirty="0"/>
          </a:p>
        </p:txBody>
      </p:sp>
      <p:sp>
        <p:nvSpPr>
          <p:cNvPr id="15" name="Text 13"/>
          <p:cNvSpPr/>
          <p:nvPr/>
        </p:nvSpPr>
        <p:spPr>
          <a:xfrm>
            <a:off x="2580680" y="6056352"/>
            <a:ext cx="9468922" cy="1016556"/>
          </a:xfrm>
          <a:prstGeom prst="rect">
            <a:avLst/>
          </a:prstGeom>
          <a:noFill/>
          <a:ln/>
        </p:spPr>
        <p:txBody>
          <a:bodyPr wrap="square" rtlCol="0" anchor="t"/>
          <a:lstStyle/>
          <a:p>
            <a:pPr marL="0" indent="0">
              <a:lnSpc>
                <a:spcPts val="2668"/>
              </a:lnSpc>
              <a:buNone/>
            </a:pPr>
            <a:endParaRPr lang="en-US" sz="1668" dirty="0"/>
          </a:p>
        </p:txBody>
      </p:sp>
      <p:sp>
        <p:nvSpPr>
          <p:cNvPr id="16" name="Text 14"/>
          <p:cNvSpPr/>
          <p:nvPr/>
        </p:nvSpPr>
        <p:spPr>
          <a:xfrm>
            <a:off x="2580680" y="7311152"/>
            <a:ext cx="9468922" cy="338852"/>
          </a:xfrm>
          <a:prstGeom prst="rect">
            <a:avLst/>
          </a:prstGeom>
          <a:noFill/>
          <a:ln/>
        </p:spPr>
        <p:txBody>
          <a:bodyPr wrap="none" rtlCol="0" anchor="t"/>
          <a:lstStyle/>
          <a:p>
            <a:pPr marL="0" indent="0">
              <a:lnSpc>
                <a:spcPts val="2668"/>
              </a:lnSpc>
              <a:buNone/>
            </a:pPr>
            <a:endParaRPr lang="en-US" sz="1668" dirty="0"/>
          </a:p>
        </p:txBody>
      </p:sp>
      <p:sp>
        <p:nvSpPr>
          <p:cNvPr id="17" name="TextBox 16"/>
          <p:cNvSpPr txBox="1"/>
          <p:nvPr/>
        </p:nvSpPr>
        <p:spPr>
          <a:xfrm>
            <a:off x="155905" y="50066"/>
            <a:ext cx="13800667" cy="7725192"/>
          </a:xfrm>
          <a:prstGeom prst="rect">
            <a:avLst/>
          </a:prstGeom>
          <a:noFill/>
        </p:spPr>
        <p:txBody>
          <a:bodyPr wrap="square" rtlCol="0">
            <a:spAutoFit/>
          </a:bodyPr>
          <a:lstStyle/>
          <a:p>
            <a:r>
              <a:rPr lang="en-US" sz="3200" b="1" dirty="0">
                <a:solidFill>
                  <a:srgbClr val="D1D5DB"/>
                </a:solidFill>
                <a:latin typeface="Söhne"/>
              </a:rPr>
              <a:t>Future </a:t>
            </a:r>
            <a:r>
              <a:rPr lang="en-US" sz="3200" b="1" dirty="0" smtClean="0">
                <a:solidFill>
                  <a:srgbClr val="D1D5DB"/>
                </a:solidFill>
                <a:latin typeface="Söhne"/>
              </a:rPr>
              <a:t>enhancements;</a:t>
            </a:r>
          </a:p>
          <a:p>
            <a:endParaRPr lang="en-US" b="1" dirty="0" smtClean="0">
              <a:solidFill>
                <a:srgbClr val="D1D5DB"/>
              </a:solidFill>
              <a:latin typeface="Söhne"/>
            </a:endParaRPr>
          </a:p>
          <a:p>
            <a:r>
              <a:rPr lang="en-US" b="1" dirty="0">
                <a:solidFill>
                  <a:srgbClr val="D1D5DB"/>
                </a:solidFill>
                <a:latin typeface="Söhne"/>
              </a:rPr>
              <a:t>Future enhancements in cricket score prediction can focus on several aspects to improve the accuracy, robustness, and applicability of prediction models. </a:t>
            </a:r>
            <a:endParaRPr lang="en-US" b="1" dirty="0" smtClean="0">
              <a:solidFill>
                <a:srgbClr val="D1D5DB"/>
              </a:solidFill>
              <a:latin typeface="Söhne"/>
            </a:endParaRPr>
          </a:p>
          <a:p>
            <a:endParaRPr lang="en-US" sz="1400" b="1" dirty="0">
              <a:solidFill>
                <a:srgbClr val="D1D5DB"/>
              </a:solidFill>
              <a:latin typeface="Söhne"/>
            </a:endParaRPr>
          </a:p>
          <a:p>
            <a:pPr marL="342900" indent="-342900">
              <a:buAutoNum type="arabicPeriod"/>
            </a:pPr>
            <a:r>
              <a:rPr lang="en-US" b="1" u="sng" dirty="0" smtClean="0">
                <a:solidFill>
                  <a:srgbClr val="D1D5DB"/>
                </a:solidFill>
                <a:latin typeface="Söhne"/>
              </a:rPr>
              <a:t>Incorporating </a:t>
            </a:r>
            <a:r>
              <a:rPr lang="en-US" b="1" u="sng" dirty="0">
                <a:solidFill>
                  <a:srgbClr val="D1D5DB"/>
                </a:solidFill>
                <a:latin typeface="Söhne"/>
              </a:rPr>
              <a:t>Advanced </a:t>
            </a:r>
            <a:r>
              <a:rPr lang="en-US" b="1" u="sng" dirty="0" smtClean="0">
                <a:solidFill>
                  <a:srgbClr val="D1D5DB"/>
                </a:solidFill>
                <a:latin typeface="Söhne"/>
              </a:rPr>
              <a:t>Features</a:t>
            </a:r>
          </a:p>
          <a:p>
            <a:pPr marL="342900" indent="-342900">
              <a:buAutoNum type="arabicPeriod"/>
            </a:pPr>
            <a:endParaRPr lang="en-US" b="1" u="sng" dirty="0">
              <a:solidFill>
                <a:srgbClr val="D1D5DB"/>
              </a:solidFill>
              <a:latin typeface="Söhne"/>
            </a:endParaRPr>
          </a:p>
          <a:p>
            <a:r>
              <a:rPr lang="en-US" b="1" dirty="0">
                <a:solidFill>
                  <a:srgbClr val="D1D5DB"/>
                </a:solidFill>
                <a:latin typeface="Söhne"/>
              </a:rPr>
              <a:t>   - Enhance feature engineering by incorporating advanced player statistics, such as player performance under specific match conditions (e.g., home vs. away matches, day vs. night matches), player form trends, and player matchups against specific opponents. </a:t>
            </a:r>
          </a:p>
          <a:p>
            <a:endParaRPr lang="en-US" b="1" dirty="0">
              <a:solidFill>
                <a:srgbClr val="D1D5DB"/>
              </a:solidFill>
              <a:latin typeface="Söhne"/>
            </a:endParaRPr>
          </a:p>
          <a:p>
            <a:r>
              <a:rPr lang="en-US" b="1" u="sng" dirty="0">
                <a:solidFill>
                  <a:srgbClr val="D1D5DB"/>
                </a:solidFill>
                <a:latin typeface="Söhne"/>
              </a:rPr>
              <a:t>2. </a:t>
            </a:r>
            <a:r>
              <a:rPr lang="en-US" b="1" u="sng" dirty="0" smtClean="0">
                <a:solidFill>
                  <a:srgbClr val="D1D5DB"/>
                </a:solidFill>
                <a:latin typeface="Söhne"/>
              </a:rPr>
              <a:t>Ensemble </a:t>
            </a:r>
            <a:r>
              <a:rPr lang="en-US" b="1" u="sng" dirty="0">
                <a:solidFill>
                  <a:srgbClr val="D1D5DB"/>
                </a:solidFill>
                <a:latin typeface="Söhne"/>
              </a:rPr>
              <a:t>Learning </a:t>
            </a:r>
            <a:r>
              <a:rPr lang="en-US" b="1" u="sng" dirty="0" smtClean="0">
                <a:solidFill>
                  <a:srgbClr val="D1D5DB"/>
                </a:solidFill>
                <a:latin typeface="Söhne"/>
              </a:rPr>
              <a:t>Techniques</a:t>
            </a:r>
          </a:p>
          <a:p>
            <a:endParaRPr lang="en-US" b="1" u="sng" dirty="0">
              <a:solidFill>
                <a:srgbClr val="D1D5DB"/>
              </a:solidFill>
              <a:latin typeface="Söhne"/>
            </a:endParaRPr>
          </a:p>
          <a:p>
            <a:r>
              <a:rPr lang="en-US" b="1" dirty="0">
                <a:solidFill>
                  <a:srgbClr val="D1D5DB"/>
                </a:solidFill>
                <a:latin typeface="Söhne"/>
              </a:rPr>
              <a:t>   - Explore ensemble learning techniques, such as model stacking, to combine the predictions of multiple base models and leverage their complementary strengths. </a:t>
            </a:r>
            <a:endParaRPr lang="en-US" b="1" dirty="0" smtClean="0">
              <a:solidFill>
                <a:srgbClr val="D1D5DB"/>
              </a:solidFill>
              <a:latin typeface="Söhne"/>
            </a:endParaRPr>
          </a:p>
          <a:p>
            <a:endParaRPr lang="en-US" b="1" dirty="0">
              <a:solidFill>
                <a:srgbClr val="D1D5DB"/>
              </a:solidFill>
              <a:latin typeface="Söhne"/>
            </a:endParaRPr>
          </a:p>
          <a:p>
            <a:r>
              <a:rPr lang="en-US" b="1" u="sng" dirty="0">
                <a:solidFill>
                  <a:srgbClr val="D1D5DB"/>
                </a:solidFill>
                <a:latin typeface="Söhne"/>
              </a:rPr>
              <a:t>3. </a:t>
            </a:r>
            <a:r>
              <a:rPr lang="en-US" b="1" u="sng" dirty="0" smtClean="0">
                <a:solidFill>
                  <a:srgbClr val="D1D5DB"/>
                </a:solidFill>
                <a:latin typeface="Söhne"/>
              </a:rPr>
              <a:t>Time </a:t>
            </a:r>
            <a:r>
              <a:rPr lang="en-US" b="1" u="sng" dirty="0">
                <a:solidFill>
                  <a:srgbClr val="D1D5DB"/>
                </a:solidFill>
                <a:latin typeface="Söhne"/>
              </a:rPr>
              <a:t>Series </a:t>
            </a:r>
            <a:r>
              <a:rPr lang="en-US" b="1" u="sng" dirty="0" smtClean="0">
                <a:solidFill>
                  <a:srgbClr val="D1D5DB"/>
                </a:solidFill>
                <a:latin typeface="Söhne"/>
              </a:rPr>
              <a:t>Analysis</a:t>
            </a:r>
          </a:p>
          <a:p>
            <a:endParaRPr lang="en-US" b="1" u="sng" dirty="0">
              <a:solidFill>
                <a:srgbClr val="D1D5DB"/>
              </a:solidFill>
              <a:latin typeface="Söhne"/>
            </a:endParaRPr>
          </a:p>
          <a:p>
            <a:r>
              <a:rPr lang="en-US" b="1" dirty="0">
                <a:solidFill>
                  <a:srgbClr val="D1D5DB"/>
                </a:solidFill>
                <a:latin typeface="Söhne"/>
              </a:rPr>
              <a:t>   - Apply advanced time series analysis techniques, such as recurrent neural networks (RNNs) and attention mechanisms, to model temporal dependencies and patterns in cricket match data more </a:t>
            </a:r>
            <a:r>
              <a:rPr lang="en-US" b="1" dirty="0" smtClean="0">
                <a:solidFill>
                  <a:srgbClr val="D1D5DB"/>
                </a:solidFill>
                <a:latin typeface="Söhne"/>
              </a:rPr>
              <a:t>effectively.</a:t>
            </a:r>
          </a:p>
          <a:p>
            <a:endParaRPr lang="en-US" b="1" dirty="0">
              <a:solidFill>
                <a:srgbClr val="D1D5DB"/>
              </a:solidFill>
              <a:latin typeface="Söhne"/>
            </a:endParaRPr>
          </a:p>
          <a:p>
            <a:r>
              <a:rPr lang="en-US" b="1" u="sng" dirty="0">
                <a:solidFill>
                  <a:srgbClr val="D1D5DB"/>
                </a:solidFill>
                <a:latin typeface="Söhne"/>
              </a:rPr>
              <a:t>4. </a:t>
            </a:r>
            <a:r>
              <a:rPr lang="en-US" b="1" u="sng" dirty="0" smtClean="0">
                <a:solidFill>
                  <a:srgbClr val="D1D5DB"/>
                </a:solidFill>
                <a:latin typeface="Söhne"/>
              </a:rPr>
              <a:t>Dynamic </a:t>
            </a:r>
            <a:r>
              <a:rPr lang="en-US" b="1" u="sng" dirty="0">
                <a:solidFill>
                  <a:srgbClr val="D1D5DB"/>
                </a:solidFill>
                <a:latin typeface="Söhne"/>
              </a:rPr>
              <a:t>Model </a:t>
            </a:r>
            <a:r>
              <a:rPr lang="en-US" b="1" u="sng" dirty="0" smtClean="0">
                <a:solidFill>
                  <a:srgbClr val="D1D5DB"/>
                </a:solidFill>
                <a:latin typeface="Söhne"/>
              </a:rPr>
              <a:t>Updating</a:t>
            </a:r>
          </a:p>
          <a:p>
            <a:endParaRPr lang="en-US" b="1" u="sng" dirty="0">
              <a:solidFill>
                <a:srgbClr val="D1D5DB"/>
              </a:solidFill>
              <a:latin typeface="Söhne"/>
            </a:endParaRPr>
          </a:p>
          <a:p>
            <a:r>
              <a:rPr lang="en-US" b="1" dirty="0">
                <a:solidFill>
                  <a:srgbClr val="D1D5DB"/>
                </a:solidFill>
                <a:latin typeface="Söhne"/>
              </a:rPr>
              <a:t>   - Implement mechanisms for dynamic model updating and adaptation to incorporate new data and insights as matches progress. Real-time updates on match events, such as wickets, boundaries, and run rates, can inform adjustments to prediction models and enhance their accuracy in predicting final match scores.</a:t>
            </a:r>
          </a:p>
          <a:p>
            <a:endParaRPr lang="en-US" b="1" dirty="0">
              <a:solidFill>
                <a:srgbClr val="D1D5DB"/>
              </a:solidFill>
              <a:latin typeface="Söhne"/>
            </a:endParaRPr>
          </a:p>
        </p:txBody>
      </p:sp>
    </p:spTree>
    <p:extLst>
      <p:ext uri="{BB962C8B-B14F-4D97-AF65-F5344CB8AC3E}">
        <p14:creationId xmlns:p14="http://schemas.microsoft.com/office/powerpoint/2010/main" val="2243389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48655" y="160814"/>
            <a:ext cx="4443889" cy="694373"/>
          </a:xfrm>
          <a:prstGeom prst="rect">
            <a:avLst/>
          </a:prstGeom>
          <a:noFill/>
          <a:ln/>
        </p:spPr>
        <p:txBody>
          <a:bodyPr wrap="none" rtlCol="0" anchor="t"/>
          <a:lstStyle/>
          <a:p>
            <a:pPr marL="0" indent="0">
              <a:lnSpc>
                <a:spcPts val="5468"/>
              </a:lnSpc>
              <a:buNone/>
            </a:pPr>
            <a:r>
              <a:rPr lang="en-US" sz="4374" dirty="0" smtClean="0">
                <a:solidFill>
                  <a:srgbClr val="6EB9FC"/>
                </a:solidFill>
                <a:latin typeface="Lora" pitchFamily="34" charset="0"/>
                <a:ea typeface="Lora" pitchFamily="34" charset="-122"/>
                <a:cs typeface="Lora" pitchFamily="34" charset="-120"/>
              </a:rPr>
              <a:t>Conclusion</a:t>
            </a:r>
          </a:p>
        </p:txBody>
      </p:sp>
      <p:sp>
        <p:nvSpPr>
          <p:cNvPr id="5" name="TextBox 4"/>
          <p:cNvSpPr txBox="1"/>
          <p:nvPr/>
        </p:nvSpPr>
        <p:spPr>
          <a:xfrm>
            <a:off x="440267" y="982134"/>
            <a:ext cx="13885333" cy="6740307"/>
          </a:xfrm>
          <a:prstGeom prst="rect">
            <a:avLst/>
          </a:prstGeom>
          <a:noFill/>
        </p:spPr>
        <p:txBody>
          <a:bodyPr wrap="square" rtlCol="0">
            <a:spAutoFit/>
          </a:bodyPr>
          <a:lstStyle/>
          <a:p>
            <a:r>
              <a:rPr lang="en-US" sz="2400" dirty="0" smtClean="0">
                <a:solidFill>
                  <a:schemeClr val="bg1"/>
                </a:solidFill>
              </a:rPr>
              <a:t>1. In </a:t>
            </a:r>
            <a:r>
              <a:rPr lang="en-US" sz="2400" dirty="0">
                <a:solidFill>
                  <a:schemeClr val="bg1"/>
                </a:solidFill>
              </a:rPr>
              <a:t>conclusion, cricket score prediction holds immense potential to revolutionize various aspects of the game, from strategy development to fan engagement and betting markets. Through the application of advanced machine learning algorithms, statistical modeling techniques, and domain expertise, cricket score prediction models offer valuable insights into match dynamics, player performances, and match outcomes.</a:t>
            </a:r>
          </a:p>
          <a:p>
            <a:endParaRPr lang="en-US" sz="2400" dirty="0">
              <a:solidFill>
                <a:schemeClr val="bg1"/>
              </a:solidFill>
            </a:endParaRPr>
          </a:p>
          <a:p>
            <a:r>
              <a:rPr lang="en-US" sz="2400" dirty="0" smtClean="0">
                <a:solidFill>
                  <a:schemeClr val="bg1"/>
                </a:solidFill>
              </a:rPr>
              <a:t>2. By </a:t>
            </a:r>
            <a:r>
              <a:rPr lang="en-US" sz="2400" dirty="0">
                <a:solidFill>
                  <a:schemeClr val="bg1"/>
                </a:solidFill>
              </a:rPr>
              <a:t>leveraging historical match data, player statistics, pitch conditions, weather forecasts, and other relevant factors, prediction models can accurately forecast total scores or individual team scores in cricket matches across different formats and conditions. These predictions empower teams and coaches to make informed decisions, optimize strategies, and maximize performance on the field.</a:t>
            </a:r>
          </a:p>
          <a:p>
            <a:endParaRPr lang="en-US" sz="2400" dirty="0">
              <a:solidFill>
                <a:schemeClr val="bg1"/>
              </a:solidFill>
            </a:endParaRPr>
          </a:p>
          <a:p>
            <a:r>
              <a:rPr lang="en-US" sz="2400" dirty="0" smtClean="0">
                <a:solidFill>
                  <a:schemeClr val="bg1"/>
                </a:solidFill>
              </a:rPr>
              <a:t>3. Moreover</a:t>
            </a:r>
            <a:r>
              <a:rPr lang="en-US" sz="2400" dirty="0">
                <a:solidFill>
                  <a:schemeClr val="bg1"/>
                </a:solidFill>
              </a:rPr>
              <a:t>, cricket score prediction models enhance fan engagement by adding an element of excitement and anticipation to matches. Fans can use predictions to participate in fantasy cricket leagues, make betting decisions, and engage in discussions about match outcomes, leading to a more vibrant and interactive fan experience.</a:t>
            </a:r>
          </a:p>
          <a:p>
            <a:endParaRPr lang="en-US" sz="2400" dirty="0">
              <a:solidFill>
                <a:schemeClr val="bg1"/>
              </a:solidFill>
            </a:endParaRPr>
          </a:p>
          <a:p>
            <a:r>
              <a:rPr lang="en-US" sz="2400" dirty="0" smtClean="0">
                <a:solidFill>
                  <a:schemeClr val="bg1"/>
                </a:solidFill>
              </a:rPr>
              <a:t>4. Overall</a:t>
            </a:r>
            <a:r>
              <a:rPr lang="en-US" sz="2400" dirty="0">
                <a:solidFill>
                  <a:schemeClr val="bg1"/>
                </a:solidFill>
              </a:rPr>
              <a:t>, cricket score prediction represents a significant advancement in sports analytics and decision-making, with far-reaching implications for teams, players, fans, and stakeholders. As technology continues to evolve and data analytics techniques advance, cricket score prediction models will continue to </a:t>
            </a:r>
            <a:r>
              <a:rPr lang="en-US" sz="2400" dirty="0" smtClean="0">
                <a:solidFill>
                  <a:schemeClr val="bg1"/>
                </a:solidFill>
              </a:rPr>
              <a:t>evolve.</a:t>
            </a:r>
            <a:endParaRPr lang="en-US" sz="2400"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169333"/>
            <a:ext cx="14630400" cy="8229600"/>
          </a:xfrm>
          <a:prstGeom prst="rect">
            <a:avLst/>
          </a:prstGeom>
          <a:solidFill>
            <a:srgbClr val="252833"/>
          </a:solidFill>
          <a:ln/>
        </p:spPr>
      </p:sp>
      <p:sp>
        <p:nvSpPr>
          <p:cNvPr id="4" name="Text 2"/>
          <p:cNvSpPr/>
          <p:nvPr/>
        </p:nvSpPr>
        <p:spPr>
          <a:xfrm>
            <a:off x="163380" y="187271"/>
            <a:ext cx="6018715" cy="833199"/>
          </a:xfrm>
          <a:prstGeom prst="rect">
            <a:avLst/>
          </a:prstGeom>
          <a:noFill/>
          <a:ln/>
        </p:spPr>
        <p:txBody>
          <a:bodyPr wrap="none" rtlCol="0" anchor="t"/>
          <a:lstStyle/>
          <a:p>
            <a:pPr marL="0" indent="0">
              <a:lnSpc>
                <a:spcPts val="6561"/>
              </a:lnSpc>
              <a:buNone/>
            </a:pPr>
            <a:r>
              <a:rPr lang="en-US" sz="5249" dirty="0" smtClean="0">
                <a:solidFill>
                  <a:schemeClr val="bg1"/>
                </a:solidFill>
                <a:latin typeface="Lora" pitchFamily="34" charset="0"/>
                <a:ea typeface="Lora" pitchFamily="34" charset="-122"/>
                <a:cs typeface="Lora" pitchFamily="34" charset="-120"/>
              </a:rPr>
              <a:t>Problem Statement</a:t>
            </a:r>
            <a:endParaRPr lang="en-US" sz="5249" dirty="0">
              <a:solidFill>
                <a:schemeClr val="bg1"/>
              </a:solidFill>
            </a:endParaRPr>
          </a:p>
        </p:txBody>
      </p:sp>
      <p:sp>
        <p:nvSpPr>
          <p:cNvPr id="7" name="Text 5"/>
          <p:cNvSpPr/>
          <p:nvPr/>
        </p:nvSpPr>
        <p:spPr>
          <a:xfrm>
            <a:off x="3070503" y="3510796"/>
            <a:ext cx="2221944" cy="347186"/>
          </a:xfrm>
          <a:prstGeom prst="rect">
            <a:avLst/>
          </a:prstGeom>
          <a:noFill/>
          <a:ln/>
        </p:spPr>
        <p:txBody>
          <a:bodyPr wrap="none" rtlCol="0" anchor="t"/>
          <a:lstStyle/>
          <a:p>
            <a:pPr marL="0" indent="0">
              <a:lnSpc>
                <a:spcPts val="2734"/>
              </a:lnSpc>
              <a:buNone/>
            </a:pPr>
            <a:endParaRPr lang="en-US" sz="2187" dirty="0"/>
          </a:p>
        </p:txBody>
      </p:sp>
      <p:sp>
        <p:nvSpPr>
          <p:cNvPr id="10" name="Text 8"/>
          <p:cNvSpPr/>
          <p:nvPr/>
        </p:nvSpPr>
        <p:spPr>
          <a:xfrm>
            <a:off x="6455688" y="3510796"/>
            <a:ext cx="2278380" cy="347186"/>
          </a:xfrm>
          <a:prstGeom prst="rect">
            <a:avLst/>
          </a:prstGeom>
          <a:noFill/>
          <a:ln/>
        </p:spPr>
        <p:txBody>
          <a:bodyPr wrap="none" rtlCol="0" anchor="t"/>
          <a:lstStyle/>
          <a:p>
            <a:pPr marL="0" indent="0">
              <a:lnSpc>
                <a:spcPts val="2734"/>
              </a:lnSpc>
              <a:buNone/>
            </a:pPr>
            <a:endParaRPr lang="en-US" sz="2187" dirty="0"/>
          </a:p>
        </p:txBody>
      </p:sp>
      <p:sp>
        <p:nvSpPr>
          <p:cNvPr id="12" name="Text 10"/>
          <p:cNvSpPr/>
          <p:nvPr/>
        </p:nvSpPr>
        <p:spPr>
          <a:xfrm>
            <a:off x="9277231" y="3476149"/>
            <a:ext cx="182880" cy="416481"/>
          </a:xfrm>
          <a:prstGeom prst="rect">
            <a:avLst/>
          </a:prstGeom>
          <a:noFill/>
          <a:ln/>
        </p:spPr>
        <p:txBody>
          <a:bodyPr wrap="none" rtlCol="0" anchor="t"/>
          <a:lstStyle/>
          <a:p>
            <a:pPr marL="0" indent="0" algn="ctr">
              <a:lnSpc>
                <a:spcPts val="3281"/>
              </a:lnSpc>
              <a:buNone/>
            </a:pPr>
            <a:endParaRPr lang="en-US" sz="2624" dirty="0"/>
          </a:p>
        </p:txBody>
      </p:sp>
      <p:sp>
        <p:nvSpPr>
          <p:cNvPr id="13" name="Text 11"/>
          <p:cNvSpPr/>
          <p:nvPr/>
        </p:nvSpPr>
        <p:spPr>
          <a:xfrm>
            <a:off x="9840873" y="3510796"/>
            <a:ext cx="2221944" cy="347186"/>
          </a:xfrm>
          <a:prstGeom prst="rect">
            <a:avLst/>
          </a:prstGeom>
          <a:noFill/>
          <a:ln/>
        </p:spPr>
        <p:txBody>
          <a:bodyPr wrap="none" rtlCol="0" anchor="t"/>
          <a:lstStyle/>
          <a:p>
            <a:pPr marL="0" indent="0">
              <a:lnSpc>
                <a:spcPts val="2734"/>
              </a:lnSpc>
              <a:buNone/>
            </a:pPr>
            <a:endParaRPr lang="en-US" sz="2187" dirty="0"/>
          </a:p>
        </p:txBody>
      </p:sp>
      <p:sp>
        <p:nvSpPr>
          <p:cNvPr id="16" name="Text 14"/>
          <p:cNvSpPr/>
          <p:nvPr/>
        </p:nvSpPr>
        <p:spPr>
          <a:xfrm>
            <a:off x="3070503" y="4579977"/>
            <a:ext cx="2247900" cy="347186"/>
          </a:xfrm>
          <a:prstGeom prst="rect">
            <a:avLst/>
          </a:prstGeom>
          <a:noFill/>
          <a:ln/>
        </p:spPr>
        <p:txBody>
          <a:bodyPr wrap="none" rtlCol="0" anchor="t"/>
          <a:lstStyle/>
          <a:p>
            <a:pPr marL="0" indent="0">
              <a:lnSpc>
                <a:spcPts val="2734"/>
              </a:lnSpc>
              <a:buNone/>
            </a:pPr>
            <a:endParaRPr lang="en-US" sz="2187" dirty="0"/>
          </a:p>
        </p:txBody>
      </p:sp>
      <p:sp>
        <p:nvSpPr>
          <p:cNvPr id="18" name="Text 16"/>
          <p:cNvSpPr/>
          <p:nvPr/>
        </p:nvSpPr>
        <p:spPr>
          <a:xfrm flipH="1">
            <a:off x="6074925" y="4545330"/>
            <a:ext cx="6794407" cy="416481"/>
          </a:xfrm>
          <a:prstGeom prst="rect">
            <a:avLst/>
          </a:prstGeom>
          <a:noFill/>
          <a:ln/>
        </p:spPr>
        <p:txBody>
          <a:bodyPr wrap="none" rtlCol="0" anchor="t"/>
          <a:lstStyle/>
          <a:p>
            <a:pPr marL="0" indent="0" algn="ctr">
              <a:lnSpc>
                <a:spcPts val="3281"/>
              </a:lnSpc>
              <a:buNone/>
            </a:pPr>
            <a:endParaRPr lang="en-US" sz="2624" dirty="0"/>
          </a:p>
        </p:txBody>
      </p:sp>
      <p:sp>
        <p:nvSpPr>
          <p:cNvPr id="19" name="Text 17"/>
          <p:cNvSpPr/>
          <p:nvPr/>
        </p:nvSpPr>
        <p:spPr>
          <a:xfrm>
            <a:off x="6455688" y="4579977"/>
            <a:ext cx="2221944" cy="347186"/>
          </a:xfrm>
          <a:prstGeom prst="rect">
            <a:avLst/>
          </a:prstGeom>
          <a:noFill/>
          <a:ln/>
        </p:spPr>
        <p:txBody>
          <a:bodyPr wrap="none" rtlCol="0" anchor="t"/>
          <a:lstStyle/>
          <a:p>
            <a:pPr marL="0" indent="0">
              <a:lnSpc>
                <a:spcPts val="2734"/>
              </a:lnSpc>
              <a:buNone/>
            </a:pPr>
            <a:endParaRPr lang="en-US" sz="2187" dirty="0"/>
          </a:p>
        </p:txBody>
      </p:sp>
      <p:sp>
        <p:nvSpPr>
          <p:cNvPr id="21" name="Text 19"/>
          <p:cNvSpPr/>
          <p:nvPr/>
        </p:nvSpPr>
        <p:spPr>
          <a:xfrm>
            <a:off x="9273421" y="4545330"/>
            <a:ext cx="190500" cy="416481"/>
          </a:xfrm>
          <a:prstGeom prst="rect">
            <a:avLst/>
          </a:prstGeom>
          <a:noFill/>
          <a:ln/>
        </p:spPr>
        <p:txBody>
          <a:bodyPr wrap="none" rtlCol="0" anchor="t"/>
          <a:lstStyle/>
          <a:p>
            <a:pPr marL="0" indent="0" algn="ctr">
              <a:lnSpc>
                <a:spcPts val="3281"/>
              </a:lnSpc>
              <a:buNone/>
            </a:pPr>
            <a:endParaRPr lang="en-US" sz="2624" dirty="0"/>
          </a:p>
        </p:txBody>
      </p:sp>
      <p:sp>
        <p:nvSpPr>
          <p:cNvPr id="22" name="Text 20"/>
          <p:cNvSpPr/>
          <p:nvPr/>
        </p:nvSpPr>
        <p:spPr>
          <a:xfrm>
            <a:off x="9840873" y="4579977"/>
            <a:ext cx="2221944" cy="347186"/>
          </a:xfrm>
          <a:prstGeom prst="rect">
            <a:avLst/>
          </a:prstGeom>
          <a:noFill/>
          <a:ln/>
        </p:spPr>
        <p:txBody>
          <a:bodyPr wrap="none" rtlCol="0" anchor="t"/>
          <a:lstStyle/>
          <a:p>
            <a:pPr marL="0" indent="0">
              <a:lnSpc>
                <a:spcPts val="2734"/>
              </a:lnSpc>
              <a:buNone/>
            </a:pPr>
            <a:endParaRPr lang="en-US" sz="2187" dirty="0"/>
          </a:p>
        </p:txBody>
      </p:sp>
      <p:sp>
        <p:nvSpPr>
          <p:cNvPr id="25" name="Text 23"/>
          <p:cNvSpPr/>
          <p:nvPr/>
        </p:nvSpPr>
        <p:spPr>
          <a:xfrm>
            <a:off x="3070503" y="5649158"/>
            <a:ext cx="2221944" cy="347186"/>
          </a:xfrm>
          <a:prstGeom prst="rect">
            <a:avLst/>
          </a:prstGeom>
          <a:noFill/>
          <a:ln/>
        </p:spPr>
        <p:txBody>
          <a:bodyPr wrap="none" rtlCol="0" anchor="t"/>
          <a:lstStyle/>
          <a:p>
            <a:pPr marL="0" indent="0">
              <a:lnSpc>
                <a:spcPts val="2734"/>
              </a:lnSpc>
              <a:buNone/>
            </a:pPr>
            <a:endParaRPr lang="en-US" sz="2187" dirty="0"/>
          </a:p>
        </p:txBody>
      </p:sp>
      <p:sp>
        <p:nvSpPr>
          <p:cNvPr id="26" name="TextBox 25"/>
          <p:cNvSpPr txBox="1"/>
          <p:nvPr/>
        </p:nvSpPr>
        <p:spPr>
          <a:xfrm>
            <a:off x="390260" y="1267379"/>
            <a:ext cx="13986140" cy="7263527"/>
          </a:xfrm>
          <a:prstGeom prst="rect">
            <a:avLst/>
          </a:prstGeom>
          <a:noFill/>
        </p:spPr>
        <p:txBody>
          <a:bodyPr wrap="square" rtlCol="0">
            <a:spAutoFit/>
          </a:bodyPr>
          <a:lstStyle/>
          <a:p>
            <a:r>
              <a:rPr lang="en-US" sz="2800" b="1" u="sng" dirty="0">
                <a:solidFill>
                  <a:schemeClr val="bg1"/>
                </a:solidFill>
              </a:rPr>
              <a:t>Introduction</a:t>
            </a:r>
            <a:r>
              <a:rPr lang="en-US" sz="2400" b="1" dirty="0">
                <a:solidFill>
                  <a:schemeClr val="bg1"/>
                </a:solidFill>
              </a:rPr>
              <a:t> : Predicting cricket scores holds significant importance across various aspects of the game, impacting strategy development, fan engagement, and betting </a:t>
            </a:r>
            <a:r>
              <a:rPr lang="en-US" sz="2400" b="1" dirty="0" smtClean="0">
                <a:solidFill>
                  <a:schemeClr val="bg1"/>
                </a:solidFill>
              </a:rPr>
              <a:t>markets.</a:t>
            </a:r>
            <a:endParaRPr lang="en-US" sz="2400" b="1" dirty="0">
              <a:solidFill>
                <a:schemeClr val="bg1"/>
              </a:solidFill>
            </a:endParaRPr>
          </a:p>
          <a:p>
            <a:endParaRPr lang="en-US" sz="2400" b="1" dirty="0">
              <a:solidFill>
                <a:schemeClr val="bg1"/>
              </a:solidFill>
            </a:endParaRPr>
          </a:p>
          <a:p>
            <a:r>
              <a:rPr lang="en-US" sz="2400" b="1" dirty="0">
                <a:solidFill>
                  <a:schemeClr val="bg1"/>
                </a:solidFill>
              </a:rPr>
              <a:t>1. </a:t>
            </a:r>
            <a:r>
              <a:rPr lang="en-US" sz="2400" b="1" dirty="0" smtClean="0">
                <a:solidFill>
                  <a:schemeClr val="bg1"/>
                </a:solidFill>
              </a:rPr>
              <a:t>Strategy Development</a:t>
            </a:r>
            <a:endParaRPr lang="en-US" sz="2400" b="1" dirty="0">
              <a:solidFill>
                <a:schemeClr val="bg1"/>
              </a:solidFill>
            </a:endParaRPr>
          </a:p>
          <a:p>
            <a:r>
              <a:rPr lang="en-US" sz="2400" b="1" dirty="0">
                <a:solidFill>
                  <a:schemeClr val="bg1"/>
                </a:solidFill>
              </a:rPr>
              <a:t>2. </a:t>
            </a:r>
            <a:r>
              <a:rPr lang="en-US" sz="2400" b="1" dirty="0" smtClean="0">
                <a:solidFill>
                  <a:schemeClr val="bg1"/>
                </a:solidFill>
              </a:rPr>
              <a:t>Player </a:t>
            </a:r>
            <a:r>
              <a:rPr lang="en-US" sz="2400" b="1" dirty="0">
                <a:solidFill>
                  <a:schemeClr val="bg1"/>
                </a:solidFill>
              </a:rPr>
              <a:t>Performance </a:t>
            </a:r>
            <a:r>
              <a:rPr lang="en-US" sz="2400" b="1" dirty="0" smtClean="0">
                <a:solidFill>
                  <a:schemeClr val="bg1"/>
                </a:solidFill>
              </a:rPr>
              <a:t>Analysis</a:t>
            </a:r>
            <a:endParaRPr lang="en-US" sz="2400" b="1" dirty="0">
              <a:solidFill>
                <a:schemeClr val="bg1"/>
              </a:solidFill>
            </a:endParaRPr>
          </a:p>
          <a:p>
            <a:r>
              <a:rPr lang="en-US" sz="2400" b="1" dirty="0">
                <a:solidFill>
                  <a:schemeClr val="bg1"/>
                </a:solidFill>
              </a:rPr>
              <a:t>3. </a:t>
            </a:r>
            <a:r>
              <a:rPr lang="en-US" sz="2400" b="1" dirty="0" smtClean="0">
                <a:solidFill>
                  <a:schemeClr val="bg1"/>
                </a:solidFill>
              </a:rPr>
              <a:t>Fan Engagement</a:t>
            </a:r>
            <a:endParaRPr lang="en-US" sz="2400" b="1" dirty="0">
              <a:solidFill>
                <a:schemeClr val="bg1"/>
              </a:solidFill>
            </a:endParaRPr>
          </a:p>
          <a:p>
            <a:r>
              <a:rPr lang="en-US" sz="2400" b="1" dirty="0">
                <a:solidFill>
                  <a:schemeClr val="bg1"/>
                </a:solidFill>
              </a:rPr>
              <a:t>4. </a:t>
            </a:r>
            <a:r>
              <a:rPr lang="en-US" sz="2400" b="1" dirty="0" smtClean="0">
                <a:solidFill>
                  <a:schemeClr val="bg1"/>
                </a:solidFill>
              </a:rPr>
              <a:t>Betting Markets</a:t>
            </a:r>
            <a:endParaRPr lang="en-US" sz="2400" b="1" dirty="0">
              <a:solidFill>
                <a:schemeClr val="bg1"/>
              </a:solidFill>
            </a:endParaRPr>
          </a:p>
          <a:p>
            <a:r>
              <a:rPr lang="en-US" sz="2400" b="1" dirty="0">
                <a:solidFill>
                  <a:schemeClr val="bg1"/>
                </a:solidFill>
              </a:rPr>
              <a:t>5. </a:t>
            </a:r>
            <a:r>
              <a:rPr lang="en-US" sz="2400" b="1" dirty="0" smtClean="0">
                <a:solidFill>
                  <a:schemeClr val="bg1"/>
                </a:solidFill>
              </a:rPr>
              <a:t>Broadcasting </a:t>
            </a:r>
            <a:r>
              <a:rPr lang="en-US" sz="2400" b="1" dirty="0">
                <a:solidFill>
                  <a:schemeClr val="bg1"/>
                </a:solidFill>
              </a:rPr>
              <a:t>and </a:t>
            </a:r>
            <a:r>
              <a:rPr lang="en-US" sz="2400" b="1" dirty="0" smtClean="0">
                <a:solidFill>
                  <a:schemeClr val="bg1"/>
                </a:solidFill>
              </a:rPr>
              <a:t>Commentary</a:t>
            </a:r>
            <a:endParaRPr lang="en-US" sz="2400" b="1" dirty="0">
              <a:solidFill>
                <a:schemeClr val="bg1"/>
              </a:solidFill>
            </a:endParaRPr>
          </a:p>
          <a:p>
            <a:r>
              <a:rPr lang="en-US" sz="2400" b="1" dirty="0" smtClean="0">
                <a:solidFill>
                  <a:schemeClr val="bg1"/>
                </a:solidFill>
              </a:rPr>
              <a:t> </a:t>
            </a:r>
          </a:p>
          <a:p>
            <a:r>
              <a:rPr lang="en-US" sz="2800" b="1" u="sng" dirty="0">
                <a:solidFill>
                  <a:schemeClr val="bg1"/>
                </a:solidFill>
              </a:rPr>
              <a:t>Objective</a:t>
            </a:r>
            <a:r>
              <a:rPr lang="en-US" sz="2800" b="1" dirty="0">
                <a:solidFill>
                  <a:schemeClr val="bg1"/>
                </a:solidFill>
              </a:rPr>
              <a:t>:- </a:t>
            </a:r>
            <a:r>
              <a:rPr lang="en-US" sz="2400" b="1" dirty="0">
                <a:solidFill>
                  <a:schemeClr val="bg1"/>
                </a:solidFill>
              </a:rPr>
              <a:t>The main objective of the cricket score prediction model is to accurately predict either the total score of a cricket match or the individual scores of each team participating in the match</a:t>
            </a:r>
            <a:r>
              <a:rPr lang="en-US" sz="2400" b="1" dirty="0" smtClean="0">
                <a:solidFill>
                  <a:schemeClr val="bg1"/>
                </a:solidFill>
              </a:rPr>
              <a:t>.</a:t>
            </a:r>
          </a:p>
          <a:p>
            <a:endParaRPr lang="en-US" sz="2400" b="1" dirty="0">
              <a:solidFill>
                <a:schemeClr val="bg1"/>
              </a:solidFill>
            </a:endParaRPr>
          </a:p>
          <a:p>
            <a:r>
              <a:rPr lang="en-US" sz="2800" b="1" u="sng" dirty="0" smtClean="0">
                <a:solidFill>
                  <a:schemeClr val="bg1"/>
                </a:solidFill>
              </a:rPr>
              <a:t>Scope</a:t>
            </a:r>
            <a:r>
              <a:rPr lang="en-US" sz="2800" b="1" dirty="0">
                <a:solidFill>
                  <a:schemeClr val="bg1"/>
                </a:solidFill>
              </a:rPr>
              <a:t>:- </a:t>
            </a:r>
            <a:r>
              <a:rPr lang="en-US" sz="2400" b="1" dirty="0">
                <a:solidFill>
                  <a:schemeClr val="bg1"/>
                </a:solidFill>
              </a:rPr>
              <a:t>The scope of the cricket score prediction problem encompasses various types of cricket matches, formats, and conditions. </a:t>
            </a:r>
          </a:p>
          <a:p>
            <a:r>
              <a:rPr lang="en-US" sz="2400" b="1" dirty="0" smtClean="0">
                <a:solidFill>
                  <a:schemeClr val="bg1"/>
                </a:solidFill>
              </a:rPr>
              <a:t>This includes, Types </a:t>
            </a:r>
            <a:r>
              <a:rPr lang="en-US" sz="2400" b="1" dirty="0">
                <a:solidFill>
                  <a:schemeClr val="bg1"/>
                </a:solidFill>
              </a:rPr>
              <a:t>of Matches, Format of the </a:t>
            </a:r>
            <a:r>
              <a:rPr lang="en-US" sz="2400" b="1" dirty="0" smtClean="0">
                <a:solidFill>
                  <a:schemeClr val="bg1"/>
                </a:solidFill>
              </a:rPr>
              <a:t>Game.</a:t>
            </a:r>
          </a:p>
          <a:p>
            <a:endParaRPr lang="en-US" sz="2400" b="1" dirty="0">
              <a:solidFill>
                <a:schemeClr val="bg1"/>
              </a:solidFill>
            </a:endParaRPr>
          </a:p>
          <a:p>
            <a:r>
              <a:rPr lang="en-US" sz="2800" b="1" u="sng" dirty="0">
                <a:solidFill>
                  <a:schemeClr val="bg1"/>
                </a:solidFill>
              </a:rPr>
              <a:t>Data Source:- </a:t>
            </a:r>
            <a:r>
              <a:rPr lang="en-US" sz="2400" b="1" dirty="0">
                <a:solidFill>
                  <a:schemeClr val="bg1"/>
                </a:solidFill>
              </a:rPr>
              <a:t>Historical Match Data, Player </a:t>
            </a:r>
            <a:r>
              <a:rPr lang="en-US" sz="2400" b="1" dirty="0" smtClean="0">
                <a:solidFill>
                  <a:schemeClr val="bg1"/>
                </a:solidFill>
              </a:rPr>
              <a:t>Statistics, </a:t>
            </a:r>
            <a:r>
              <a:rPr lang="en-US" sz="2400" b="1" dirty="0">
                <a:solidFill>
                  <a:schemeClr val="bg1"/>
                </a:solidFill>
              </a:rPr>
              <a:t>Pitch </a:t>
            </a:r>
            <a:r>
              <a:rPr lang="en-US" sz="2400" b="1" dirty="0" smtClean="0">
                <a:solidFill>
                  <a:schemeClr val="bg1"/>
                </a:solidFill>
              </a:rPr>
              <a:t>Conditions,</a:t>
            </a:r>
            <a:r>
              <a:rPr lang="en-US" dirty="0" smtClean="0"/>
              <a:t> </a:t>
            </a:r>
            <a:r>
              <a:rPr lang="en-US" b="1" dirty="0">
                <a:solidFill>
                  <a:schemeClr val="bg1"/>
                </a:solidFill>
                <a:latin typeface="Söhne"/>
              </a:rPr>
              <a:t>Weather </a:t>
            </a:r>
            <a:r>
              <a:rPr lang="en-US" b="1" dirty="0" smtClean="0">
                <a:solidFill>
                  <a:schemeClr val="bg1"/>
                </a:solidFill>
                <a:latin typeface="Söhne"/>
              </a:rPr>
              <a:t>Conditions, </a:t>
            </a:r>
            <a:endParaRPr lang="en-US" dirty="0">
              <a:solidFill>
                <a:schemeClr val="bg1"/>
              </a:solidFill>
            </a:endParaRPr>
          </a:p>
          <a:p>
            <a:r>
              <a:rPr lang="en-US" dirty="0"/>
              <a:t/>
            </a:r>
            <a:br>
              <a:rPr lang="en-US" dirty="0"/>
            </a:br>
            <a:endParaRPr lang="en-US" sz="2400" b="1" dirty="0" smtClean="0">
              <a:solidFill>
                <a:schemeClr val="bg1"/>
              </a:solidFill>
            </a:endParaRPr>
          </a:p>
        </p:txBody>
      </p:sp>
    </p:spTree>
    <p:extLst>
      <p:ext uri="{BB962C8B-B14F-4D97-AF65-F5344CB8AC3E}">
        <p14:creationId xmlns:p14="http://schemas.microsoft.com/office/powerpoint/2010/main" val="4208472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2487573"/>
            <a:ext cx="4443889"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References</a:t>
            </a:r>
            <a:endParaRPr lang="en-US" sz="4374" dirty="0"/>
          </a:p>
        </p:txBody>
      </p:sp>
      <p:sp>
        <p:nvSpPr>
          <p:cNvPr id="5" name="Text 3"/>
          <p:cNvSpPr/>
          <p:nvPr/>
        </p:nvSpPr>
        <p:spPr>
          <a:xfrm>
            <a:off x="2348389" y="3626287"/>
            <a:ext cx="9933503" cy="355402"/>
          </a:xfrm>
          <a:prstGeom prst="rect">
            <a:avLst/>
          </a:prstGeom>
          <a:noFill/>
          <a:ln/>
        </p:spPr>
        <p:txBody>
          <a:bodyPr wrap="none" rtlCol="0" anchor="t"/>
          <a:lstStyle/>
          <a:p>
            <a:pPr marL="0" indent="0">
              <a:lnSpc>
                <a:spcPts val="2799"/>
              </a:lnSpc>
              <a:buNone/>
            </a:pPr>
            <a:r>
              <a:rPr lang="en-US" sz="1750" b="1">
                <a:solidFill>
                  <a:srgbClr val="D6E5EF"/>
                </a:solidFill>
                <a:latin typeface="Source Sans Pro" pitchFamily="34" charset="0"/>
                <a:ea typeface="Source Sans Pro" pitchFamily="34" charset="-122"/>
                <a:cs typeface="Source Sans Pro" pitchFamily="34" charset="-120"/>
              </a:rPr>
              <a:t>References</a:t>
            </a:r>
            <a:endParaRPr lang="en-US" sz="1750" dirty="0"/>
          </a:p>
        </p:txBody>
      </p:sp>
      <p:sp>
        <p:nvSpPr>
          <p:cNvPr id="6" name="Text 4"/>
          <p:cNvSpPr/>
          <p:nvPr/>
        </p:nvSpPr>
        <p:spPr>
          <a:xfrm>
            <a:off x="2703790" y="4231600"/>
            <a:ext cx="9578102" cy="710803"/>
          </a:xfrm>
          <a:prstGeom prst="rect">
            <a:avLst/>
          </a:prstGeom>
          <a:noFill/>
          <a:ln/>
        </p:spPr>
        <p:txBody>
          <a:bodyPr wrap="square" rtlCol="0" anchor="t"/>
          <a:lstStyle/>
          <a:p>
            <a:pPr marL="342900" indent="-342900" algn="l">
              <a:lnSpc>
                <a:spcPts val="2799"/>
              </a:lnSpc>
              <a:buSzPct val="100000"/>
              <a:buFont typeface="+mj-lt"/>
              <a:buAutoNum type="arabicPeriod"/>
            </a:pPr>
            <a:r>
              <a:rPr lang="en-US" sz="1750" dirty="0">
                <a:solidFill>
                  <a:srgbClr val="D6E5EF"/>
                </a:solidFill>
                <a:latin typeface="Source Sans Pro" pitchFamily="34" charset="0"/>
                <a:ea typeface="Source Sans Pro" pitchFamily="34" charset="-122"/>
                <a:cs typeface="Source Sans Pro" pitchFamily="34" charset="-120"/>
              </a:rPr>
              <a:t>Choudhary, A., &amp; Singh, A. (2020). "Cricket Match Result Prediction using Machine Learning Algorithms." International Journal of Advanced Computer Science and Applications.</a:t>
            </a:r>
            <a:endParaRPr lang="en-US" sz="1750" dirty="0"/>
          </a:p>
        </p:txBody>
      </p:sp>
      <p:sp>
        <p:nvSpPr>
          <p:cNvPr id="7" name="Text 5"/>
          <p:cNvSpPr/>
          <p:nvPr/>
        </p:nvSpPr>
        <p:spPr>
          <a:xfrm>
            <a:off x="2703790" y="5519797"/>
            <a:ext cx="9578102" cy="710803"/>
          </a:xfrm>
          <a:prstGeom prst="rect">
            <a:avLst/>
          </a:prstGeom>
          <a:noFill/>
          <a:ln/>
        </p:spPr>
        <p:txBody>
          <a:bodyPr wrap="square" rtlCol="0" anchor="t"/>
          <a:lstStyle/>
          <a:p>
            <a:pPr marL="342900" indent="-342900" algn="l">
              <a:lnSpc>
                <a:spcPts val="2799"/>
              </a:lnSpc>
              <a:buSzPct val="100000"/>
              <a:buFont typeface="+mj-lt"/>
              <a:buAutoNum type="arabicPeriod" startAt="2"/>
            </a:pPr>
            <a:r>
              <a:rPr lang="en-US" sz="1750" dirty="0">
                <a:solidFill>
                  <a:srgbClr val="D6E5EF"/>
                </a:solidFill>
                <a:latin typeface="Source Sans Pro" pitchFamily="34" charset="0"/>
                <a:ea typeface="Source Sans Pro" pitchFamily="34" charset="-122"/>
                <a:cs typeface="Source Sans Pro" pitchFamily="34" charset="-120"/>
              </a:rPr>
              <a:t>Khan, M. A., &amp; Gulzar, S. (2018). "Predictive Modeling for Cricket Match Outcome using Machine Learning Algorithms." Procedia Computer Science.</a:t>
            </a:r>
            <a:endParaRPr lang="en-US" sz="175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60" y="0"/>
            <a:ext cx="14630400" cy="8229600"/>
          </a:xfrm>
          <a:prstGeom prst="rect">
            <a:avLst/>
          </a:prstGeom>
          <a:solidFill>
            <a:srgbClr val="181A24"/>
          </a:solidFill>
          <a:ln/>
        </p:spPr>
      </p:sp>
      <p:sp>
        <p:nvSpPr>
          <p:cNvPr id="4" name="Text 2"/>
          <p:cNvSpPr/>
          <p:nvPr/>
        </p:nvSpPr>
        <p:spPr>
          <a:xfrm>
            <a:off x="5582656" y="3709183"/>
            <a:ext cx="4443889" cy="694373"/>
          </a:xfrm>
          <a:prstGeom prst="rect">
            <a:avLst/>
          </a:prstGeom>
          <a:noFill/>
          <a:ln/>
        </p:spPr>
        <p:txBody>
          <a:bodyPr wrap="none" rtlCol="0" anchor="t"/>
          <a:lstStyle/>
          <a:p>
            <a:pPr marL="0" indent="0">
              <a:lnSpc>
                <a:spcPts val="5468"/>
              </a:lnSpc>
              <a:buNone/>
            </a:pPr>
            <a:endParaRPr lang="en-US" sz="4374" dirty="0">
              <a:solidFill>
                <a:schemeClr val="bg1"/>
              </a:solidFill>
            </a:endParaRPr>
          </a:p>
        </p:txBody>
      </p:sp>
      <p:sp>
        <p:nvSpPr>
          <p:cNvPr id="5" name="Text 3"/>
          <p:cNvSpPr/>
          <p:nvPr/>
        </p:nvSpPr>
        <p:spPr>
          <a:xfrm>
            <a:off x="2348389" y="3626287"/>
            <a:ext cx="9933503" cy="355402"/>
          </a:xfrm>
          <a:prstGeom prst="rect">
            <a:avLst/>
          </a:prstGeom>
          <a:noFill/>
          <a:ln/>
        </p:spPr>
        <p:txBody>
          <a:bodyPr wrap="none" rtlCol="0" anchor="t"/>
          <a:lstStyle/>
          <a:p>
            <a:pPr marL="0" indent="0">
              <a:lnSpc>
                <a:spcPts val="2799"/>
              </a:lnSpc>
              <a:buNone/>
            </a:pPr>
            <a:endParaRPr lang="en-US" sz="1750" dirty="0"/>
          </a:p>
        </p:txBody>
      </p:sp>
      <p:sp>
        <p:nvSpPr>
          <p:cNvPr id="6" name="Text 4"/>
          <p:cNvSpPr/>
          <p:nvPr/>
        </p:nvSpPr>
        <p:spPr>
          <a:xfrm>
            <a:off x="2703790" y="4231600"/>
            <a:ext cx="9578102" cy="710803"/>
          </a:xfrm>
          <a:prstGeom prst="rect">
            <a:avLst/>
          </a:prstGeom>
          <a:noFill/>
          <a:ln/>
        </p:spPr>
        <p:txBody>
          <a:bodyPr wrap="square" rtlCol="0" anchor="t"/>
          <a:lstStyle/>
          <a:p>
            <a:pPr algn="l">
              <a:lnSpc>
                <a:spcPts val="2799"/>
              </a:lnSpc>
              <a:buSzPct val="100000"/>
            </a:pPr>
            <a:endParaRPr lang="en-US" sz="1750" dirty="0"/>
          </a:p>
        </p:txBody>
      </p:sp>
      <p:sp>
        <p:nvSpPr>
          <p:cNvPr id="7" name="Text 5"/>
          <p:cNvSpPr/>
          <p:nvPr/>
        </p:nvSpPr>
        <p:spPr>
          <a:xfrm>
            <a:off x="2703790" y="5519797"/>
            <a:ext cx="9578102" cy="710803"/>
          </a:xfrm>
          <a:prstGeom prst="rect">
            <a:avLst/>
          </a:prstGeom>
          <a:noFill/>
          <a:ln/>
        </p:spPr>
        <p:txBody>
          <a:bodyPr wrap="square" rtlCol="0" anchor="t"/>
          <a:lstStyle/>
          <a:p>
            <a:pPr algn="l">
              <a:lnSpc>
                <a:spcPts val="2799"/>
              </a:lnSpc>
              <a:buSzPct val="100000"/>
            </a:pPr>
            <a:endParaRPr lang="en-US" sz="1750" dirty="0"/>
          </a:p>
        </p:txBody>
      </p:sp>
      <p:sp>
        <p:nvSpPr>
          <p:cNvPr id="9" name="Shape 1"/>
          <p:cNvSpPr/>
          <p:nvPr/>
        </p:nvSpPr>
        <p:spPr>
          <a:xfrm>
            <a:off x="0" y="0"/>
            <a:ext cx="14630400" cy="8229600"/>
          </a:xfrm>
          <a:prstGeom prst="rect">
            <a:avLst/>
          </a:prstGeom>
          <a:solidFill>
            <a:srgbClr val="252833"/>
          </a:solidFill>
          <a:ln/>
        </p:spPr>
      </p:sp>
      <p:sp>
        <p:nvSpPr>
          <p:cNvPr id="10" name="TextBox 9"/>
          <p:cNvSpPr txBox="1"/>
          <p:nvPr/>
        </p:nvSpPr>
        <p:spPr>
          <a:xfrm>
            <a:off x="203200" y="1027604"/>
            <a:ext cx="13902266" cy="2677656"/>
          </a:xfrm>
          <a:prstGeom prst="rect">
            <a:avLst/>
          </a:prstGeom>
          <a:noFill/>
        </p:spPr>
        <p:txBody>
          <a:bodyPr wrap="square" rtlCol="0">
            <a:spAutoFit/>
          </a:bodyPr>
          <a:lstStyle/>
          <a:p>
            <a:r>
              <a:rPr lang="en-US" sz="2800" b="1" dirty="0">
                <a:solidFill>
                  <a:schemeClr val="bg1"/>
                </a:solidFill>
                <a:latin typeface="Bahnschrift SemiBold" panose="020B0502040204020203" pitchFamily="34" charset="0"/>
                <a:cs typeface="Arial" panose="020B0604020202020204" pitchFamily="34" charset="0"/>
              </a:rPr>
              <a:t>We would like to express our sincere gratitude for the opportunity to present our Cricket Score Prediction in today's Session. We appreciate Our Teachers Who have given us this opportunity to showcase our Skills. Your guidance and encouragement have been instrumental in enhancing our understanding of the subject. Thank you for providing a platform for academic exploration, and we as a Team look forward to further learning and growth under your mentorship</a:t>
            </a:r>
            <a:r>
              <a:rPr lang="en-US" dirty="0">
                <a:latin typeface="Bahnschrift SemiBold" panose="020B0502040204020203" pitchFamily="34" charset="0"/>
              </a:rPr>
              <a:t>.</a:t>
            </a:r>
          </a:p>
        </p:txBody>
      </p:sp>
      <p:sp>
        <p:nvSpPr>
          <p:cNvPr id="11" name="TextBox 10"/>
          <p:cNvSpPr txBox="1"/>
          <p:nvPr/>
        </p:nvSpPr>
        <p:spPr>
          <a:xfrm>
            <a:off x="440267" y="4942403"/>
            <a:ext cx="7364333" cy="1692771"/>
          </a:xfrm>
          <a:prstGeom prst="rect">
            <a:avLst/>
          </a:prstGeom>
          <a:noFill/>
        </p:spPr>
        <p:txBody>
          <a:bodyPr wrap="square" rtlCol="0">
            <a:spAutoFit/>
          </a:bodyPr>
          <a:lstStyle/>
          <a:p>
            <a:pPr algn="r"/>
            <a:endParaRPr lang="en-US" sz="2800" b="1" dirty="0" smtClean="0">
              <a:solidFill>
                <a:schemeClr val="bg1"/>
              </a:solidFill>
            </a:endParaRPr>
          </a:p>
          <a:p>
            <a:r>
              <a:rPr lang="en-US" sz="2800" b="1" dirty="0" smtClean="0">
                <a:solidFill>
                  <a:schemeClr val="bg1"/>
                </a:solidFill>
              </a:rPr>
              <a:t>YOUR’s SINCERELY;</a:t>
            </a:r>
          </a:p>
          <a:p>
            <a:endParaRPr lang="en-US" sz="2400" b="1" dirty="0">
              <a:solidFill>
                <a:schemeClr val="bg1"/>
              </a:solidFill>
            </a:endParaRPr>
          </a:p>
          <a:p>
            <a:r>
              <a:rPr lang="en-US" sz="2400" b="1" dirty="0" smtClean="0">
                <a:solidFill>
                  <a:schemeClr val="bg1"/>
                </a:solidFill>
              </a:rPr>
              <a:t>SYED KHALID ALI</a:t>
            </a:r>
            <a:endParaRPr lang="en-US" sz="2400" dirty="0" smtClean="0">
              <a:solidFill>
                <a:schemeClr val="bg1"/>
              </a:solidFill>
            </a:endParaRPr>
          </a:p>
        </p:txBody>
      </p:sp>
    </p:spTree>
    <p:extLst>
      <p:ext uri="{BB962C8B-B14F-4D97-AF65-F5344CB8AC3E}">
        <p14:creationId xmlns:p14="http://schemas.microsoft.com/office/powerpoint/2010/main" val="27923386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15240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3856893" y="-55648"/>
            <a:ext cx="4443889"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OBJECTIVES</a:t>
            </a:r>
            <a:endParaRPr lang="en-US" sz="4374" dirty="0"/>
          </a:p>
        </p:txBody>
      </p:sp>
      <p:sp>
        <p:nvSpPr>
          <p:cNvPr id="6" name="Text 3"/>
          <p:cNvSpPr/>
          <p:nvPr/>
        </p:nvSpPr>
        <p:spPr>
          <a:xfrm>
            <a:off x="4490799" y="3029307"/>
            <a:ext cx="9306401" cy="3198614"/>
          </a:xfrm>
          <a:prstGeom prst="rect">
            <a:avLst/>
          </a:prstGeom>
          <a:noFill/>
          <a:ln/>
        </p:spPr>
        <p:txBody>
          <a:bodyPr wrap="square" rtlCol="0" anchor="t"/>
          <a:lstStyle/>
          <a:p>
            <a:pPr marL="0" indent="0">
              <a:lnSpc>
                <a:spcPts val="2799"/>
              </a:lnSpc>
              <a:buNone/>
            </a:pPr>
            <a:endParaRPr lang="en-US" sz="1750" dirty="0"/>
          </a:p>
        </p:txBody>
      </p:sp>
      <p:sp>
        <p:nvSpPr>
          <p:cNvPr id="7" name="TextBox 6">
            <a:extLst>
              <a:ext uri="{FF2B5EF4-FFF2-40B4-BE49-F238E27FC236}">
                <a16:creationId xmlns:a16="http://schemas.microsoft.com/office/drawing/2014/main" id="{54C9A06C-8D63-71C2-738E-F7416A7C9DE0}"/>
              </a:ext>
            </a:extLst>
          </p:cNvPr>
          <p:cNvSpPr txBox="1"/>
          <p:nvPr/>
        </p:nvSpPr>
        <p:spPr>
          <a:xfrm>
            <a:off x="3856893" y="947018"/>
            <a:ext cx="10691445" cy="7118459"/>
          </a:xfrm>
          <a:prstGeom prst="rect">
            <a:avLst/>
          </a:prstGeom>
          <a:noFill/>
        </p:spPr>
        <p:txBody>
          <a:bodyPr wrap="square" rtlCol="0">
            <a:spAutoFit/>
          </a:bodyPr>
          <a:lstStyle/>
          <a:p>
            <a:r>
              <a:rPr lang="en-US" dirty="0">
                <a:solidFill>
                  <a:schemeClr val="bg1"/>
                </a:solidFill>
              </a:rPr>
              <a:t> **Objective:**</a:t>
            </a:r>
          </a:p>
          <a:p>
            <a:r>
              <a:rPr lang="en-US" dirty="0">
                <a:solidFill>
                  <a:schemeClr val="bg1"/>
                </a:solidFill>
              </a:rPr>
              <a:t>  - Develop an accurate and reliable predictive model for forecasting cricket match scores.</a:t>
            </a:r>
          </a:p>
          <a:p>
            <a:endParaRPr lang="en-US" dirty="0">
              <a:solidFill>
                <a:schemeClr val="bg1"/>
              </a:solidFill>
            </a:endParaRPr>
          </a:p>
          <a:p>
            <a:r>
              <a:rPr lang="en-US" dirty="0">
                <a:solidFill>
                  <a:schemeClr val="bg1"/>
                </a:solidFill>
              </a:rPr>
              <a:t> **Data Utilization:**</a:t>
            </a:r>
          </a:p>
          <a:p>
            <a:r>
              <a:rPr lang="en-US" dirty="0">
                <a:solidFill>
                  <a:schemeClr val="bg1"/>
                </a:solidFill>
              </a:rPr>
              <a:t>  - Leverage historical and contextual data for analysis.</a:t>
            </a:r>
          </a:p>
          <a:p>
            <a:endParaRPr lang="en-US" dirty="0">
              <a:solidFill>
                <a:schemeClr val="bg1"/>
              </a:solidFill>
            </a:endParaRPr>
          </a:p>
          <a:p>
            <a:r>
              <a:rPr lang="en-US" dirty="0">
                <a:solidFill>
                  <a:schemeClr val="bg1"/>
                </a:solidFill>
              </a:rPr>
              <a:t> **Machine Learning Algorithms:**</a:t>
            </a:r>
          </a:p>
          <a:p>
            <a:r>
              <a:rPr lang="en-US" dirty="0">
                <a:solidFill>
                  <a:schemeClr val="bg1"/>
                </a:solidFill>
              </a:rPr>
              <a:t>  - Utilize advanced machine learning algorithms for in-depth analysis.</a:t>
            </a:r>
          </a:p>
          <a:p>
            <a:endParaRPr lang="en-US" dirty="0">
              <a:solidFill>
                <a:schemeClr val="bg1"/>
              </a:solidFill>
            </a:endParaRPr>
          </a:p>
          <a:p>
            <a:r>
              <a:rPr lang="en-US" dirty="0">
                <a:solidFill>
                  <a:schemeClr val="bg1"/>
                </a:solidFill>
              </a:rPr>
              <a:t> **Factors Considered:**</a:t>
            </a:r>
          </a:p>
          <a:p>
            <a:r>
              <a:rPr lang="en-US" dirty="0">
                <a:solidFill>
                  <a:schemeClr val="bg1"/>
                </a:solidFill>
              </a:rPr>
              <a:t>  - Analyze various factors including team performance, player statistics, match venue, weather conditions, and recent form.</a:t>
            </a:r>
          </a:p>
          <a:p>
            <a:endParaRPr lang="en-US" dirty="0">
              <a:solidFill>
                <a:schemeClr val="bg1"/>
              </a:solidFill>
            </a:endParaRPr>
          </a:p>
          <a:p>
            <a:r>
              <a:rPr lang="en-US" dirty="0">
                <a:solidFill>
                  <a:schemeClr val="bg1"/>
                </a:solidFill>
              </a:rPr>
              <a:t> **Precise Predictions:**</a:t>
            </a:r>
          </a:p>
          <a:p>
            <a:r>
              <a:rPr lang="en-US" dirty="0">
                <a:solidFill>
                  <a:schemeClr val="bg1"/>
                </a:solidFill>
              </a:rPr>
              <a:t>  - Generate precise predictions for upcoming cricket matches.</a:t>
            </a:r>
          </a:p>
          <a:p>
            <a:endParaRPr lang="en-US" dirty="0">
              <a:solidFill>
                <a:schemeClr val="bg1"/>
              </a:solidFill>
            </a:endParaRPr>
          </a:p>
          <a:p>
            <a:r>
              <a:rPr lang="en-US" dirty="0">
                <a:solidFill>
                  <a:schemeClr val="bg1"/>
                </a:solidFill>
              </a:rPr>
              <a:t> **User Segments:**</a:t>
            </a:r>
          </a:p>
          <a:p>
            <a:r>
              <a:rPr lang="en-US" dirty="0">
                <a:solidFill>
                  <a:schemeClr val="bg1"/>
                </a:solidFill>
              </a:rPr>
              <a:t> - Target cricket enthusiasts, fantasy sports players, and sports analysts.</a:t>
            </a:r>
          </a:p>
          <a:p>
            <a:endParaRPr lang="en-US" dirty="0">
              <a:solidFill>
                <a:schemeClr val="bg1"/>
              </a:solidFill>
            </a:endParaRPr>
          </a:p>
          <a:p>
            <a:r>
              <a:rPr lang="en-US" dirty="0">
                <a:solidFill>
                  <a:schemeClr val="bg1"/>
                </a:solidFill>
              </a:rPr>
              <a:t> **Enhanced User Experience:**</a:t>
            </a:r>
          </a:p>
          <a:p>
            <a:r>
              <a:rPr lang="en-US" dirty="0">
                <a:solidFill>
                  <a:schemeClr val="bg1"/>
                </a:solidFill>
              </a:rPr>
              <a:t>  - Improve user experience by providing valuable insights.</a:t>
            </a:r>
          </a:p>
          <a:p>
            <a:endParaRPr lang="en-US" dirty="0">
              <a:solidFill>
                <a:schemeClr val="bg1"/>
              </a:solidFill>
            </a:endParaRPr>
          </a:p>
          <a:p>
            <a:r>
              <a:rPr lang="en-US" dirty="0">
                <a:solidFill>
                  <a:schemeClr val="bg1"/>
                </a:solidFill>
              </a:rPr>
              <a:t>**Informed Decision-Making:**</a:t>
            </a:r>
          </a:p>
          <a:p>
            <a:r>
              <a:rPr lang="en-US" dirty="0">
                <a:solidFill>
                  <a:schemeClr val="bg1"/>
                </a:solidFill>
              </a:rPr>
              <a:t>  - Enable users to make informed decisions and predictions.</a:t>
            </a:r>
          </a:p>
          <a:p>
            <a:endParaRPr lang="en-US"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1"/>
            <a:ext cx="14630400" cy="8628185"/>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3868340" y="174391"/>
            <a:ext cx="5676900"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LITERATURE SURVEY</a:t>
            </a:r>
            <a:endParaRPr lang="en-US" sz="4374" dirty="0"/>
          </a:p>
        </p:txBody>
      </p:sp>
      <p:sp>
        <p:nvSpPr>
          <p:cNvPr id="6" name="Text 3"/>
          <p:cNvSpPr/>
          <p:nvPr/>
        </p:nvSpPr>
        <p:spPr>
          <a:xfrm>
            <a:off x="4713089" y="2177653"/>
            <a:ext cx="2147292" cy="2487811"/>
          </a:xfrm>
          <a:prstGeom prst="rect">
            <a:avLst/>
          </a:prstGeom>
          <a:noFill/>
          <a:ln/>
        </p:spPr>
        <p:txBody>
          <a:bodyPr wrap="square" rtlCol="0" anchor="t"/>
          <a:lstStyle/>
          <a:p>
            <a:pPr marL="0" indent="0">
              <a:lnSpc>
                <a:spcPts val="2799"/>
              </a:lnSpc>
              <a:buNone/>
            </a:pPr>
            <a:endParaRPr lang="en-US" sz="1750" dirty="0"/>
          </a:p>
        </p:txBody>
      </p:sp>
      <p:sp>
        <p:nvSpPr>
          <p:cNvPr id="7" name="Text 4"/>
          <p:cNvSpPr/>
          <p:nvPr/>
        </p:nvSpPr>
        <p:spPr>
          <a:xfrm>
            <a:off x="7312343" y="2177653"/>
            <a:ext cx="890945" cy="1421606"/>
          </a:xfrm>
          <a:prstGeom prst="rect">
            <a:avLst/>
          </a:prstGeom>
          <a:noFill/>
          <a:ln/>
        </p:spPr>
        <p:txBody>
          <a:bodyPr wrap="square" rtlCol="0" anchor="t"/>
          <a:lstStyle/>
          <a:p>
            <a:pPr marL="0" indent="0">
              <a:lnSpc>
                <a:spcPts val="2799"/>
              </a:lnSpc>
              <a:buNone/>
            </a:pPr>
            <a:endParaRPr lang="en-US" sz="1750" dirty="0"/>
          </a:p>
        </p:txBody>
      </p:sp>
      <p:sp>
        <p:nvSpPr>
          <p:cNvPr id="8" name="Text 5"/>
          <p:cNvSpPr/>
          <p:nvPr/>
        </p:nvSpPr>
        <p:spPr>
          <a:xfrm>
            <a:off x="8655248" y="2177653"/>
            <a:ext cx="889992" cy="1777008"/>
          </a:xfrm>
          <a:prstGeom prst="rect">
            <a:avLst/>
          </a:prstGeom>
          <a:noFill/>
          <a:ln/>
        </p:spPr>
        <p:txBody>
          <a:bodyPr wrap="square" rtlCol="0" anchor="t"/>
          <a:lstStyle/>
          <a:p>
            <a:pPr marL="0" indent="0">
              <a:lnSpc>
                <a:spcPts val="2799"/>
              </a:lnSpc>
              <a:buNone/>
            </a:pPr>
            <a:endParaRPr lang="en-US" sz="1750" dirty="0"/>
          </a:p>
        </p:txBody>
      </p:sp>
      <p:sp>
        <p:nvSpPr>
          <p:cNvPr id="9" name="Text 6"/>
          <p:cNvSpPr/>
          <p:nvPr/>
        </p:nvSpPr>
        <p:spPr>
          <a:xfrm>
            <a:off x="9997202" y="2177653"/>
            <a:ext cx="889992" cy="1777008"/>
          </a:xfrm>
          <a:prstGeom prst="rect">
            <a:avLst/>
          </a:prstGeom>
          <a:noFill/>
          <a:ln/>
        </p:spPr>
        <p:txBody>
          <a:bodyPr wrap="square" rtlCol="0" anchor="t"/>
          <a:lstStyle/>
          <a:p>
            <a:pPr marL="0" indent="0">
              <a:lnSpc>
                <a:spcPts val="2799"/>
              </a:lnSpc>
              <a:buNone/>
            </a:pPr>
            <a:endParaRPr lang="en-US" sz="1750" dirty="0"/>
          </a:p>
        </p:txBody>
      </p:sp>
      <p:sp>
        <p:nvSpPr>
          <p:cNvPr id="10" name="Text 7"/>
          <p:cNvSpPr/>
          <p:nvPr/>
        </p:nvSpPr>
        <p:spPr>
          <a:xfrm>
            <a:off x="11339155" y="2177653"/>
            <a:ext cx="889992" cy="1421606"/>
          </a:xfrm>
          <a:prstGeom prst="rect">
            <a:avLst/>
          </a:prstGeom>
          <a:noFill/>
          <a:ln/>
        </p:spPr>
        <p:txBody>
          <a:bodyPr wrap="square" rtlCol="0" anchor="t"/>
          <a:lstStyle/>
          <a:p>
            <a:pPr marL="0" indent="0">
              <a:lnSpc>
                <a:spcPts val="2799"/>
              </a:lnSpc>
              <a:buNone/>
            </a:pPr>
            <a:endParaRPr lang="en-US" sz="1750" dirty="0"/>
          </a:p>
        </p:txBody>
      </p:sp>
      <p:sp>
        <p:nvSpPr>
          <p:cNvPr id="11" name="Text 8"/>
          <p:cNvSpPr/>
          <p:nvPr/>
        </p:nvSpPr>
        <p:spPr>
          <a:xfrm>
            <a:off x="12681109" y="2177653"/>
            <a:ext cx="893802" cy="2132409"/>
          </a:xfrm>
          <a:prstGeom prst="rect">
            <a:avLst/>
          </a:prstGeom>
          <a:noFill/>
          <a:ln/>
        </p:spPr>
        <p:txBody>
          <a:bodyPr wrap="square" rtlCol="0" anchor="t"/>
          <a:lstStyle/>
          <a:p>
            <a:pPr marL="0" indent="0">
              <a:lnSpc>
                <a:spcPts val="2799"/>
              </a:lnSpc>
              <a:buNone/>
            </a:pPr>
            <a:endParaRPr lang="en-US" sz="1750" dirty="0"/>
          </a:p>
        </p:txBody>
      </p:sp>
      <p:sp>
        <p:nvSpPr>
          <p:cNvPr id="13" name="Text 10"/>
          <p:cNvSpPr/>
          <p:nvPr/>
        </p:nvSpPr>
        <p:spPr>
          <a:xfrm>
            <a:off x="4713089" y="4947166"/>
            <a:ext cx="2147292" cy="710803"/>
          </a:xfrm>
          <a:prstGeom prst="rect">
            <a:avLst/>
          </a:prstGeom>
          <a:noFill/>
          <a:ln/>
        </p:spPr>
        <p:txBody>
          <a:bodyPr wrap="square" rtlCol="0" anchor="t"/>
          <a:lstStyle/>
          <a:p>
            <a:pPr marL="0" indent="0">
              <a:lnSpc>
                <a:spcPts val="2799"/>
              </a:lnSpc>
              <a:buNone/>
            </a:pPr>
            <a:endParaRPr lang="en-US" sz="1750" dirty="0"/>
          </a:p>
        </p:txBody>
      </p:sp>
      <p:sp>
        <p:nvSpPr>
          <p:cNvPr id="14" name="Text 11"/>
          <p:cNvSpPr/>
          <p:nvPr/>
        </p:nvSpPr>
        <p:spPr>
          <a:xfrm>
            <a:off x="7312343" y="4947166"/>
            <a:ext cx="890945" cy="1421606"/>
          </a:xfrm>
          <a:prstGeom prst="rect">
            <a:avLst/>
          </a:prstGeom>
          <a:noFill/>
          <a:ln/>
        </p:spPr>
        <p:txBody>
          <a:bodyPr wrap="square" rtlCol="0" anchor="t"/>
          <a:lstStyle/>
          <a:p>
            <a:pPr marL="0" indent="0">
              <a:lnSpc>
                <a:spcPts val="2799"/>
              </a:lnSpc>
              <a:buNone/>
            </a:pPr>
            <a:endParaRPr lang="en-US" sz="1750" dirty="0"/>
          </a:p>
        </p:txBody>
      </p:sp>
      <p:sp>
        <p:nvSpPr>
          <p:cNvPr id="15" name="Text 12"/>
          <p:cNvSpPr/>
          <p:nvPr/>
        </p:nvSpPr>
        <p:spPr>
          <a:xfrm>
            <a:off x="8655248" y="4947166"/>
            <a:ext cx="4919663" cy="2132409"/>
          </a:xfrm>
          <a:prstGeom prst="rect">
            <a:avLst/>
          </a:prstGeom>
          <a:noFill/>
          <a:ln/>
        </p:spPr>
        <p:txBody>
          <a:bodyPr wrap="square" rtlCol="0" anchor="t"/>
          <a:lstStyle/>
          <a:p>
            <a:pPr marL="0" indent="0">
              <a:lnSpc>
                <a:spcPts val="2799"/>
              </a:lnSpc>
              <a:buNone/>
            </a:pPr>
            <a:endParaRPr lang="en-US" sz="1750" dirty="0"/>
          </a:p>
        </p:txBody>
      </p:sp>
      <p:graphicFrame>
        <p:nvGraphicFramePr>
          <p:cNvPr id="17" name="Table 16">
            <a:extLst>
              <a:ext uri="{FF2B5EF4-FFF2-40B4-BE49-F238E27FC236}">
                <a16:creationId xmlns:a16="http://schemas.microsoft.com/office/drawing/2014/main" id="{01EE4134-D16B-82B5-116C-46D160271FED}"/>
              </a:ext>
            </a:extLst>
          </p:cNvPr>
          <p:cNvGraphicFramePr>
            <a:graphicFrameLocks noGrp="1"/>
          </p:cNvGraphicFramePr>
          <p:nvPr>
            <p:extLst>
              <p:ext uri="{D42A27DB-BD31-4B8C-83A1-F6EECF244321}">
                <p14:modId xmlns:p14="http://schemas.microsoft.com/office/powerpoint/2010/main" val="2645408873"/>
              </p:ext>
            </p:extLst>
          </p:nvPr>
        </p:nvGraphicFramePr>
        <p:xfrm>
          <a:off x="4091353" y="868767"/>
          <a:ext cx="9785327" cy="8897306"/>
        </p:xfrm>
        <a:graphic>
          <a:graphicData uri="http://schemas.openxmlformats.org/drawingml/2006/table">
            <a:tbl>
              <a:tblPr firstRow="1" bandRow="1">
                <a:tableStyleId>{5C22544A-7EE6-4342-B048-85BDC9FD1C3A}</a:tableStyleId>
              </a:tblPr>
              <a:tblGrid>
                <a:gridCol w="738799">
                  <a:extLst>
                    <a:ext uri="{9D8B030D-6E8A-4147-A177-3AD203B41FA5}">
                      <a16:colId xmlns:a16="http://schemas.microsoft.com/office/drawing/2014/main" val="2336648108"/>
                    </a:ext>
                  </a:extLst>
                </a:gridCol>
                <a:gridCol w="2360484">
                  <a:extLst>
                    <a:ext uri="{9D8B030D-6E8A-4147-A177-3AD203B41FA5}">
                      <a16:colId xmlns:a16="http://schemas.microsoft.com/office/drawing/2014/main" val="2074122923"/>
                    </a:ext>
                  </a:extLst>
                </a:gridCol>
                <a:gridCol w="1671511">
                  <a:extLst>
                    <a:ext uri="{9D8B030D-6E8A-4147-A177-3AD203B41FA5}">
                      <a16:colId xmlns:a16="http://schemas.microsoft.com/office/drawing/2014/main" val="2998482858"/>
                    </a:ext>
                  </a:extLst>
                </a:gridCol>
                <a:gridCol w="1671511">
                  <a:extLst>
                    <a:ext uri="{9D8B030D-6E8A-4147-A177-3AD203B41FA5}">
                      <a16:colId xmlns:a16="http://schemas.microsoft.com/office/drawing/2014/main" val="1994895088"/>
                    </a:ext>
                  </a:extLst>
                </a:gridCol>
                <a:gridCol w="1671511">
                  <a:extLst>
                    <a:ext uri="{9D8B030D-6E8A-4147-A177-3AD203B41FA5}">
                      <a16:colId xmlns:a16="http://schemas.microsoft.com/office/drawing/2014/main" val="1141382865"/>
                    </a:ext>
                  </a:extLst>
                </a:gridCol>
                <a:gridCol w="1671511">
                  <a:extLst>
                    <a:ext uri="{9D8B030D-6E8A-4147-A177-3AD203B41FA5}">
                      <a16:colId xmlns:a16="http://schemas.microsoft.com/office/drawing/2014/main" val="3474828849"/>
                    </a:ext>
                  </a:extLst>
                </a:gridCol>
              </a:tblGrid>
              <a:tr h="6491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1" spc="-25" dirty="0">
                          <a:latin typeface="Times New Roman" panose="02020603050405020304"/>
                          <a:cs typeface="Times New Roman" panose="02020603050405020304"/>
                        </a:rPr>
                        <a:t>SNO</a:t>
                      </a:r>
                      <a:endParaRPr lang="en-IN" sz="1600" dirty="0">
                        <a:latin typeface="Times New Roman" panose="02020603050405020304"/>
                        <a:cs typeface="Times New Roman" panose="02020603050405020304"/>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dirty="0">
                          <a:latin typeface="Times New Roman" panose="02020603050405020304"/>
                          <a:cs typeface="Times New Roman" panose="02020603050405020304"/>
                        </a:rPr>
                        <a:t>TITLE</a:t>
                      </a:r>
                      <a:r>
                        <a:rPr lang="en-IN" sz="1800" b="1" spc="-20" dirty="0">
                          <a:latin typeface="Times New Roman" panose="02020603050405020304"/>
                          <a:cs typeface="Times New Roman" panose="02020603050405020304"/>
                        </a:rPr>
                        <a:t> </a:t>
                      </a:r>
                      <a:r>
                        <a:rPr lang="en-IN" sz="1800" b="1" dirty="0">
                          <a:latin typeface="Times New Roman" panose="02020603050405020304"/>
                          <a:cs typeface="Times New Roman" panose="02020603050405020304"/>
                        </a:rPr>
                        <a:t>OF</a:t>
                      </a:r>
                      <a:r>
                        <a:rPr lang="en-IN" sz="1800" b="1" spc="-90" dirty="0">
                          <a:latin typeface="Times New Roman" panose="02020603050405020304"/>
                          <a:cs typeface="Times New Roman" panose="02020603050405020304"/>
                        </a:rPr>
                        <a:t> </a:t>
                      </a:r>
                      <a:r>
                        <a:rPr lang="en-IN" sz="1800" b="1" spc="-10" dirty="0">
                          <a:latin typeface="Times New Roman" panose="02020603050405020304"/>
                          <a:cs typeface="Times New Roman" panose="02020603050405020304"/>
                        </a:rPr>
                        <a:t>PAPER</a:t>
                      </a:r>
                      <a:endParaRPr lang="en-IN" sz="1800" dirty="0">
                        <a:latin typeface="Times New Roman" panose="02020603050405020304"/>
                        <a:cs typeface="Times New Roman" panose="02020603050405020304"/>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spc="-10" dirty="0">
                          <a:latin typeface="Times New Roman" panose="02020603050405020304"/>
                          <a:cs typeface="Times New Roman" panose="02020603050405020304"/>
                        </a:rPr>
                        <a:t>METHOD</a:t>
                      </a:r>
                      <a:endParaRPr lang="en-IN" sz="1800" dirty="0">
                        <a:latin typeface="Times New Roman" panose="02020603050405020304"/>
                        <a:cs typeface="Times New Roman" panose="02020603050405020304"/>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panose="02020603050405020304"/>
                          <a:cs typeface="Times New Roman" panose="02020603050405020304"/>
                        </a:rPr>
                        <a:t>RESULTS</a:t>
                      </a:r>
                    </a:p>
                    <a:p>
                      <a:endParaRPr lang="en-IN" dirty="0"/>
                    </a:p>
                  </a:txBody>
                  <a:tcPr/>
                </a:tc>
                <a:tc>
                  <a:txBody>
                    <a:bodyPr/>
                    <a:lstStyle/>
                    <a:p>
                      <a:r>
                        <a:rPr lang="en-IN" sz="1600" b="1" spc="-10" dirty="0">
                          <a:latin typeface="Times New Roman" panose="02020603050405020304"/>
                          <a:cs typeface="Times New Roman" panose="02020603050405020304"/>
                        </a:rPr>
                        <a:t>ADVANTAGES</a:t>
                      </a:r>
                      <a:endParaRPr lang="en-IN" dirty="0"/>
                    </a:p>
                  </a:txBody>
                  <a:tcPr/>
                </a:tc>
                <a:tc>
                  <a:txBody>
                    <a:bodyPr/>
                    <a:lstStyle/>
                    <a:p>
                      <a:r>
                        <a:rPr lang="en-IN" sz="1800" b="1" spc="-10" dirty="0">
                          <a:latin typeface="Times New Roman" panose="02020603050405020304"/>
                          <a:cs typeface="Times New Roman" panose="02020603050405020304"/>
                        </a:rPr>
                        <a:t>DRAWBACKS</a:t>
                      </a:r>
                      <a:endParaRPr lang="en-IN" dirty="0"/>
                    </a:p>
                  </a:txBody>
                  <a:tcPr/>
                </a:tc>
                <a:extLst>
                  <a:ext uri="{0D108BD9-81ED-4DB2-BD59-A6C34878D82A}">
                    <a16:rowId xmlns:a16="http://schemas.microsoft.com/office/drawing/2014/main" val="69217112"/>
                  </a:ext>
                </a:extLst>
              </a:tr>
              <a:tr h="2478710">
                <a:tc>
                  <a:txBody>
                    <a:bodyPr/>
                    <a:lstStyle/>
                    <a:p>
                      <a:r>
                        <a:rPr lang="en-IN" dirty="0"/>
                        <a:t>1.</a:t>
                      </a:r>
                    </a:p>
                  </a:txBody>
                  <a:tcPr/>
                </a:tc>
                <a:tc>
                  <a:txBody>
                    <a:bodyPr/>
                    <a:lstStyle/>
                    <a:p>
                      <a:r>
                        <a:rPr lang="en-US" dirty="0"/>
                        <a:t>The Cricket Winner Prediction With Application of Machine Learning and Data Analytics </a:t>
                      </a:r>
                      <a:endParaRPr lang="en-IN" dirty="0"/>
                    </a:p>
                  </a:txBody>
                  <a:tcPr/>
                </a:tc>
                <a:tc>
                  <a:txBody>
                    <a:bodyPr/>
                    <a:lstStyle/>
                    <a:p>
                      <a:r>
                        <a:rPr lang="en-US" dirty="0"/>
                        <a:t>Data Science, Machine Learning, Modelling,</a:t>
                      </a:r>
                      <a:endParaRPr lang="en-IN" dirty="0"/>
                    </a:p>
                  </a:txBody>
                  <a:tcPr/>
                </a:tc>
                <a:tc>
                  <a:txBody>
                    <a:bodyPr/>
                    <a:lstStyle/>
                    <a:p>
                      <a:r>
                        <a:rPr lang="en-US" dirty="0"/>
                        <a:t>Prediction and analysis of score with the help of some prediction algorithms like LR, RF, and many others.</a:t>
                      </a:r>
                      <a:endParaRPr lang="en-IN" dirty="0"/>
                    </a:p>
                  </a:txBody>
                  <a:tcPr/>
                </a:tc>
                <a:tc>
                  <a:txBody>
                    <a:bodyPr/>
                    <a:lstStyle/>
                    <a:p>
                      <a:r>
                        <a:rPr lang="en-IN" dirty="0"/>
                        <a:t>Informed Decision-Making, Performance Analysis, Strategic Planning, Fan Engagement</a:t>
                      </a:r>
                    </a:p>
                  </a:txBody>
                  <a:tcPr/>
                </a:tc>
                <a:tc>
                  <a:txBody>
                    <a:bodyPr/>
                    <a:lstStyle/>
                    <a:p>
                      <a:r>
                        <a:rPr lang="en-IN" dirty="0"/>
                        <a:t>Inherent Uncertainties in Cricket, Limited Historical Data, Non-Quantifiable Variables, Data Quality and Reliability </a:t>
                      </a:r>
                    </a:p>
                  </a:txBody>
                  <a:tcPr/>
                </a:tc>
                <a:extLst>
                  <a:ext uri="{0D108BD9-81ED-4DB2-BD59-A6C34878D82A}">
                    <a16:rowId xmlns:a16="http://schemas.microsoft.com/office/drawing/2014/main" val="179745203"/>
                  </a:ext>
                </a:extLst>
              </a:tr>
              <a:tr h="2213134">
                <a:tc>
                  <a:txBody>
                    <a:bodyPr/>
                    <a:lstStyle/>
                    <a:p>
                      <a:r>
                        <a:rPr lang="en-IN" dirty="0"/>
                        <a:t>2. </a:t>
                      </a:r>
                    </a:p>
                  </a:txBody>
                  <a:tcPr/>
                </a:tc>
                <a:tc>
                  <a:txBody>
                    <a:bodyPr/>
                    <a:lstStyle/>
                    <a:p>
                      <a:r>
                        <a:rPr lang="en-US" dirty="0"/>
                        <a:t>Prediction of Indian Premier League-IPL 2020 using Data Mining Algorithms</a:t>
                      </a:r>
                      <a:endParaRPr lang="en-IN" dirty="0"/>
                    </a:p>
                  </a:txBody>
                  <a:tcPr/>
                </a:tc>
                <a:tc>
                  <a:txBody>
                    <a:bodyPr/>
                    <a:lstStyle/>
                    <a:p>
                      <a:r>
                        <a:rPr lang="en-IN" dirty="0"/>
                        <a:t>Data Mining Algorithms</a:t>
                      </a:r>
                    </a:p>
                  </a:txBody>
                  <a:tcPr/>
                </a:tc>
                <a:tc>
                  <a:txBody>
                    <a:bodyPr/>
                    <a:lstStyle/>
                    <a:p>
                      <a:r>
                        <a:rPr lang="en-US" dirty="0"/>
                        <a:t>Analysis of score during short format match on the basis of various machine learning algorithms</a:t>
                      </a:r>
                      <a:endParaRPr lang="en-IN" dirty="0"/>
                    </a:p>
                  </a:txBody>
                  <a:tcPr/>
                </a:tc>
                <a:tc>
                  <a:txBody>
                    <a:bodyPr/>
                    <a:lstStyle/>
                    <a:p>
                      <a:r>
                        <a:rPr lang="en-IN" dirty="0"/>
                        <a:t>Pattern Recognition, </a:t>
                      </a:r>
                    </a:p>
                    <a:p>
                      <a:r>
                        <a:rPr lang="en-IN" dirty="0"/>
                        <a:t>Complex Relationship Analysis, Handling Non-Linearity, Scalability</a:t>
                      </a:r>
                    </a:p>
                  </a:txBody>
                  <a:tcPr/>
                </a:tc>
                <a:tc>
                  <a:txBody>
                    <a:bodyPr/>
                    <a:lstStyle/>
                    <a:p>
                      <a:r>
                        <a:rPr lang="en-IN" dirty="0"/>
                        <a:t>Overfitting, </a:t>
                      </a:r>
                    </a:p>
                    <a:p>
                      <a:r>
                        <a:rPr lang="en-IN" dirty="0"/>
                        <a:t>Limited Interpretability, </a:t>
                      </a:r>
                    </a:p>
                    <a:p>
                      <a:r>
                        <a:rPr lang="en-IN" dirty="0"/>
                        <a:t>Data Quality Issues</a:t>
                      </a:r>
                    </a:p>
                  </a:txBody>
                  <a:tcPr/>
                </a:tc>
                <a:extLst>
                  <a:ext uri="{0D108BD9-81ED-4DB2-BD59-A6C34878D82A}">
                    <a16:rowId xmlns:a16="http://schemas.microsoft.com/office/drawing/2014/main" val="992454757"/>
                  </a:ext>
                </a:extLst>
              </a:tr>
              <a:tr h="2478710">
                <a:tc>
                  <a:txBody>
                    <a:bodyPr/>
                    <a:lstStyle/>
                    <a:p>
                      <a:r>
                        <a:rPr lang="en-IN" dirty="0"/>
                        <a:t>3.</a:t>
                      </a:r>
                    </a:p>
                  </a:txBody>
                  <a:tcPr/>
                </a:tc>
                <a:tc>
                  <a:txBody>
                    <a:bodyPr/>
                    <a:lstStyle/>
                    <a:p>
                      <a:r>
                        <a:rPr lang="en-US" dirty="0"/>
                        <a:t>IPL win prediction System to improve Team Performance using SVM</a:t>
                      </a:r>
                      <a:endParaRPr lang="en-IN" dirty="0"/>
                    </a:p>
                  </a:txBody>
                  <a:tcPr/>
                </a:tc>
                <a:tc>
                  <a:txBody>
                    <a:bodyPr/>
                    <a:lstStyle/>
                    <a:p>
                      <a:r>
                        <a:rPr lang="en-IN" dirty="0"/>
                        <a:t>SVM</a:t>
                      </a:r>
                    </a:p>
                  </a:txBody>
                  <a:tcPr/>
                </a:tc>
                <a:tc>
                  <a:txBody>
                    <a:bodyPr/>
                    <a:lstStyle/>
                    <a:p>
                      <a:r>
                        <a:rPr lang="en-US" dirty="0"/>
                        <a:t>Importance of machine learning, deep learning and neural network and prediction analysis</a:t>
                      </a:r>
                      <a:endParaRPr lang="en-IN" dirty="0"/>
                    </a:p>
                  </a:txBody>
                  <a:tcPr/>
                </a:tc>
                <a:tc>
                  <a:txBody>
                    <a:bodyPr/>
                    <a:lstStyle/>
                    <a:p>
                      <a:r>
                        <a:rPr lang="en-IN" dirty="0"/>
                        <a:t>Pattern Recognition, </a:t>
                      </a:r>
                    </a:p>
                    <a:p>
                      <a:r>
                        <a:rPr lang="en-IN" dirty="0"/>
                        <a:t>Flexibility, Automation, Image and Speech Recognition</a:t>
                      </a:r>
                    </a:p>
                  </a:txBody>
                  <a:tcPr/>
                </a:tc>
                <a:tc>
                  <a:txBody>
                    <a:bodyPr/>
                    <a:lstStyle/>
                    <a:p>
                      <a:r>
                        <a:rPr lang="en-IN" dirty="0"/>
                        <a:t>Interpretability, Computational Intensity, High Dimensionality, Bias and Fairness, </a:t>
                      </a:r>
                      <a:r>
                        <a:rPr lang="en-US" dirty="0"/>
                        <a:t>Lack of Understanding of Causation</a:t>
                      </a:r>
                      <a:endParaRPr lang="en-IN" dirty="0"/>
                    </a:p>
                  </a:txBody>
                  <a:tcPr/>
                </a:tc>
                <a:extLst>
                  <a:ext uri="{0D108BD9-81ED-4DB2-BD59-A6C34878D82A}">
                    <a16:rowId xmlns:a16="http://schemas.microsoft.com/office/drawing/2014/main" val="539466947"/>
                  </a:ext>
                </a:extLst>
              </a:tr>
              <a:tr h="454346">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2697938470"/>
                  </a:ext>
                </a:extLst>
              </a:tr>
              <a:tr h="354101">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510260343"/>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1"/>
            <a:ext cx="14630400" cy="8628185"/>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6" name="Text 3"/>
          <p:cNvSpPr/>
          <p:nvPr/>
        </p:nvSpPr>
        <p:spPr>
          <a:xfrm>
            <a:off x="4713089" y="2177653"/>
            <a:ext cx="2147292" cy="2487811"/>
          </a:xfrm>
          <a:prstGeom prst="rect">
            <a:avLst/>
          </a:prstGeom>
          <a:noFill/>
          <a:ln/>
        </p:spPr>
        <p:txBody>
          <a:bodyPr wrap="square" rtlCol="0" anchor="t"/>
          <a:lstStyle/>
          <a:p>
            <a:pPr marL="0" indent="0">
              <a:lnSpc>
                <a:spcPts val="2799"/>
              </a:lnSpc>
              <a:buNone/>
            </a:pPr>
            <a:endParaRPr lang="en-US" sz="1750" dirty="0"/>
          </a:p>
        </p:txBody>
      </p:sp>
      <p:sp>
        <p:nvSpPr>
          <p:cNvPr id="7" name="Text 4"/>
          <p:cNvSpPr/>
          <p:nvPr/>
        </p:nvSpPr>
        <p:spPr>
          <a:xfrm>
            <a:off x="7312343" y="2177653"/>
            <a:ext cx="890945" cy="1421606"/>
          </a:xfrm>
          <a:prstGeom prst="rect">
            <a:avLst/>
          </a:prstGeom>
          <a:noFill/>
          <a:ln/>
        </p:spPr>
        <p:txBody>
          <a:bodyPr wrap="square" rtlCol="0" anchor="t"/>
          <a:lstStyle/>
          <a:p>
            <a:pPr marL="0" indent="0">
              <a:lnSpc>
                <a:spcPts val="2799"/>
              </a:lnSpc>
              <a:buNone/>
            </a:pPr>
            <a:endParaRPr lang="en-US" sz="1750" dirty="0"/>
          </a:p>
        </p:txBody>
      </p:sp>
      <p:sp>
        <p:nvSpPr>
          <p:cNvPr id="8" name="Text 5"/>
          <p:cNvSpPr/>
          <p:nvPr/>
        </p:nvSpPr>
        <p:spPr>
          <a:xfrm>
            <a:off x="8655248" y="2177653"/>
            <a:ext cx="889992" cy="1777008"/>
          </a:xfrm>
          <a:prstGeom prst="rect">
            <a:avLst/>
          </a:prstGeom>
          <a:noFill/>
          <a:ln/>
        </p:spPr>
        <p:txBody>
          <a:bodyPr wrap="square" rtlCol="0" anchor="t"/>
          <a:lstStyle/>
          <a:p>
            <a:pPr marL="0" indent="0">
              <a:lnSpc>
                <a:spcPts val="2799"/>
              </a:lnSpc>
              <a:buNone/>
            </a:pPr>
            <a:endParaRPr lang="en-US" sz="1750" dirty="0"/>
          </a:p>
        </p:txBody>
      </p:sp>
      <p:sp>
        <p:nvSpPr>
          <p:cNvPr id="9" name="Text 6"/>
          <p:cNvSpPr/>
          <p:nvPr/>
        </p:nvSpPr>
        <p:spPr>
          <a:xfrm>
            <a:off x="9997202" y="2177653"/>
            <a:ext cx="889992" cy="1777008"/>
          </a:xfrm>
          <a:prstGeom prst="rect">
            <a:avLst/>
          </a:prstGeom>
          <a:noFill/>
          <a:ln/>
        </p:spPr>
        <p:txBody>
          <a:bodyPr wrap="square" rtlCol="0" anchor="t"/>
          <a:lstStyle/>
          <a:p>
            <a:pPr marL="0" indent="0">
              <a:lnSpc>
                <a:spcPts val="2799"/>
              </a:lnSpc>
              <a:buNone/>
            </a:pPr>
            <a:endParaRPr lang="en-US" sz="1750" dirty="0"/>
          </a:p>
        </p:txBody>
      </p:sp>
      <p:sp>
        <p:nvSpPr>
          <p:cNvPr id="10" name="Text 7"/>
          <p:cNvSpPr/>
          <p:nvPr/>
        </p:nvSpPr>
        <p:spPr>
          <a:xfrm>
            <a:off x="11339155" y="2177653"/>
            <a:ext cx="889992" cy="1421606"/>
          </a:xfrm>
          <a:prstGeom prst="rect">
            <a:avLst/>
          </a:prstGeom>
          <a:noFill/>
          <a:ln/>
        </p:spPr>
        <p:txBody>
          <a:bodyPr wrap="square" rtlCol="0" anchor="t"/>
          <a:lstStyle/>
          <a:p>
            <a:pPr marL="0" indent="0">
              <a:lnSpc>
                <a:spcPts val="2799"/>
              </a:lnSpc>
              <a:buNone/>
            </a:pPr>
            <a:endParaRPr lang="en-US" sz="1750" dirty="0"/>
          </a:p>
        </p:txBody>
      </p:sp>
      <p:sp>
        <p:nvSpPr>
          <p:cNvPr id="11" name="Text 8"/>
          <p:cNvSpPr/>
          <p:nvPr/>
        </p:nvSpPr>
        <p:spPr>
          <a:xfrm>
            <a:off x="12681109" y="2177653"/>
            <a:ext cx="893802" cy="2132409"/>
          </a:xfrm>
          <a:prstGeom prst="rect">
            <a:avLst/>
          </a:prstGeom>
          <a:noFill/>
          <a:ln/>
        </p:spPr>
        <p:txBody>
          <a:bodyPr wrap="square" rtlCol="0" anchor="t"/>
          <a:lstStyle/>
          <a:p>
            <a:pPr marL="0" indent="0">
              <a:lnSpc>
                <a:spcPts val="2799"/>
              </a:lnSpc>
              <a:buNone/>
            </a:pPr>
            <a:endParaRPr lang="en-US" sz="1750" dirty="0"/>
          </a:p>
        </p:txBody>
      </p:sp>
      <p:sp>
        <p:nvSpPr>
          <p:cNvPr id="13" name="Text 10"/>
          <p:cNvSpPr/>
          <p:nvPr/>
        </p:nvSpPr>
        <p:spPr>
          <a:xfrm>
            <a:off x="4713089" y="4947166"/>
            <a:ext cx="2147292" cy="710803"/>
          </a:xfrm>
          <a:prstGeom prst="rect">
            <a:avLst/>
          </a:prstGeom>
          <a:noFill/>
          <a:ln/>
        </p:spPr>
        <p:txBody>
          <a:bodyPr wrap="square" rtlCol="0" anchor="t"/>
          <a:lstStyle/>
          <a:p>
            <a:pPr marL="0" indent="0">
              <a:lnSpc>
                <a:spcPts val="2799"/>
              </a:lnSpc>
              <a:buNone/>
            </a:pPr>
            <a:endParaRPr lang="en-US" sz="1750" dirty="0"/>
          </a:p>
        </p:txBody>
      </p:sp>
      <p:sp>
        <p:nvSpPr>
          <p:cNvPr id="14" name="Text 11"/>
          <p:cNvSpPr/>
          <p:nvPr/>
        </p:nvSpPr>
        <p:spPr>
          <a:xfrm>
            <a:off x="7312343" y="4947166"/>
            <a:ext cx="890945" cy="1421606"/>
          </a:xfrm>
          <a:prstGeom prst="rect">
            <a:avLst/>
          </a:prstGeom>
          <a:noFill/>
          <a:ln/>
        </p:spPr>
        <p:txBody>
          <a:bodyPr wrap="square" rtlCol="0" anchor="t"/>
          <a:lstStyle/>
          <a:p>
            <a:pPr marL="0" indent="0">
              <a:lnSpc>
                <a:spcPts val="2799"/>
              </a:lnSpc>
              <a:buNone/>
            </a:pPr>
            <a:endParaRPr lang="en-US" sz="1750" dirty="0"/>
          </a:p>
        </p:txBody>
      </p:sp>
      <p:sp>
        <p:nvSpPr>
          <p:cNvPr id="15" name="Text 12"/>
          <p:cNvSpPr/>
          <p:nvPr/>
        </p:nvSpPr>
        <p:spPr>
          <a:xfrm>
            <a:off x="8655248" y="4947166"/>
            <a:ext cx="4919663" cy="2132409"/>
          </a:xfrm>
          <a:prstGeom prst="rect">
            <a:avLst/>
          </a:prstGeom>
          <a:noFill/>
          <a:ln/>
        </p:spPr>
        <p:txBody>
          <a:bodyPr wrap="square" rtlCol="0" anchor="t"/>
          <a:lstStyle/>
          <a:p>
            <a:pPr marL="0" indent="0">
              <a:lnSpc>
                <a:spcPts val="2799"/>
              </a:lnSpc>
              <a:buNone/>
            </a:pPr>
            <a:endParaRPr lang="en-US" sz="1750" dirty="0"/>
          </a:p>
        </p:txBody>
      </p:sp>
      <p:graphicFrame>
        <p:nvGraphicFramePr>
          <p:cNvPr id="12" name="Table 11">
            <a:extLst>
              <a:ext uri="{FF2B5EF4-FFF2-40B4-BE49-F238E27FC236}">
                <a16:creationId xmlns:a16="http://schemas.microsoft.com/office/drawing/2014/main" id="{DD852D58-0FDF-DE7E-3419-AE48F118D792}"/>
              </a:ext>
            </a:extLst>
          </p:cNvPr>
          <p:cNvGraphicFramePr>
            <a:graphicFrameLocks noGrp="1"/>
          </p:cNvGraphicFramePr>
          <p:nvPr>
            <p:extLst>
              <p:ext uri="{D42A27DB-BD31-4B8C-83A1-F6EECF244321}">
                <p14:modId xmlns:p14="http://schemas.microsoft.com/office/powerpoint/2010/main" val="3677289234"/>
              </p:ext>
            </p:extLst>
          </p:nvPr>
        </p:nvGraphicFramePr>
        <p:xfrm>
          <a:off x="4126523" y="926534"/>
          <a:ext cx="9753600" cy="3987388"/>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46423628"/>
                    </a:ext>
                  </a:extLst>
                </a:gridCol>
                <a:gridCol w="2489200">
                  <a:extLst>
                    <a:ext uri="{9D8B030D-6E8A-4147-A177-3AD203B41FA5}">
                      <a16:colId xmlns:a16="http://schemas.microsoft.com/office/drawing/2014/main" val="3406542605"/>
                    </a:ext>
                  </a:extLst>
                </a:gridCol>
                <a:gridCol w="1824892">
                  <a:extLst>
                    <a:ext uri="{9D8B030D-6E8A-4147-A177-3AD203B41FA5}">
                      <a16:colId xmlns:a16="http://schemas.microsoft.com/office/drawing/2014/main" val="1647098653"/>
                    </a:ext>
                  </a:extLst>
                </a:gridCol>
                <a:gridCol w="1426308">
                  <a:extLst>
                    <a:ext uri="{9D8B030D-6E8A-4147-A177-3AD203B41FA5}">
                      <a16:colId xmlns:a16="http://schemas.microsoft.com/office/drawing/2014/main" val="670034345"/>
                    </a:ext>
                  </a:extLst>
                </a:gridCol>
                <a:gridCol w="1625600">
                  <a:extLst>
                    <a:ext uri="{9D8B030D-6E8A-4147-A177-3AD203B41FA5}">
                      <a16:colId xmlns:a16="http://schemas.microsoft.com/office/drawing/2014/main" val="867521914"/>
                    </a:ext>
                  </a:extLst>
                </a:gridCol>
                <a:gridCol w="1625600">
                  <a:extLst>
                    <a:ext uri="{9D8B030D-6E8A-4147-A177-3AD203B41FA5}">
                      <a16:colId xmlns:a16="http://schemas.microsoft.com/office/drawing/2014/main" val="2020039339"/>
                    </a:ext>
                  </a:extLst>
                </a:gridCol>
              </a:tblGrid>
              <a:tr h="2469299">
                <a:tc>
                  <a:txBody>
                    <a:bodyPr/>
                    <a:lstStyle/>
                    <a:p>
                      <a:r>
                        <a:rPr lang="en-IN" dirty="0"/>
                        <a:t>4.</a:t>
                      </a:r>
                    </a:p>
                  </a:txBody>
                  <a:tcPr/>
                </a:tc>
                <a:tc>
                  <a:txBody>
                    <a:bodyPr/>
                    <a:lstStyle/>
                    <a:p>
                      <a:r>
                        <a:rPr lang="en-US" dirty="0"/>
                        <a:t>Prediction on the IPL</a:t>
                      </a:r>
                    </a:p>
                    <a:p>
                      <a:r>
                        <a:rPr lang="en-US" dirty="0"/>
                        <a:t>data using machine</a:t>
                      </a:r>
                    </a:p>
                    <a:p>
                      <a:r>
                        <a:rPr lang="en-US" dirty="0"/>
                        <a:t>learning techniques in R</a:t>
                      </a:r>
                    </a:p>
                    <a:p>
                      <a:r>
                        <a:rPr lang="en-US" dirty="0"/>
                        <a:t>package</a:t>
                      </a:r>
                      <a:endParaRPr lang="en-IN" dirty="0"/>
                    </a:p>
                  </a:txBody>
                  <a:tcPr/>
                </a:tc>
                <a:tc>
                  <a:txBody>
                    <a:bodyPr/>
                    <a:lstStyle/>
                    <a:p>
                      <a:r>
                        <a:rPr lang="en-IN" dirty="0"/>
                        <a:t>Machine Learning, R Package</a:t>
                      </a:r>
                    </a:p>
                  </a:txBody>
                  <a:tcPr/>
                </a:tc>
                <a:tc>
                  <a:txBody>
                    <a:bodyPr/>
                    <a:lstStyle/>
                    <a:p>
                      <a:r>
                        <a:rPr lang="en-US" dirty="0"/>
                        <a:t>In this journal they applied various prediction algorithms and opter one that has higher accuracy</a:t>
                      </a:r>
                      <a:endParaRPr lang="en-IN" dirty="0"/>
                    </a:p>
                  </a:txBody>
                  <a:tcPr/>
                </a:tc>
                <a:tc>
                  <a:txBody>
                    <a:bodyPr/>
                    <a:lstStyle/>
                    <a:p>
                      <a:r>
                        <a:rPr lang="en-IN" sz="1800" b="1" i="0" kern="1200" dirty="0" err="1">
                          <a:solidFill>
                            <a:schemeClr val="lt1"/>
                          </a:solidFill>
                          <a:effectLst/>
                          <a:latin typeface="+mn-lt"/>
                          <a:ea typeface="+mn-ea"/>
                          <a:cs typeface="+mn-cs"/>
                        </a:rPr>
                        <a:t>Dplyr</a:t>
                      </a:r>
                      <a:r>
                        <a:rPr lang="en-IN" sz="1800" b="1" i="0" kern="1200" dirty="0">
                          <a:solidFill>
                            <a:schemeClr val="lt1"/>
                          </a:solidFill>
                          <a:effectLst/>
                          <a:latin typeface="+mn-lt"/>
                          <a:ea typeface="+mn-ea"/>
                          <a:cs typeface="+mn-cs"/>
                        </a:rPr>
                        <a:t>, </a:t>
                      </a:r>
                      <a:r>
                        <a:rPr lang="en-IN" sz="1800" b="1" i="0" kern="1200" dirty="0" err="1">
                          <a:solidFill>
                            <a:schemeClr val="lt1"/>
                          </a:solidFill>
                          <a:effectLst/>
                          <a:latin typeface="+mn-lt"/>
                          <a:ea typeface="+mn-ea"/>
                          <a:cs typeface="+mn-cs"/>
                        </a:rPr>
                        <a:t>tidyr</a:t>
                      </a:r>
                      <a:r>
                        <a:rPr lang="en-IN" sz="1800" b="1" i="0" kern="1200" dirty="0">
                          <a:solidFill>
                            <a:schemeClr val="lt1"/>
                          </a:solidFill>
                          <a:effectLst/>
                          <a:latin typeface="+mn-lt"/>
                          <a:ea typeface="+mn-ea"/>
                          <a:cs typeface="+mn-cs"/>
                        </a:rPr>
                        <a:t>, ggplot2, caret, </a:t>
                      </a:r>
                      <a:r>
                        <a:rPr lang="en-IN" sz="1800" b="1" i="0" kern="1200" dirty="0" err="1">
                          <a:solidFill>
                            <a:schemeClr val="lt1"/>
                          </a:solidFill>
                          <a:effectLst/>
                          <a:latin typeface="+mn-lt"/>
                          <a:ea typeface="+mn-ea"/>
                          <a:cs typeface="+mn-cs"/>
                        </a:rPr>
                        <a:t>glmnet</a:t>
                      </a:r>
                      <a:endParaRPr lang="en-IN" dirty="0"/>
                    </a:p>
                  </a:txBody>
                  <a:tcPr/>
                </a:tc>
                <a:tc>
                  <a:txBody>
                    <a:bodyPr/>
                    <a:lstStyle/>
                    <a:p>
                      <a:r>
                        <a:rPr lang="en-IN" sz="1800" b="1" i="0" kern="1200" dirty="0">
                          <a:solidFill>
                            <a:schemeClr val="lt1"/>
                          </a:solidFill>
                          <a:effectLst/>
                          <a:latin typeface="+mn-lt"/>
                          <a:ea typeface="+mn-ea"/>
                          <a:cs typeface="+mn-cs"/>
                        </a:rPr>
                        <a:t>Limited Data Availability, Overfitting:</a:t>
                      </a:r>
                      <a:endParaRPr lang="en-IN" dirty="0"/>
                    </a:p>
                  </a:txBody>
                  <a:tcPr/>
                </a:tc>
                <a:extLst>
                  <a:ext uri="{0D108BD9-81ED-4DB2-BD59-A6C34878D82A}">
                    <a16:rowId xmlns:a16="http://schemas.microsoft.com/office/drawing/2014/main" val="3609089047"/>
                  </a:ext>
                </a:extLst>
              </a:tr>
              <a:tr h="576374">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643544038"/>
                  </a:ext>
                </a:extLst>
              </a:tr>
              <a:tr h="576374">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733793524"/>
                  </a:ext>
                </a:extLst>
              </a:tr>
            </a:tbl>
          </a:graphicData>
        </a:graphic>
      </p:graphicFrame>
    </p:spTree>
    <p:extLst>
      <p:ext uri="{BB962C8B-B14F-4D97-AF65-F5344CB8AC3E}">
        <p14:creationId xmlns:p14="http://schemas.microsoft.com/office/powerpoint/2010/main" val="23551004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14635877"/>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3657600" cy="14635877"/>
          </a:xfrm>
          <a:prstGeom prst="rect">
            <a:avLst/>
          </a:prstGeom>
        </p:spPr>
      </p:pic>
      <p:sp>
        <p:nvSpPr>
          <p:cNvPr id="5" name="Text 2"/>
          <p:cNvSpPr/>
          <p:nvPr/>
        </p:nvSpPr>
        <p:spPr>
          <a:xfrm>
            <a:off x="5667256" y="427673"/>
            <a:ext cx="3110746" cy="486013"/>
          </a:xfrm>
          <a:prstGeom prst="rect">
            <a:avLst/>
          </a:prstGeom>
          <a:noFill/>
          <a:ln/>
        </p:spPr>
        <p:txBody>
          <a:bodyPr wrap="none" rtlCol="0" anchor="t"/>
          <a:lstStyle/>
          <a:p>
            <a:pPr marL="0" indent="0">
              <a:lnSpc>
                <a:spcPts val="3827"/>
              </a:lnSpc>
              <a:buNone/>
            </a:pPr>
            <a:r>
              <a:rPr lang="en-US" sz="3062" dirty="0">
                <a:solidFill>
                  <a:srgbClr val="6EB9FC"/>
                </a:solidFill>
                <a:latin typeface="Lora" pitchFamily="34" charset="0"/>
                <a:ea typeface="Lora" pitchFamily="34" charset="-122"/>
                <a:cs typeface="Lora" pitchFamily="34" charset="-120"/>
              </a:rPr>
              <a:t>Existing System</a:t>
            </a:r>
            <a:endParaRPr lang="en-US" sz="3062" dirty="0"/>
          </a:p>
        </p:txBody>
      </p:sp>
      <p:sp>
        <p:nvSpPr>
          <p:cNvPr id="6" name="Text 3"/>
          <p:cNvSpPr/>
          <p:nvPr/>
        </p:nvSpPr>
        <p:spPr>
          <a:xfrm>
            <a:off x="5667256" y="1146929"/>
            <a:ext cx="6953488" cy="248722"/>
          </a:xfrm>
          <a:prstGeom prst="rect">
            <a:avLst/>
          </a:prstGeom>
          <a:noFill/>
          <a:ln/>
        </p:spPr>
        <p:txBody>
          <a:bodyPr wrap="none" rtlCol="0" anchor="t"/>
          <a:lstStyle/>
          <a:p>
            <a:pPr marL="0" indent="0">
              <a:lnSpc>
                <a:spcPts val="1960"/>
              </a:lnSpc>
              <a:buNone/>
            </a:pPr>
            <a:r>
              <a:rPr lang="en-US" sz="1225" b="1" dirty="0">
                <a:solidFill>
                  <a:srgbClr val="D6E5EF"/>
                </a:solidFill>
                <a:latin typeface="Source Sans Pro" pitchFamily="34" charset="0"/>
                <a:ea typeface="Source Sans Pro" pitchFamily="34" charset="-122"/>
                <a:cs typeface="Source Sans Pro" pitchFamily="34" charset="-120"/>
              </a:rPr>
              <a:t>Existing System</a:t>
            </a:r>
            <a:endParaRPr lang="en-US" sz="1225" dirty="0"/>
          </a:p>
        </p:txBody>
      </p:sp>
      <p:sp>
        <p:nvSpPr>
          <p:cNvPr id="7" name="Text 4"/>
          <p:cNvSpPr/>
          <p:nvPr/>
        </p:nvSpPr>
        <p:spPr>
          <a:xfrm>
            <a:off x="6164818" y="1570553"/>
            <a:ext cx="6455926" cy="248722"/>
          </a:xfrm>
          <a:prstGeom prst="rect">
            <a:avLst/>
          </a:prstGeom>
          <a:noFill/>
          <a:ln/>
        </p:spPr>
        <p:txBody>
          <a:bodyPr wrap="none" rtlCol="0" anchor="t"/>
          <a:lstStyle/>
          <a:p>
            <a:pPr marL="685800" lvl="1" indent="-342900" algn="l">
              <a:lnSpc>
                <a:spcPts val="1960"/>
              </a:lnSpc>
              <a:buSzPct val="100000"/>
              <a:buChar char="•"/>
            </a:pPr>
            <a:r>
              <a:rPr lang="en-US" sz="1225" b="1" dirty="0">
                <a:solidFill>
                  <a:srgbClr val="D6E5EF"/>
                </a:solidFill>
                <a:latin typeface="Source Sans Pro" pitchFamily="34" charset="0"/>
                <a:ea typeface="Source Sans Pro" pitchFamily="34" charset="-122"/>
                <a:cs typeface="Source Sans Pro" pitchFamily="34" charset="-120"/>
              </a:rPr>
              <a:t>Overview of Cricket Score Prediction</a:t>
            </a:r>
            <a:endParaRPr lang="en-US" sz="1225" dirty="0"/>
          </a:p>
        </p:txBody>
      </p:sp>
      <p:sp>
        <p:nvSpPr>
          <p:cNvPr id="8" name="Text 5"/>
          <p:cNvSpPr/>
          <p:nvPr/>
        </p:nvSpPr>
        <p:spPr>
          <a:xfrm>
            <a:off x="5915978" y="1881426"/>
            <a:ext cx="6704767" cy="497443"/>
          </a:xfrm>
          <a:prstGeom prst="rect">
            <a:avLst/>
          </a:prstGeom>
          <a:noFill/>
          <a:ln/>
        </p:spPr>
        <p:txBody>
          <a:bodyPr wrap="square" rtlCol="0" anchor="t"/>
          <a:lstStyle/>
          <a:p>
            <a:pPr marL="342900" indent="-342900" algn="l">
              <a:lnSpc>
                <a:spcPts val="1960"/>
              </a:lnSpc>
              <a:buSzPct val="100000"/>
              <a:buChar char="•"/>
            </a:pPr>
            <a:r>
              <a:rPr lang="en-US" sz="1225" dirty="0">
                <a:solidFill>
                  <a:srgbClr val="D6E5EF"/>
                </a:solidFill>
                <a:latin typeface="Source Sans Pro" pitchFamily="34" charset="0"/>
                <a:ea typeface="Source Sans Pro" pitchFamily="34" charset="-122"/>
                <a:cs typeface="Source Sans Pro" pitchFamily="34" charset="-120"/>
              </a:rPr>
              <a:t>Cricket score prediction has become a crucial aspect of the sport, especially with the rise of popular formats like T20.</a:t>
            </a:r>
            <a:endParaRPr lang="en-US" sz="1225" dirty="0"/>
          </a:p>
        </p:txBody>
      </p:sp>
      <p:sp>
        <p:nvSpPr>
          <p:cNvPr id="9" name="Text 6"/>
          <p:cNvSpPr/>
          <p:nvPr/>
        </p:nvSpPr>
        <p:spPr>
          <a:xfrm>
            <a:off x="5915978" y="2441019"/>
            <a:ext cx="6704767" cy="248722"/>
          </a:xfrm>
          <a:prstGeom prst="rect">
            <a:avLst/>
          </a:prstGeom>
          <a:noFill/>
          <a:ln/>
        </p:spPr>
        <p:txBody>
          <a:bodyPr wrap="none" rtlCol="0" anchor="t"/>
          <a:lstStyle/>
          <a:p>
            <a:pPr marL="342900" indent="-342900" algn="l">
              <a:lnSpc>
                <a:spcPts val="1960"/>
              </a:lnSpc>
              <a:buSzPct val="100000"/>
              <a:buChar char="•"/>
            </a:pPr>
            <a:r>
              <a:rPr lang="en-US" sz="1225" dirty="0">
                <a:solidFill>
                  <a:srgbClr val="D6E5EF"/>
                </a:solidFill>
                <a:latin typeface="Source Sans Pro" pitchFamily="34" charset="0"/>
                <a:ea typeface="Source Sans Pro" pitchFamily="34" charset="-122"/>
                <a:cs typeface="Source Sans Pro" pitchFamily="34" charset="-120"/>
              </a:rPr>
              <a:t>Fans, analysts, and fantasy sports enthusiasts seek reliable methods to anticipate match outcomes.</a:t>
            </a:r>
            <a:endParaRPr lang="en-US" sz="1225" dirty="0"/>
          </a:p>
        </p:txBody>
      </p:sp>
      <p:sp>
        <p:nvSpPr>
          <p:cNvPr id="10" name="Text 7"/>
          <p:cNvSpPr/>
          <p:nvPr/>
        </p:nvSpPr>
        <p:spPr>
          <a:xfrm>
            <a:off x="5916097" y="2864644"/>
            <a:ext cx="6704648" cy="248722"/>
          </a:xfrm>
          <a:prstGeom prst="rect">
            <a:avLst/>
          </a:prstGeom>
          <a:noFill/>
          <a:ln/>
        </p:spPr>
        <p:txBody>
          <a:bodyPr wrap="none" rtlCol="0" anchor="t"/>
          <a:lstStyle/>
          <a:p>
            <a:pPr marL="342900" indent="-342900" algn="l">
              <a:lnSpc>
                <a:spcPts val="1960"/>
              </a:lnSpc>
              <a:buSzPct val="100000"/>
              <a:buFont typeface="+mj-lt"/>
              <a:buAutoNum type="arabicPeriod"/>
            </a:pPr>
            <a:r>
              <a:rPr lang="en-US" sz="1225" b="1" dirty="0">
                <a:solidFill>
                  <a:srgbClr val="D6E5EF"/>
                </a:solidFill>
                <a:latin typeface="Source Sans Pro" pitchFamily="34" charset="0"/>
                <a:ea typeface="Source Sans Pro" pitchFamily="34" charset="-122"/>
                <a:cs typeface="Source Sans Pro" pitchFamily="34" charset="-120"/>
              </a:rPr>
              <a:t>Traditional Methods</a:t>
            </a:r>
            <a:endParaRPr lang="en-US" sz="1225" dirty="0"/>
          </a:p>
        </p:txBody>
      </p:sp>
      <p:sp>
        <p:nvSpPr>
          <p:cNvPr id="11" name="Text 8"/>
          <p:cNvSpPr/>
          <p:nvPr/>
        </p:nvSpPr>
        <p:spPr>
          <a:xfrm>
            <a:off x="6164818" y="3175516"/>
            <a:ext cx="6455926"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D6E5EF"/>
                </a:solidFill>
                <a:latin typeface="Source Sans Pro" pitchFamily="34" charset="0"/>
                <a:ea typeface="Source Sans Pro" pitchFamily="34" charset="-122"/>
                <a:cs typeface="Source Sans Pro" pitchFamily="34" charset="-120"/>
              </a:rPr>
              <a:t>Discuss any traditional or manual methods currently employed for predicting cricket scores.</a:t>
            </a:r>
            <a:endParaRPr lang="en-US" sz="1225" dirty="0"/>
          </a:p>
        </p:txBody>
      </p:sp>
      <p:sp>
        <p:nvSpPr>
          <p:cNvPr id="12" name="Text 9"/>
          <p:cNvSpPr/>
          <p:nvPr/>
        </p:nvSpPr>
        <p:spPr>
          <a:xfrm>
            <a:off x="6164818" y="3486388"/>
            <a:ext cx="6455926" cy="497443"/>
          </a:xfrm>
          <a:prstGeom prst="rect">
            <a:avLst/>
          </a:prstGeom>
          <a:noFill/>
          <a:ln/>
        </p:spPr>
        <p:txBody>
          <a:bodyPr wrap="square" rtlCol="0" anchor="t"/>
          <a:lstStyle/>
          <a:p>
            <a:pPr marL="685800" lvl="1" indent="-342900" algn="l">
              <a:lnSpc>
                <a:spcPts val="1960"/>
              </a:lnSpc>
              <a:buSzPct val="100000"/>
              <a:buChar char="•"/>
            </a:pPr>
            <a:r>
              <a:rPr lang="en-US" sz="1225" dirty="0">
                <a:solidFill>
                  <a:srgbClr val="D6E5EF"/>
                </a:solidFill>
                <a:latin typeface="Source Sans Pro" pitchFamily="34" charset="0"/>
                <a:ea typeface="Source Sans Pro" pitchFamily="34" charset="-122"/>
                <a:cs typeface="Source Sans Pro" pitchFamily="34" charset="-120"/>
              </a:rPr>
              <a:t>Highlight the challenges and limitations of these methods, such as reliance on subjective judgment or lack of data-driven insights.</a:t>
            </a:r>
            <a:endParaRPr lang="en-US" sz="1225" dirty="0"/>
          </a:p>
        </p:txBody>
      </p:sp>
      <p:sp>
        <p:nvSpPr>
          <p:cNvPr id="13" name="Text 10"/>
          <p:cNvSpPr/>
          <p:nvPr/>
        </p:nvSpPr>
        <p:spPr>
          <a:xfrm>
            <a:off x="5916097" y="4045982"/>
            <a:ext cx="6704648" cy="248722"/>
          </a:xfrm>
          <a:prstGeom prst="rect">
            <a:avLst/>
          </a:prstGeom>
          <a:noFill/>
          <a:ln/>
        </p:spPr>
        <p:txBody>
          <a:bodyPr wrap="none" rtlCol="0" anchor="t"/>
          <a:lstStyle/>
          <a:p>
            <a:pPr marL="342900" indent="-342900" algn="l">
              <a:lnSpc>
                <a:spcPts val="1960"/>
              </a:lnSpc>
              <a:buSzPct val="100000"/>
              <a:buFont typeface="+mj-lt"/>
              <a:buAutoNum type="arabicPeriod" startAt="2"/>
            </a:pPr>
            <a:r>
              <a:rPr lang="en-US" sz="1225" b="1" dirty="0">
                <a:solidFill>
                  <a:srgbClr val="D6E5EF"/>
                </a:solidFill>
                <a:latin typeface="Source Sans Pro" pitchFamily="34" charset="0"/>
                <a:ea typeface="Source Sans Pro" pitchFamily="34" charset="-122"/>
                <a:cs typeface="Source Sans Pro" pitchFamily="34" charset="-120"/>
              </a:rPr>
              <a:t>Challenges Faced</a:t>
            </a:r>
            <a:endParaRPr lang="en-US" sz="1225" dirty="0"/>
          </a:p>
        </p:txBody>
      </p:sp>
      <p:sp>
        <p:nvSpPr>
          <p:cNvPr id="14" name="Text 11"/>
          <p:cNvSpPr/>
          <p:nvPr/>
        </p:nvSpPr>
        <p:spPr>
          <a:xfrm>
            <a:off x="6164818" y="4356854"/>
            <a:ext cx="6455926" cy="248722"/>
          </a:xfrm>
          <a:prstGeom prst="rect">
            <a:avLst/>
          </a:prstGeom>
          <a:noFill/>
          <a:ln/>
        </p:spPr>
        <p:txBody>
          <a:bodyPr wrap="none" rtlCol="0" anchor="t"/>
          <a:lstStyle/>
          <a:p>
            <a:pPr marL="685800" lvl="1" indent="-342900" algn="l">
              <a:lnSpc>
                <a:spcPts val="1960"/>
              </a:lnSpc>
              <a:buSzPct val="100000"/>
              <a:buChar char="•"/>
            </a:pPr>
            <a:r>
              <a:rPr lang="en-US" sz="1225" b="1" dirty="0">
                <a:solidFill>
                  <a:srgbClr val="D6E5EF"/>
                </a:solidFill>
                <a:latin typeface="Source Sans Pro" pitchFamily="34" charset="0"/>
                <a:ea typeface="Source Sans Pro" pitchFamily="34" charset="-122"/>
                <a:cs typeface="Source Sans Pro" pitchFamily="34" charset="-120"/>
              </a:rPr>
              <a:t>Expert Opinion:</a:t>
            </a:r>
            <a:endParaRPr lang="en-US" sz="1225" dirty="0"/>
          </a:p>
        </p:txBody>
      </p:sp>
      <p:sp>
        <p:nvSpPr>
          <p:cNvPr id="15" name="Text 12"/>
          <p:cNvSpPr/>
          <p:nvPr/>
        </p:nvSpPr>
        <p:spPr>
          <a:xfrm>
            <a:off x="5915978" y="4667726"/>
            <a:ext cx="6704767" cy="497443"/>
          </a:xfrm>
          <a:prstGeom prst="rect">
            <a:avLst/>
          </a:prstGeom>
          <a:noFill/>
          <a:ln/>
        </p:spPr>
        <p:txBody>
          <a:bodyPr wrap="square" rtlCol="0" anchor="t"/>
          <a:lstStyle/>
          <a:p>
            <a:pPr marL="342900" indent="-342900" algn="l">
              <a:lnSpc>
                <a:spcPts val="1960"/>
              </a:lnSpc>
              <a:buSzPct val="100000"/>
              <a:buChar char="•"/>
            </a:pPr>
            <a:r>
              <a:rPr lang="en-US" sz="1225" dirty="0">
                <a:solidFill>
                  <a:srgbClr val="D6E5EF"/>
                </a:solidFill>
                <a:latin typeface="Source Sans Pro" pitchFamily="34" charset="0"/>
                <a:ea typeface="Source Sans Pro" pitchFamily="34" charset="-122"/>
                <a:cs typeface="Source Sans Pro" pitchFamily="34" charset="-120"/>
              </a:rPr>
              <a:t>Historically, cricket score predictions often relied on the expertise of seasoned cricket analysts, commentators, and former players.</a:t>
            </a:r>
            <a:endParaRPr lang="en-US" sz="1225" dirty="0"/>
          </a:p>
        </p:txBody>
      </p:sp>
      <p:sp>
        <p:nvSpPr>
          <p:cNvPr id="16" name="Text 13"/>
          <p:cNvSpPr/>
          <p:nvPr/>
        </p:nvSpPr>
        <p:spPr>
          <a:xfrm>
            <a:off x="5915978" y="5227320"/>
            <a:ext cx="6704767" cy="497443"/>
          </a:xfrm>
          <a:prstGeom prst="rect">
            <a:avLst/>
          </a:prstGeom>
          <a:noFill/>
          <a:ln/>
        </p:spPr>
        <p:txBody>
          <a:bodyPr wrap="square" rtlCol="0" anchor="t"/>
          <a:lstStyle/>
          <a:p>
            <a:pPr marL="342900" indent="-342900" algn="l">
              <a:lnSpc>
                <a:spcPts val="1960"/>
              </a:lnSpc>
              <a:buSzPct val="100000"/>
              <a:buChar char="•"/>
            </a:pPr>
            <a:r>
              <a:rPr lang="en-US" sz="1225" dirty="0">
                <a:solidFill>
                  <a:srgbClr val="D6E5EF"/>
                </a:solidFill>
                <a:latin typeface="Source Sans Pro" pitchFamily="34" charset="0"/>
                <a:ea typeface="Source Sans Pro" pitchFamily="34" charset="-122"/>
                <a:cs typeface="Source Sans Pro" pitchFamily="34" charset="-120"/>
              </a:rPr>
              <a:t>Expert opinions were based on their knowledge of player performance, team dynamics, and conditions, but subjectivity could impact accuracy.</a:t>
            </a:r>
            <a:endParaRPr lang="en-US" sz="1225" dirty="0"/>
          </a:p>
        </p:txBody>
      </p:sp>
      <p:sp>
        <p:nvSpPr>
          <p:cNvPr id="17" name="Text 14"/>
          <p:cNvSpPr/>
          <p:nvPr/>
        </p:nvSpPr>
        <p:spPr>
          <a:xfrm>
            <a:off x="5916097" y="5786914"/>
            <a:ext cx="6704648" cy="248722"/>
          </a:xfrm>
          <a:prstGeom prst="rect">
            <a:avLst/>
          </a:prstGeom>
          <a:noFill/>
          <a:ln/>
        </p:spPr>
        <p:txBody>
          <a:bodyPr wrap="none" rtlCol="0" anchor="t"/>
          <a:lstStyle/>
          <a:p>
            <a:pPr marL="342900" indent="-342900" algn="l">
              <a:lnSpc>
                <a:spcPts val="1960"/>
              </a:lnSpc>
              <a:buSzPct val="100000"/>
              <a:buFont typeface="+mj-lt"/>
              <a:buAutoNum type="arabicPeriod"/>
            </a:pPr>
            <a:r>
              <a:rPr lang="en-US" sz="1225" b="1" dirty="0">
                <a:solidFill>
                  <a:srgbClr val="D6E5EF"/>
                </a:solidFill>
                <a:latin typeface="Source Sans Pro" pitchFamily="34" charset="0"/>
                <a:ea typeface="Source Sans Pro" pitchFamily="34" charset="-122"/>
                <a:cs typeface="Source Sans Pro" pitchFamily="34" charset="-120"/>
              </a:rPr>
              <a:t>Data Sources</a:t>
            </a:r>
            <a:endParaRPr lang="en-US" sz="1225" dirty="0"/>
          </a:p>
        </p:txBody>
      </p:sp>
      <p:sp>
        <p:nvSpPr>
          <p:cNvPr id="18" name="Text 15"/>
          <p:cNvSpPr/>
          <p:nvPr/>
        </p:nvSpPr>
        <p:spPr>
          <a:xfrm>
            <a:off x="6164818" y="6097786"/>
            <a:ext cx="6455926" cy="248722"/>
          </a:xfrm>
          <a:prstGeom prst="rect">
            <a:avLst/>
          </a:prstGeom>
          <a:noFill/>
          <a:ln/>
        </p:spPr>
        <p:txBody>
          <a:bodyPr wrap="none" rtlCol="0" anchor="t"/>
          <a:lstStyle/>
          <a:p>
            <a:pPr marL="685800" lvl="1" indent="-342900" algn="l">
              <a:lnSpc>
                <a:spcPts val="1960"/>
              </a:lnSpc>
              <a:buSzPct val="100000"/>
              <a:buChar char="•"/>
            </a:pPr>
            <a:r>
              <a:rPr lang="en-US" sz="1225" b="1" dirty="0">
                <a:solidFill>
                  <a:srgbClr val="D6E5EF"/>
                </a:solidFill>
                <a:latin typeface="Source Sans Pro" pitchFamily="34" charset="0"/>
                <a:ea typeface="Source Sans Pro" pitchFamily="34" charset="-122"/>
                <a:cs typeface="Source Sans Pro" pitchFamily="34" charset="-120"/>
              </a:rPr>
              <a:t>Data Sources Traditionally Used for Cricket Score Prediction:</a:t>
            </a:r>
            <a:endParaRPr lang="en-US" sz="1225" dirty="0"/>
          </a:p>
        </p:txBody>
      </p:sp>
      <p:sp>
        <p:nvSpPr>
          <p:cNvPr id="19" name="Text 16"/>
          <p:cNvSpPr/>
          <p:nvPr/>
        </p:nvSpPr>
        <p:spPr>
          <a:xfrm>
            <a:off x="5916097" y="6408658"/>
            <a:ext cx="6704648" cy="248722"/>
          </a:xfrm>
          <a:prstGeom prst="rect">
            <a:avLst/>
          </a:prstGeom>
          <a:noFill/>
          <a:ln/>
        </p:spPr>
        <p:txBody>
          <a:bodyPr wrap="none" rtlCol="0" anchor="t"/>
          <a:lstStyle/>
          <a:p>
            <a:pPr marL="342900" indent="-342900" algn="l">
              <a:lnSpc>
                <a:spcPts val="1960"/>
              </a:lnSpc>
              <a:buSzPct val="100000"/>
              <a:buFont typeface="+mj-lt"/>
              <a:buAutoNum type="arabicPeriod" startAt="2"/>
            </a:pPr>
            <a:r>
              <a:rPr lang="en-US" sz="1225" b="1" dirty="0">
                <a:solidFill>
                  <a:srgbClr val="D6E5EF"/>
                </a:solidFill>
                <a:latin typeface="Source Sans Pro" pitchFamily="34" charset="0"/>
                <a:ea typeface="Source Sans Pro" pitchFamily="34" charset="-122"/>
                <a:cs typeface="Source Sans Pro" pitchFamily="34" charset="-120"/>
              </a:rPr>
              <a:t>Historical Match Data:</a:t>
            </a:r>
            <a:endParaRPr lang="en-US" sz="1225" dirty="0"/>
          </a:p>
        </p:txBody>
      </p:sp>
      <p:sp>
        <p:nvSpPr>
          <p:cNvPr id="20" name="Text 17"/>
          <p:cNvSpPr/>
          <p:nvPr/>
        </p:nvSpPr>
        <p:spPr>
          <a:xfrm>
            <a:off x="6164818" y="6719530"/>
            <a:ext cx="6455926" cy="746165"/>
          </a:xfrm>
          <a:prstGeom prst="rect">
            <a:avLst/>
          </a:prstGeom>
          <a:noFill/>
          <a:ln/>
        </p:spPr>
        <p:txBody>
          <a:bodyPr wrap="square" rtlCol="0" anchor="t"/>
          <a:lstStyle/>
          <a:p>
            <a:pPr marL="685800" lvl="1" indent="-342900" algn="l">
              <a:lnSpc>
                <a:spcPts val="1960"/>
              </a:lnSpc>
              <a:buSzPct val="100000"/>
              <a:buChar char="•"/>
            </a:pPr>
            <a:r>
              <a:rPr lang="en-US" sz="1225" i="1" dirty="0">
                <a:solidFill>
                  <a:srgbClr val="D6E5EF"/>
                </a:solidFill>
                <a:latin typeface="Source Sans Pro" pitchFamily="34" charset="0"/>
                <a:ea typeface="Source Sans Pro" pitchFamily="34" charset="-122"/>
                <a:cs typeface="Source Sans Pro" pitchFamily="34" charset="-120"/>
              </a:rPr>
              <a:t>Description:</a:t>
            </a:r>
            <a:r>
              <a:rPr lang="en-US" sz="1225" dirty="0">
                <a:solidFill>
                  <a:srgbClr val="D6E5EF"/>
                </a:solidFill>
                <a:latin typeface="Source Sans Pro" pitchFamily="34" charset="0"/>
                <a:ea typeface="Source Sans Pro" pitchFamily="34" charset="-122"/>
                <a:cs typeface="Source Sans Pro" pitchFamily="34" charset="-120"/>
              </a:rPr>
              <a:t> Historical match data includes detailed statistics from past cricket matches. This encompasses information on runs scored, wickets taken, batting and bowling averages, and match outcomes.</a:t>
            </a:r>
            <a:endParaRPr lang="en-US" sz="1225" dirty="0"/>
          </a:p>
        </p:txBody>
      </p:sp>
      <p:sp>
        <p:nvSpPr>
          <p:cNvPr id="21" name="Text 18"/>
          <p:cNvSpPr/>
          <p:nvPr/>
        </p:nvSpPr>
        <p:spPr>
          <a:xfrm>
            <a:off x="6164818" y="7527846"/>
            <a:ext cx="6455926" cy="248722"/>
          </a:xfrm>
          <a:prstGeom prst="rect">
            <a:avLst/>
          </a:prstGeom>
          <a:noFill/>
          <a:ln/>
        </p:spPr>
        <p:txBody>
          <a:bodyPr wrap="none" rtlCol="0" anchor="t"/>
          <a:lstStyle/>
          <a:p>
            <a:pPr marL="685800" lvl="1" indent="-342900" algn="l">
              <a:lnSpc>
                <a:spcPts val="1960"/>
              </a:lnSpc>
              <a:buSzPct val="100000"/>
              <a:buChar char="•"/>
            </a:pPr>
            <a:r>
              <a:rPr lang="en-US" sz="1225" i="1" dirty="0">
                <a:solidFill>
                  <a:srgbClr val="D6E5EF"/>
                </a:solidFill>
                <a:latin typeface="Source Sans Pro" pitchFamily="34" charset="0"/>
                <a:ea typeface="Source Sans Pro" pitchFamily="34" charset="-122"/>
                <a:cs typeface="Source Sans Pro" pitchFamily="34" charset="-120"/>
              </a:rPr>
              <a:t>Source:</a:t>
            </a:r>
            <a:r>
              <a:rPr lang="en-US" sz="1225" dirty="0">
                <a:solidFill>
                  <a:srgbClr val="D6E5EF"/>
                </a:solidFill>
                <a:latin typeface="Source Sans Pro" pitchFamily="34" charset="0"/>
                <a:ea typeface="Source Sans Pro" pitchFamily="34" charset="-122"/>
                <a:cs typeface="Source Sans Pro" pitchFamily="34" charset="-120"/>
              </a:rPr>
              <a:t> Cricket scorebooks, official cricket databases, and statistical repositories.</a:t>
            </a:r>
            <a:endParaRPr lang="en-US" sz="1225" dirty="0"/>
          </a:p>
        </p:txBody>
      </p:sp>
      <p:sp>
        <p:nvSpPr>
          <p:cNvPr id="22" name="Text 19"/>
          <p:cNvSpPr/>
          <p:nvPr/>
        </p:nvSpPr>
        <p:spPr>
          <a:xfrm>
            <a:off x="5916097" y="7838718"/>
            <a:ext cx="6704648" cy="248722"/>
          </a:xfrm>
          <a:prstGeom prst="rect">
            <a:avLst/>
          </a:prstGeom>
          <a:noFill/>
          <a:ln/>
        </p:spPr>
        <p:txBody>
          <a:bodyPr wrap="none" rtlCol="0" anchor="t"/>
          <a:lstStyle/>
          <a:p>
            <a:pPr marL="342900" indent="-342900" algn="l">
              <a:lnSpc>
                <a:spcPts val="1960"/>
              </a:lnSpc>
              <a:buSzPct val="100000"/>
              <a:buFont typeface="+mj-lt"/>
              <a:buAutoNum type="arabicPeriod" startAt="3"/>
            </a:pPr>
            <a:r>
              <a:rPr lang="en-US" sz="1225" b="1" dirty="0">
                <a:solidFill>
                  <a:srgbClr val="D6E5EF"/>
                </a:solidFill>
                <a:latin typeface="Source Sans Pro" pitchFamily="34" charset="0"/>
                <a:ea typeface="Source Sans Pro" pitchFamily="34" charset="-122"/>
                <a:cs typeface="Source Sans Pro" pitchFamily="34" charset="-120"/>
              </a:rPr>
              <a:t>Scope for Improvement</a:t>
            </a:r>
            <a:endParaRPr lang="en-US" sz="1225" dirty="0"/>
          </a:p>
        </p:txBody>
      </p:sp>
      <p:sp>
        <p:nvSpPr>
          <p:cNvPr id="23" name="Text 20"/>
          <p:cNvSpPr/>
          <p:nvPr/>
        </p:nvSpPr>
        <p:spPr>
          <a:xfrm>
            <a:off x="5667256" y="8262342"/>
            <a:ext cx="6953488" cy="248722"/>
          </a:xfrm>
          <a:prstGeom prst="rect">
            <a:avLst/>
          </a:prstGeom>
          <a:noFill/>
          <a:ln/>
        </p:spPr>
        <p:txBody>
          <a:bodyPr wrap="none" rtlCol="0" anchor="t"/>
          <a:lstStyle/>
          <a:p>
            <a:pPr marL="0" indent="0">
              <a:lnSpc>
                <a:spcPts val="1960"/>
              </a:lnSpc>
              <a:buNone/>
            </a:pPr>
            <a:r>
              <a:rPr lang="en-US" sz="1225" b="1" dirty="0">
                <a:solidFill>
                  <a:srgbClr val="D6E5EF"/>
                </a:solidFill>
                <a:latin typeface="Source Sans Pro" pitchFamily="34" charset="0"/>
                <a:ea typeface="Source Sans Pro" pitchFamily="34" charset="-122"/>
                <a:cs typeface="Source Sans Pro" pitchFamily="34" charset="-120"/>
              </a:rPr>
              <a:t>Need for Advancements in Cricket Score Prediction:</a:t>
            </a:r>
            <a:endParaRPr lang="en-US" sz="1225" dirty="0"/>
          </a:p>
        </p:txBody>
      </p:sp>
      <p:sp>
        <p:nvSpPr>
          <p:cNvPr id="24" name="Text 21"/>
          <p:cNvSpPr/>
          <p:nvPr/>
        </p:nvSpPr>
        <p:spPr>
          <a:xfrm>
            <a:off x="5916097" y="8685967"/>
            <a:ext cx="6704648" cy="248722"/>
          </a:xfrm>
          <a:prstGeom prst="rect">
            <a:avLst/>
          </a:prstGeom>
          <a:noFill/>
          <a:ln/>
        </p:spPr>
        <p:txBody>
          <a:bodyPr wrap="none" rtlCol="0" anchor="t"/>
          <a:lstStyle/>
          <a:p>
            <a:pPr marL="342900" indent="-342900" algn="l">
              <a:lnSpc>
                <a:spcPts val="1960"/>
              </a:lnSpc>
              <a:buSzPct val="100000"/>
              <a:buFont typeface="+mj-lt"/>
              <a:buAutoNum type="arabicPeriod"/>
            </a:pPr>
            <a:r>
              <a:rPr lang="en-US" sz="1225" b="1" dirty="0">
                <a:solidFill>
                  <a:srgbClr val="D6E5EF"/>
                </a:solidFill>
                <a:latin typeface="Source Sans Pro" pitchFamily="34" charset="0"/>
                <a:ea typeface="Source Sans Pro" pitchFamily="34" charset="-122"/>
                <a:cs typeface="Source Sans Pro" pitchFamily="34" charset="-120"/>
              </a:rPr>
              <a:t>Dynamic Nature of T20 Cricket:</a:t>
            </a:r>
            <a:endParaRPr lang="en-US" sz="1225" dirty="0"/>
          </a:p>
        </p:txBody>
      </p:sp>
      <p:sp>
        <p:nvSpPr>
          <p:cNvPr id="25" name="Text 22"/>
          <p:cNvSpPr/>
          <p:nvPr/>
        </p:nvSpPr>
        <p:spPr>
          <a:xfrm>
            <a:off x="6164818" y="8996839"/>
            <a:ext cx="6455926" cy="497443"/>
          </a:xfrm>
          <a:prstGeom prst="rect">
            <a:avLst/>
          </a:prstGeom>
          <a:noFill/>
          <a:ln/>
        </p:spPr>
        <p:txBody>
          <a:bodyPr wrap="square" rtlCol="0" anchor="t"/>
          <a:lstStyle/>
          <a:p>
            <a:pPr marL="685800" lvl="1" indent="-342900" algn="l">
              <a:lnSpc>
                <a:spcPts val="1960"/>
              </a:lnSpc>
              <a:buSzPct val="100000"/>
              <a:buChar char="•"/>
            </a:pPr>
            <a:r>
              <a:rPr lang="en-US" sz="1225" i="1" dirty="0">
                <a:solidFill>
                  <a:srgbClr val="D6E5EF"/>
                </a:solidFill>
                <a:latin typeface="Source Sans Pro" pitchFamily="34" charset="0"/>
                <a:ea typeface="Source Sans Pro" pitchFamily="34" charset="-122"/>
                <a:cs typeface="Source Sans Pro" pitchFamily="34" charset="-120"/>
              </a:rPr>
              <a:t>Challenge:</a:t>
            </a:r>
            <a:r>
              <a:rPr lang="en-US" sz="1225" dirty="0">
                <a:solidFill>
                  <a:srgbClr val="D6E5EF"/>
                </a:solidFill>
                <a:latin typeface="Source Sans Pro" pitchFamily="34" charset="0"/>
                <a:ea typeface="Source Sans Pro" pitchFamily="34" charset="-122"/>
                <a:cs typeface="Source Sans Pro" pitchFamily="34" charset="-120"/>
              </a:rPr>
              <a:t> T20 cricket is known for its dynamic and fast-paced nature, making it inherently unpredictable.</a:t>
            </a:r>
            <a:endParaRPr lang="en-US" sz="1225" dirty="0"/>
          </a:p>
        </p:txBody>
      </p:sp>
      <p:sp>
        <p:nvSpPr>
          <p:cNvPr id="26" name="Text 23"/>
          <p:cNvSpPr/>
          <p:nvPr/>
        </p:nvSpPr>
        <p:spPr>
          <a:xfrm>
            <a:off x="6164818" y="9556433"/>
            <a:ext cx="6455926" cy="746165"/>
          </a:xfrm>
          <a:prstGeom prst="rect">
            <a:avLst/>
          </a:prstGeom>
          <a:noFill/>
          <a:ln/>
        </p:spPr>
        <p:txBody>
          <a:bodyPr wrap="square" rtlCol="0" anchor="t"/>
          <a:lstStyle/>
          <a:p>
            <a:pPr marL="685800" lvl="1" indent="-342900" algn="l">
              <a:lnSpc>
                <a:spcPts val="1960"/>
              </a:lnSpc>
              <a:buSzPct val="100000"/>
              <a:buChar char="•"/>
            </a:pPr>
            <a:r>
              <a:rPr lang="en-US" sz="1225" i="1" dirty="0">
                <a:solidFill>
                  <a:srgbClr val="D6E5EF"/>
                </a:solidFill>
                <a:latin typeface="Source Sans Pro" pitchFamily="34" charset="0"/>
                <a:ea typeface="Source Sans Pro" pitchFamily="34" charset="-122"/>
                <a:cs typeface="Source Sans Pro" pitchFamily="34" charset="-120"/>
              </a:rPr>
              <a:t>Advancement Needed:</a:t>
            </a:r>
            <a:r>
              <a:rPr lang="en-US" sz="1225" dirty="0">
                <a:solidFill>
                  <a:srgbClr val="D6E5EF"/>
                </a:solidFill>
                <a:latin typeface="Source Sans Pro" pitchFamily="34" charset="0"/>
                <a:ea typeface="Source Sans Pro" pitchFamily="34" charset="-122"/>
                <a:cs typeface="Source Sans Pro" pitchFamily="34" charset="-120"/>
              </a:rPr>
              <a:t> Traditional methods struggle to adapt to the rapid changes and unpredictability in T20 matches. Advanced algorithms can better analyze dynamic game situations and evolving player strategies.</a:t>
            </a:r>
            <a:endParaRPr lang="en-US" sz="1225" dirty="0"/>
          </a:p>
        </p:txBody>
      </p:sp>
      <p:sp>
        <p:nvSpPr>
          <p:cNvPr id="27" name="Text 24"/>
          <p:cNvSpPr/>
          <p:nvPr/>
        </p:nvSpPr>
        <p:spPr>
          <a:xfrm>
            <a:off x="5916097" y="10364748"/>
            <a:ext cx="6704648" cy="248722"/>
          </a:xfrm>
          <a:prstGeom prst="rect">
            <a:avLst/>
          </a:prstGeom>
          <a:noFill/>
          <a:ln/>
        </p:spPr>
        <p:txBody>
          <a:bodyPr wrap="none" rtlCol="0" anchor="t"/>
          <a:lstStyle/>
          <a:p>
            <a:pPr marL="342900" indent="-342900" algn="l">
              <a:lnSpc>
                <a:spcPts val="1960"/>
              </a:lnSpc>
              <a:buSzPct val="100000"/>
              <a:buFont typeface="+mj-lt"/>
              <a:buAutoNum type="arabicPeriod" startAt="2"/>
            </a:pPr>
            <a:r>
              <a:rPr lang="en-US" sz="1225" b="1" dirty="0">
                <a:solidFill>
                  <a:srgbClr val="D6E5EF"/>
                </a:solidFill>
                <a:latin typeface="Source Sans Pro" pitchFamily="34" charset="0"/>
                <a:ea typeface="Source Sans Pro" pitchFamily="34" charset="-122"/>
                <a:cs typeface="Source Sans Pro" pitchFamily="34" charset="-120"/>
              </a:rPr>
              <a:t>User Experience</a:t>
            </a:r>
            <a:endParaRPr lang="en-US" sz="1225" dirty="0"/>
          </a:p>
        </p:txBody>
      </p:sp>
      <p:sp>
        <p:nvSpPr>
          <p:cNvPr id="28" name="Text 25"/>
          <p:cNvSpPr/>
          <p:nvPr/>
        </p:nvSpPr>
        <p:spPr>
          <a:xfrm>
            <a:off x="6164818" y="10675620"/>
            <a:ext cx="6455926" cy="248722"/>
          </a:xfrm>
          <a:prstGeom prst="rect">
            <a:avLst/>
          </a:prstGeom>
          <a:noFill/>
          <a:ln/>
        </p:spPr>
        <p:txBody>
          <a:bodyPr wrap="none" rtlCol="0" anchor="t"/>
          <a:lstStyle/>
          <a:p>
            <a:pPr marL="685800" lvl="1" indent="-342900" algn="l">
              <a:lnSpc>
                <a:spcPts val="1960"/>
              </a:lnSpc>
              <a:buSzPct val="100000"/>
              <a:buChar char="•"/>
            </a:pPr>
            <a:r>
              <a:rPr lang="en-US" sz="1225" b="1" dirty="0">
                <a:solidFill>
                  <a:srgbClr val="D6E5EF"/>
                </a:solidFill>
                <a:latin typeface="Source Sans Pro" pitchFamily="34" charset="0"/>
                <a:ea typeface="Source Sans Pro" pitchFamily="34" charset="-122"/>
                <a:cs typeface="Source Sans Pro" pitchFamily="34" charset="-120"/>
              </a:rPr>
              <a:t>Limited Scope for Real-time Analysis:</a:t>
            </a:r>
            <a:endParaRPr lang="en-US" sz="1225" dirty="0"/>
          </a:p>
        </p:txBody>
      </p:sp>
      <p:sp>
        <p:nvSpPr>
          <p:cNvPr id="29" name="Text 26"/>
          <p:cNvSpPr/>
          <p:nvPr/>
        </p:nvSpPr>
        <p:spPr>
          <a:xfrm>
            <a:off x="5915978" y="10986492"/>
            <a:ext cx="6704767" cy="248722"/>
          </a:xfrm>
          <a:prstGeom prst="rect">
            <a:avLst/>
          </a:prstGeom>
          <a:noFill/>
          <a:ln/>
        </p:spPr>
        <p:txBody>
          <a:bodyPr wrap="none" rtlCol="0" anchor="t"/>
          <a:lstStyle/>
          <a:p>
            <a:pPr marL="342900" indent="-342900" algn="l">
              <a:lnSpc>
                <a:spcPts val="1960"/>
              </a:lnSpc>
              <a:buSzPct val="100000"/>
              <a:buChar char="•"/>
            </a:pPr>
            <a:r>
              <a:rPr lang="en-US" sz="1225" i="1" dirty="0">
                <a:solidFill>
                  <a:srgbClr val="D6E5EF"/>
                </a:solidFill>
                <a:latin typeface="Source Sans Pro" pitchFamily="34" charset="0"/>
                <a:ea typeface="Source Sans Pro" pitchFamily="34" charset="-122"/>
                <a:cs typeface="Source Sans Pro" pitchFamily="34" charset="-120"/>
              </a:rPr>
              <a:t>Feedback:</a:t>
            </a:r>
            <a:r>
              <a:rPr lang="en-US" sz="1225" dirty="0">
                <a:solidFill>
                  <a:srgbClr val="D6E5EF"/>
                </a:solidFill>
                <a:latin typeface="Source Sans Pro" pitchFamily="34" charset="0"/>
                <a:ea typeface="Source Sans Pro" pitchFamily="34" charset="-122"/>
                <a:cs typeface="Source Sans Pro" pitchFamily="34" charset="-120"/>
              </a:rPr>
              <a:t> Users express a desire for real-time insights during matches.</a:t>
            </a:r>
            <a:endParaRPr lang="en-US" sz="1225" dirty="0"/>
          </a:p>
        </p:txBody>
      </p:sp>
      <p:sp>
        <p:nvSpPr>
          <p:cNvPr id="30" name="Text 27"/>
          <p:cNvSpPr/>
          <p:nvPr/>
        </p:nvSpPr>
        <p:spPr>
          <a:xfrm>
            <a:off x="5915978" y="11297364"/>
            <a:ext cx="6704767" cy="497443"/>
          </a:xfrm>
          <a:prstGeom prst="rect">
            <a:avLst/>
          </a:prstGeom>
          <a:noFill/>
          <a:ln/>
        </p:spPr>
        <p:txBody>
          <a:bodyPr wrap="square" rtlCol="0" anchor="t"/>
          <a:lstStyle/>
          <a:p>
            <a:pPr marL="342900" indent="-342900" algn="l">
              <a:lnSpc>
                <a:spcPts val="1960"/>
              </a:lnSpc>
              <a:buSzPct val="100000"/>
              <a:buChar char="•"/>
            </a:pPr>
            <a:r>
              <a:rPr lang="en-US" sz="1225" i="1" dirty="0">
                <a:solidFill>
                  <a:srgbClr val="D6E5EF"/>
                </a:solidFill>
                <a:latin typeface="Source Sans Pro" pitchFamily="34" charset="0"/>
                <a:ea typeface="Source Sans Pro" pitchFamily="34" charset="-122"/>
                <a:cs typeface="Source Sans Pro" pitchFamily="34" charset="-120"/>
              </a:rPr>
              <a:t>Limitation:</a:t>
            </a:r>
            <a:r>
              <a:rPr lang="en-US" sz="1225" dirty="0">
                <a:solidFill>
                  <a:srgbClr val="D6E5EF"/>
                </a:solidFill>
                <a:latin typeface="Source Sans Pro" pitchFamily="34" charset="0"/>
                <a:ea typeface="Source Sans Pro" pitchFamily="34" charset="-122"/>
                <a:cs typeface="Source Sans Pro" pitchFamily="34" charset="-120"/>
              </a:rPr>
              <a:t> Traditional methods often lack the capability to incorporate real-time data, restricting their ability to adjust predictions based.</a:t>
            </a:r>
            <a:endParaRPr lang="en-US" sz="1225" dirty="0"/>
          </a:p>
        </p:txBody>
      </p:sp>
      <p:sp>
        <p:nvSpPr>
          <p:cNvPr id="31" name="Text 28"/>
          <p:cNvSpPr/>
          <p:nvPr/>
        </p:nvSpPr>
        <p:spPr>
          <a:xfrm>
            <a:off x="5667256" y="11969710"/>
            <a:ext cx="6953488" cy="2238494"/>
          </a:xfrm>
          <a:prstGeom prst="rect">
            <a:avLst/>
          </a:prstGeom>
          <a:noFill/>
          <a:ln/>
        </p:spPr>
        <p:txBody>
          <a:bodyPr wrap="square" rtlCol="0" anchor="t"/>
          <a:lstStyle/>
          <a:p>
            <a:pPr marL="0" indent="0">
              <a:lnSpc>
                <a:spcPts val="1960"/>
              </a:lnSpc>
              <a:buNone/>
            </a:pPr>
            <a:r>
              <a:rPr lang="en-US" sz="1225" b="1" dirty="0">
                <a:solidFill>
                  <a:srgbClr val="D6E5EF"/>
                </a:solidFill>
                <a:latin typeface="Source Sans Pro" pitchFamily="34" charset="0"/>
                <a:ea typeface="Source Sans Pro" pitchFamily="34" charset="-122"/>
                <a:cs typeface="Source Sans Pro" pitchFamily="34" charset="-120"/>
              </a:rPr>
              <a:t>Conclusion:</a:t>
            </a:r>
            <a:r>
              <a:rPr lang="en-US" sz="1225" dirty="0">
                <a:solidFill>
                  <a:srgbClr val="D6E5EF"/>
                </a:solidFill>
                <a:latin typeface="Source Sans Pro" pitchFamily="34" charset="0"/>
                <a:ea typeface="Source Sans Pro" pitchFamily="34" charset="-122"/>
                <a:cs typeface="Source Sans Pro" pitchFamily="34" charset="-120"/>
              </a:rPr>
              <a:t> The current landscape of cricket score prediction faces several limitations and challenges, ranging from subjectivity and reliance on historical data to struggles in adapting to the dynamic nature of T20 cricket. The need for real-time analysis, consideration of diverse factors, and improved engagement features is evident. To overcome these challenges and provide more accurate predictions, there is a clear necessity for a more advanced and sophisticated predictive model. Machine learning and data-driven approaches have the potential to revolutionize cricket score prediction by incorporating a broader range of factors, adapting to real-time dynamics, and enhancing user engagement. The pursuit of a more advanced model is essential to meet the evolving demands of the modern cricketing environment and to provide fans, analysts, and stakeholders with reliable insights into match outcomes.</a:t>
            </a:r>
            <a:endParaRPr lang="en-US" sz="1225"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10203" y="405062"/>
            <a:ext cx="14630400" cy="8745855"/>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14630400" cy="1944172"/>
          </a:xfrm>
          <a:prstGeom prst="rect">
            <a:avLst/>
          </a:prstGeom>
        </p:spPr>
      </p:pic>
      <p:sp>
        <p:nvSpPr>
          <p:cNvPr id="5" name="Text 2"/>
          <p:cNvSpPr/>
          <p:nvPr/>
        </p:nvSpPr>
        <p:spPr>
          <a:xfrm>
            <a:off x="10202" y="1918817"/>
            <a:ext cx="10454597" cy="486013"/>
          </a:xfrm>
          <a:prstGeom prst="rect">
            <a:avLst/>
          </a:prstGeom>
          <a:noFill/>
          <a:ln/>
        </p:spPr>
        <p:txBody>
          <a:bodyPr wrap="none" rtlCol="0" anchor="t"/>
          <a:lstStyle/>
          <a:p>
            <a:pPr>
              <a:lnSpc>
                <a:spcPts val="3827"/>
              </a:lnSpc>
            </a:pPr>
            <a:r>
              <a:rPr lang="en-US" sz="3062" dirty="0">
                <a:solidFill>
                  <a:srgbClr val="6EB9FC"/>
                </a:solidFill>
                <a:latin typeface="Lora" pitchFamily="34" charset="0"/>
                <a:ea typeface="Lora" pitchFamily="34" charset="-122"/>
                <a:cs typeface="Lora" pitchFamily="34" charset="-120"/>
              </a:rPr>
              <a:t>Proposed System with system architecture</a:t>
            </a:r>
            <a:endParaRPr lang="en-US" sz="3062" dirty="0"/>
          </a:p>
        </p:txBody>
      </p:sp>
      <p:sp>
        <p:nvSpPr>
          <p:cNvPr id="6" name="Text 3"/>
          <p:cNvSpPr/>
          <p:nvPr/>
        </p:nvSpPr>
        <p:spPr>
          <a:xfrm>
            <a:off x="3838456" y="3091101"/>
            <a:ext cx="6953488" cy="994886"/>
          </a:xfrm>
          <a:prstGeom prst="rect">
            <a:avLst/>
          </a:prstGeom>
          <a:noFill/>
          <a:ln/>
        </p:spPr>
        <p:txBody>
          <a:bodyPr wrap="square" rtlCol="0" anchor="t"/>
          <a:lstStyle/>
          <a:p>
            <a:pPr marL="0" indent="0">
              <a:lnSpc>
                <a:spcPts val="1960"/>
              </a:lnSpc>
              <a:buNone/>
            </a:pPr>
            <a:endParaRPr lang="en-US" sz="1225" dirty="0"/>
          </a:p>
        </p:txBody>
      </p:sp>
      <p:sp>
        <p:nvSpPr>
          <p:cNvPr id="7" name="Text 4"/>
          <p:cNvSpPr/>
          <p:nvPr/>
        </p:nvSpPr>
        <p:spPr>
          <a:xfrm>
            <a:off x="3838456" y="4260890"/>
            <a:ext cx="6953488" cy="248722"/>
          </a:xfrm>
          <a:prstGeom prst="rect">
            <a:avLst/>
          </a:prstGeom>
          <a:noFill/>
          <a:ln/>
        </p:spPr>
        <p:txBody>
          <a:bodyPr wrap="none" rtlCol="0" anchor="t"/>
          <a:lstStyle/>
          <a:p>
            <a:pPr marL="0" indent="0">
              <a:lnSpc>
                <a:spcPts val="1960"/>
              </a:lnSpc>
              <a:buNone/>
            </a:pPr>
            <a:endParaRPr lang="en-US" sz="1225" dirty="0"/>
          </a:p>
        </p:txBody>
      </p:sp>
      <p:sp>
        <p:nvSpPr>
          <p:cNvPr id="8" name="Text 5"/>
          <p:cNvSpPr/>
          <p:nvPr/>
        </p:nvSpPr>
        <p:spPr>
          <a:xfrm>
            <a:off x="4087297" y="4684514"/>
            <a:ext cx="6704648" cy="248722"/>
          </a:xfrm>
          <a:prstGeom prst="rect">
            <a:avLst/>
          </a:prstGeom>
          <a:noFill/>
          <a:ln/>
        </p:spPr>
        <p:txBody>
          <a:bodyPr wrap="none" rtlCol="0" anchor="t"/>
          <a:lstStyle/>
          <a:p>
            <a:pPr marL="342900" indent="-342900" algn="l">
              <a:lnSpc>
                <a:spcPts val="1960"/>
              </a:lnSpc>
              <a:buSzPct val="100000"/>
              <a:buFont typeface="+mj-lt"/>
              <a:buAutoNum type="arabicPeriod"/>
            </a:pPr>
            <a:endParaRPr lang="en-US" sz="1225" dirty="0"/>
          </a:p>
        </p:txBody>
      </p:sp>
      <p:sp>
        <p:nvSpPr>
          <p:cNvPr id="9" name="Text 6"/>
          <p:cNvSpPr/>
          <p:nvPr/>
        </p:nvSpPr>
        <p:spPr>
          <a:xfrm>
            <a:off x="4336018" y="5108138"/>
            <a:ext cx="6455926" cy="497443"/>
          </a:xfrm>
          <a:prstGeom prst="rect">
            <a:avLst/>
          </a:prstGeom>
          <a:noFill/>
          <a:ln/>
        </p:spPr>
        <p:txBody>
          <a:bodyPr wrap="square" rtlCol="0" anchor="t"/>
          <a:lstStyle/>
          <a:p>
            <a:pPr marL="685800" lvl="1" indent="-342900" algn="l">
              <a:lnSpc>
                <a:spcPts val="1960"/>
              </a:lnSpc>
              <a:buSzPct val="100000"/>
              <a:buChar char="•"/>
            </a:pPr>
            <a:endParaRPr lang="en-US" sz="1225" dirty="0"/>
          </a:p>
        </p:txBody>
      </p:sp>
      <p:sp>
        <p:nvSpPr>
          <p:cNvPr id="10" name="Text 7"/>
          <p:cNvSpPr/>
          <p:nvPr/>
        </p:nvSpPr>
        <p:spPr>
          <a:xfrm>
            <a:off x="4087297" y="5667732"/>
            <a:ext cx="6704648" cy="248722"/>
          </a:xfrm>
          <a:prstGeom prst="rect">
            <a:avLst/>
          </a:prstGeom>
          <a:noFill/>
          <a:ln/>
        </p:spPr>
        <p:txBody>
          <a:bodyPr wrap="none" rtlCol="0" anchor="t"/>
          <a:lstStyle/>
          <a:p>
            <a:pPr marL="342900" indent="-342900" algn="l">
              <a:lnSpc>
                <a:spcPts val="1960"/>
              </a:lnSpc>
              <a:buSzPct val="100000"/>
              <a:buFont typeface="+mj-lt"/>
              <a:buAutoNum type="arabicPeriod" startAt="2"/>
            </a:pPr>
            <a:endParaRPr lang="en-US" sz="1225" dirty="0"/>
          </a:p>
        </p:txBody>
      </p:sp>
      <p:sp>
        <p:nvSpPr>
          <p:cNvPr id="11" name="Text 8"/>
          <p:cNvSpPr/>
          <p:nvPr/>
        </p:nvSpPr>
        <p:spPr>
          <a:xfrm>
            <a:off x="4336018" y="5978604"/>
            <a:ext cx="6455926" cy="746165"/>
          </a:xfrm>
          <a:prstGeom prst="rect">
            <a:avLst/>
          </a:prstGeom>
          <a:noFill/>
          <a:ln/>
        </p:spPr>
        <p:txBody>
          <a:bodyPr wrap="square" rtlCol="0" anchor="t"/>
          <a:lstStyle/>
          <a:p>
            <a:pPr marL="685800" lvl="1" indent="-342900" algn="l">
              <a:lnSpc>
                <a:spcPts val="1960"/>
              </a:lnSpc>
              <a:buSzPct val="100000"/>
              <a:buChar char="•"/>
            </a:pPr>
            <a:endParaRPr lang="en-US" sz="1225" dirty="0"/>
          </a:p>
        </p:txBody>
      </p:sp>
      <p:sp>
        <p:nvSpPr>
          <p:cNvPr id="12" name="Text 9"/>
          <p:cNvSpPr/>
          <p:nvPr/>
        </p:nvSpPr>
        <p:spPr>
          <a:xfrm>
            <a:off x="3838456" y="6899672"/>
            <a:ext cx="6953488" cy="497443"/>
          </a:xfrm>
          <a:prstGeom prst="rect">
            <a:avLst/>
          </a:prstGeom>
          <a:noFill/>
          <a:ln/>
        </p:spPr>
        <p:txBody>
          <a:bodyPr wrap="square" rtlCol="0" anchor="t"/>
          <a:lstStyle/>
          <a:p>
            <a:pPr marL="0" indent="0">
              <a:lnSpc>
                <a:spcPts val="1960"/>
              </a:lnSpc>
              <a:buNone/>
            </a:pPr>
            <a:endParaRPr lang="en-US" sz="1225" dirty="0"/>
          </a:p>
        </p:txBody>
      </p:sp>
      <p:sp>
        <p:nvSpPr>
          <p:cNvPr id="13" name="Text 10"/>
          <p:cNvSpPr/>
          <p:nvPr/>
        </p:nvSpPr>
        <p:spPr>
          <a:xfrm>
            <a:off x="3838456" y="7572018"/>
            <a:ext cx="6953488" cy="746165"/>
          </a:xfrm>
          <a:prstGeom prst="rect">
            <a:avLst/>
          </a:prstGeom>
          <a:noFill/>
          <a:ln/>
        </p:spPr>
        <p:txBody>
          <a:bodyPr wrap="square" rtlCol="0" anchor="t"/>
          <a:lstStyle/>
          <a:p>
            <a:pPr marL="0" indent="0">
              <a:lnSpc>
                <a:spcPts val="1960"/>
              </a:lnSpc>
              <a:buNone/>
            </a:pPr>
            <a:endParaRPr lang="en-US" sz="1225" dirty="0"/>
          </a:p>
        </p:txBody>
      </p:sp>
      <p:sp>
        <p:nvSpPr>
          <p:cNvPr id="14" name="TextBox 13">
            <a:extLst>
              <a:ext uri="{FF2B5EF4-FFF2-40B4-BE49-F238E27FC236}">
                <a16:creationId xmlns:a16="http://schemas.microsoft.com/office/drawing/2014/main" id="{E99614EA-9866-79F6-1D25-0074606618AC}"/>
              </a:ext>
            </a:extLst>
          </p:cNvPr>
          <p:cNvSpPr txBox="1"/>
          <p:nvPr/>
        </p:nvSpPr>
        <p:spPr>
          <a:xfrm>
            <a:off x="159021" y="2447815"/>
            <a:ext cx="14291951" cy="7294305"/>
          </a:xfrm>
          <a:prstGeom prst="rect">
            <a:avLst/>
          </a:prstGeom>
          <a:noFill/>
        </p:spPr>
        <p:txBody>
          <a:bodyPr wrap="square" rtlCol="0">
            <a:spAutoFit/>
          </a:bodyPr>
          <a:lstStyle/>
          <a:p>
            <a:r>
              <a:rPr lang="en-US" dirty="0">
                <a:solidFill>
                  <a:schemeClr val="bg1"/>
                </a:solidFill>
              </a:rPr>
              <a:t>The provided program uses several Python libraries and frameworks for various tasks. Here are the key programs and libraries used in the code:</a:t>
            </a:r>
          </a:p>
          <a:p>
            <a:endParaRPr lang="en-US" dirty="0">
              <a:solidFill>
                <a:schemeClr val="bg1"/>
              </a:solidFill>
            </a:endParaRPr>
          </a:p>
          <a:p>
            <a:r>
              <a:rPr lang="en-US" dirty="0">
                <a:solidFill>
                  <a:schemeClr val="bg1"/>
                </a:solidFill>
              </a:rPr>
              <a:t>1. </a:t>
            </a:r>
            <a:r>
              <a:rPr lang="en-US" dirty="0" smtClean="0">
                <a:solidFill>
                  <a:schemeClr val="bg1"/>
                </a:solidFill>
              </a:rPr>
              <a:t>Pandas </a:t>
            </a:r>
            <a:r>
              <a:rPr lang="en-US" dirty="0">
                <a:solidFill>
                  <a:schemeClr val="bg1"/>
                </a:solidFill>
              </a:rPr>
              <a:t>(`import pandas as </a:t>
            </a:r>
            <a:r>
              <a:rPr lang="en-US" dirty="0" err="1">
                <a:solidFill>
                  <a:schemeClr val="bg1"/>
                </a:solidFill>
              </a:rPr>
              <a:t>pd</a:t>
            </a:r>
            <a:r>
              <a:rPr lang="en-US" dirty="0" smtClean="0">
                <a:solidFill>
                  <a:schemeClr val="bg1"/>
                </a:solidFill>
              </a:rPr>
              <a:t>`):</a:t>
            </a:r>
            <a:endParaRPr lang="en-US" dirty="0">
              <a:solidFill>
                <a:schemeClr val="bg1"/>
              </a:solidFill>
            </a:endParaRPr>
          </a:p>
          <a:p>
            <a:r>
              <a:rPr lang="en-US" dirty="0">
                <a:solidFill>
                  <a:schemeClr val="bg1"/>
                </a:solidFill>
              </a:rPr>
              <a:t>   - Used for data manipulation and analysis</a:t>
            </a:r>
            <a:r>
              <a:rPr lang="en-US" dirty="0" smtClean="0">
                <a:solidFill>
                  <a:schemeClr val="bg1"/>
                </a:solidFill>
              </a:rPr>
              <a:t>.</a:t>
            </a:r>
            <a:endParaRPr lang="en-US" dirty="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smtClean="0">
              <a:solidFill>
                <a:schemeClr val="bg1"/>
              </a:solidFill>
            </a:endParaRPr>
          </a:p>
          <a:p>
            <a:r>
              <a:rPr lang="en-US" b="1" dirty="0" smtClean="0">
                <a:solidFill>
                  <a:schemeClr val="bg1"/>
                </a:solidFill>
              </a:rPr>
              <a:t>2. Features </a:t>
            </a:r>
            <a:r>
              <a:rPr lang="en-US" b="1" dirty="0">
                <a:solidFill>
                  <a:schemeClr val="bg1"/>
                </a:solidFill>
              </a:rPr>
              <a:t>Used:</a:t>
            </a:r>
          </a:p>
          <a:p>
            <a:endParaRPr lang="en-US" b="1" dirty="0">
              <a:solidFill>
                <a:schemeClr val="bg1"/>
              </a:solidFill>
            </a:endParaRPr>
          </a:p>
          <a:p>
            <a:r>
              <a:rPr lang="en-US" b="1" dirty="0">
                <a:solidFill>
                  <a:schemeClr val="bg1"/>
                </a:solidFill>
              </a:rPr>
              <a:t>runs</a:t>
            </a:r>
          </a:p>
          <a:p>
            <a:r>
              <a:rPr lang="en-US" b="1" dirty="0">
                <a:solidFill>
                  <a:schemeClr val="bg1"/>
                </a:solidFill>
              </a:rPr>
              <a:t>wickets</a:t>
            </a:r>
          </a:p>
          <a:p>
            <a:r>
              <a:rPr lang="en-US" b="1" dirty="0">
                <a:solidFill>
                  <a:schemeClr val="bg1"/>
                </a:solidFill>
              </a:rPr>
              <a:t>overs</a:t>
            </a:r>
          </a:p>
          <a:p>
            <a:r>
              <a:rPr lang="en-US" b="1" dirty="0">
                <a:solidFill>
                  <a:schemeClr val="bg1"/>
                </a:solidFill>
              </a:rPr>
              <a:t>striker</a:t>
            </a:r>
          </a:p>
          <a:p>
            <a:r>
              <a:rPr lang="en-US" b="1" dirty="0" smtClean="0">
                <a:solidFill>
                  <a:schemeClr val="bg1"/>
                </a:solidFill>
              </a:rPr>
              <a:t>non-striker</a:t>
            </a:r>
          </a:p>
          <a:p>
            <a:endParaRPr lang="en-US" b="1" dirty="0">
              <a:solidFill>
                <a:schemeClr val="bg1"/>
              </a:solidFill>
            </a:endParaRPr>
          </a:p>
          <a:p>
            <a:r>
              <a:rPr lang="en-US" b="1" dirty="0">
                <a:solidFill>
                  <a:schemeClr val="bg1"/>
                </a:solidFill>
              </a:rPr>
              <a:t>Why didn’t I use other features?</a:t>
            </a:r>
          </a:p>
          <a:p>
            <a:endParaRPr lang="en-US" b="1" dirty="0">
              <a:solidFill>
                <a:schemeClr val="bg1"/>
              </a:solidFill>
            </a:endParaRPr>
          </a:p>
          <a:p>
            <a:r>
              <a:rPr lang="en-US" b="1" dirty="0">
                <a:solidFill>
                  <a:schemeClr val="bg1"/>
                </a:solidFill>
              </a:rPr>
              <a:t>While experimenting, all the other features didn’t make much difference in results. You can use a different combination of features and test the code on them.</a:t>
            </a:r>
          </a:p>
          <a:p>
            <a:endParaRPr lang="en-US" b="1" dirty="0">
              <a:solidFill>
                <a:schemeClr val="bg1"/>
              </a:solidFill>
            </a:endParaRPr>
          </a:p>
          <a:p>
            <a:r>
              <a:rPr lang="en-US" b="1" dirty="0">
                <a:solidFill>
                  <a:schemeClr val="bg1"/>
                </a:solidFill>
              </a:rPr>
              <a:t>Label Used: total</a:t>
            </a:r>
          </a:p>
          <a:p>
            <a:endParaRPr lang="en-US" dirty="0">
              <a:solidFill>
                <a:schemeClr val="bg1"/>
              </a:solidFill>
            </a:endParaRPr>
          </a:p>
          <a:p>
            <a:endParaRPr lang="en-US" dirty="0">
              <a:solidFill>
                <a:schemeClr val="bg1"/>
              </a:solidFill>
            </a:endParaRPr>
          </a:p>
          <a:p>
            <a:endParaRPr lang="en-US" dirty="0">
              <a:solidFill>
                <a:schemeClr val="bg1"/>
              </a:solidFill>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358" y="3707516"/>
            <a:ext cx="6601746" cy="1057423"/>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10203" y="405062"/>
            <a:ext cx="14630400" cy="8745855"/>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14630400" cy="1944172"/>
          </a:xfrm>
          <a:prstGeom prst="rect">
            <a:avLst/>
          </a:prstGeom>
        </p:spPr>
      </p:pic>
      <p:sp>
        <p:nvSpPr>
          <p:cNvPr id="5" name="Text 2"/>
          <p:cNvSpPr/>
          <p:nvPr/>
        </p:nvSpPr>
        <p:spPr>
          <a:xfrm>
            <a:off x="10202" y="1918817"/>
            <a:ext cx="10454597" cy="486013"/>
          </a:xfrm>
          <a:prstGeom prst="rect">
            <a:avLst/>
          </a:prstGeom>
          <a:noFill/>
          <a:ln/>
        </p:spPr>
        <p:txBody>
          <a:bodyPr wrap="none" rtlCol="0" anchor="t"/>
          <a:lstStyle/>
          <a:p>
            <a:pPr>
              <a:lnSpc>
                <a:spcPts val="3827"/>
              </a:lnSpc>
            </a:pPr>
            <a:endParaRPr lang="en-US" sz="3062" dirty="0"/>
          </a:p>
        </p:txBody>
      </p:sp>
      <p:sp>
        <p:nvSpPr>
          <p:cNvPr id="6" name="Text 3"/>
          <p:cNvSpPr/>
          <p:nvPr/>
        </p:nvSpPr>
        <p:spPr>
          <a:xfrm>
            <a:off x="3838456" y="3091101"/>
            <a:ext cx="6953488" cy="994886"/>
          </a:xfrm>
          <a:prstGeom prst="rect">
            <a:avLst/>
          </a:prstGeom>
          <a:noFill/>
          <a:ln/>
        </p:spPr>
        <p:txBody>
          <a:bodyPr wrap="square" rtlCol="0" anchor="t"/>
          <a:lstStyle/>
          <a:p>
            <a:pPr marL="0" indent="0">
              <a:lnSpc>
                <a:spcPts val="1960"/>
              </a:lnSpc>
              <a:buNone/>
            </a:pPr>
            <a:endParaRPr lang="en-US" sz="1225" dirty="0"/>
          </a:p>
        </p:txBody>
      </p:sp>
      <p:sp>
        <p:nvSpPr>
          <p:cNvPr id="7" name="Text 4"/>
          <p:cNvSpPr/>
          <p:nvPr/>
        </p:nvSpPr>
        <p:spPr>
          <a:xfrm>
            <a:off x="3838456" y="4260890"/>
            <a:ext cx="6953488" cy="248722"/>
          </a:xfrm>
          <a:prstGeom prst="rect">
            <a:avLst/>
          </a:prstGeom>
          <a:noFill/>
          <a:ln/>
        </p:spPr>
        <p:txBody>
          <a:bodyPr wrap="none" rtlCol="0" anchor="t"/>
          <a:lstStyle/>
          <a:p>
            <a:pPr marL="0" indent="0">
              <a:lnSpc>
                <a:spcPts val="1960"/>
              </a:lnSpc>
              <a:buNone/>
            </a:pPr>
            <a:endParaRPr lang="en-US" sz="1225" dirty="0"/>
          </a:p>
        </p:txBody>
      </p:sp>
      <p:sp>
        <p:nvSpPr>
          <p:cNvPr id="8" name="Text 5"/>
          <p:cNvSpPr/>
          <p:nvPr/>
        </p:nvSpPr>
        <p:spPr>
          <a:xfrm>
            <a:off x="4087297" y="4684514"/>
            <a:ext cx="6704648" cy="248722"/>
          </a:xfrm>
          <a:prstGeom prst="rect">
            <a:avLst/>
          </a:prstGeom>
          <a:noFill/>
          <a:ln/>
        </p:spPr>
        <p:txBody>
          <a:bodyPr wrap="none" rtlCol="0" anchor="t"/>
          <a:lstStyle/>
          <a:p>
            <a:pPr marL="342900" indent="-342900" algn="l">
              <a:lnSpc>
                <a:spcPts val="1960"/>
              </a:lnSpc>
              <a:buSzPct val="100000"/>
              <a:buFont typeface="+mj-lt"/>
              <a:buAutoNum type="arabicPeriod"/>
            </a:pPr>
            <a:endParaRPr lang="en-US" sz="1225" dirty="0"/>
          </a:p>
        </p:txBody>
      </p:sp>
      <p:sp>
        <p:nvSpPr>
          <p:cNvPr id="9" name="Text 6"/>
          <p:cNvSpPr/>
          <p:nvPr/>
        </p:nvSpPr>
        <p:spPr>
          <a:xfrm>
            <a:off x="4336018" y="5108138"/>
            <a:ext cx="6455926" cy="497443"/>
          </a:xfrm>
          <a:prstGeom prst="rect">
            <a:avLst/>
          </a:prstGeom>
          <a:noFill/>
          <a:ln/>
        </p:spPr>
        <p:txBody>
          <a:bodyPr wrap="square" rtlCol="0" anchor="t"/>
          <a:lstStyle/>
          <a:p>
            <a:pPr marL="685800" lvl="1" indent="-342900" algn="l">
              <a:lnSpc>
                <a:spcPts val="1960"/>
              </a:lnSpc>
              <a:buSzPct val="100000"/>
              <a:buChar char="•"/>
            </a:pPr>
            <a:endParaRPr lang="en-US" sz="1225" dirty="0"/>
          </a:p>
        </p:txBody>
      </p:sp>
      <p:sp>
        <p:nvSpPr>
          <p:cNvPr id="10" name="Text 7"/>
          <p:cNvSpPr/>
          <p:nvPr/>
        </p:nvSpPr>
        <p:spPr>
          <a:xfrm>
            <a:off x="4087297" y="5667732"/>
            <a:ext cx="6704648" cy="248722"/>
          </a:xfrm>
          <a:prstGeom prst="rect">
            <a:avLst/>
          </a:prstGeom>
          <a:noFill/>
          <a:ln/>
        </p:spPr>
        <p:txBody>
          <a:bodyPr wrap="none" rtlCol="0" anchor="t"/>
          <a:lstStyle/>
          <a:p>
            <a:pPr marL="342900" indent="-342900" algn="l">
              <a:lnSpc>
                <a:spcPts val="1960"/>
              </a:lnSpc>
              <a:buSzPct val="100000"/>
              <a:buFont typeface="+mj-lt"/>
              <a:buAutoNum type="arabicPeriod" startAt="2"/>
            </a:pPr>
            <a:endParaRPr lang="en-US" sz="1225" dirty="0"/>
          </a:p>
        </p:txBody>
      </p:sp>
      <p:sp>
        <p:nvSpPr>
          <p:cNvPr id="11" name="Text 8"/>
          <p:cNvSpPr/>
          <p:nvPr/>
        </p:nvSpPr>
        <p:spPr>
          <a:xfrm>
            <a:off x="4336018" y="5978604"/>
            <a:ext cx="6455926" cy="746165"/>
          </a:xfrm>
          <a:prstGeom prst="rect">
            <a:avLst/>
          </a:prstGeom>
          <a:noFill/>
          <a:ln/>
        </p:spPr>
        <p:txBody>
          <a:bodyPr wrap="square" rtlCol="0" anchor="t"/>
          <a:lstStyle/>
          <a:p>
            <a:pPr marL="685800" lvl="1" indent="-342900" algn="l">
              <a:lnSpc>
                <a:spcPts val="1960"/>
              </a:lnSpc>
              <a:buSzPct val="100000"/>
              <a:buChar char="•"/>
            </a:pPr>
            <a:endParaRPr lang="en-US" sz="1225" dirty="0"/>
          </a:p>
        </p:txBody>
      </p:sp>
      <p:sp>
        <p:nvSpPr>
          <p:cNvPr id="12" name="Text 9"/>
          <p:cNvSpPr/>
          <p:nvPr/>
        </p:nvSpPr>
        <p:spPr>
          <a:xfrm>
            <a:off x="3838456" y="6899672"/>
            <a:ext cx="6953488" cy="497443"/>
          </a:xfrm>
          <a:prstGeom prst="rect">
            <a:avLst/>
          </a:prstGeom>
          <a:noFill/>
          <a:ln/>
        </p:spPr>
        <p:txBody>
          <a:bodyPr wrap="square" rtlCol="0" anchor="t"/>
          <a:lstStyle/>
          <a:p>
            <a:pPr marL="0" indent="0">
              <a:lnSpc>
                <a:spcPts val="1960"/>
              </a:lnSpc>
              <a:buNone/>
            </a:pPr>
            <a:endParaRPr lang="en-US" sz="1225" dirty="0"/>
          </a:p>
        </p:txBody>
      </p:sp>
      <p:sp>
        <p:nvSpPr>
          <p:cNvPr id="13" name="Text 10"/>
          <p:cNvSpPr/>
          <p:nvPr/>
        </p:nvSpPr>
        <p:spPr>
          <a:xfrm>
            <a:off x="3838456" y="7572018"/>
            <a:ext cx="6953488" cy="746165"/>
          </a:xfrm>
          <a:prstGeom prst="rect">
            <a:avLst/>
          </a:prstGeom>
          <a:noFill/>
          <a:ln/>
        </p:spPr>
        <p:txBody>
          <a:bodyPr wrap="square" rtlCol="0" anchor="t"/>
          <a:lstStyle/>
          <a:p>
            <a:pPr marL="0" indent="0">
              <a:lnSpc>
                <a:spcPts val="1960"/>
              </a:lnSpc>
              <a:buNone/>
            </a:pPr>
            <a:endParaRPr lang="en-US" sz="1225" dirty="0"/>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02" y="2101281"/>
            <a:ext cx="6611273" cy="2215985"/>
          </a:xfrm>
          <a:prstGeom prst="rect">
            <a:avLst/>
          </a:prstGeom>
        </p:spPr>
      </p:pic>
      <p:sp>
        <p:nvSpPr>
          <p:cNvPr id="15" name="TextBox 14"/>
          <p:cNvSpPr txBox="1"/>
          <p:nvPr/>
        </p:nvSpPr>
        <p:spPr>
          <a:xfrm>
            <a:off x="10202" y="4684514"/>
            <a:ext cx="14609995" cy="738664"/>
          </a:xfrm>
          <a:prstGeom prst="rect">
            <a:avLst/>
          </a:prstGeom>
          <a:noFill/>
        </p:spPr>
        <p:txBody>
          <a:bodyPr wrap="square" rtlCol="0">
            <a:spAutoFit/>
          </a:bodyPr>
          <a:lstStyle/>
          <a:p>
            <a:r>
              <a:rPr lang="en-US" sz="2400" b="1" dirty="0" smtClean="0">
                <a:solidFill>
                  <a:schemeClr val="bg1"/>
                </a:solidFill>
              </a:rPr>
              <a:t>3. Splitting </a:t>
            </a:r>
            <a:r>
              <a:rPr lang="en-US" sz="2400" b="1" dirty="0">
                <a:solidFill>
                  <a:schemeClr val="bg1"/>
                </a:solidFill>
              </a:rPr>
              <a:t>data into training and testing </a:t>
            </a:r>
            <a:r>
              <a:rPr lang="en-US" sz="2400" b="1" dirty="0" smtClean="0">
                <a:solidFill>
                  <a:schemeClr val="bg1"/>
                </a:solidFill>
              </a:rPr>
              <a:t>set:-</a:t>
            </a:r>
            <a:endParaRPr lang="en-US" sz="2400" b="1" dirty="0">
              <a:solidFill>
                <a:schemeClr val="bg1"/>
              </a:solidFill>
            </a:endParaRPr>
          </a:p>
          <a:p>
            <a:endParaRPr lang="en-US" dirty="0">
              <a:solidFill>
                <a:schemeClr val="bg1"/>
              </a:solidFill>
            </a:endParaRPr>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81" y="5210238"/>
            <a:ext cx="6582694" cy="790685"/>
          </a:xfrm>
          <a:prstGeom prst="rect">
            <a:avLst/>
          </a:prstGeom>
        </p:spPr>
      </p:pic>
      <p:sp>
        <p:nvSpPr>
          <p:cNvPr id="20" name="TextBox 19"/>
          <p:cNvSpPr txBox="1"/>
          <p:nvPr/>
        </p:nvSpPr>
        <p:spPr>
          <a:xfrm>
            <a:off x="-10203" y="6119814"/>
            <a:ext cx="14015886" cy="1754326"/>
          </a:xfrm>
          <a:prstGeom prst="rect">
            <a:avLst/>
          </a:prstGeom>
          <a:noFill/>
        </p:spPr>
        <p:txBody>
          <a:bodyPr wrap="square" rtlCol="0">
            <a:spAutoFit/>
          </a:bodyPr>
          <a:lstStyle/>
          <a:p>
            <a:r>
              <a:rPr lang="en-US" sz="2000" dirty="0">
                <a:solidFill>
                  <a:schemeClr val="bg1"/>
                </a:solidFill>
              </a:rPr>
              <a:t>We will train our model on 75 percent of the dataset and test the model on remaining dataset</a:t>
            </a:r>
            <a:r>
              <a:rPr lang="en-US" sz="2000" dirty="0" smtClean="0">
                <a:solidFill>
                  <a:schemeClr val="bg1"/>
                </a:solidFill>
              </a:rPr>
              <a:t>.</a:t>
            </a:r>
          </a:p>
          <a:p>
            <a:endParaRPr lang="en-US" sz="2000" dirty="0" smtClean="0">
              <a:solidFill>
                <a:schemeClr val="bg1"/>
              </a:solidFill>
            </a:endParaRPr>
          </a:p>
          <a:p>
            <a:r>
              <a:rPr lang="en-US" sz="2400" b="1" dirty="0" smtClean="0">
                <a:solidFill>
                  <a:schemeClr val="bg1"/>
                </a:solidFill>
              </a:rPr>
              <a:t>4. Feature </a:t>
            </a:r>
            <a:r>
              <a:rPr lang="en-US" sz="2400" b="1" dirty="0">
                <a:solidFill>
                  <a:schemeClr val="bg1"/>
                </a:solidFill>
              </a:rPr>
              <a:t>Scaling the data</a:t>
            </a:r>
          </a:p>
          <a:p>
            <a:endParaRPr lang="en-US" sz="2000" dirty="0">
              <a:solidFill>
                <a:schemeClr val="bg1"/>
              </a:solidFill>
            </a:endParaRPr>
          </a:p>
          <a:p>
            <a:endParaRPr lang="en-US" sz="2000" dirty="0">
              <a:solidFill>
                <a:schemeClr val="bg1"/>
              </a:solidFill>
            </a:endParaRPr>
          </a:p>
        </p:txBody>
      </p:sp>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781" y="7181055"/>
            <a:ext cx="8859486" cy="543001"/>
          </a:xfrm>
          <a:prstGeom prst="rect">
            <a:avLst/>
          </a:prstGeom>
        </p:spPr>
      </p:pic>
      <p:sp>
        <p:nvSpPr>
          <p:cNvPr id="22" name="TextBox 21"/>
          <p:cNvSpPr txBox="1"/>
          <p:nvPr/>
        </p:nvSpPr>
        <p:spPr>
          <a:xfrm>
            <a:off x="38781" y="7874140"/>
            <a:ext cx="9799486" cy="369332"/>
          </a:xfrm>
          <a:prstGeom prst="rect">
            <a:avLst/>
          </a:prstGeom>
          <a:noFill/>
        </p:spPr>
        <p:txBody>
          <a:bodyPr wrap="square" rtlCol="0">
            <a:spAutoFit/>
          </a:bodyPr>
          <a:lstStyle/>
          <a:p>
            <a:r>
              <a:rPr lang="en-US" dirty="0">
                <a:solidFill>
                  <a:schemeClr val="bg1"/>
                </a:solidFill>
              </a:rPr>
              <a:t>Feature scaling is a very important part of machine learning</a:t>
            </a:r>
          </a:p>
        </p:txBody>
      </p:sp>
    </p:spTree>
    <p:extLst>
      <p:ext uri="{BB962C8B-B14F-4D97-AF65-F5344CB8AC3E}">
        <p14:creationId xmlns:p14="http://schemas.microsoft.com/office/powerpoint/2010/main" val="24355852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150470" y="569714"/>
            <a:ext cx="14630400" cy="8229600"/>
          </a:xfrm>
          <a:prstGeom prst="rect">
            <a:avLst/>
          </a:prstGeom>
          <a:solidFill>
            <a:srgbClr val="181A24"/>
          </a:solidFill>
          <a:ln/>
        </p:spPr>
        <p:txBody>
          <a:bodyPr/>
          <a:lstStyle/>
          <a:p>
            <a:endParaRPr lang="en-IN" dirty="0"/>
          </a:p>
        </p:txBody>
      </p:sp>
      <p:pic>
        <p:nvPicPr>
          <p:cNvPr id="4" name="Image 0" descr="preencoded.png"/>
          <p:cNvPicPr>
            <a:picLocks noChangeAspect="1"/>
          </p:cNvPicPr>
          <p:nvPr/>
        </p:nvPicPr>
        <p:blipFill>
          <a:blip r:embed="rId3"/>
          <a:stretch>
            <a:fillRect/>
          </a:stretch>
        </p:blipFill>
        <p:spPr>
          <a:xfrm>
            <a:off x="-150470" y="0"/>
            <a:ext cx="14630400" cy="1944172"/>
          </a:xfrm>
          <a:prstGeom prst="rect">
            <a:avLst/>
          </a:prstGeom>
        </p:spPr>
      </p:pic>
      <p:sp>
        <p:nvSpPr>
          <p:cNvPr id="5" name="Text 2"/>
          <p:cNvSpPr/>
          <p:nvPr/>
        </p:nvSpPr>
        <p:spPr>
          <a:xfrm>
            <a:off x="10203" y="2175075"/>
            <a:ext cx="13993664" cy="6325457"/>
          </a:xfrm>
          <a:prstGeom prst="rect">
            <a:avLst/>
          </a:prstGeom>
          <a:noFill/>
          <a:ln/>
        </p:spPr>
        <p:txBody>
          <a:bodyPr wrap="none" rtlCol="0" anchor="t"/>
          <a:lstStyle/>
          <a:p>
            <a:pPr marL="0" indent="0">
              <a:lnSpc>
                <a:spcPts val="3827"/>
              </a:lnSpc>
              <a:buNone/>
            </a:pPr>
            <a:endParaRPr lang="en-US" sz="3062" dirty="0"/>
          </a:p>
        </p:txBody>
      </p:sp>
      <p:sp>
        <p:nvSpPr>
          <p:cNvPr id="6" name="Text 3"/>
          <p:cNvSpPr/>
          <p:nvPr/>
        </p:nvSpPr>
        <p:spPr>
          <a:xfrm>
            <a:off x="3838456" y="3091101"/>
            <a:ext cx="6953488" cy="994886"/>
          </a:xfrm>
          <a:prstGeom prst="rect">
            <a:avLst/>
          </a:prstGeom>
          <a:noFill/>
          <a:ln/>
        </p:spPr>
        <p:txBody>
          <a:bodyPr wrap="square" rtlCol="0" anchor="t"/>
          <a:lstStyle/>
          <a:p>
            <a:pPr marL="0" indent="0">
              <a:lnSpc>
                <a:spcPts val="1960"/>
              </a:lnSpc>
              <a:buNone/>
            </a:pPr>
            <a:endParaRPr lang="en-US" sz="1225" dirty="0"/>
          </a:p>
        </p:txBody>
      </p:sp>
      <p:sp>
        <p:nvSpPr>
          <p:cNvPr id="7" name="Text 4"/>
          <p:cNvSpPr/>
          <p:nvPr/>
        </p:nvSpPr>
        <p:spPr>
          <a:xfrm>
            <a:off x="3838456" y="4260890"/>
            <a:ext cx="6953488" cy="248722"/>
          </a:xfrm>
          <a:prstGeom prst="rect">
            <a:avLst/>
          </a:prstGeom>
          <a:noFill/>
          <a:ln/>
        </p:spPr>
        <p:txBody>
          <a:bodyPr wrap="none" rtlCol="0" anchor="t"/>
          <a:lstStyle/>
          <a:p>
            <a:pPr marL="0" indent="0">
              <a:lnSpc>
                <a:spcPts val="1960"/>
              </a:lnSpc>
              <a:buNone/>
            </a:pPr>
            <a:endParaRPr lang="en-US" sz="1225" dirty="0"/>
          </a:p>
        </p:txBody>
      </p:sp>
      <p:sp>
        <p:nvSpPr>
          <p:cNvPr id="8" name="Text 5"/>
          <p:cNvSpPr/>
          <p:nvPr/>
        </p:nvSpPr>
        <p:spPr>
          <a:xfrm>
            <a:off x="4087297" y="4684514"/>
            <a:ext cx="6704648" cy="248722"/>
          </a:xfrm>
          <a:prstGeom prst="rect">
            <a:avLst/>
          </a:prstGeom>
          <a:noFill/>
          <a:ln/>
        </p:spPr>
        <p:txBody>
          <a:bodyPr wrap="none" rtlCol="0" anchor="t"/>
          <a:lstStyle/>
          <a:p>
            <a:pPr marL="342900" indent="-342900" algn="l">
              <a:lnSpc>
                <a:spcPts val="1960"/>
              </a:lnSpc>
              <a:buSzPct val="100000"/>
              <a:buFont typeface="+mj-lt"/>
              <a:buAutoNum type="arabicPeriod"/>
            </a:pPr>
            <a:endParaRPr lang="en-US" sz="1225" dirty="0"/>
          </a:p>
        </p:txBody>
      </p:sp>
      <p:sp>
        <p:nvSpPr>
          <p:cNvPr id="9" name="Text 6"/>
          <p:cNvSpPr/>
          <p:nvPr/>
        </p:nvSpPr>
        <p:spPr>
          <a:xfrm>
            <a:off x="4336018" y="5108138"/>
            <a:ext cx="6455926" cy="497443"/>
          </a:xfrm>
          <a:prstGeom prst="rect">
            <a:avLst/>
          </a:prstGeom>
          <a:noFill/>
          <a:ln/>
        </p:spPr>
        <p:txBody>
          <a:bodyPr wrap="square" rtlCol="0" anchor="t"/>
          <a:lstStyle/>
          <a:p>
            <a:pPr marL="685800" lvl="1" indent="-342900" algn="l">
              <a:lnSpc>
                <a:spcPts val="1960"/>
              </a:lnSpc>
              <a:buSzPct val="100000"/>
              <a:buChar char="•"/>
            </a:pPr>
            <a:endParaRPr lang="en-US" sz="1225" dirty="0"/>
          </a:p>
        </p:txBody>
      </p:sp>
      <p:sp>
        <p:nvSpPr>
          <p:cNvPr id="10" name="Text 7"/>
          <p:cNvSpPr/>
          <p:nvPr/>
        </p:nvSpPr>
        <p:spPr>
          <a:xfrm>
            <a:off x="4087297" y="5667732"/>
            <a:ext cx="6704648" cy="248722"/>
          </a:xfrm>
          <a:prstGeom prst="rect">
            <a:avLst/>
          </a:prstGeom>
          <a:noFill/>
          <a:ln/>
        </p:spPr>
        <p:txBody>
          <a:bodyPr wrap="none" rtlCol="0" anchor="t"/>
          <a:lstStyle/>
          <a:p>
            <a:pPr marL="342900" indent="-342900" algn="l">
              <a:lnSpc>
                <a:spcPts val="1960"/>
              </a:lnSpc>
              <a:buSzPct val="100000"/>
              <a:buFont typeface="+mj-lt"/>
              <a:buAutoNum type="arabicPeriod" startAt="2"/>
            </a:pPr>
            <a:endParaRPr lang="en-US" sz="1225" dirty="0"/>
          </a:p>
        </p:txBody>
      </p:sp>
      <p:sp>
        <p:nvSpPr>
          <p:cNvPr id="11" name="Text 8"/>
          <p:cNvSpPr/>
          <p:nvPr/>
        </p:nvSpPr>
        <p:spPr>
          <a:xfrm>
            <a:off x="4336018" y="5978604"/>
            <a:ext cx="6455926" cy="746165"/>
          </a:xfrm>
          <a:prstGeom prst="rect">
            <a:avLst/>
          </a:prstGeom>
          <a:noFill/>
          <a:ln/>
        </p:spPr>
        <p:txBody>
          <a:bodyPr wrap="square" rtlCol="0" anchor="t"/>
          <a:lstStyle/>
          <a:p>
            <a:pPr marL="685800" lvl="1" indent="-342900" algn="l">
              <a:lnSpc>
                <a:spcPts val="1960"/>
              </a:lnSpc>
              <a:buSzPct val="100000"/>
              <a:buChar char="•"/>
            </a:pPr>
            <a:endParaRPr lang="en-US" sz="1225" dirty="0"/>
          </a:p>
        </p:txBody>
      </p:sp>
      <p:sp>
        <p:nvSpPr>
          <p:cNvPr id="12" name="Text 9"/>
          <p:cNvSpPr/>
          <p:nvPr/>
        </p:nvSpPr>
        <p:spPr>
          <a:xfrm>
            <a:off x="3838456" y="6899672"/>
            <a:ext cx="6953488" cy="497443"/>
          </a:xfrm>
          <a:prstGeom prst="rect">
            <a:avLst/>
          </a:prstGeom>
          <a:noFill/>
          <a:ln/>
        </p:spPr>
        <p:txBody>
          <a:bodyPr wrap="square" rtlCol="0" anchor="t"/>
          <a:lstStyle/>
          <a:p>
            <a:pPr marL="0" indent="0">
              <a:lnSpc>
                <a:spcPts val="1960"/>
              </a:lnSpc>
              <a:buNone/>
            </a:pPr>
            <a:endParaRPr lang="en-US" sz="1225" dirty="0"/>
          </a:p>
        </p:txBody>
      </p:sp>
      <p:sp>
        <p:nvSpPr>
          <p:cNvPr id="13" name="Text 10"/>
          <p:cNvSpPr/>
          <p:nvPr/>
        </p:nvSpPr>
        <p:spPr>
          <a:xfrm>
            <a:off x="3838456" y="6775310"/>
            <a:ext cx="6953488" cy="746165"/>
          </a:xfrm>
          <a:prstGeom prst="rect">
            <a:avLst/>
          </a:prstGeom>
          <a:noFill/>
          <a:ln/>
        </p:spPr>
        <p:txBody>
          <a:bodyPr wrap="square" rtlCol="0" anchor="t"/>
          <a:lstStyle/>
          <a:p>
            <a:pPr marL="0" indent="0">
              <a:lnSpc>
                <a:spcPts val="1960"/>
              </a:lnSpc>
              <a:buNone/>
            </a:pPr>
            <a:endParaRPr lang="en-US" sz="1225" dirty="0"/>
          </a:p>
        </p:txBody>
      </p:sp>
      <p:sp>
        <p:nvSpPr>
          <p:cNvPr id="16" name="Rectangle 2">
            <a:extLst>
              <a:ext uri="{FF2B5EF4-FFF2-40B4-BE49-F238E27FC236}">
                <a16:creationId xmlns:a16="http://schemas.microsoft.com/office/drawing/2014/main" id="{564341B0-5088-F3E5-F4A5-252E160CC53D}"/>
              </a:ext>
            </a:extLst>
          </p:cNvPr>
          <p:cNvSpPr>
            <a:spLocks noChangeArrowheads="1"/>
          </p:cNvSpPr>
          <p:nvPr/>
        </p:nvSpPr>
        <p:spPr bwMode="auto">
          <a:xfrm>
            <a:off x="0" y="-338813"/>
            <a:ext cx="65" cy="677623"/>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3">
            <a:extLst>
              <a:ext uri="{FF2B5EF4-FFF2-40B4-BE49-F238E27FC236}">
                <a16:creationId xmlns:a16="http://schemas.microsoft.com/office/drawing/2014/main" id="{199F7C85-335E-2882-4EC1-4EDB639D668A}"/>
              </a:ext>
            </a:extLst>
          </p:cNvPr>
          <p:cNvSpPr>
            <a:spLocks noChangeArrowheads="1"/>
          </p:cNvSpPr>
          <p:nvPr/>
        </p:nvSpPr>
        <p:spPr bwMode="auto">
          <a:xfrm>
            <a:off x="0" y="-431146"/>
            <a:ext cx="65" cy="862289"/>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rgbClr val="D1D5DB"/>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TextBox 16"/>
          <p:cNvSpPr txBox="1"/>
          <p:nvPr/>
        </p:nvSpPr>
        <p:spPr>
          <a:xfrm>
            <a:off x="254000" y="2523067"/>
            <a:ext cx="13885333" cy="1261884"/>
          </a:xfrm>
          <a:prstGeom prst="rect">
            <a:avLst/>
          </a:prstGeom>
          <a:noFill/>
        </p:spPr>
        <p:txBody>
          <a:bodyPr wrap="square" rtlCol="0">
            <a:spAutoFit/>
          </a:bodyPr>
          <a:lstStyle/>
          <a:p>
            <a:r>
              <a:rPr lang="en-US" sz="2800" b="1" dirty="0" smtClean="0">
                <a:solidFill>
                  <a:schemeClr val="bg1"/>
                </a:solidFill>
              </a:rPr>
              <a:t>5. Training </a:t>
            </a:r>
            <a:r>
              <a:rPr lang="en-US" sz="2800" b="1" dirty="0">
                <a:solidFill>
                  <a:schemeClr val="bg1"/>
                </a:solidFill>
              </a:rPr>
              <a:t>the </a:t>
            </a:r>
            <a:r>
              <a:rPr lang="en-US" sz="2800" b="1" dirty="0" smtClean="0">
                <a:solidFill>
                  <a:schemeClr val="bg1"/>
                </a:solidFill>
              </a:rPr>
              <a:t>dataset:-</a:t>
            </a:r>
            <a:endParaRPr lang="en-US" sz="2800" b="1" dirty="0">
              <a:solidFill>
                <a:schemeClr val="bg1"/>
              </a:solidFill>
            </a:endParaRPr>
          </a:p>
          <a:p>
            <a:r>
              <a:rPr lang="en-US" sz="2000" dirty="0">
                <a:solidFill>
                  <a:schemeClr val="bg1"/>
                </a:solidFill>
              </a:rPr>
              <a:t>Using Linear Regression Algorithm</a:t>
            </a:r>
          </a:p>
          <a:p>
            <a:endParaRPr lang="en-US" sz="2800" dirty="0">
              <a:solidFill>
                <a:schemeClr val="bg1"/>
              </a:solidFill>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000" y="3418468"/>
            <a:ext cx="9002381" cy="714475"/>
          </a:xfrm>
          <a:prstGeom prst="rect">
            <a:avLst/>
          </a:prstGeom>
        </p:spPr>
      </p:pic>
      <p:sp>
        <p:nvSpPr>
          <p:cNvPr id="21" name="TextBox 20"/>
          <p:cNvSpPr txBox="1"/>
          <p:nvPr/>
        </p:nvSpPr>
        <p:spPr>
          <a:xfrm>
            <a:off x="10203" y="4509612"/>
            <a:ext cx="12977664" cy="677108"/>
          </a:xfrm>
          <a:prstGeom prst="rect">
            <a:avLst/>
          </a:prstGeom>
          <a:noFill/>
        </p:spPr>
        <p:txBody>
          <a:bodyPr wrap="square" rtlCol="0">
            <a:spAutoFit/>
          </a:bodyPr>
          <a:lstStyle/>
          <a:p>
            <a:r>
              <a:rPr lang="en-US" sz="2000" b="1" dirty="0" smtClean="0">
                <a:solidFill>
                  <a:schemeClr val="bg1"/>
                </a:solidFill>
              </a:rPr>
              <a:t>6. Using </a:t>
            </a:r>
            <a:r>
              <a:rPr lang="en-US" sz="2000" b="1" dirty="0">
                <a:solidFill>
                  <a:schemeClr val="bg1"/>
                </a:solidFill>
              </a:rPr>
              <a:t>Random Forest Regression Algorithm</a:t>
            </a:r>
          </a:p>
          <a:p>
            <a:endParaRPr lang="en-US" dirty="0">
              <a:solidFill>
                <a:schemeClr val="bg1"/>
              </a:solidFill>
            </a:endParaRPr>
          </a:p>
        </p:txBody>
      </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969" y="4933236"/>
            <a:ext cx="9116697" cy="2178764"/>
          </a:xfrm>
          <a:prstGeom prst="rect">
            <a:avLst/>
          </a:prstGeom>
        </p:spPr>
      </p:pic>
    </p:spTree>
    <p:extLst>
      <p:ext uri="{BB962C8B-B14F-4D97-AF65-F5344CB8AC3E}">
        <p14:creationId xmlns:p14="http://schemas.microsoft.com/office/powerpoint/2010/main" val="9981329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2783</Words>
  <Application>Microsoft Office PowerPoint</Application>
  <PresentationFormat>Custom</PresentationFormat>
  <Paragraphs>294</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Bahnschrift SemiBold</vt:lpstr>
      <vt:lpstr>Calibri</vt:lpstr>
      <vt:lpstr>Lora</vt:lpstr>
      <vt:lpstr>Söhne</vt:lpstr>
      <vt:lpstr>Source Sans Pro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syedkhalidali890@gmail.com</cp:lastModifiedBy>
  <cp:revision>37</cp:revision>
  <dcterms:created xsi:type="dcterms:W3CDTF">2024-01-17T19:16:11Z</dcterms:created>
  <dcterms:modified xsi:type="dcterms:W3CDTF">2024-05-08T17:25:51Z</dcterms:modified>
</cp:coreProperties>
</file>