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F87"/>
    <a:srgbClr val="E9F6F7"/>
    <a:srgbClr val="DAFEFF"/>
    <a:srgbClr val="00D8DF"/>
    <a:srgbClr val="424E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9"/>
    <p:restoredTop sz="96743"/>
  </p:normalViewPr>
  <p:slideViewPr>
    <p:cSldViewPr snapToGrid="0" snapToObjects="1">
      <p:cViewPr varScale="1">
        <p:scale>
          <a:sx n="124" d="100"/>
          <a:sy n="124" d="100"/>
        </p:scale>
        <p:origin x="76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FB7123-735F-5140-97B8-7CCA4F8A51BE}" type="datetimeFigureOut">
              <a:rPr lang="en-US" smtClean="0"/>
              <a:t>4/13/22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BBD235-ACE9-F24B-BBB2-3D6DEC5BC2BF}" type="slidenum">
              <a:rPr lang="en-US" smtClean="0"/>
              <a:t>‹#›</a:t>
            </a:fld>
            <a:endParaRPr lang="en-US"/>
          </a:p>
        </p:txBody>
      </p:sp>
    </p:spTree>
    <p:extLst>
      <p:ext uri="{BB962C8B-B14F-4D97-AF65-F5344CB8AC3E}">
        <p14:creationId xmlns:p14="http://schemas.microsoft.com/office/powerpoint/2010/main" val="3341699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BBD235-ACE9-F24B-BBB2-3D6DEC5BC2BF}" type="slidenum">
              <a:rPr lang="en-US" smtClean="0"/>
              <a:t>1</a:t>
            </a:fld>
            <a:endParaRPr lang="en-US"/>
          </a:p>
        </p:txBody>
      </p:sp>
    </p:spTree>
    <p:extLst>
      <p:ext uri="{BB962C8B-B14F-4D97-AF65-F5344CB8AC3E}">
        <p14:creationId xmlns:p14="http://schemas.microsoft.com/office/powerpoint/2010/main" val="2796813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8B797-CDAD-9B4F-9FAA-185F0559AE9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A0F29BB-F219-BE40-86D6-E9DCFFB4C4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800A8E6-38F8-2547-AB27-59915C57E7E0}"/>
              </a:ext>
            </a:extLst>
          </p:cNvPr>
          <p:cNvSpPr>
            <a:spLocks noGrp="1"/>
          </p:cNvSpPr>
          <p:nvPr>
            <p:ph type="dt" sz="half" idx="10"/>
          </p:nvPr>
        </p:nvSpPr>
        <p:spPr/>
        <p:txBody>
          <a:bodyPr/>
          <a:lstStyle/>
          <a:p>
            <a:fld id="{06796C7F-E2DD-8B4E-BB9F-868EB63AE722}" type="datetimeFigureOut">
              <a:rPr lang="en-US" smtClean="0"/>
              <a:t>4/13/22</a:t>
            </a:fld>
            <a:endParaRPr lang="en-US"/>
          </a:p>
        </p:txBody>
      </p:sp>
      <p:sp>
        <p:nvSpPr>
          <p:cNvPr id="5" name="Footer Placeholder 4">
            <a:extLst>
              <a:ext uri="{FF2B5EF4-FFF2-40B4-BE49-F238E27FC236}">
                <a16:creationId xmlns:a16="http://schemas.microsoft.com/office/drawing/2014/main" id="{C1D213AE-9959-334A-9C59-6B0B76ABA1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79E912-E5C6-9C42-A71B-0F3C2CDD48A0}"/>
              </a:ext>
            </a:extLst>
          </p:cNvPr>
          <p:cNvSpPr>
            <a:spLocks noGrp="1"/>
          </p:cNvSpPr>
          <p:nvPr>
            <p:ph type="sldNum" sz="quarter" idx="12"/>
          </p:nvPr>
        </p:nvSpPr>
        <p:spPr/>
        <p:txBody>
          <a:bodyPr/>
          <a:lstStyle/>
          <a:p>
            <a:fld id="{77922616-F3D4-064E-BFBD-66BA60819D73}" type="slidenum">
              <a:rPr lang="en-US" smtClean="0"/>
              <a:t>‹#›</a:t>
            </a:fld>
            <a:endParaRPr lang="en-US"/>
          </a:p>
        </p:txBody>
      </p:sp>
    </p:spTree>
    <p:extLst>
      <p:ext uri="{BB962C8B-B14F-4D97-AF65-F5344CB8AC3E}">
        <p14:creationId xmlns:p14="http://schemas.microsoft.com/office/powerpoint/2010/main" val="3144903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393B0-08C2-D747-84E9-FEF47BEA925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8863B4F-8149-B94A-8224-83696F33C8E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5F8CB21-2E82-3144-946D-35A6414312DC}"/>
              </a:ext>
            </a:extLst>
          </p:cNvPr>
          <p:cNvSpPr>
            <a:spLocks noGrp="1"/>
          </p:cNvSpPr>
          <p:nvPr>
            <p:ph type="dt" sz="half" idx="10"/>
          </p:nvPr>
        </p:nvSpPr>
        <p:spPr/>
        <p:txBody>
          <a:bodyPr/>
          <a:lstStyle/>
          <a:p>
            <a:fld id="{06796C7F-E2DD-8B4E-BB9F-868EB63AE722}" type="datetimeFigureOut">
              <a:rPr lang="en-US" smtClean="0"/>
              <a:t>4/13/22</a:t>
            </a:fld>
            <a:endParaRPr lang="en-US"/>
          </a:p>
        </p:txBody>
      </p:sp>
      <p:sp>
        <p:nvSpPr>
          <p:cNvPr id="5" name="Footer Placeholder 4">
            <a:extLst>
              <a:ext uri="{FF2B5EF4-FFF2-40B4-BE49-F238E27FC236}">
                <a16:creationId xmlns:a16="http://schemas.microsoft.com/office/drawing/2014/main" id="{83587254-7E4A-5645-875B-37B5704016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CED52A-2710-7847-880E-92459A3689F7}"/>
              </a:ext>
            </a:extLst>
          </p:cNvPr>
          <p:cNvSpPr>
            <a:spLocks noGrp="1"/>
          </p:cNvSpPr>
          <p:nvPr>
            <p:ph type="sldNum" sz="quarter" idx="12"/>
          </p:nvPr>
        </p:nvSpPr>
        <p:spPr/>
        <p:txBody>
          <a:bodyPr/>
          <a:lstStyle/>
          <a:p>
            <a:fld id="{77922616-F3D4-064E-BFBD-66BA60819D73}" type="slidenum">
              <a:rPr lang="en-US" smtClean="0"/>
              <a:t>‹#›</a:t>
            </a:fld>
            <a:endParaRPr lang="en-US"/>
          </a:p>
        </p:txBody>
      </p:sp>
    </p:spTree>
    <p:extLst>
      <p:ext uri="{BB962C8B-B14F-4D97-AF65-F5344CB8AC3E}">
        <p14:creationId xmlns:p14="http://schemas.microsoft.com/office/powerpoint/2010/main" val="1154408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5F74CC-9029-9D4E-9389-556D919C884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B91B5AF-1FA3-1646-8AA4-FA390301D35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0F07CF9-22A8-0342-AFA5-FB1834E48C96}"/>
              </a:ext>
            </a:extLst>
          </p:cNvPr>
          <p:cNvSpPr>
            <a:spLocks noGrp="1"/>
          </p:cNvSpPr>
          <p:nvPr>
            <p:ph type="dt" sz="half" idx="10"/>
          </p:nvPr>
        </p:nvSpPr>
        <p:spPr/>
        <p:txBody>
          <a:bodyPr/>
          <a:lstStyle/>
          <a:p>
            <a:fld id="{06796C7F-E2DD-8B4E-BB9F-868EB63AE722}" type="datetimeFigureOut">
              <a:rPr lang="en-US" smtClean="0"/>
              <a:t>4/13/22</a:t>
            </a:fld>
            <a:endParaRPr lang="en-US"/>
          </a:p>
        </p:txBody>
      </p:sp>
      <p:sp>
        <p:nvSpPr>
          <p:cNvPr id="5" name="Footer Placeholder 4">
            <a:extLst>
              <a:ext uri="{FF2B5EF4-FFF2-40B4-BE49-F238E27FC236}">
                <a16:creationId xmlns:a16="http://schemas.microsoft.com/office/drawing/2014/main" id="{A8DB70C7-B778-BF41-AE8B-F78A7F926C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14C35-E08A-0445-BA78-AC844D7977DE}"/>
              </a:ext>
            </a:extLst>
          </p:cNvPr>
          <p:cNvSpPr>
            <a:spLocks noGrp="1"/>
          </p:cNvSpPr>
          <p:nvPr>
            <p:ph type="sldNum" sz="quarter" idx="12"/>
          </p:nvPr>
        </p:nvSpPr>
        <p:spPr/>
        <p:txBody>
          <a:bodyPr/>
          <a:lstStyle/>
          <a:p>
            <a:fld id="{77922616-F3D4-064E-BFBD-66BA60819D73}" type="slidenum">
              <a:rPr lang="en-US" smtClean="0"/>
              <a:t>‹#›</a:t>
            </a:fld>
            <a:endParaRPr lang="en-US"/>
          </a:p>
        </p:txBody>
      </p:sp>
    </p:spTree>
    <p:extLst>
      <p:ext uri="{BB962C8B-B14F-4D97-AF65-F5344CB8AC3E}">
        <p14:creationId xmlns:p14="http://schemas.microsoft.com/office/powerpoint/2010/main" val="1411322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1A1BE-6B9C-214C-B66E-B95A8E27CF1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2E35DE7-6B94-D64B-8168-3F20C87E1B7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676D74B-F6AD-E041-90FF-FBFD0727F8FA}"/>
              </a:ext>
            </a:extLst>
          </p:cNvPr>
          <p:cNvSpPr>
            <a:spLocks noGrp="1"/>
          </p:cNvSpPr>
          <p:nvPr>
            <p:ph type="dt" sz="half" idx="10"/>
          </p:nvPr>
        </p:nvSpPr>
        <p:spPr/>
        <p:txBody>
          <a:bodyPr/>
          <a:lstStyle/>
          <a:p>
            <a:fld id="{06796C7F-E2DD-8B4E-BB9F-868EB63AE722}" type="datetimeFigureOut">
              <a:rPr lang="en-US" smtClean="0"/>
              <a:t>4/13/22</a:t>
            </a:fld>
            <a:endParaRPr lang="en-US"/>
          </a:p>
        </p:txBody>
      </p:sp>
      <p:sp>
        <p:nvSpPr>
          <p:cNvPr id="5" name="Footer Placeholder 4">
            <a:extLst>
              <a:ext uri="{FF2B5EF4-FFF2-40B4-BE49-F238E27FC236}">
                <a16:creationId xmlns:a16="http://schemas.microsoft.com/office/drawing/2014/main" id="{11A295BF-6431-7E44-AD32-EA05C9BD30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29FBC9-58BB-B247-959F-AEBA9C24A168}"/>
              </a:ext>
            </a:extLst>
          </p:cNvPr>
          <p:cNvSpPr>
            <a:spLocks noGrp="1"/>
          </p:cNvSpPr>
          <p:nvPr>
            <p:ph type="sldNum" sz="quarter" idx="12"/>
          </p:nvPr>
        </p:nvSpPr>
        <p:spPr/>
        <p:txBody>
          <a:bodyPr/>
          <a:lstStyle/>
          <a:p>
            <a:fld id="{77922616-F3D4-064E-BFBD-66BA60819D73}" type="slidenum">
              <a:rPr lang="en-US" smtClean="0"/>
              <a:t>‹#›</a:t>
            </a:fld>
            <a:endParaRPr lang="en-US"/>
          </a:p>
        </p:txBody>
      </p:sp>
    </p:spTree>
    <p:extLst>
      <p:ext uri="{BB962C8B-B14F-4D97-AF65-F5344CB8AC3E}">
        <p14:creationId xmlns:p14="http://schemas.microsoft.com/office/powerpoint/2010/main" val="270469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0E799-D887-ED40-AB11-08C9D40361B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28464A9-5DAC-214C-A556-D1AEB1CCD6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7A7A64D-B8A7-3E45-94D3-DAC7F361C82B}"/>
              </a:ext>
            </a:extLst>
          </p:cNvPr>
          <p:cNvSpPr>
            <a:spLocks noGrp="1"/>
          </p:cNvSpPr>
          <p:nvPr>
            <p:ph type="dt" sz="half" idx="10"/>
          </p:nvPr>
        </p:nvSpPr>
        <p:spPr/>
        <p:txBody>
          <a:bodyPr/>
          <a:lstStyle/>
          <a:p>
            <a:fld id="{06796C7F-E2DD-8B4E-BB9F-868EB63AE722}" type="datetimeFigureOut">
              <a:rPr lang="en-US" smtClean="0"/>
              <a:t>4/13/22</a:t>
            </a:fld>
            <a:endParaRPr lang="en-US"/>
          </a:p>
        </p:txBody>
      </p:sp>
      <p:sp>
        <p:nvSpPr>
          <p:cNvPr id="5" name="Footer Placeholder 4">
            <a:extLst>
              <a:ext uri="{FF2B5EF4-FFF2-40B4-BE49-F238E27FC236}">
                <a16:creationId xmlns:a16="http://schemas.microsoft.com/office/drawing/2014/main" id="{3712A411-8BE6-2547-A062-5998CB4D00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DBC589-967A-9D44-91F2-DEEC15C9024F}"/>
              </a:ext>
            </a:extLst>
          </p:cNvPr>
          <p:cNvSpPr>
            <a:spLocks noGrp="1"/>
          </p:cNvSpPr>
          <p:nvPr>
            <p:ph type="sldNum" sz="quarter" idx="12"/>
          </p:nvPr>
        </p:nvSpPr>
        <p:spPr/>
        <p:txBody>
          <a:bodyPr/>
          <a:lstStyle/>
          <a:p>
            <a:fld id="{77922616-F3D4-064E-BFBD-66BA60819D73}" type="slidenum">
              <a:rPr lang="en-US" smtClean="0"/>
              <a:t>‹#›</a:t>
            </a:fld>
            <a:endParaRPr lang="en-US"/>
          </a:p>
        </p:txBody>
      </p:sp>
    </p:spTree>
    <p:extLst>
      <p:ext uri="{BB962C8B-B14F-4D97-AF65-F5344CB8AC3E}">
        <p14:creationId xmlns:p14="http://schemas.microsoft.com/office/powerpoint/2010/main" val="253030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97005-D0D5-3043-92F4-A3381C595DE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7220EFA-ABB6-644B-B0B3-0833FDED924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6E00A6C-2787-5148-93C1-7DC0A0C83E9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A9E628A-8785-EF45-AEE4-19846CB7C539}"/>
              </a:ext>
            </a:extLst>
          </p:cNvPr>
          <p:cNvSpPr>
            <a:spLocks noGrp="1"/>
          </p:cNvSpPr>
          <p:nvPr>
            <p:ph type="dt" sz="half" idx="10"/>
          </p:nvPr>
        </p:nvSpPr>
        <p:spPr/>
        <p:txBody>
          <a:bodyPr/>
          <a:lstStyle/>
          <a:p>
            <a:fld id="{06796C7F-E2DD-8B4E-BB9F-868EB63AE722}" type="datetimeFigureOut">
              <a:rPr lang="en-US" smtClean="0"/>
              <a:t>4/13/22</a:t>
            </a:fld>
            <a:endParaRPr lang="en-US"/>
          </a:p>
        </p:txBody>
      </p:sp>
      <p:sp>
        <p:nvSpPr>
          <p:cNvPr id="6" name="Footer Placeholder 5">
            <a:extLst>
              <a:ext uri="{FF2B5EF4-FFF2-40B4-BE49-F238E27FC236}">
                <a16:creationId xmlns:a16="http://schemas.microsoft.com/office/drawing/2014/main" id="{30924A93-5B85-3B4C-A3B7-E1B8FAA1C8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BFB1A5-17C4-0B4C-BDBC-DDA52062D652}"/>
              </a:ext>
            </a:extLst>
          </p:cNvPr>
          <p:cNvSpPr>
            <a:spLocks noGrp="1"/>
          </p:cNvSpPr>
          <p:nvPr>
            <p:ph type="sldNum" sz="quarter" idx="12"/>
          </p:nvPr>
        </p:nvSpPr>
        <p:spPr/>
        <p:txBody>
          <a:bodyPr/>
          <a:lstStyle/>
          <a:p>
            <a:fld id="{77922616-F3D4-064E-BFBD-66BA60819D73}" type="slidenum">
              <a:rPr lang="en-US" smtClean="0"/>
              <a:t>‹#›</a:t>
            </a:fld>
            <a:endParaRPr lang="en-US"/>
          </a:p>
        </p:txBody>
      </p:sp>
    </p:spTree>
    <p:extLst>
      <p:ext uri="{BB962C8B-B14F-4D97-AF65-F5344CB8AC3E}">
        <p14:creationId xmlns:p14="http://schemas.microsoft.com/office/powerpoint/2010/main" val="1005182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549D2-70F8-1C43-86DD-92A0700E565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4E2E598-732D-B943-9991-BA55158D11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89C11D8-DAB0-2742-A494-B54225797CC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C25FAAB-3B9C-D74B-8078-98EF9F86AA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BE2FFA8-E73B-F046-B5C0-C05E5AEB924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E5639E0-7124-7C46-85C0-0984EC9996DB}"/>
              </a:ext>
            </a:extLst>
          </p:cNvPr>
          <p:cNvSpPr>
            <a:spLocks noGrp="1"/>
          </p:cNvSpPr>
          <p:nvPr>
            <p:ph type="dt" sz="half" idx="10"/>
          </p:nvPr>
        </p:nvSpPr>
        <p:spPr/>
        <p:txBody>
          <a:bodyPr/>
          <a:lstStyle/>
          <a:p>
            <a:fld id="{06796C7F-E2DD-8B4E-BB9F-868EB63AE722}" type="datetimeFigureOut">
              <a:rPr lang="en-US" smtClean="0"/>
              <a:t>4/13/22</a:t>
            </a:fld>
            <a:endParaRPr lang="en-US"/>
          </a:p>
        </p:txBody>
      </p:sp>
      <p:sp>
        <p:nvSpPr>
          <p:cNvPr id="8" name="Footer Placeholder 7">
            <a:extLst>
              <a:ext uri="{FF2B5EF4-FFF2-40B4-BE49-F238E27FC236}">
                <a16:creationId xmlns:a16="http://schemas.microsoft.com/office/drawing/2014/main" id="{209369C1-5D90-584A-A2E6-1256BDC7F2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BAB58C-7D51-6F4F-814B-3FC04D4A0AA4}"/>
              </a:ext>
            </a:extLst>
          </p:cNvPr>
          <p:cNvSpPr>
            <a:spLocks noGrp="1"/>
          </p:cNvSpPr>
          <p:nvPr>
            <p:ph type="sldNum" sz="quarter" idx="12"/>
          </p:nvPr>
        </p:nvSpPr>
        <p:spPr/>
        <p:txBody>
          <a:bodyPr/>
          <a:lstStyle/>
          <a:p>
            <a:fld id="{77922616-F3D4-064E-BFBD-66BA60819D73}" type="slidenum">
              <a:rPr lang="en-US" smtClean="0"/>
              <a:t>‹#›</a:t>
            </a:fld>
            <a:endParaRPr lang="en-US"/>
          </a:p>
        </p:txBody>
      </p:sp>
    </p:spTree>
    <p:extLst>
      <p:ext uri="{BB962C8B-B14F-4D97-AF65-F5344CB8AC3E}">
        <p14:creationId xmlns:p14="http://schemas.microsoft.com/office/powerpoint/2010/main" val="3894857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3BBF-40D8-EC46-BB4B-CBAA25A9EC2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AEDD44E-AB29-B448-8BAF-4DC492CE017B}"/>
              </a:ext>
            </a:extLst>
          </p:cNvPr>
          <p:cNvSpPr>
            <a:spLocks noGrp="1"/>
          </p:cNvSpPr>
          <p:nvPr>
            <p:ph type="dt" sz="half" idx="10"/>
          </p:nvPr>
        </p:nvSpPr>
        <p:spPr/>
        <p:txBody>
          <a:bodyPr/>
          <a:lstStyle/>
          <a:p>
            <a:fld id="{06796C7F-E2DD-8B4E-BB9F-868EB63AE722}" type="datetimeFigureOut">
              <a:rPr lang="en-US" smtClean="0"/>
              <a:t>4/13/22</a:t>
            </a:fld>
            <a:endParaRPr lang="en-US"/>
          </a:p>
        </p:txBody>
      </p:sp>
      <p:sp>
        <p:nvSpPr>
          <p:cNvPr id="4" name="Footer Placeholder 3">
            <a:extLst>
              <a:ext uri="{FF2B5EF4-FFF2-40B4-BE49-F238E27FC236}">
                <a16:creationId xmlns:a16="http://schemas.microsoft.com/office/drawing/2014/main" id="{607E3F46-3E15-6741-B231-6F77AF59FB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C99C66-1638-1E46-971B-D7033A580E90}"/>
              </a:ext>
            </a:extLst>
          </p:cNvPr>
          <p:cNvSpPr>
            <a:spLocks noGrp="1"/>
          </p:cNvSpPr>
          <p:nvPr>
            <p:ph type="sldNum" sz="quarter" idx="12"/>
          </p:nvPr>
        </p:nvSpPr>
        <p:spPr/>
        <p:txBody>
          <a:bodyPr/>
          <a:lstStyle/>
          <a:p>
            <a:fld id="{77922616-F3D4-064E-BFBD-66BA60819D73}" type="slidenum">
              <a:rPr lang="en-US" smtClean="0"/>
              <a:t>‹#›</a:t>
            </a:fld>
            <a:endParaRPr lang="en-US"/>
          </a:p>
        </p:txBody>
      </p:sp>
    </p:spTree>
    <p:extLst>
      <p:ext uri="{BB962C8B-B14F-4D97-AF65-F5344CB8AC3E}">
        <p14:creationId xmlns:p14="http://schemas.microsoft.com/office/powerpoint/2010/main" val="378830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8E2ED5-7795-DF43-A5E6-DCECA4FB1E79}"/>
              </a:ext>
            </a:extLst>
          </p:cNvPr>
          <p:cNvSpPr>
            <a:spLocks noGrp="1"/>
          </p:cNvSpPr>
          <p:nvPr>
            <p:ph type="dt" sz="half" idx="10"/>
          </p:nvPr>
        </p:nvSpPr>
        <p:spPr/>
        <p:txBody>
          <a:bodyPr/>
          <a:lstStyle/>
          <a:p>
            <a:fld id="{06796C7F-E2DD-8B4E-BB9F-868EB63AE722}" type="datetimeFigureOut">
              <a:rPr lang="en-US" smtClean="0"/>
              <a:t>4/13/22</a:t>
            </a:fld>
            <a:endParaRPr lang="en-US"/>
          </a:p>
        </p:txBody>
      </p:sp>
      <p:sp>
        <p:nvSpPr>
          <p:cNvPr id="3" name="Footer Placeholder 2">
            <a:extLst>
              <a:ext uri="{FF2B5EF4-FFF2-40B4-BE49-F238E27FC236}">
                <a16:creationId xmlns:a16="http://schemas.microsoft.com/office/drawing/2014/main" id="{FF005F14-20B3-3644-BF6C-B49DE628CF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8F6027-CD82-D347-A1A6-A504C107069E}"/>
              </a:ext>
            </a:extLst>
          </p:cNvPr>
          <p:cNvSpPr>
            <a:spLocks noGrp="1"/>
          </p:cNvSpPr>
          <p:nvPr>
            <p:ph type="sldNum" sz="quarter" idx="12"/>
          </p:nvPr>
        </p:nvSpPr>
        <p:spPr/>
        <p:txBody>
          <a:bodyPr/>
          <a:lstStyle/>
          <a:p>
            <a:fld id="{77922616-F3D4-064E-BFBD-66BA60819D73}" type="slidenum">
              <a:rPr lang="en-US" smtClean="0"/>
              <a:t>‹#›</a:t>
            </a:fld>
            <a:endParaRPr lang="en-US"/>
          </a:p>
        </p:txBody>
      </p:sp>
    </p:spTree>
    <p:extLst>
      <p:ext uri="{BB962C8B-B14F-4D97-AF65-F5344CB8AC3E}">
        <p14:creationId xmlns:p14="http://schemas.microsoft.com/office/powerpoint/2010/main" val="2239650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3DD4B-B06B-5F43-A031-F4B0592B17F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6276FA0-838D-D641-B761-E34A91D30C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2BB5471-4849-3C45-9656-FE168D87A0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02E4176-E758-6D47-BB2D-D4B5ACCA46C6}"/>
              </a:ext>
            </a:extLst>
          </p:cNvPr>
          <p:cNvSpPr>
            <a:spLocks noGrp="1"/>
          </p:cNvSpPr>
          <p:nvPr>
            <p:ph type="dt" sz="half" idx="10"/>
          </p:nvPr>
        </p:nvSpPr>
        <p:spPr/>
        <p:txBody>
          <a:bodyPr/>
          <a:lstStyle/>
          <a:p>
            <a:fld id="{06796C7F-E2DD-8B4E-BB9F-868EB63AE722}" type="datetimeFigureOut">
              <a:rPr lang="en-US" smtClean="0"/>
              <a:t>4/13/22</a:t>
            </a:fld>
            <a:endParaRPr lang="en-US"/>
          </a:p>
        </p:txBody>
      </p:sp>
      <p:sp>
        <p:nvSpPr>
          <p:cNvPr id="6" name="Footer Placeholder 5">
            <a:extLst>
              <a:ext uri="{FF2B5EF4-FFF2-40B4-BE49-F238E27FC236}">
                <a16:creationId xmlns:a16="http://schemas.microsoft.com/office/drawing/2014/main" id="{E182EFC0-B41A-C540-8848-0276EA4FA4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6CF4D8-D1A3-2845-B884-006FBDC03AA1}"/>
              </a:ext>
            </a:extLst>
          </p:cNvPr>
          <p:cNvSpPr>
            <a:spLocks noGrp="1"/>
          </p:cNvSpPr>
          <p:nvPr>
            <p:ph type="sldNum" sz="quarter" idx="12"/>
          </p:nvPr>
        </p:nvSpPr>
        <p:spPr/>
        <p:txBody>
          <a:bodyPr/>
          <a:lstStyle/>
          <a:p>
            <a:fld id="{77922616-F3D4-064E-BFBD-66BA60819D73}" type="slidenum">
              <a:rPr lang="en-US" smtClean="0"/>
              <a:t>‹#›</a:t>
            </a:fld>
            <a:endParaRPr lang="en-US"/>
          </a:p>
        </p:txBody>
      </p:sp>
    </p:spTree>
    <p:extLst>
      <p:ext uri="{BB962C8B-B14F-4D97-AF65-F5344CB8AC3E}">
        <p14:creationId xmlns:p14="http://schemas.microsoft.com/office/powerpoint/2010/main" val="1381230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91524-F65E-5444-91AE-24FD50AA7A3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19177AE-E68D-4346-A254-3AF411C31E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42F749-B2C5-3E4B-B75B-BDD701FB2F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69DD09F-4DCE-DE47-9168-AE163A9EC5D4}"/>
              </a:ext>
            </a:extLst>
          </p:cNvPr>
          <p:cNvSpPr>
            <a:spLocks noGrp="1"/>
          </p:cNvSpPr>
          <p:nvPr>
            <p:ph type="dt" sz="half" idx="10"/>
          </p:nvPr>
        </p:nvSpPr>
        <p:spPr/>
        <p:txBody>
          <a:bodyPr/>
          <a:lstStyle/>
          <a:p>
            <a:fld id="{06796C7F-E2DD-8B4E-BB9F-868EB63AE722}" type="datetimeFigureOut">
              <a:rPr lang="en-US" smtClean="0"/>
              <a:t>4/13/22</a:t>
            </a:fld>
            <a:endParaRPr lang="en-US"/>
          </a:p>
        </p:txBody>
      </p:sp>
      <p:sp>
        <p:nvSpPr>
          <p:cNvPr id="6" name="Footer Placeholder 5">
            <a:extLst>
              <a:ext uri="{FF2B5EF4-FFF2-40B4-BE49-F238E27FC236}">
                <a16:creationId xmlns:a16="http://schemas.microsoft.com/office/drawing/2014/main" id="{4D31D2BD-E44E-764A-808E-C27E50829F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22DC3B-1BE6-8942-AD94-EF208C492A7A}"/>
              </a:ext>
            </a:extLst>
          </p:cNvPr>
          <p:cNvSpPr>
            <a:spLocks noGrp="1"/>
          </p:cNvSpPr>
          <p:nvPr>
            <p:ph type="sldNum" sz="quarter" idx="12"/>
          </p:nvPr>
        </p:nvSpPr>
        <p:spPr/>
        <p:txBody>
          <a:bodyPr/>
          <a:lstStyle/>
          <a:p>
            <a:fld id="{77922616-F3D4-064E-BFBD-66BA60819D73}" type="slidenum">
              <a:rPr lang="en-US" smtClean="0"/>
              <a:t>‹#›</a:t>
            </a:fld>
            <a:endParaRPr lang="en-US"/>
          </a:p>
        </p:txBody>
      </p:sp>
    </p:spTree>
    <p:extLst>
      <p:ext uri="{BB962C8B-B14F-4D97-AF65-F5344CB8AC3E}">
        <p14:creationId xmlns:p14="http://schemas.microsoft.com/office/powerpoint/2010/main" val="1122780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41F163-5BB5-C348-B616-F873AFBC5F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0F39E71-24ED-B241-B7A8-D4DB931283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2164EC0-46D6-8E4F-8DD6-7B07A6BFB1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796C7F-E2DD-8B4E-BB9F-868EB63AE722}" type="datetimeFigureOut">
              <a:rPr lang="en-US" smtClean="0"/>
              <a:t>4/13/22</a:t>
            </a:fld>
            <a:endParaRPr lang="en-US"/>
          </a:p>
        </p:txBody>
      </p:sp>
      <p:sp>
        <p:nvSpPr>
          <p:cNvPr id="5" name="Footer Placeholder 4">
            <a:extLst>
              <a:ext uri="{FF2B5EF4-FFF2-40B4-BE49-F238E27FC236}">
                <a16:creationId xmlns:a16="http://schemas.microsoft.com/office/drawing/2014/main" id="{1A7AB64D-6CB9-1740-BC71-6E79E47045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8701C4-DDA5-6040-9227-CE4745EEEF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922616-F3D4-064E-BFBD-66BA60819D73}" type="slidenum">
              <a:rPr lang="en-US" smtClean="0"/>
              <a:t>‹#›</a:t>
            </a:fld>
            <a:endParaRPr lang="en-US"/>
          </a:p>
        </p:txBody>
      </p:sp>
    </p:spTree>
    <p:extLst>
      <p:ext uri="{BB962C8B-B14F-4D97-AF65-F5344CB8AC3E}">
        <p14:creationId xmlns:p14="http://schemas.microsoft.com/office/powerpoint/2010/main" val="4189458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pypi.org/project/tinyolap" TargetMode="External"/><Relationship Id="rId13" Type="http://schemas.openxmlformats.org/officeDocument/2006/relationships/hyperlink" Target="mailto:https://tinyolap.com" TargetMode="External"/><Relationship Id="rId3" Type="http://schemas.openxmlformats.org/officeDocument/2006/relationships/image" Target="../media/image1.png"/><Relationship Id="rId7" Type="http://schemas.openxmlformats.org/officeDocument/2006/relationships/hyperlink" Target="https://github.com/Zeutschler/tinyolap" TargetMode="External"/><Relationship Id="rId12" Type="http://schemas.openxmlformats.org/officeDocument/2006/relationships/hyperlink" Target="mailto:info@tinyolap.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documentacionhoy.com/contents/blog/2018-06-07/microsoft-compra-github" TargetMode="External"/><Relationship Id="rId11" Type="http://schemas.openxmlformats.org/officeDocument/2006/relationships/hyperlink" Target="https://tinyolap.com/" TargetMode="External"/><Relationship Id="rId5" Type="http://schemas.openxmlformats.org/officeDocument/2006/relationships/image" Target="../media/image3.png"/><Relationship Id="rId10" Type="http://schemas.openxmlformats.org/officeDocument/2006/relationships/image" Target="../media/image5.svg"/><Relationship Id="rId4" Type="http://schemas.openxmlformats.org/officeDocument/2006/relationships/image" Target="../media/image2.png"/><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46EECBA-86BC-9C46-A834-20CB5965F133}"/>
              </a:ext>
            </a:extLst>
          </p:cNvPr>
          <p:cNvSpPr txBox="1"/>
          <p:nvPr/>
        </p:nvSpPr>
        <p:spPr>
          <a:xfrm>
            <a:off x="99784" y="716884"/>
            <a:ext cx="2864793" cy="507831"/>
          </a:xfrm>
          <a:prstGeom prst="rect">
            <a:avLst/>
          </a:prstGeom>
          <a:noFill/>
        </p:spPr>
        <p:txBody>
          <a:bodyPr wrap="square" rtlCol="0">
            <a:spAutoFit/>
          </a:bodyPr>
          <a:lstStyle/>
          <a:p>
            <a:pPr>
              <a:spcAft>
                <a:spcPts val="600"/>
              </a:spcAft>
            </a:pPr>
            <a:r>
              <a:rPr lang="en-US" sz="1400" b="1" dirty="0">
                <a:solidFill>
                  <a:srgbClr val="282F87"/>
                </a:solidFill>
                <a:latin typeface="Helvetica Neue" panose="02000503000000020004" pitchFamily="2" charset="0"/>
                <a:ea typeface="Helvetica Neue" panose="02000503000000020004" pitchFamily="2" charset="0"/>
                <a:cs typeface="Helvetica Neue" panose="02000503000000020004" pitchFamily="2" charset="0"/>
              </a:rPr>
              <a:t>Installation</a:t>
            </a:r>
          </a:p>
          <a:p>
            <a:r>
              <a:rPr lang="en-US" sz="800" dirty="0">
                <a:latin typeface="Helvetica Neue Light" panose="02000403000000020004" pitchFamily="2" charset="0"/>
                <a:ea typeface="Helvetica Neue Light" panose="02000403000000020004" pitchFamily="2" charset="0"/>
              </a:rPr>
              <a:t>To install the latest version of a TinyOlap:</a:t>
            </a:r>
          </a:p>
        </p:txBody>
      </p:sp>
      <p:grpSp>
        <p:nvGrpSpPr>
          <p:cNvPr id="15" name="Group 14">
            <a:extLst>
              <a:ext uri="{FF2B5EF4-FFF2-40B4-BE49-F238E27FC236}">
                <a16:creationId xmlns:a16="http://schemas.microsoft.com/office/drawing/2014/main" id="{DD0D46D3-C9BD-3D42-A5EE-2D2158E3A89C}"/>
              </a:ext>
            </a:extLst>
          </p:cNvPr>
          <p:cNvGrpSpPr/>
          <p:nvPr/>
        </p:nvGrpSpPr>
        <p:grpSpPr>
          <a:xfrm>
            <a:off x="3054417" y="816037"/>
            <a:ext cx="6073540" cy="5849344"/>
            <a:chOff x="3054417" y="1008656"/>
            <a:chExt cx="6073540" cy="5849344"/>
          </a:xfrm>
        </p:grpSpPr>
        <p:cxnSp>
          <p:nvCxnSpPr>
            <p:cNvPr id="12" name="Straight Connector 11">
              <a:extLst>
                <a:ext uri="{FF2B5EF4-FFF2-40B4-BE49-F238E27FC236}">
                  <a16:creationId xmlns:a16="http://schemas.microsoft.com/office/drawing/2014/main" id="{C1CF80E1-E537-ED43-89E0-6D44F86DC6AF}"/>
                </a:ext>
              </a:extLst>
            </p:cNvPr>
            <p:cNvCxnSpPr/>
            <p:nvPr/>
          </p:nvCxnSpPr>
          <p:spPr>
            <a:xfrm>
              <a:off x="6096000" y="1008656"/>
              <a:ext cx="0" cy="58493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A06F4B2-C405-7B4C-BFCA-D21DFE1F80F2}"/>
                </a:ext>
              </a:extLst>
            </p:cNvPr>
            <p:cNvCxnSpPr/>
            <p:nvPr/>
          </p:nvCxnSpPr>
          <p:spPr>
            <a:xfrm>
              <a:off x="3054417" y="1008656"/>
              <a:ext cx="0" cy="58493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C1BF4A0-92F3-224E-9C60-C838FB84D15C}"/>
                </a:ext>
              </a:extLst>
            </p:cNvPr>
            <p:cNvCxnSpPr/>
            <p:nvPr/>
          </p:nvCxnSpPr>
          <p:spPr>
            <a:xfrm>
              <a:off x="9127957" y="1008656"/>
              <a:ext cx="0" cy="584934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04824F5A-A5AD-5A48-A9E9-07A71047E313}"/>
              </a:ext>
            </a:extLst>
          </p:cNvPr>
          <p:cNvSpPr txBox="1"/>
          <p:nvPr/>
        </p:nvSpPr>
        <p:spPr>
          <a:xfrm>
            <a:off x="3150992" y="716884"/>
            <a:ext cx="2874418" cy="215444"/>
          </a:xfrm>
          <a:prstGeom prst="rect">
            <a:avLst/>
          </a:prstGeom>
          <a:noFill/>
        </p:spPr>
        <p:txBody>
          <a:bodyPr wrap="square" rtlCol="0">
            <a:spAutoFit/>
          </a:bodyPr>
          <a:lstStyle/>
          <a:p>
            <a:r>
              <a:rPr lang="en-US" sz="800" dirty="0">
                <a:latin typeface="Helvetica Neue Light" panose="02000403000000020004" pitchFamily="2" charset="0"/>
                <a:ea typeface="Helvetica Neue Light" panose="02000403000000020004" pitchFamily="2" charset="0"/>
              </a:rPr>
              <a:t>The following code creates a dimension with 3 members. </a:t>
            </a:r>
          </a:p>
        </p:txBody>
      </p:sp>
      <p:sp>
        <p:nvSpPr>
          <p:cNvPr id="17" name="TextBox 16">
            <a:extLst>
              <a:ext uri="{FF2B5EF4-FFF2-40B4-BE49-F238E27FC236}">
                <a16:creationId xmlns:a16="http://schemas.microsoft.com/office/drawing/2014/main" id="{7911ACEE-43DD-2B46-B28F-6159065B1EEA}"/>
              </a:ext>
            </a:extLst>
          </p:cNvPr>
          <p:cNvSpPr txBox="1"/>
          <p:nvPr/>
        </p:nvSpPr>
        <p:spPr>
          <a:xfrm>
            <a:off x="6192574" y="716884"/>
            <a:ext cx="2864793" cy="754053"/>
          </a:xfrm>
          <a:prstGeom prst="rect">
            <a:avLst/>
          </a:prstGeom>
          <a:noFill/>
        </p:spPr>
        <p:txBody>
          <a:bodyPr wrap="square" rtlCol="0">
            <a:spAutoFit/>
          </a:bodyPr>
          <a:lstStyle/>
          <a:p>
            <a:pPr>
              <a:spcAft>
                <a:spcPts val="600"/>
              </a:spcAft>
            </a:pPr>
            <a:r>
              <a:rPr lang="en-US" sz="1400" b="1" dirty="0">
                <a:solidFill>
                  <a:srgbClr val="282F87"/>
                </a:solidFill>
                <a:latin typeface="Helvetica Neue" panose="02000503000000020004" pitchFamily="2" charset="0"/>
                <a:ea typeface="Helvetica Neue" panose="02000503000000020004" pitchFamily="2" charset="0"/>
                <a:cs typeface="Helvetica Neue" panose="02000503000000020004" pitchFamily="2" charset="0"/>
              </a:rPr>
              <a:t>Member Subsets</a:t>
            </a:r>
          </a:p>
          <a:p>
            <a:r>
              <a:rPr lang="en-US" sz="800" dirty="0">
                <a:latin typeface="Helvetica Neue Light" panose="02000403000000020004" pitchFamily="2" charset="0"/>
                <a:ea typeface="Helvetica Neue Light" panose="02000403000000020004" pitchFamily="2" charset="0"/>
              </a:rPr>
              <a:t>Subsets are flat lists of members. Subsets are useful for reporting purposes as well as custom aggregations. Adding subsets does not require the dimension to be in edit mode.</a:t>
            </a:r>
          </a:p>
        </p:txBody>
      </p:sp>
      <p:sp>
        <p:nvSpPr>
          <p:cNvPr id="18" name="TextBox 17">
            <a:extLst>
              <a:ext uri="{FF2B5EF4-FFF2-40B4-BE49-F238E27FC236}">
                <a16:creationId xmlns:a16="http://schemas.microsoft.com/office/drawing/2014/main" id="{06EE44B7-E65B-4C41-97F1-4227E54E2E77}"/>
              </a:ext>
            </a:extLst>
          </p:cNvPr>
          <p:cNvSpPr txBox="1"/>
          <p:nvPr/>
        </p:nvSpPr>
        <p:spPr>
          <a:xfrm>
            <a:off x="9234157" y="716884"/>
            <a:ext cx="2864793" cy="754053"/>
          </a:xfrm>
          <a:prstGeom prst="rect">
            <a:avLst/>
          </a:prstGeom>
          <a:noFill/>
        </p:spPr>
        <p:txBody>
          <a:bodyPr wrap="square" rtlCol="0">
            <a:spAutoFit/>
          </a:bodyPr>
          <a:lstStyle/>
          <a:p>
            <a:pPr>
              <a:spcAft>
                <a:spcPts val="600"/>
              </a:spcAft>
            </a:pPr>
            <a:r>
              <a:rPr lang="en-US" sz="1400" b="1" dirty="0">
                <a:solidFill>
                  <a:srgbClr val="282F87"/>
                </a:solidFill>
                <a:latin typeface="Helvetica Neue" panose="02000503000000020004" pitchFamily="2" charset="0"/>
                <a:ea typeface="Helvetica Neue" panose="02000503000000020004" pitchFamily="2" charset="0"/>
                <a:cs typeface="Helvetica Neue" panose="02000503000000020004" pitchFamily="2" charset="0"/>
              </a:rPr>
              <a:t>Reading and Writing Data</a:t>
            </a:r>
          </a:p>
          <a:p>
            <a:r>
              <a:rPr lang="en-US" sz="800" dirty="0">
                <a:latin typeface="Helvetica Neue Light" panose="02000403000000020004" pitchFamily="2" charset="0"/>
                <a:ea typeface="Helvetica Neue Light" panose="02000403000000020004" pitchFamily="2" charset="0"/>
              </a:rPr>
              <a:t>Data access is provided through cells and data areas. Cell access requires to define a member name for each of the dimensions of a cube. </a:t>
            </a:r>
          </a:p>
        </p:txBody>
      </p:sp>
      <p:sp>
        <p:nvSpPr>
          <p:cNvPr id="19" name="TextBox 18">
            <a:extLst>
              <a:ext uri="{FF2B5EF4-FFF2-40B4-BE49-F238E27FC236}">
                <a16:creationId xmlns:a16="http://schemas.microsoft.com/office/drawing/2014/main" id="{077AD6FC-D5EF-484C-AF7C-1A4EEA4D79DD}"/>
              </a:ext>
            </a:extLst>
          </p:cNvPr>
          <p:cNvSpPr txBox="1"/>
          <p:nvPr/>
        </p:nvSpPr>
        <p:spPr>
          <a:xfrm>
            <a:off x="99784" y="1255493"/>
            <a:ext cx="2864793" cy="215444"/>
          </a:xfrm>
          <a:prstGeom prst="rect">
            <a:avLst/>
          </a:prstGeom>
          <a:solidFill>
            <a:schemeClr val="bg1">
              <a:lumMod val="95000"/>
            </a:schemeClr>
          </a:solidFill>
        </p:spPr>
        <p:txBody>
          <a:bodyPr wrap="square" rtlCol="0">
            <a:spAutoFit/>
          </a:bodyPr>
          <a:lstStyle/>
          <a:p>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&gt;&gt; pip install tinyolap</a:t>
            </a:r>
          </a:p>
        </p:txBody>
      </p:sp>
      <p:grpSp>
        <p:nvGrpSpPr>
          <p:cNvPr id="34" name="Group 33">
            <a:extLst>
              <a:ext uri="{FF2B5EF4-FFF2-40B4-BE49-F238E27FC236}">
                <a16:creationId xmlns:a16="http://schemas.microsoft.com/office/drawing/2014/main" id="{0AD83424-D7BE-5F42-89FB-F720234E792B}"/>
              </a:ext>
            </a:extLst>
          </p:cNvPr>
          <p:cNvGrpSpPr/>
          <p:nvPr/>
        </p:nvGrpSpPr>
        <p:grpSpPr>
          <a:xfrm>
            <a:off x="99785" y="78014"/>
            <a:ext cx="12189385" cy="630702"/>
            <a:chOff x="99785" y="78014"/>
            <a:chExt cx="12189385" cy="630702"/>
          </a:xfrm>
        </p:grpSpPr>
        <p:grpSp>
          <p:nvGrpSpPr>
            <p:cNvPr id="8" name="Group 7">
              <a:extLst>
                <a:ext uri="{FF2B5EF4-FFF2-40B4-BE49-F238E27FC236}">
                  <a16:creationId xmlns:a16="http://schemas.microsoft.com/office/drawing/2014/main" id="{2A1580E3-FB7A-814F-B540-B27DA282BE23}"/>
                </a:ext>
              </a:extLst>
            </p:cNvPr>
            <p:cNvGrpSpPr/>
            <p:nvPr/>
          </p:nvGrpSpPr>
          <p:grpSpPr>
            <a:xfrm>
              <a:off x="99785" y="78014"/>
              <a:ext cx="2405743" cy="564243"/>
              <a:chOff x="121557" y="241300"/>
              <a:chExt cx="2405743" cy="564243"/>
            </a:xfrm>
          </p:grpSpPr>
          <p:pic>
            <p:nvPicPr>
              <p:cNvPr id="5" name="Picture 4" descr="A picture containing text, clipart&#10;&#10;Description automatically generated">
                <a:extLst>
                  <a:ext uri="{FF2B5EF4-FFF2-40B4-BE49-F238E27FC236}">
                    <a16:creationId xmlns:a16="http://schemas.microsoft.com/office/drawing/2014/main" id="{157C0D0C-5E51-C344-B1FC-4DD046FA6954}"/>
                  </a:ext>
                </a:extLst>
              </p:cNvPr>
              <p:cNvPicPr>
                <a:picLocks noChangeAspect="1"/>
              </p:cNvPicPr>
              <p:nvPr/>
            </p:nvPicPr>
            <p:blipFill>
              <a:blip r:embed="rId3"/>
              <a:stretch>
                <a:fillRect/>
              </a:stretch>
            </p:blipFill>
            <p:spPr>
              <a:xfrm>
                <a:off x="762000" y="335643"/>
                <a:ext cx="1765300" cy="469900"/>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492796F5-6067-4D4D-8E55-885BD1C0ED9C}"/>
                  </a:ext>
                </a:extLst>
              </p:cNvPr>
              <p:cNvPicPr>
                <a:picLocks noChangeAspect="1"/>
              </p:cNvPicPr>
              <p:nvPr/>
            </p:nvPicPr>
            <p:blipFill>
              <a:blip r:embed="rId4"/>
              <a:stretch>
                <a:fillRect/>
              </a:stretch>
            </p:blipFill>
            <p:spPr>
              <a:xfrm>
                <a:off x="121557" y="241300"/>
                <a:ext cx="564243" cy="564243"/>
              </a:xfrm>
              <a:prstGeom prst="rect">
                <a:avLst/>
              </a:prstGeom>
            </p:spPr>
          </p:pic>
        </p:grpSp>
        <p:sp>
          <p:nvSpPr>
            <p:cNvPr id="9" name="TextBox 8">
              <a:extLst>
                <a:ext uri="{FF2B5EF4-FFF2-40B4-BE49-F238E27FC236}">
                  <a16:creationId xmlns:a16="http://schemas.microsoft.com/office/drawing/2014/main" id="{1C9F72FA-F569-8A49-93D2-FEE98529D351}"/>
                </a:ext>
              </a:extLst>
            </p:cNvPr>
            <p:cNvSpPr txBox="1"/>
            <p:nvPr/>
          </p:nvSpPr>
          <p:spPr>
            <a:xfrm>
              <a:off x="2543228" y="78014"/>
              <a:ext cx="2380780" cy="584775"/>
            </a:xfrm>
            <a:prstGeom prst="rect">
              <a:avLst/>
            </a:prstGeom>
            <a:noFill/>
          </p:spPr>
          <p:txBody>
            <a:bodyPr wrap="none" rtlCol="0">
              <a:spAutoFit/>
            </a:bodyPr>
            <a:lstStyle/>
            <a:p>
              <a:r>
                <a:rPr lang="en-US" sz="3200" dirty="0">
                  <a:latin typeface="Helvetica Neue Light" panose="02000403000000020004" pitchFamily="2" charset="0"/>
                  <a:ea typeface="Helvetica Neue Light" panose="02000403000000020004" pitchFamily="2" charset="0"/>
                </a:rPr>
                <a:t>Cheat Sheet</a:t>
              </a:r>
            </a:p>
          </p:txBody>
        </p:sp>
        <p:sp>
          <p:nvSpPr>
            <p:cNvPr id="21" name="TextBox 20">
              <a:extLst>
                <a:ext uri="{FF2B5EF4-FFF2-40B4-BE49-F238E27FC236}">
                  <a16:creationId xmlns:a16="http://schemas.microsoft.com/office/drawing/2014/main" id="{8BB274DB-5909-1447-97BB-A2F6ACA1A1B1}"/>
                </a:ext>
              </a:extLst>
            </p:cNvPr>
            <p:cNvSpPr txBox="1"/>
            <p:nvPr/>
          </p:nvSpPr>
          <p:spPr>
            <a:xfrm>
              <a:off x="4843022" y="123941"/>
              <a:ext cx="5392245" cy="584775"/>
            </a:xfrm>
            <a:prstGeom prst="rect">
              <a:avLst/>
            </a:prstGeom>
            <a:noFill/>
          </p:spPr>
          <p:txBody>
            <a:bodyPr wrap="square" rtlCol="0">
              <a:spAutoFit/>
            </a:bodyPr>
            <a:lstStyle/>
            <a:p>
              <a:pPr algn="just">
                <a:spcAft>
                  <a:spcPts val="600"/>
                </a:spcAft>
              </a:pPr>
              <a:r>
                <a:rPr lang="en-US" sz="800" dirty="0">
                  <a:latin typeface="Helvetica Neue Light" panose="02000403000000020004" pitchFamily="2" charset="0"/>
                  <a:ea typeface="Helvetica Neue Light" panose="02000403000000020004" pitchFamily="2" charset="0"/>
                </a:rPr>
                <a:t>TinyOlap is an open-source, multi-dimensional, in-memory OLAP database engine written in plain Python. As an in-process Python library, it empowers developers to build lightweight solutions for planning, forecasting, simulation, analytics and many other numerical problems. TinyOlap is also quite handy as a more comfortable alternative to Pandas </a:t>
              </a:r>
              <a:r>
                <a:rPr lang="en-US" sz="800" dirty="0" err="1">
                  <a:latin typeface="Helvetica Neue Light" panose="02000403000000020004" pitchFamily="2" charset="0"/>
                  <a:ea typeface="Helvetica Neue Light" panose="02000403000000020004" pitchFamily="2" charset="0"/>
                </a:rPr>
                <a:t>DataFrames</a:t>
              </a:r>
              <a:r>
                <a:rPr lang="en-US" sz="800" dirty="0">
                  <a:latin typeface="Helvetica Neue Light" panose="02000403000000020004" pitchFamily="2" charset="0"/>
                  <a:ea typeface="Helvetica Neue Light" panose="02000403000000020004" pitchFamily="2" charset="0"/>
                </a:rPr>
                <a:t> when data is multidimensional, requires many hierarchical aggregations or complex calculations.</a:t>
              </a:r>
            </a:p>
          </p:txBody>
        </p:sp>
        <p:grpSp>
          <p:nvGrpSpPr>
            <p:cNvPr id="32" name="Group 31">
              <a:extLst>
                <a:ext uri="{FF2B5EF4-FFF2-40B4-BE49-F238E27FC236}">
                  <a16:creationId xmlns:a16="http://schemas.microsoft.com/office/drawing/2014/main" id="{D56CC89A-050A-5649-BE86-D3E7F61E94DF}"/>
                </a:ext>
              </a:extLst>
            </p:cNvPr>
            <p:cNvGrpSpPr/>
            <p:nvPr/>
          </p:nvGrpSpPr>
          <p:grpSpPr>
            <a:xfrm>
              <a:off x="10232976" y="173698"/>
              <a:ext cx="2056194" cy="418159"/>
              <a:chOff x="10075347" y="34228"/>
              <a:chExt cx="2411509" cy="486445"/>
            </a:xfrm>
          </p:grpSpPr>
          <p:pic>
            <p:nvPicPr>
              <p:cNvPr id="23" name="Picture 22" descr="Icon&#10;&#10;Description automatically generated">
                <a:extLst>
                  <a:ext uri="{FF2B5EF4-FFF2-40B4-BE49-F238E27FC236}">
                    <a16:creationId xmlns:a16="http://schemas.microsoft.com/office/drawing/2014/main" id="{7451F635-FD10-9040-861C-16E968E20904}"/>
                  </a:ext>
                </a:extLst>
              </p:cNvPr>
              <p:cNvPicPr>
                <a:picLocks noChangeAspect="1"/>
              </p:cNvPicPr>
              <p:nvPr/>
            </p:nvPicPr>
            <p:blipFill rotWithShape="1">
              <a:blip r:embed="rId5">
                <a:extLst>
                  <a:ext uri="{837473B0-CC2E-450A-ABE3-18F120FF3D39}">
                    <a1611:picAttrSrcUrl xmlns:a1611="http://schemas.microsoft.com/office/drawing/2016/11/main" r:id="rId6"/>
                  </a:ext>
                </a:extLst>
              </a:blip>
              <a:srcRect l="24190" r="24653"/>
              <a:stretch/>
            </p:blipFill>
            <p:spPr>
              <a:xfrm>
                <a:off x="10092271" y="67747"/>
                <a:ext cx="199767" cy="205008"/>
              </a:xfrm>
              <a:prstGeom prst="rect">
                <a:avLst/>
              </a:prstGeom>
            </p:spPr>
          </p:pic>
          <p:sp>
            <p:nvSpPr>
              <p:cNvPr id="28" name="TextBox 27">
                <a:extLst>
                  <a:ext uri="{FF2B5EF4-FFF2-40B4-BE49-F238E27FC236}">
                    <a16:creationId xmlns:a16="http://schemas.microsoft.com/office/drawing/2014/main" id="{34F944CD-1CA5-5E49-810B-E8A70C8E79AE}"/>
                  </a:ext>
                </a:extLst>
              </p:cNvPr>
              <p:cNvSpPr txBox="1"/>
              <p:nvPr/>
            </p:nvSpPr>
            <p:spPr>
              <a:xfrm>
                <a:off x="10274680" y="34228"/>
                <a:ext cx="2212176" cy="483350"/>
              </a:xfrm>
              <a:prstGeom prst="rect">
                <a:avLst/>
              </a:prstGeom>
              <a:noFill/>
            </p:spPr>
            <p:txBody>
              <a:bodyPr wrap="square" rtlCol="0">
                <a:spAutoFit/>
              </a:bodyPr>
              <a:lstStyle/>
              <a:p>
                <a:pPr>
                  <a:spcAft>
                    <a:spcPts val="600"/>
                  </a:spcAft>
                </a:pPr>
                <a:r>
                  <a:rPr lang="en-US" sz="800" dirty="0">
                    <a:latin typeface="Helvetica Neue Light" panose="02000403000000020004" pitchFamily="2" charset="0"/>
                    <a:ea typeface="Helvetica Neue Light" panose="02000403000000020004" pitchFamily="2" charset="0"/>
                    <a:hlinkClick r:id="rId7"/>
                  </a:rPr>
                  <a:t>https://github.com/Zeutschler/tinyolap</a:t>
                </a:r>
                <a:r>
                  <a:rPr lang="en-US" sz="800" dirty="0">
                    <a:latin typeface="Helvetica Neue Light" panose="02000403000000020004" pitchFamily="2" charset="0"/>
                    <a:ea typeface="Helvetica Neue Light" panose="02000403000000020004" pitchFamily="2" charset="0"/>
                  </a:rPr>
                  <a:t>  </a:t>
                </a:r>
              </a:p>
              <a:p>
                <a:pPr>
                  <a:spcAft>
                    <a:spcPts val="600"/>
                  </a:spcAft>
                </a:pPr>
                <a:r>
                  <a:rPr lang="en-US" sz="800" dirty="0">
                    <a:latin typeface="Helvetica Neue Light" panose="02000403000000020004" pitchFamily="2" charset="0"/>
                    <a:ea typeface="Helvetica Neue Light" panose="02000403000000020004" pitchFamily="2" charset="0"/>
                    <a:hlinkClick r:id="rId8"/>
                  </a:rPr>
                  <a:t>https://pypi.org/project/tinyolap</a:t>
                </a:r>
                <a:r>
                  <a:rPr lang="en-US" sz="800" dirty="0">
                    <a:latin typeface="Helvetica Neue Light" panose="02000403000000020004" pitchFamily="2" charset="0"/>
                    <a:ea typeface="Helvetica Neue Light" panose="02000403000000020004" pitchFamily="2" charset="0"/>
                  </a:rPr>
                  <a:t> </a:t>
                </a:r>
              </a:p>
            </p:txBody>
          </p:sp>
          <p:pic>
            <p:nvPicPr>
              <p:cNvPr id="31" name="Graphic 30">
                <a:extLst>
                  <a:ext uri="{FF2B5EF4-FFF2-40B4-BE49-F238E27FC236}">
                    <a16:creationId xmlns:a16="http://schemas.microsoft.com/office/drawing/2014/main" id="{AFDE17FD-7F55-A948-B390-B40224AE352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075347" y="315665"/>
                <a:ext cx="233614" cy="205008"/>
              </a:xfrm>
              <a:prstGeom prst="rect">
                <a:avLst/>
              </a:prstGeom>
            </p:spPr>
          </p:pic>
        </p:grpSp>
      </p:grpSp>
      <p:sp>
        <p:nvSpPr>
          <p:cNvPr id="33" name="TextBox 32">
            <a:extLst>
              <a:ext uri="{FF2B5EF4-FFF2-40B4-BE49-F238E27FC236}">
                <a16:creationId xmlns:a16="http://schemas.microsoft.com/office/drawing/2014/main" id="{1E9791C3-174C-794E-9F20-E30F2F1C7E17}"/>
              </a:ext>
            </a:extLst>
          </p:cNvPr>
          <p:cNvSpPr txBox="1"/>
          <p:nvPr/>
        </p:nvSpPr>
        <p:spPr>
          <a:xfrm>
            <a:off x="9057367" y="6758397"/>
            <a:ext cx="3134633" cy="99603"/>
          </a:xfrm>
          <a:prstGeom prst="rect">
            <a:avLst/>
          </a:prstGeom>
          <a:noFill/>
        </p:spPr>
        <p:txBody>
          <a:bodyPr wrap="square" lIns="0" tIns="0" rIns="18000" bIns="7200" rtlCol="0">
            <a:spAutoFit/>
          </a:bodyPr>
          <a:lstStyle/>
          <a:p>
            <a:pPr algn="r"/>
            <a:r>
              <a:rPr lang="en-US" sz="600" dirty="0">
                <a:latin typeface="Helvetica Neue Light" panose="02000403000000020004" pitchFamily="2" charset="0"/>
                <a:ea typeface="Helvetica Neue Light" panose="02000403000000020004" pitchFamily="2" charset="0"/>
              </a:rPr>
              <a:t>TinyOlap ©2022 Thomas Zeutschler ▪︎ web: </a:t>
            </a:r>
            <a:r>
              <a:rPr lang="en-US" sz="600" dirty="0">
                <a:latin typeface="Helvetica Neue Light" panose="02000403000000020004" pitchFamily="2" charset="0"/>
                <a:ea typeface="Helvetica Neue Light" panose="02000403000000020004" pitchFamily="2" charset="0"/>
                <a:hlinkClick r:id="rId11"/>
              </a:rPr>
              <a:t>https://tinyolap.com</a:t>
            </a:r>
            <a:r>
              <a:rPr lang="en-US" sz="600" dirty="0">
                <a:latin typeface="Helvetica Neue Light" panose="02000403000000020004" pitchFamily="2" charset="0"/>
                <a:ea typeface="Helvetica Neue Light" panose="02000403000000020004" pitchFamily="2" charset="0"/>
              </a:rPr>
              <a:t> ▪︎ mail: </a:t>
            </a:r>
            <a:r>
              <a:rPr lang="en-US" sz="600" dirty="0">
                <a:latin typeface="Helvetica Neue Light" panose="02000403000000020004" pitchFamily="2" charset="0"/>
                <a:ea typeface="Helvetica Neue Light" panose="02000403000000020004" pitchFamily="2" charset="0"/>
                <a:hlinkClick r:id="rId12"/>
              </a:rPr>
              <a:t>info@tinyolap.com</a:t>
            </a:r>
            <a:r>
              <a:rPr lang="en-US" sz="600" dirty="0">
                <a:latin typeface="Helvetica Neue Light" panose="02000403000000020004" pitchFamily="2" charset="0"/>
                <a:ea typeface="Helvetica Neue Light" panose="02000403000000020004" pitchFamily="2" charset="0"/>
              </a:rPr>
              <a:t>  </a:t>
            </a:r>
          </a:p>
        </p:txBody>
      </p:sp>
      <p:sp>
        <p:nvSpPr>
          <p:cNvPr id="35" name="TextBox 34">
            <a:extLst>
              <a:ext uri="{FF2B5EF4-FFF2-40B4-BE49-F238E27FC236}">
                <a16:creationId xmlns:a16="http://schemas.microsoft.com/office/drawing/2014/main" id="{F93AB42B-77EF-1943-A6F1-14BB8B098F79}"/>
              </a:ext>
            </a:extLst>
          </p:cNvPr>
          <p:cNvSpPr txBox="1"/>
          <p:nvPr/>
        </p:nvSpPr>
        <p:spPr>
          <a:xfrm>
            <a:off x="99784" y="1506155"/>
            <a:ext cx="2864793" cy="461665"/>
          </a:xfrm>
          <a:prstGeom prst="rect">
            <a:avLst/>
          </a:prstGeom>
          <a:noFill/>
        </p:spPr>
        <p:txBody>
          <a:bodyPr wrap="square" rtlCol="0">
            <a:spAutoFit/>
          </a:bodyPr>
          <a:lstStyle/>
          <a:p>
            <a:r>
              <a:rPr lang="en-US" sz="800" dirty="0">
                <a:latin typeface="Helvetica Neue Light" panose="02000403000000020004" pitchFamily="2" charset="0"/>
                <a:ea typeface="Helvetica Neue Light" panose="02000403000000020004" pitchFamily="2" charset="0"/>
              </a:rPr>
              <a:t>To install a specific version, simply append the desired version number. It is recommended to always upgrade to the latest version of TinyOlap. </a:t>
            </a:r>
          </a:p>
        </p:txBody>
      </p:sp>
      <p:sp>
        <p:nvSpPr>
          <p:cNvPr id="36" name="TextBox 35">
            <a:extLst>
              <a:ext uri="{FF2B5EF4-FFF2-40B4-BE49-F238E27FC236}">
                <a16:creationId xmlns:a16="http://schemas.microsoft.com/office/drawing/2014/main" id="{9BB3F20B-0DC5-4E4C-9E6B-32B0C74ABD4A}"/>
              </a:ext>
            </a:extLst>
          </p:cNvPr>
          <p:cNvSpPr txBox="1"/>
          <p:nvPr/>
        </p:nvSpPr>
        <p:spPr>
          <a:xfrm>
            <a:off x="99784" y="1967820"/>
            <a:ext cx="2864793" cy="215444"/>
          </a:xfrm>
          <a:prstGeom prst="rect">
            <a:avLst/>
          </a:prstGeom>
          <a:solidFill>
            <a:schemeClr val="bg1">
              <a:lumMod val="95000"/>
            </a:schemeClr>
          </a:solidFill>
        </p:spPr>
        <p:txBody>
          <a:bodyPr wrap="square" rtlCol="0">
            <a:spAutoFit/>
          </a:bodyPr>
          <a:lstStyle/>
          <a:p>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&gt;&gt; pip install tinyolap==0.8.11</a:t>
            </a:r>
          </a:p>
        </p:txBody>
      </p:sp>
      <p:sp>
        <p:nvSpPr>
          <p:cNvPr id="37" name="TextBox 36">
            <a:extLst>
              <a:ext uri="{FF2B5EF4-FFF2-40B4-BE49-F238E27FC236}">
                <a16:creationId xmlns:a16="http://schemas.microsoft.com/office/drawing/2014/main" id="{BFE57A8F-0959-274F-8678-6B9718EC1390}"/>
              </a:ext>
            </a:extLst>
          </p:cNvPr>
          <p:cNvSpPr txBox="1"/>
          <p:nvPr/>
        </p:nvSpPr>
        <p:spPr>
          <a:xfrm>
            <a:off x="99784" y="2183264"/>
            <a:ext cx="2864793" cy="630942"/>
          </a:xfrm>
          <a:prstGeom prst="rect">
            <a:avLst/>
          </a:prstGeom>
          <a:noFill/>
        </p:spPr>
        <p:txBody>
          <a:bodyPr wrap="square" rtlCol="0">
            <a:spAutoFit/>
          </a:bodyPr>
          <a:lstStyle/>
          <a:p>
            <a:pPr>
              <a:spcAft>
                <a:spcPts val="600"/>
              </a:spcAft>
            </a:pPr>
            <a:r>
              <a:rPr lang="en-US" sz="1400" b="1" dirty="0">
                <a:solidFill>
                  <a:srgbClr val="282F87"/>
                </a:solidFill>
                <a:latin typeface="Helvetica Neue" panose="02000503000000020004" pitchFamily="2" charset="0"/>
                <a:ea typeface="Helvetica Neue" panose="02000503000000020004" pitchFamily="2" charset="0"/>
                <a:cs typeface="Helvetica Neue" panose="02000503000000020004" pitchFamily="2" charset="0"/>
              </a:rPr>
              <a:t>Creating Databases</a:t>
            </a:r>
          </a:p>
          <a:p>
            <a:pPr>
              <a:spcAft>
                <a:spcPts val="600"/>
              </a:spcAft>
            </a:pPr>
            <a:r>
              <a:rPr lang="en-US" sz="800" dirty="0">
                <a:latin typeface="Helvetica Neue Light" panose="02000403000000020004" pitchFamily="2" charset="0"/>
                <a:ea typeface="Helvetica Neue Light" panose="02000403000000020004" pitchFamily="2" charset="0"/>
              </a:rPr>
              <a:t>Create an empty in-memory database only. Database names should not contain blanks or special characters. </a:t>
            </a:r>
          </a:p>
        </p:txBody>
      </p:sp>
      <p:sp>
        <p:nvSpPr>
          <p:cNvPr id="38" name="TextBox 37">
            <a:extLst>
              <a:ext uri="{FF2B5EF4-FFF2-40B4-BE49-F238E27FC236}">
                <a16:creationId xmlns:a16="http://schemas.microsoft.com/office/drawing/2014/main" id="{9594B4BE-EBC9-0142-99A8-FA40DA618667}"/>
              </a:ext>
            </a:extLst>
          </p:cNvPr>
          <p:cNvSpPr txBox="1"/>
          <p:nvPr/>
        </p:nvSpPr>
        <p:spPr>
          <a:xfrm>
            <a:off x="103837" y="2814206"/>
            <a:ext cx="2864793" cy="461665"/>
          </a:xfrm>
          <a:prstGeom prst="rect">
            <a:avLst/>
          </a:prstGeom>
          <a:solidFill>
            <a:schemeClr val="bg1">
              <a:lumMod val="95000"/>
            </a:schemeClr>
          </a:solidFill>
        </p:spPr>
        <p:txBody>
          <a:bodyPr wrap="square" rtlCol="0">
            <a:spAutoFit/>
          </a:bodyPr>
          <a:lstStyle/>
          <a:p>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from </a:t>
            </a:r>
            <a:r>
              <a:rPr lang="en-US" sz="800" dirty="0" err="1">
                <a:solidFill>
                  <a:srgbClr val="282F87"/>
                </a:solidFill>
                <a:latin typeface="Consolas" panose="020B0609020204030204" pitchFamily="49" charset="0"/>
                <a:ea typeface="Helvetica Neue Light" panose="02000403000000020004" pitchFamily="2" charset="0"/>
                <a:cs typeface="Consolas" panose="020B0609020204030204" pitchFamily="49" charset="0"/>
              </a:rPr>
              <a:t>tinyolap.database</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import Database</a:t>
            </a:r>
          </a:p>
          <a:p>
            <a:r>
              <a:rPr lang="en-US" sz="800" i="1" dirty="0">
                <a:solidFill>
                  <a:schemeClr val="accent2">
                    <a:lumMod val="75000"/>
                  </a:schemeClr>
                </a:solidFill>
                <a:latin typeface="Consolas" panose="020B0609020204030204" pitchFamily="49" charset="0"/>
                <a:ea typeface="Helvetica Neue Light" panose="02000403000000020004" pitchFamily="2" charset="0"/>
                <a:cs typeface="Consolas" panose="020B0609020204030204" pitchFamily="49" charset="0"/>
              </a:rPr>
              <a:t># create in-memory database</a:t>
            </a:r>
            <a:endParaRPr lang="en-US" sz="800" dirty="0">
              <a:solidFill>
                <a:schemeClr val="accent2">
                  <a:lumMod val="75000"/>
                </a:schemeClr>
              </a:solidFill>
              <a:latin typeface="Consolas" panose="020B0609020204030204" pitchFamily="49" charset="0"/>
              <a:ea typeface="Helvetica Neue Light" panose="02000403000000020004" pitchFamily="2" charset="0"/>
              <a:cs typeface="Consolas" panose="020B0609020204030204" pitchFamily="49" charset="0"/>
            </a:endParaRPr>
          </a:p>
          <a:p>
            <a:r>
              <a:rPr lang="en-US" sz="800" dirty="0" err="1">
                <a:solidFill>
                  <a:srgbClr val="282F87"/>
                </a:solidFill>
                <a:latin typeface="Consolas" panose="020B0609020204030204" pitchFamily="49" charset="0"/>
                <a:ea typeface="Helvetica Neue Light" panose="02000403000000020004" pitchFamily="2" charset="0"/>
                <a:cs typeface="Consolas" panose="020B0609020204030204" pitchFamily="49" charset="0"/>
              </a:rPr>
              <a:t>db</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 Database(</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"tiny"</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p>
        </p:txBody>
      </p:sp>
      <p:sp>
        <p:nvSpPr>
          <p:cNvPr id="39" name="TextBox 38">
            <a:extLst>
              <a:ext uri="{FF2B5EF4-FFF2-40B4-BE49-F238E27FC236}">
                <a16:creationId xmlns:a16="http://schemas.microsoft.com/office/drawing/2014/main" id="{D1F2FE13-5398-1C46-B80B-E042DA9537DF}"/>
              </a:ext>
            </a:extLst>
          </p:cNvPr>
          <p:cNvSpPr txBox="1"/>
          <p:nvPr/>
        </p:nvSpPr>
        <p:spPr>
          <a:xfrm>
            <a:off x="99784" y="3280312"/>
            <a:ext cx="2864793" cy="707886"/>
          </a:xfrm>
          <a:prstGeom prst="rect">
            <a:avLst/>
          </a:prstGeom>
          <a:noFill/>
        </p:spPr>
        <p:txBody>
          <a:bodyPr wrap="square" rtlCol="0">
            <a:spAutoFit/>
          </a:bodyPr>
          <a:lstStyle/>
          <a:p>
            <a:pPr>
              <a:spcAft>
                <a:spcPts val="600"/>
              </a:spcAft>
            </a:pPr>
            <a:r>
              <a:rPr lang="en-US" sz="800" dirty="0">
                <a:latin typeface="Helvetica Neue Light" panose="02000403000000020004" pitchFamily="2" charset="0"/>
                <a:ea typeface="Helvetica Neue Light" panose="02000403000000020004" pitchFamily="2" charset="0"/>
              </a:rPr>
              <a:t>To create a persistent database, you either specify a valid path incl. a database name (missing folders will be created automatically) or you need to set the optional </a:t>
            </a:r>
            <a:r>
              <a:rPr lang="en-US" sz="800" dirty="0" err="1">
                <a:solidFill>
                  <a:srgbClr val="282F87"/>
                </a:solidFill>
                <a:latin typeface="Consolas" panose="020B0609020204030204" pitchFamily="49" charset="0"/>
                <a:ea typeface="Helvetica Neue Light" panose="02000403000000020004" pitchFamily="2" charset="0"/>
                <a:cs typeface="Consolas" panose="020B0609020204030204" pitchFamily="49" charset="0"/>
              </a:rPr>
              <a:t>in_memory</a:t>
            </a:r>
            <a:r>
              <a:rPr lang="en-US" sz="800" dirty="0">
                <a:solidFill>
                  <a:srgbClr val="282F87"/>
                </a:solidFill>
                <a:latin typeface="Helvetica Neue Light" panose="02000403000000020004" pitchFamily="2" charset="0"/>
                <a:ea typeface="Helvetica Neue Light" panose="02000403000000020004" pitchFamily="2" charset="0"/>
              </a:rPr>
              <a:t> </a:t>
            </a:r>
            <a:r>
              <a:rPr lang="en-US" sz="800" dirty="0">
                <a:latin typeface="Helvetica Neue Light" panose="02000403000000020004" pitchFamily="2" charset="0"/>
                <a:ea typeface="Helvetica Neue Light" panose="02000403000000020004" pitchFamily="2" charset="0"/>
              </a:rPr>
              <a:t>argument to </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False</a:t>
            </a:r>
            <a:r>
              <a:rPr lang="en-US" sz="800" dirty="0">
                <a:solidFill>
                  <a:srgbClr val="282F87"/>
                </a:solidFill>
                <a:latin typeface="Helvetica Neue Light" panose="02000403000000020004" pitchFamily="2" charset="0"/>
                <a:ea typeface="Helvetica Neue Light" panose="02000403000000020004" pitchFamily="2" charset="0"/>
                <a:cs typeface="Consolas" panose="020B0609020204030204" pitchFamily="49" charset="0"/>
              </a:rPr>
              <a:t>. </a:t>
            </a:r>
            <a:r>
              <a:rPr lang="en-US" sz="800" dirty="0">
                <a:latin typeface="Helvetica Neue Light" panose="02000403000000020004" pitchFamily="2" charset="0"/>
                <a:ea typeface="Helvetica Neue Light" panose="02000403000000020004" pitchFamily="2" charset="0"/>
              </a:rPr>
              <a:t>If no path is defined, then the database will be saved in a folder </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r>
              <a:rPr lang="en-US" sz="800" dirty="0" err="1">
                <a:solidFill>
                  <a:srgbClr val="282F87"/>
                </a:solidFill>
                <a:latin typeface="Consolas" panose="020B0609020204030204" pitchFamily="49" charset="0"/>
                <a:ea typeface="Helvetica Neue Light" panose="02000403000000020004" pitchFamily="2" charset="0"/>
                <a:cs typeface="Consolas" panose="020B0609020204030204" pitchFamily="49" charset="0"/>
              </a:rPr>
              <a:t>db</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a:latin typeface="Helvetica Neue Light" panose="02000403000000020004" pitchFamily="2" charset="0"/>
                <a:ea typeface="Helvetica Neue Light" panose="02000403000000020004" pitchFamily="2" charset="0"/>
              </a:rPr>
              <a:t>aside the calling Python script. </a:t>
            </a:r>
          </a:p>
        </p:txBody>
      </p:sp>
      <p:sp>
        <p:nvSpPr>
          <p:cNvPr id="40" name="TextBox 39">
            <a:extLst>
              <a:ext uri="{FF2B5EF4-FFF2-40B4-BE49-F238E27FC236}">
                <a16:creationId xmlns:a16="http://schemas.microsoft.com/office/drawing/2014/main" id="{5F5CF144-3FF3-E04A-B0E7-FDA6C60EBAB4}"/>
              </a:ext>
            </a:extLst>
          </p:cNvPr>
          <p:cNvSpPr txBox="1"/>
          <p:nvPr/>
        </p:nvSpPr>
        <p:spPr>
          <a:xfrm>
            <a:off x="99784" y="3988198"/>
            <a:ext cx="2864793" cy="584775"/>
          </a:xfrm>
          <a:prstGeom prst="rect">
            <a:avLst/>
          </a:prstGeom>
          <a:solidFill>
            <a:schemeClr val="bg1">
              <a:lumMod val="95000"/>
            </a:schemeClr>
          </a:solidFill>
        </p:spPr>
        <p:txBody>
          <a:bodyPr wrap="square" rtlCol="0">
            <a:spAutoFit/>
          </a:bodyPr>
          <a:lstStyle/>
          <a:p>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from </a:t>
            </a:r>
            <a:r>
              <a:rPr lang="en-US" sz="800" dirty="0" err="1">
                <a:solidFill>
                  <a:srgbClr val="282F87"/>
                </a:solidFill>
                <a:latin typeface="Consolas" panose="020B0609020204030204" pitchFamily="49" charset="0"/>
                <a:ea typeface="Helvetica Neue Light" panose="02000403000000020004" pitchFamily="2" charset="0"/>
                <a:cs typeface="Consolas" panose="020B0609020204030204" pitchFamily="49" charset="0"/>
              </a:rPr>
              <a:t>tinyolap.database</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import Database</a:t>
            </a:r>
          </a:p>
          <a:p>
            <a:r>
              <a:rPr lang="en-US" sz="800" i="1" dirty="0">
                <a:solidFill>
                  <a:schemeClr val="accent2">
                    <a:lumMod val="75000"/>
                  </a:schemeClr>
                </a:solidFill>
                <a:latin typeface="Consolas" panose="020B0609020204030204" pitchFamily="49" charset="0"/>
                <a:ea typeface="Helvetica Neue Light" panose="02000403000000020004" pitchFamily="2" charset="0"/>
                <a:cs typeface="Consolas" panose="020B0609020204030204" pitchFamily="49" charset="0"/>
              </a:rPr>
              <a:t># create persistent databases</a:t>
            </a:r>
          </a:p>
          <a:p>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db1 = Database(</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"/user/…/tiny1.db"</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p>
          <a:p>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db2 = Database(</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"tiny2"</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err="1">
                <a:solidFill>
                  <a:srgbClr val="7030A0"/>
                </a:solidFill>
                <a:latin typeface="Consolas" panose="020B0609020204030204" pitchFamily="49" charset="0"/>
                <a:ea typeface="Helvetica Neue Light" panose="02000403000000020004" pitchFamily="2" charset="0"/>
                <a:cs typeface="Consolas" panose="020B0609020204030204" pitchFamily="49" charset="0"/>
              </a:rPr>
              <a:t>in_memory</a:t>
            </a:r>
            <a:r>
              <a:rPr lang="en-US" sz="800" dirty="0">
                <a:solidFill>
                  <a:srgbClr val="7030A0"/>
                </a:solidFill>
                <a:latin typeface="Consolas" panose="020B0609020204030204" pitchFamily="49" charset="0"/>
                <a:ea typeface="Helvetica Neue Light" panose="02000403000000020004" pitchFamily="2" charset="0"/>
                <a:cs typeface="Consolas" panose="020B0609020204030204" pitchFamily="49" charset="0"/>
              </a:rPr>
              <a:t>=</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False)</a:t>
            </a:r>
          </a:p>
        </p:txBody>
      </p:sp>
      <p:sp>
        <p:nvSpPr>
          <p:cNvPr id="41" name="TextBox 40">
            <a:extLst>
              <a:ext uri="{FF2B5EF4-FFF2-40B4-BE49-F238E27FC236}">
                <a16:creationId xmlns:a16="http://schemas.microsoft.com/office/drawing/2014/main" id="{B68623FE-B396-9345-BC0F-2E4FED3C4FA6}"/>
              </a:ext>
            </a:extLst>
          </p:cNvPr>
          <p:cNvSpPr txBox="1"/>
          <p:nvPr/>
        </p:nvSpPr>
        <p:spPr>
          <a:xfrm>
            <a:off x="83424" y="4571367"/>
            <a:ext cx="2864793" cy="461665"/>
          </a:xfrm>
          <a:prstGeom prst="rect">
            <a:avLst/>
          </a:prstGeom>
          <a:noFill/>
        </p:spPr>
        <p:txBody>
          <a:bodyPr wrap="square" rtlCol="0">
            <a:spAutoFit/>
          </a:bodyPr>
          <a:lstStyle/>
          <a:p>
            <a:pPr>
              <a:spcAft>
                <a:spcPts val="600"/>
              </a:spcAft>
            </a:pPr>
            <a:r>
              <a:rPr lang="en-US" sz="800" dirty="0">
                <a:latin typeface="Helvetica Neue Light" panose="02000403000000020004" pitchFamily="2" charset="0"/>
                <a:ea typeface="Helvetica Neue Light" panose="02000403000000020004" pitchFamily="2" charset="0"/>
              </a:rPr>
              <a:t>At any time, you can create a snapshot of an in-memory or persistent database using the </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export(…)</a:t>
            </a:r>
            <a:r>
              <a:rPr lang="en-US" sz="800" dirty="0">
                <a:solidFill>
                  <a:srgbClr val="282F87"/>
                </a:solidFill>
                <a:latin typeface="Helvetica Neue Light" panose="02000403000000020004" pitchFamily="2" charset="0"/>
                <a:ea typeface="Helvetica Neue Light" panose="02000403000000020004" pitchFamily="2" charset="0"/>
              </a:rPr>
              <a:t> </a:t>
            </a:r>
            <a:r>
              <a:rPr lang="en-US" sz="800" dirty="0">
                <a:latin typeface="Helvetica Neue Light" panose="02000403000000020004" pitchFamily="2" charset="0"/>
                <a:ea typeface="Helvetica Neue Light" panose="02000403000000020004" pitchFamily="2" charset="0"/>
              </a:rPr>
              <a:t>method. Again, if no path is defined, then the folder </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r>
              <a:rPr lang="en-US" sz="800" dirty="0" err="1">
                <a:solidFill>
                  <a:srgbClr val="282F87"/>
                </a:solidFill>
                <a:latin typeface="Consolas" panose="020B0609020204030204" pitchFamily="49" charset="0"/>
                <a:ea typeface="Helvetica Neue Light" panose="02000403000000020004" pitchFamily="2" charset="0"/>
                <a:cs typeface="Consolas" panose="020B0609020204030204" pitchFamily="49" charset="0"/>
              </a:rPr>
              <a:t>db</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r>
              <a:rPr lang="en-US" sz="800" dirty="0">
                <a:latin typeface="Helvetica Neue Light" panose="02000403000000020004" pitchFamily="2" charset="0"/>
                <a:ea typeface="Helvetica Neue Light" panose="02000403000000020004" pitchFamily="2" charset="0"/>
              </a:rPr>
              <a:t>will the output dir. </a:t>
            </a:r>
          </a:p>
        </p:txBody>
      </p:sp>
      <p:sp>
        <p:nvSpPr>
          <p:cNvPr id="42" name="TextBox 41">
            <a:extLst>
              <a:ext uri="{FF2B5EF4-FFF2-40B4-BE49-F238E27FC236}">
                <a16:creationId xmlns:a16="http://schemas.microsoft.com/office/drawing/2014/main" id="{38FE3764-5CC6-424D-BDC4-BB9D509B86D9}"/>
              </a:ext>
            </a:extLst>
          </p:cNvPr>
          <p:cNvSpPr txBox="1"/>
          <p:nvPr/>
        </p:nvSpPr>
        <p:spPr>
          <a:xfrm>
            <a:off x="99784" y="5033032"/>
            <a:ext cx="2864793" cy="215444"/>
          </a:xfrm>
          <a:prstGeom prst="rect">
            <a:avLst/>
          </a:prstGeom>
          <a:solidFill>
            <a:schemeClr val="bg1">
              <a:lumMod val="95000"/>
            </a:schemeClr>
          </a:solidFill>
        </p:spPr>
        <p:txBody>
          <a:bodyPr wrap="square" rtlCol="0">
            <a:spAutoFit/>
          </a:bodyPr>
          <a:lstStyle/>
          <a:p>
            <a:r>
              <a:rPr lang="en-US" sz="800" dirty="0" err="1">
                <a:solidFill>
                  <a:srgbClr val="282F87"/>
                </a:solidFill>
                <a:latin typeface="Consolas" panose="020B0609020204030204" pitchFamily="49" charset="0"/>
                <a:ea typeface="Helvetica Neue Light" panose="02000403000000020004" pitchFamily="2" charset="0"/>
                <a:cs typeface="Consolas" panose="020B0609020204030204" pitchFamily="49" charset="0"/>
              </a:rPr>
              <a:t>db.export</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"/user/…/</a:t>
            </a:r>
            <a:r>
              <a:rPr lang="en-US" sz="800" dirty="0" err="1">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other.db</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i="1" dirty="0">
                <a:solidFill>
                  <a:schemeClr val="accent2">
                    <a:lumMod val="75000"/>
                  </a:schemeClr>
                </a:solidFill>
                <a:latin typeface="Consolas" panose="020B0609020204030204" pitchFamily="49" charset="0"/>
                <a:ea typeface="Helvetica Neue Light" panose="02000403000000020004" pitchFamily="2" charset="0"/>
                <a:cs typeface="Consolas" panose="020B0609020204030204" pitchFamily="49" charset="0"/>
              </a:rPr>
              <a:t># create snapshot</a:t>
            </a:r>
            <a:endParaRPr lang="en-US" sz="800" dirty="0">
              <a:solidFill>
                <a:schemeClr val="accent2">
                  <a:lumMod val="75000"/>
                </a:schemeClr>
              </a:solidFill>
              <a:latin typeface="Consolas" panose="020B0609020204030204" pitchFamily="49" charset="0"/>
              <a:ea typeface="Helvetica Neue Light" panose="02000403000000020004" pitchFamily="2" charset="0"/>
              <a:cs typeface="Consolas" panose="020B0609020204030204" pitchFamily="49" charset="0"/>
            </a:endParaRPr>
          </a:p>
        </p:txBody>
      </p:sp>
      <p:sp>
        <p:nvSpPr>
          <p:cNvPr id="43" name="TextBox 42">
            <a:extLst>
              <a:ext uri="{FF2B5EF4-FFF2-40B4-BE49-F238E27FC236}">
                <a16:creationId xmlns:a16="http://schemas.microsoft.com/office/drawing/2014/main" id="{F8FB5975-F63F-3447-996C-EC4E6115205E}"/>
              </a:ext>
            </a:extLst>
          </p:cNvPr>
          <p:cNvSpPr txBox="1"/>
          <p:nvPr/>
        </p:nvSpPr>
        <p:spPr>
          <a:xfrm>
            <a:off x="99784" y="5251142"/>
            <a:ext cx="2864793" cy="1492716"/>
          </a:xfrm>
          <a:prstGeom prst="rect">
            <a:avLst/>
          </a:prstGeom>
          <a:noFill/>
        </p:spPr>
        <p:txBody>
          <a:bodyPr wrap="square" rtlCol="0">
            <a:spAutoFit/>
          </a:bodyPr>
          <a:lstStyle/>
          <a:p>
            <a:pPr>
              <a:spcAft>
                <a:spcPts val="600"/>
              </a:spcAft>
            </a:pPr>
            <a:r>
              <a:rPr lang="en-US" sz="1400" b="1" dirty="0">
                <a:solidFill>
                  <a:srgbClr val="282F87"/>
                </a:solidFill>
                <a:latin typeface="Helvetica Neue" panose="02000503000000020004" pitchFamily="2" charset="0"/>
                <a:ea typeface="Helvetica Neue" panose="02000503000000020004" pitchFamily="2" charset="0"/>
                <a:cs typeface="Helvetica Neue" panose="02000503000000020004" pitchFamily="2" charset="0"/>
              </a:rPr>
              <a:t>Creating Dimensions</a:t>
            </a:r>
          </a:p>
          <a:p>
            <a:pPr>
              <a:spcAft>
                <a:spcPts val="600"/>
              </a:spcAft>
            </a:pPr>
            <a:r>
              <a:rPr lang="en-US" sz="800" dirty="0">
                <a:latin typeface="Helvetica Neue Light" panose="02000403000000020004" pitchFamily="2" charset="0"/>
                <a:ea typeface="Helvetica Neue Light" panose="02000403000000020004" pitchFamily="2" charset="0"/>
              </a:rPr>
              <a:t>Before you can create a cube, you need to create a set of dimensions that define the dataspace for the cube. To add members to a dimension, you need set the dimension into </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edit()</a:t>
            </a:r>
            <a:r>
              <a:rPr lang="en-US" sz="800" dirty="0">
                <a:latin typeface="Helvetica Neue Light" panose="02000403000000020004" pitchFamily="2" charset="0"/>
                <a:ea typeface="Helvetica Neue Light" panose="02000403000000020004" pitchFamily="2" charset="0"/>
              </a:rPr>
              <a:t> mode. Then you can add or manipulate members. Finally, you need to </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commit()</a:t>
            </a:r>
            <a:r>
              <a:rPr lang="en-US" sz="800" dirty="0">
                <a:latin typeface="Helvetica Neue Light" panose="02000403000000020004" pitchFamily="2" charset="0"/>
                <a:ea typeface="Helvetica Neue Light" panose="02000403000000020004" pitchFamily="2" charset="0"/>
              </a:rPr>
              <a:t> your changes. The database will then perform a short reorganization as a change of dimension members may impact existing data in cubes, so deleting a dimension member will delete all data in all cubes related to that dimension member. </a:t>
            </a:r>
          </a:p>
        </p:txBody>
      </p:sp>
      <p:sp>
        <p:nvSpPr>
          <p:cNvPr id="44" name="TextBox 43">
            <a:extLst>
              <a:ext uri="{FF2B5EF4-FFF2-40B4-BE49-F238E27FC236}">
                <a16:creationId xmlns:a16="http://schemas.microsoft.com/office/drawing/2014/main" id="{62A39603-3670-3547-8E78-7E94EDFF9905}"/>
              </a:ext>
            </a:extLst>
          </p:cNvPr>
          <p:cNvSpPr txBox="1"/>
          <p:nvPr/>
        </p:nvSpPr>
        <p:spPr>
          <a:xfrm>
            <a:off x="3150991" y="932328"/>
            <a:ext cx="2864793" cy="830997"/>
          </a:xfrm>
          <a:prstGeom prst="rect">
            <a:avLst/>
          </a:prstGeom>
          <a:solidFill>
            <a:schemeClr val="bg1">
              <a:lumMod val="95000"/>
            </a:schemeClr>
          </a:solidFill>
        </p:spPr>
        <p:txBody>
          <a:bodyPr wrap="square" rtlCol="0">
            <a:spAutoFit/>
          </a:bodyPr>
          <a:lstStyle/>
          <a:p>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years = </a:t>
            </a:r>
            <a:r>
              <a:rPr lang="en-US" sz="800" dirty="0" err="1">
                <a:solidFill>
                  <a:srgbClr val="282F87"/>
                </a:solidFill>
                <a:latin typeface="Consolas" panose="020B0609020204030204" pitchFamily="49" charset="0"/>
                <a:ea typeface="Helvetica Neue Light" panose="02000403000000020004" pitchFamily="2" charset="0"/>
                <a:cs typeface="Consolas" panose="020B0609020204030204" pitchFamily="49" charset="0"/>
              </a:rPr>
              <a:t>db.add_dimension</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"years"</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p>
          <a:p>
            <a:r>
              <a:rPr lang="en-US" sz="800" dirty="0" err="1">
                <a:solidFill>
                  <a:srgbClr val="282F87"/>
                </a:solidFill>
                <a:latin typeface="Consolas" panose="020B0609020204030204" pitchFamily="49" charset="0"/>
                <a:ea typeface="Helvetica Neue Light" panose="02000403000000020004" pitchFamily="2" charset="0"/>
                <a:cs typeface="Consolas" panose="020B0609020204030204" pitchFamily="49" charset="0"/>
              </a:rPr>
              <a:t>years.edit</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p>
          <a:p>
            <a:r>
              <a:rPr lang="en-US" sz="800" dirty="0" err="1">
                <a:solidFill>
                  <a:srgbClr val="282F87"/>
                </a:solidFill>
                <a:latin typeface="Consolas" panose="020B0609020204030204" pitchFamily="49" charset="0"/>
                <a:ea typeface="Helvetica Neue Light" panose="02000403000000020004" pitchFamily="2" charset="0"/>
                <a:cs typeface="Consolas" panose="020B0609020204030204" pitchFamily="49" charset="0"/>
              </a:rPr>
              <a:t>years.add_member</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"2021"</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p>
          <a:p>
            <a:r>
              <a:rPr lang="en-US" sz="800" dirty="0" err="1">
                <a:solidFill>
                  <a:srgbClr val="282F87"/>
                </a:solidFill>
                <a:latin typeface="Consolas" panose="020B0609020204030204" pitchFamily="49" charset="0"/>
                <a:ea typeface="Helvetica Neue Light" panose="02000403000000020004" pitchFamily="2" charset="0"/>
                <a:cs typeface="Consolas" panose="020B0609020204030204" pitchFamily="49" charset="0"/>
              </a:rPr>
              <a:t>years.add_member</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"2022"</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p>
          <a:p>
            <a:r>
              <a:rPr lang="en-US" sz="800" dirty="0" err="1">
                <a:solidFill>
                  <a:srgbClr val="282F87"/>
                </a:solidFill>
                <a:latin typeface="Consolas" panose="020B0609020204030204" pitchFamily="49" charset="0"/>
                <a:ea typeface="Helvetica Neue Light" panose="02000403000000020004" pitchFamily="2" charset="0"/>
                <a:cs typeface="Consolas" panose="020B0609020204030204" pitchFamily="49" charset="0"/>
              </a:rPr>
              <a:t>years.add_member</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"2023"</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p>
          <a:p>
            <a:r>
              <a:rPr lang="en-US" sz="800" dirty="0" err="1">
                <a:solidFill>
                  <a:srgbClr val="282F87"/>
                </a:solidFill>
                <a:latin typeface="Consolas" panose="020B0609020204030204" pitchFamily="49" charset="0"/>
                <a:ea typeface="Helvetica Neue Light" panose="02000403000000020004" pitchFamily="2" charset="0"/>
                <a:cs typeface="Consolas" panose="020B0609020204030204" pitchFamily="49" charset="0"/>
              </a:rPr>
              <a:t>years.commit</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p>
        </p:txBody>
      </p:sp>
      <p:sp>
        <p:nvSpPr>
          <p:cNvPr id="45" name="TextBox 44">
            <a:extLst>
              <a:ext uri="{FF2B5EF4-FFF2-40B4-BE49-F238E27FC236}">
                <a16:creationId xmlns:a16="http://schemas.microsoft.com/office/drawing/2014/main" id="{E99595E9-5A86-994E-9751-B70631609ADF}"/>
              </a:ext>
            </a:extLst>
          </p:cNvPr>
          <p:cNvSpPr txBox="1"/>
          <p:nvPr/>
        </p:nvSpPr>
        <p:spPr>
          <a:xfrm>
            <a:off x="3150992" y="1774503"/>
            <a:ext cx="2864793" cy="338554"/>
          </a:xfrm>
          <a:prstGeom prst="rect">
            <a:avLst/>
          </a:prstGeom>
          <a:noFill/>
        </p:spPr>
        <p:txBody>
          <a:bodyPr wrap="square" rtlCol="0">
            <a:spAutoFit/>
          </a:bodyPr>
          <a:lstStyle/>
          <a:p>
            <a:r>
              <a:rPr lang="en-US" sz="800" dirty="0">
                <a:latin typeface="Helvetica Neue Light" panose="02000403000000020004" pitchFamily="2" charset="0"/>
                <a:ea typeface="Helvetica Neue Light" panose="02000403000000020004" pitchFamily="2" charset="0"/>
              </a:rPr>
              <a:t>You can also add a list of members using the same method. In addition, TinyOlap supports method chaining.</a:t>
            </a:r>
          </a:p>
        </p:txBody>
      </p:sp>
      <p:sp>
        <p:nvSpPr>
          <p:cNvPr id="46" name="TextBox 45">
            <a:extLst>
              <a:ext uri="{FF2B5EF4-FFF2-40B4-BE49-F238E27FC236}">
                <a16:creationId xmlns:a16="http://schemas.microsoft.com/office/drawing/2014/main" id="{7B4852DE-4DE8-8442-BD00-503462E67B35}"/>
              </a:ext>
            </a:extLst>
          </p:cNvPr>
          <p:cNvSpPr txBox="1"/>
          <p:nvPr/>
        </p:nvSpPr>
        <p:spPr>
          <a:xfrm>
            <a:off x="3150991" y="2113057"/>
            <a:ext cx="2864793" cy="584775"/>
          </a:xfrm>
          <a:prstGeom prst="rect">
            <a:avLst/>
          </a:prstGeom>
          <a:solidFill>
            <a:schemeClr val="bg1">
              <a:lumMod val="95000"/>
            </a:schemeClr>
          </a:solidFill>
        </p:spPr>
        <p:txBody>
          <a:bodyPr wrap="square" rtlCol="0">
            <a:spAutoFit/>
          </a:bodyPr>
          <a:lstStyle/>
          <a:p>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regions = </a:t>
            </a:r>
            <a:r>
              <a:rPr lang="en-US" sz="800" dirty="0" err="1">
                <a:solidFill>
                  <a:srgbClr val="282F87"/>
                </a:solidFill>
                <a:latin typeface="Consolas" panose="020B0609020204030204" pitchFamily="49" charset="0"/>
                <a:ea typeface="Helvetica Neue Light" panose="02000403000000020004" pitchFamily="2" charset="0"/>
                <a:cs typeface="Consolas" panose="020B0609020204030204" pitchFamily="49" charset="0"/>
              </a:rPr>
              <a:t>db.add_dimension</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"regions"</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).edit()</a:t>
            </a:r>
          </a:p>
          <a:p>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err="1">
                <a:solidFill>
                  <a:srgbClr val="282F87"/>
                </a:solidFill>
                <a:latin typeface="Consolas" panose="020B0609020204030204" pitchFamily="49" charset="0"/>
                <a:ea typeface="Helvetica Neue Light" panose="02000403000000020004" pitchFamily="2" charset="0"/>
                <a:cs typeface="Consolas" panose="020B0609020204030204" pitchFamily="49" charset="0"/>
              </a:rPr>
              <a:t>add_member</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p>
          <a:p>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"North"</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"South"</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"West"</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"East"</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p>
          <a:p>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).commit()</a:t>
            </a:r>
          </a:p>
        </p:txBody>
      </p:sp>
      <p:sp>
        <p:nvSpPr>
          <p:cNvPr id="47" name="TextBox 46">
            <a:extLst>
              <a:ext uri="{FF2B5EF4-FFF2-40B4-BE49-F238E27FC236}">
                <a16:creationId xmlns:a16="http://schemas.microsoft.com/office/drawing/2014/main" id="{19DF21FF-E382-EB44-9D93-04E4B34EECFE}"/>
              </a:ext>
            </a:extLst>
          </p:cNvPr>
          <p:cNvSpPr txBox="1"/>
          <p:nvPr/>
        </p:nvSpPr>
        <p:spPr>
          <a:xfrm>
            <a:off x="3152843" y="3036386"/>
            <a:ext cx="2864793" cy="877163"/>
          </a:xfrm>
          <a:prstGeom prst="rect">
            <a:avLst/>
          </a:prstGeom>
          <a:noFill/>
        </p:spPr>
        <p:txBody>
          <a:bodyPr wrap="square" rtlCol="0">
            <a:spAutoFit/>
          </a:bodyPr>
          <a:lstStyle/>
          <a:p>
            <a:pPr>
              <a:spcAft>
                <a:spcPts val="600"/>
              </a:spcAft>
            </a:pPr>
            <a:r>
              <a:rPr lang="en-US" sz="1400" b="1" dirty="0">
                <a:solidFill>
                  <a:srgbClr val="282F87"/>
                </a:solidFill>
                <a:latin typeface="Helvetica Neue" panose="02000503000000020004" pitchFamily="2" charset="0"/>
                <a:ea typeface="Helvetica Neue" panose="02000503000000020004" pitchFamily="2" charset="0"/>
                <a:cs typeface="Helvetica Neue" panose="02000503000000020004" pitchFamily="2" charset="0"/>
              </a:rPr>
              <a:t>Member Hierarchies</a:t>
            </a:r>
          </a:p>
          <a:p>
            <a:pPr>
              <a:spcAft>
                <a:spcPts val="600"/>
              </a:spcAft>
            </a:pPr>
            <a:r>
              <a:rPr lang="en-US" sz="800" dirty="0">
                <a:latin typeface="Helvetica Neue Light" panose="02000403000000020004" pitchFamily="2" charset="0"/>
                <a:ea typeface="Helvetica Neue Light" panose="02000403000000020004" pitchFamily="2" charset="0"/>
              </a:rPr>
              <a:t>Hierarchies are essential for multi-dimensional data </a:t>
            </a:r>
            <a:r>
              <a:rPr lang="en-US" sz="800" dirty="0" err="1">
                <a:latin typeface="Helvetica Neue Light" panose="02000403000000020004" pitchFamily="2" charset="0"/>
                <a:ea typeface="Helvetica Neue Light" panose="02000403000000020004" pitchFamily="2" charset="0"/>
              </a:rPr>
              <a:t>aggrega-tion</a:t>
            </a:r>
            <a:r>
              <a:rPr lang="en-US" sz="800" dirty="0">
                <a:latin typeface="Helvetica Neue Light" panose="02000403000000020004" pitchFamily="2" charset="0"/>
                <a:ea typeface="Helvetica Neue Light" panose="02000403000000020004" pitchFamily="2" charset="0"/>
              </a:rPr>
              <a:t>. TinyOlap supports unbalanced as well as redundant aggregations within one hierarchy, meaning each member can aggregate into multiple parent members. </a:t>
            </a:r>
          </a:p>
        </p:txBody>
      </p:sp>
      <p:sp>
        <p:nvSpPr>
          <p:cNvPr id="48" name="TextBox 47">
            <a:extLst>
              <a:ext uri="{FF2B5EF4-FFF2-40B4-BE49-F238E27FC236}">
                <a16:creationId xmlns:a16="http://schemas.microsoft.com/office/drawing/2014/main" id="{ABBA9E5D-2319-A646-AFE1-F2E2B822E790}"/>
              </a:ext>
            </a:extLst>
          </p:cNvPr>
          <p:cNvSpPr txBox="1"/>
          <p:nvPr/>
        </p:nvSpPr>
        <p:spPr>
          <a:xfrm>
            <a:off x="3161022" y="3913549"/>
            <a:ext cx="2864793" cy="584775"/>
          </a:xfrm>
          <a:prstGeom prst="rect">
            <a:avLst/>
          </a:prstGeom>
          <a:solidFill>
            <a:schemeClr val="bg1">
              <a:lumMod val="95000"/>
            </a:schemeClr>
          </a:solidFill>
        </p:spPr>
        <p:txBody>
          <a:bodyPr wrap="square" rtlCol="0">
            <a:spAutoFit/>
          </a:bodyPr>
          <a:lstStyle/>
          <a:p>
            <a:r>
              <a:rPr lang="en-US" sz="800" dirty="0" err="1">
                <a:solidFill>
                  <a:srgbClr val="282F87"/>
                </a:solidFill>
                <a:latin typeface="Consolas" panose="020B0609020204030204" pitchFamily="49" charset="0"/>
                <a:ea typeface="Helvetica Neue Light" panose="02000403000000020004" pitchFamily="2" charset="0"/>
                <a:cs typeface="Consolas" panose="020B0609020204030204" pitchFamily="49" charset="0"/>
              </a:rPr>
              <a:t>regions.edit</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r>
              <a:rPr lang="en-US" sz="800" dirty="0" err="1">
                <a:solidFill>
                  <a:srgbClr val="282F87"/>
                </a:solidFill>
                <a:latin typeface="Consolas" panose="020B0609020204030204" pitchFamily="49" charset="0"/>
                <a:ea typeface="Helvetica Neue Light" panose="02000403000000020004" pitchFamily="2" charset="0"/>
                <a:cs typeface="Consolas" panose="020B0609020204030204" pitchFamily="49" charset="0"/>
              </a:rPr>
              <a:t>add_member</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p>
          <a:p>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a:solidFill>
                  <a:srgbClr val="7030A0"/>
                </a:solidFill>
                <a:latin typeface="Consolas" panose="020B0609020204030204" pitchFamily="49" charset="0"/>
                <a:ea typeface="Helvetica Neue Light" panose="02000403000000020004" pitchFamily="2" charset="0"/>
                <a:cs typeface="Consolas" panose="020B0609020204030204" pitchFamily="49" charset="0"/>
              </a:rPr>
              <a:t>member=</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"NE"</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p>
          <a:p>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a:solidFill>
                  <a:srgbClr val="7030A0"/>
                </a:solidFill>
                <a:latin typeface="Consolas" panose="020B0609020204030204" pitchFamily="49" charset="0"/>
                <a:ea typeface="Helvetica Neue Light" panose="02000403000000020004" pitchFamily="2" charset="0"/>
                <a:cs typeface="Consolas" panose="020B0609020204030204" pitchFamily="49" charset="0"/>
              </a:rPr>
              <a:t>children=</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"North"</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"East"</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p>
          <a:p>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.commit()</a:t>
            </a:r>
          </a:p>
        </p:txBody>
      </p:sp>
      <p:sp>
        <p:nvSpPr>
          <p:cNvPr id="49" name="TextBox 48">
            <a:extLst>
              <a:ext uri="{FF2B5EF4-FFF2-40B4-BE49-F238E27FC236}">
                <a16:creationId xmlns:a16="http://schemas.microsoft.com/office/drawing/2014/main" id="{AC395225-081B-8A47-B13A-547F2057C80C}"/>
              </a:ext>
            </a:extLst>
          </p:cNvPr>
          <p:cNvSpPr txBox="1"/>
          <p:nvPr/>
        </p:nvSpPr>
        <p:spPr>
          <a:xfrm>
            <a:off x="3161023" y="4493842"/>
            <a:ext cx="2864793" cy="461665"/>
          </a:xfrm>
          <a:prstGeom prst="rect">
            <a:avLst/>
          </a:prstGeom>
          <a:noFill/>
        </p:spPr>
        <p:txBody>
          <a:bodyPr wrap="square" rtlCol="0">
            <a:spAutoFit/>
          </a:bodyPr>
          <a:lstStyle/>
          <a:p>
            <a:r>
              <a:rPr lang="en-US" sz="800" dirty="0">
                <a:latin typeface="Helvetica Neue Light" panose="02000403000000020004" pitchFamily="2" charset="0"/>
                <a:ea typeface="Helvetica Neue Light" panose="02000403000000020004" pitchFamily="2" charset="0"/>
              </a:rPr>
              <a:t>This is also supported for adding a list of members but requires the children to be in separate lists or tuples.  Child members that do not exists will be created. A full example:</a:t>
            </a:r>
          </a:p>
        </p:txBody>
      </p:sp>
      <p:sp>
        <p:nvSpPr>
          <p:cNvPr id="50" name="TextBox 49">
            <a:extLst>
              <a:ext uri="{FF2B5EF4-FFF2-40B4-BE49-F238E27FC236}">
                <a16:creationId xmlns:a16="http://schemas.microsoft.com/office/drawing/2014/main" id="{E0FACF30-DECB-E748-AB46-0308D6FDD7C2}"/>
              </a:ext>
            </a:extLst>
          </p:cNvPr>
          <p:cNvSpPr txBox="1"/>
          <p:nvPr/>
        </p:nvSpPr>
        <p:spPr>
          <a:xfrm>
            <a:off x="3161022" y="4955507"/>
            <a:ext cx="2864793" cy="1815882"/>
          </a:xfrm>
          <a:prstGeom prst="rect">
            <a:avLst/>
          </a:prstGeom>
          <a:solidFill>
            <a:schemeClr val="bg1">
              <a:lumMod val="95000"/>
            </a:schemeClr>
          </a:solidFill>
        </p:spPr>
        <p:txBody>
          <a:bodyPr wrap="square" rtlCol="0">
            <a:spAutoFit/>
          </a:bodyPr>
          <a:lstStyle/>
          <a:p>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months = </a:t>
            </a:r>
            <a:r>
              <a:rPr lang="en-US" sz="800" dirty="0" err="1">
                <a:solidFill>
                  <a:srgbClr val="282F87"/>
                </a:solidFill>
                <a:latin typeface="Consolas" panose="020B0609020204030204" pitchFamily="49" charset="0"/>
                <a:ea typeface="Helvetica Neue Light" panose="02000403000000020004" pitchFamily="2" charset="0"/>
                <a:cs typeface="Consolas" panose="020B0609020204030204" pitchFamily="49" charset="0"/>
              </a:rPr>
              <a:t>db.add_dimension</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"months"</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).edit()</a:t>
            </a:r>
          </a:p>
          <a:p>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err="1">
                <a:solidFill>
                  <a:srgbClr val="282F87"/>
                </a:solidFill>
                <a:latin typeface="Consolas" panose="020B0609020204030204" pitchFamily="49" charset="0"/>
                <a:ea typeface="Helvetica Neue Light" panose="02000403000000020004" pitchFamily="2" charset="0"/>
                <a:cs typeface="Consolas" panose="020B0609020204030204" pitchFamily="49" charset="0"/>
              </a:rPr>
              <a:t>add_member</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p>
          <a:p>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"Q1"</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"Q2"</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"Q3"</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"Q4"</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p>
          <a:p>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"Jan"</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"Feb"</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"Mar"</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p>
          <a:p>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"Apr"</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"Mai"</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"Jun"</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p>
          <a:p>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"Jul"</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"Aug"</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"Sep"</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p>
          <a:p>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"Oct"</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"Nov"</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"Dec"</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p>
          <a:p>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err="1">
                <a:solidFill>
                  <a:srgbClr val="282F87"/>
                </a:solidFill>
                <a:latin typeface="Consolas" panose="020B0609020204030204" pitchFamily="49" charset="0"/>
                <a:ea typeface="Helvetica Neue Light" panose="02000403000000020004" pitchFamily="2" charset="0"/>
                <a:cs typeface="Consolas" panose="020B0609020204030204" pitchFamily="49" charset="0"/>
              </a:rPr>
              <a:t>add_member</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p>
          <a:p>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"Year"</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p>
          <a:p>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"Q1"</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"Q2"</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"Q3"</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"Q4"</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p>
          <a:p>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err="1">
                <a:solidFill>
                  <a:srgbClr val="282F87"/>
                </a:solidFill>
                <a:latin typeface="Consolas" panose="020B0609020204030204" pitchFamily="49" charset="0"/>
                <a:ea typeface="Helvetica Neue Light" panose="02000403000000020004" pitchFamily="2" charset="0"/>
                <a:cs typeface="Consolas" panose="020B0609020204030204" pitchFamily="49" charset="0"/>
              </a:rPr>
              <a:t>add_member</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p>
          <a:p>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"Summertime"</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p>
          <a:p>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"Jun"</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"Q3"</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i="1" dirty="0">
                <a:solidFill>
                  <a:schemeClr val="accent2">
                    <a:lumMod val="75000"/>
                  </a:schemeClr>
                </a:solidFill>
                <a:latin typeface="Consolas" panose="020B0609020204030204" pitchFamily="49" charset="0"/>
                <a:ea typeface="Helvetica Neue Light" panose="02000403000000020004" pitchFamily="2" charset="0"/>
                <a:cs typeface="Consolas" panose="020B0609020204030204" pitchFamily="49" charset="0"/>
              </a:rPr>
              <a:t># unbalanced &amp; multiple</a:t>
            </a:r>
            <a:endParaRPr lang="en-US" sz="800" dirty="0">
              <a:solidFill>
                <a:schemeClr val="accent2">
                  <a:lumMod val="75000"/>
                </a:schemeClr>
              </a:solidFill>
              <a:latin typeface="Consolas" panose="020B0609020204030204" pitchFamily="49" charset="0"/>
              <a:ea typeface="Helvetica Neue Light" panose="02000403000000020004" pitchFamily="2" charset="0"/>
              <a:cs typeface="Consolas" panose="020B0609020204030204" pitchFamily="49" charset="0"/>
            </a:endParaRPr>
          </a:p>
          <a:p>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.commit()</a:t>
            </a:r>
          </a:p>
        </p:txBody>
      </p:sp>
      <p:sp>
        <p:nvSpPr>
          <p:cNvPr id="51" name="TextBox 50">
            <a:extLst>
              <a:ext uri="{FF2B5EF4-FFF2-40B4-BE49-F238E27FC236}">
                <a16:creationId xmlns:a16="http://schemas.microsoft.com/office/drawing/2014/main" id="{C8B892F7-F031-CB4A-9169-D22CE9EAC8A4}"/>
              </a:ext>
            </a:extLst>
          </p:cNvPr>
          <p:cNvSpPr txBox="1"/>
          <p:nvPr/>
        </p:nvSpPr>
        <p:spPr>
          <a:xfrm>
            <a:off x="3147626" y="2706484"/>
            <a:ext cx="2864793" cy="338554"/>
          </a:xfrm>
          <a:prstGeom prst="rect">
            <a:avLst/>
          </a:prstGeom>
          <a:noFill/>
        </p:spPr>
        <p:txBody>
          <a:bodyPr wrap="square" rtlCol="0">
            <a:spAutoFit/>
          </a:bodyPr>
          <a:lstStyle/>
          <a:p>
            <a:r>
              <a:rPr lang="en-US" sz="800" dirty="0">
                <a:latin typeface="Helvetica Neue Light" panose="02000403000000020004" pitchFamily="2" charset="0"/>
                <a:ea typeface="Helvetica Neue Light" panose="02000403000000020004" pitchFamily="2" charset="0"/>
              </a:rPr>
              <a:t>Finally, Dimension can be converted into or created by json using the methods </a:t>
            </a:r>
            <a:r>
              <a:rPr lang="en-US" sz="800" dirty="0" err="1">
                <a:solidFill>
                  <a:srgbClr val="282F87"/>
                </a:solidFill>
                <a:latin typeface="Consolas" panose="020B0609020204030204" pitchFamily="49" charset="0"/>
                <a:ea typeface="Helvetica Neue Light" panose="02000403000000020004" pitchFamily="2" charset="0"/>
                <a:cs typeface="Consolas" panose="020B0609020204030204" pitchFamily="49" charset="0"/>
              </a:rPr>
              <a:t>to_json</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r>
              <a:rPr lang="en-US" sz="800" dirty="0">
                <a:latin typeface="Helvetica Neue Light" panose="02000403000000020004" pitchFamily="2" charset="0"/>
                <a:ea typeface="Helvetica Neue Light" panose="02000403000000020004" pitchFamily="2" charset="0"/>
              </a:rPr>
              <a:t> and </a:t>
            </a:r>
            <a:r>
              <a:rPr lang="en-US" sz="800" dirty="0" err="1">
                <a:solidFill>
                  <a:srgbClr val="282F87"/>
                </a:solidFill>
                <a:latin typeface="Consolas" panose="020B0609020204030204" pitchFamily="49" charset="0"/>
                <a:ea typeface="Helvetica Neue Light" panose="02000403000000020004" pitchFamily="2" charset="0"/>
                <a:cs typeface="Consolas" panose="020B0609020204030204" pitchFamily="49" charset="0"/>
              </a:rPr>
              <a:t>from_json</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r>
              <a:rPr lang="en-US" sz="800" dirty="0">
                <a:latin typeface="Helvetica Neue Light" panose="02000403000000020004" pitchFamily="2" charset="0"/>
                <a:ea typeface="Helvetica Neue Light" panose="02000403000000020004" pitchFamily="2" charset="0"/>
              </a:rPr>
              <a:t>.</a:t>
            </a:r>
          </a:p>
        </p:txBody>
      </p:sp>
      <p:sp>
        <p:nvSpPr>
          <p:cNvPr id="52" name="TextBox 51">
            <a:extLst>
              <a:ext uri="{FF2B5EF4-FFF2-40B4-BE49-F238E27FC236}">
                <a16:creationId xmlns:a16="http://schemas.microsoft.com/office/drawing/2014/main" id="{BFCED57E-E484-7048-87E1-E50201F7B39F}"/>
              </a:ext>
            </a:extLst>
          </p:cNvPr>
          <p:cNvSpPr txBox="1"/>
          <p:nvPr/>
        </p:nvSpPr>
        <p:spPr>
          <a:xfrm>
            <a:off x="6202604" y="4183190"/>
            <a:ext cx="2864793" cy="630942"/>
          </a:xfrm>
          <a:prstGeom prst="rect">
            <a:avLst/>
          </a:prstGeom>
          <a:noFill/>
        </p:spPr>
        <p:txBody>
          <a:bodyPr wrap="square" rtlCol="0">
            <a:spAutoFit/>
          </a:bodyPr>
          <a:lstStyle/>
          <a:p>
            <a:pPr>
              <a:spcAft>
                <a:spcPts val="600"/>
              </a:spcAft>
            </a:pPr>
            <a:r>
              <a:rPr lang="en-US" sz="1400" b="1" dirty="0">
                <a:solidFill>
                  <a:srgbClr val="282F87"/>
                </a:solidFill>
                <a:latin typeface="Helvetica Neue" panose="02000503000000020004" pitchFamily="2" charset="0"/>
                <a:ea typeface="Helvetica Neue" panose="02000503000000020004" pitchFamily="2" charset="0"/>
                <a:cs typeface="Helvetica Neue" panose="02000503000000020004" pitchFamily="2" charset="0"/>
              </a:rPr>
              <a:t>Creating Cubes</a:t>
            </a:r>
          </a:p>
          <a:p>
            <a:r>
              <a:rPr lang="en-US" sz="800" dirty="0">
                <a:latin typeface="Helvetica Neue Light" panose="02000403000000020004" pitchFamily="2" charset="0"/>
                <a:ea typeface="Helvetica Neue Light" panose="02000403000000020004" pitchFamily="2" charset="0"/>
              </a:rPr>
              <a:t>Cubes define and span data space through a combination on 1 to N dimensions. Cube creation is straight forward: </a:t>
            </a:r>
          </a:p>
        </p:txBody>
      </p:sp>
      <p:sp>
        <p:nvSpPr>
          <p:cNvPr id="53" name="TextBox 52">
            <a:extLst>
              <a:ext uri="{FF2B5EF4-FFF2-40B4-BE49-F238E27FC236}">
                <a16:creationId xmlns:a16="http://schemas.microsoft.com/office/drawing/2014/main" id="{6DD8CE9C-CC37-3547-B7D1-80BC99656E4C}"/>
              </a:ext>
            </a:extLst>
          </p:cNvPr>
          <p:cNvSpPr txBox="1"/>
          <p:nvPr/>
        </p:nvSpPr>
        <p:spPr>
          <a:xfrm>
            <a:off x="6192574" y="1470937"/>
            <a:ext cx="2864793" cy="215444"/>
          </a:xfrm>
          <a:prstGeom prst="rect">
            <a:avLst/>
          </a:prstGeom>
          <a:solidFill>
            <a:schemeClr val="bg1">
              <a:lumMod val="95000"/>
            </a:schemeClr>
          </a:solidFill>
        </p:spPr>
        <p:txBody>
          <a:bodyPr wrap="square" rtlCol="0">
            <a:spAutoFit/>
          </a:bodyPr>
          <a:lstStyle/>
          <a:p>
            <a:r>
              <a:rPr lang="en-US" sz="800" dirty="0" err="1">
                <a:solidFill>
                  <a:srgbClr val="282F87"/>
                </a:solidFill>
                <a:latin typeface="Consolas" panose="020B0609020204030204" pitchFamily="49" charset="0"/>
                <a:ea typeface="Helvetica Neue Light" panose="02000403000000020004" pitchFamily="2" charset="0"/>
                <a:cs typeface="Consolas" panose="020B0609020204030204" pitchFamily="49" charset="0"/>
              </a:rPr>
              <a:t>dim.add_subset</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"name"</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i="1" dirty="0">
                <a:solidFill>
                  <a:srgbClr val="C00000"/>
                </a:solidFill>
                <a:latin typeface="Consolas" panose="020B0609020204030204" pitchFamily="49" charset="0"/>
                <a:ea typeface="Helvetica Neue Light" panose="02000403000000020004" pitchFamily="2" charset="0"/>
                <a:cs typeface="Consolas" panose="020B0609020204030204" pitchFamily="49" charset="0"/>
              </a:rPr>
              <a:t>list of members</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p>
        </p:txBody>
      </p:sp>
      <p:sp>
        <p:nvSpPr>
          <p:cNvPr id="54" name="TextBox 53">
            <a:extLst>
              <a:ext uri="{FF2B5EF4-FFF2-40B4-BE49-F238E27FC236}">
                <a16:creationId xmlns:a16="http://schemas.microsoft.com/office/drawing/2014/main" id="{48403996-41EF-6644-8266-32D6C06BEBD4}"/>
              </a:ext>
            </a:extLst>
          </p:cNvPr>
          <p:cNvSpPr txBox="1"/>
          <p:nvPr/>
        </p:nvSpPr>
        <p:spPr>
          <a:xfrm>
            <a:off x="6192574" y="1687040"/>
            <a:ext cx="2864793" cy="1000274"/>
          </a:xfrm>
          <a:prstGeom prst="rect">
            <a:avLst/>
          </a:prstGeom>
          <a:noFill/>
        </p:spPr>
        <p:txBody>
          <a:bodyPr wrap="square" rtlCol="0">
            <a:spAutoFit/>
          </a:bodyPr>
          <a:lstStyle/>
          <a:p>
            <a:pPr>
              <a:spcAft>
                <a:spcPts val="600"/>
              </a:spcAft>
            </a:pPr>
            <a:r>
              <a:rPr lang="en-US" sz="1400" b="1" dirty="0">
                <a:solidFill>
                  <a:srgbClr val="282F87"/>
                </a:solidFill>
                <a:latin typeface="Helvetica Neue" panose="02000503000000020004" pitchFamily="2" charset="0"/>
                <a:ea typeface="Helvetica Neue" panose="02000503000000020004" pitchFamily="2" charset="0"/>
                <a:cs typeface="Helvetica Neue" panose="02000503000000020004" pitchFamily="2" charset="0"/>
              </a:rPr>
              <a:t>Member Attributes</a:t>
            </a:r>
          </a:p>
          <a:p>
            <a:r>
              <a:rPr lang="en-US" sz="800" dirty="0">
                <a:latin typeface="Helvetica Neue Light" panose="02000403000000020004" pitchFamily="2" charset="0"/>
                <a:ea typeface="Helvetica Neue Light" panose="02000403000000020004" pitchFamily="2" charset="0"/>
              </a:rPr>
              <a:t>Attributes are properties of the members in a dimension. If a data type is defined, then setting or changing attribute values will be type checked. Attributes are very useful for reporting, data integration as well as custom aggregations. Adding attributes does not require the edit mode.</a:t>
            </a:r>
          </a:p>
        </p:txBody>
      </p:sp>
      <p:sp>
        <p:nvSpPr>
          <p:cNvPr id="55" name="TextBox 54">
            <a:extLst>
              <a:ext uri="{FF2B5EF4-FFF2-40B4-BE49-F238E27FC236}">
                <a16:creationId xmlns:a16="http://schemas.microsoft.com/office/drawing/2014/main" id="{16C01E33-059B-294D-8ABF-22889CF293AF}"/>
              </a:ext>
            </a:extLst>
          </p:cNvPr>
          <p:cNvSpPr txBox="1"/>
          <p:nvPr/>
        </p:nvSpPr>
        <p:spPr>
          <a:xfrm>
            <a:off x="6192574" y="2681200"/>
            <a:ext cx="2864793" cy="584775"/>
          </a:xfrm>
          <a:prstGeom prst="rect">
            <a:avLst/>
          </a:prstGeom>
          <a:solidFill>
            <a:schemeClr val="bg1">
              <a:lumMod val="95000"/>
            </a:schemeClr>
          </a:solidFill>
        </p:spPr>
        <p:txBody>
          <a:bodyPr wrap="square" rtlCol="0">
            <a:spAutoFit/>
          </a:bodyPr>
          <a:lstStyle/>
          <a:p>
            <a:r>
              <a:rPr lang="en-US" sz="800" dirty="0" err="1">
                <a:solidFill>
                  <a:srgbClr val="282F87"/>
                </a:solidFill>
                <a:latin typeface="Consolas" panose="020B0609020204030204" pitchFamily="49" charset="0"/>
                <a:ea typeface="Helvetica Neue Light" panose="02000403000000020004" pitchFamily="2" charset="0"/>
                <a:cs typeface="Consolas" panose="020B0609020204030204" pitchFamily="49" charset="0"/>
              </a:rPr>
              <a:t>dim.add_attribute</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"desc"</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str)</a:t>
            </a:r>
          </a:p>
          <a:p>
            <a:r>
              <a:rPr lang="en-US" sz="800" dirty="0" err="1">
                <a:solidFill>
                  <a:srgbClr val="282F87"/>
                </a:solidFill>
                <a:latin typeface="Consolas" panose="020B0609020204030204" pitchFamily="49" charset="0"/>
                <a:ea typeface="Helvetica Neue Light" panose="02000403000000020004" pitchFamily="2" charset="0"/>
                <a:cs typeface="Consolas" panose="020B0609020204030204" pitchFamily="49" charset="0"/>
              </a:rPr>
              <a:t>dim.add_attribute</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"date"</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err="1">
                <a:solidFill>
                  <a:srgbClr val="282F87"/>
                </a:solidFill>
                <a:latin typeface="Consolas" panose="020B0609020204030204" pitchFamily="49" charset="0"/>
                <a:ea typeface="Helvetica Neue Light" panose="02000403000000020004" pitchFamily="2" charset="0"/>
                <a:cs typeface="Consolas" panose="020B0609020204030204" pitchFamily="49" charset="0"/>
              </a:rPr>
              <a:t>datetime.date</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p>
          <a:p>
            <a:r>
              <a:rPr lang="en-US" sz="800" dirty="0" err="1">
                <a:solidFill>
                  <a:srgbClr val="282F87"/>
                </a:solidFill>
                <a:latin typeface="Consolas" panose="020B0609020204030204" pitchFamily="49" charset="0"/>
                <a:ea typeface="Helvetica Neue Light" panose="02000403000000020004" pitchFamily="2" charset="0"/>
                <a:cs typeface="Consolas" panose="020B0609020204030204" pitchFamily="49" charset="0"/>
              </a:rPr>
              <a:t>dim.add_attribute</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"anything"</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p>
          <a:p>
            <a:r>
              <a:rPr lang="en-US" sz="800" dirty="0" err="1">
                <a:solidFill>
                  <a:srgbClr val="282F87"/>
                </a:solidFill>
                <a:latin typeface="Consolas" panose="020B0609020204030204" pitchFamily="49" charset="0"/>
                <a:ea typeface="Helvetica Neue Light" panose="02000403000000020004" pitchFamily="2" charset="0"/>
                <a:cs typeface="Consolas" panose="020B0609020204030204" pitchFamily="49" charset="0"/>
              </a:rPr>
              <a:t>dim.add_attribute</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"special"</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err="1">
                <a:solidFill>
                  <a:srgbClr val="282F87"/>
                </a:solidFill>
                <a:latin typeface="Consolas" panose="020B0609020204030204" pitchFamily="49" charset="0"/>
                <a:ea typeface="Helvetica Neue Light" panose="02000403000000020004" pitchFamily="2" charset="0"/>
                <a:cs typeface="Consolas" panose="020B0609020204030204" pitchFamily="49" charset="0"/>
              </a:rPr>
              <a:t>MyObject</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p>
        </p:txBody>
      </p:sp>
      <p:sp>
        <p:nvSpPr>
          <p:cNvPr id="56" name="TextBox 55">
            <a:extLst>
              <a:ext uri="{FF2B5EF4-FFF2-40B4-BE49-F238E27FC236}">
                <a16:creationId xmlns:a16="http://schemas.microsoft.com/office/drawing/2014/main" id="{E09011A3-4052-EC4D-A47C-56FFB024C014}"/>
              </a:ext>
            </a:extLst>
          </p:cNvPr>
          <p:cNvSpPr txBox="1"/>
          <p:nvPr/>
        </p:nvSpPr>
        <p:spPr>
          <a:xfrm>
            <a:off x="6192574" y="3265975"/>
            <a:ext cx="2864793" cy="338554"/>
          </a:xfrm>
          <a:prstGeom prst="rect">
            <a:avLst/>
          </a:prstGeom>
          <a:noFill/>
        </p:spPr>
        <p:txBody>
          <a:bodyPr wrap="square" rtlCol="0">
            <a:spAutoFit/>
          </a:bodyPr>
          <a:lstStyle/>
          <a:p>
            <a:r>
              <a:rPr lang="en-US" sz="800" dirty="0">
                <a:latin typeface="Helvetica Neue Light" panose="02000403000000020004" pitchFamily="2" charset="0"/>
                <a:ea typeface="Helvetica Neue Light" panose="02000403000000020004" pitchFamily="2" charset="0"/>
              </a:rPr>
              <a:t>Reading and writing attributes can be done through the dimension or (more convenient) the member object: </a:t>
            </a:r>
          </a:p>
        </p:txBody>
      </p:sp>
      <p:sp>
        <p:nvSpPr>
          <p:cNvPr id="57" name="TextBox 56">
            <a:extLst>
              <a:ext uri="{FF2B5EF4-FFF2-40B4-BE49-F238E27FC236}">
                <a16:creationId xmlns:a16="http://schemas.microsoft.com/office/drawing/2014/main" id="{5390391B-CE9C-3643-BEAC-3BC0D465A8D6}"/>
              </a:ext>
            </a:extLst>
          </p:cNvPr>
          <p:cNvSpPr txBox="1"/>
          <p:nvPr/>
        </p:nvSpPr>
        <p:spPr>
          <a:xfrm>
            <a:off x="6202604" y="3604529"/>
            <a:ext cx="2864793" cy="584775"/>
          </a:xfrm>
          <a:prstGeom prst="rect">
            <a:avLst/>
          </a:prstGeom>
          <a:solidFill>
            <a:schemeClr val="bg1">
              <a:lumMod val="95000"/>
            </a:schemeClr>
          </a:solidFill>
        </p:spPr>
        <p:txBody>
          <a:bodyPr wrap="square" rtlCol="0">
            <a:spAutoFit/>
          </a:bodyPr>
          <a:lstStyle/>
          <a:p>
            <a:r>
              <a:rPr lang="en-US" sz="800" dirty="0" err="1">
                <a:solidFill>
                  <a:srgbClr val="282F87"/>
                </a:solidFill>
                <a:latin typeface="Consolas" panose="020B0609020204030204" pitchFamily="49" charset="0"/>
                <a:ea typeface="Helvetica Neue Light" panose="02000403000000020004" pitchFamily="2" charset="0"/>
                <a:cs typeface="Consolas" panose="020B0609020204030204" pitchFamily="49" charset="0"/>
              </a:rPr>
              <a:t>months.set_attribute</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"Jan"</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"weather"</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 "bad"</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p>
          <a:p>
            <a:r>
              <a:rPr lang="en-US" sz="800" dirty="0" err="1">
                <a:solidFill>
                  <a:srgbClr val="282F87"/>
                </a:solidFill>
                <a:latin typeface="Consolas" panose="020B0609020204030204" pitchFamily="49" charset="0"/>
                <a:ea typeface="Helvetica Neue Light" panose="02000403000000020004" pitchFamily="2" charset="0"/>
                <a:cs typeface="Consolas" panose="020B0609020204030204" pitchFamily="49" charset="0"/>
              </a:rPr>
              <a:t>months.add_attribute</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"Aug"</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"avg. temp"</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27.3)</a:t>
            </a:r>
          </a:p>
          <a:p>
            <a:r>
              <a:rPr lang="en-US" sz="800" dirty="0" err="1">
                <a:solidFill>
                  <a:srgbClr val="282F87"/>
                </a:solidFill>
                <a:latin typeface="Consolas" panose="020B0609020204030204" pitchFamily="49" charset="0"/>
                <a:ea typeface="Helvetica Neue Light" panose="02000403000000020004" pitchFamily="2" charset="0"/>
                <a:cs typeface="Consolas" panose="020B0609020204030204" pitchFamily="49" charset="0"/>
              </a:rPr>
              <a:t>jan</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 months[</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"Jan"</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p>
          <a:p>
            <a:r>
              <a:rPr lang="en-US" sz="800" dirty="0" err="1">
                <a:solidFill>
                  <a:srgbClr val="282F87"/>
                </a:solidFill>
                <a:latin typeface="Consolas" panose="020B0609020204030204" pitchFamily="49" charset="0"/>
                <a:ea typeface="Helvetica Neue Light" panose="02000403000000020004" pitchFamily="2" charset="0"/>
                <a:cs typeface="Consolas" panose="020B0609020204030204" pitchFamily="49" charset="0"/>
              </a:rPr>
              <a:t>jan</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"weather"</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 </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"very bad"</a:t>
            </a:r>
          </a:p>
        </p:txBody>
      </p:sp>
      <p:sp>
        <p:nvSpPr>
          <p:cNvPr id="58" name="TextBox 57">
            <a:extLst>
              <a:ext uri="{FF2B5EF4-FFF2-40B4-BE49-F238E27FC236}">
                <a16:creationId xmlns:a16="http://schemas.microsoft.com/office/drawing/2014/main" id="{634C0653-D86F-BE40-BC0B-B905552E7958}"/>
              </a:ext>
            </a:extLst>
          </p:cNvPr>
          <p:cNvSpPr txBox="1"/>
          <p:nvPr/>
        </p:nvSpPr>
        <p:spPr>
          <a:xfrm>
            <a:off x="6192574" y="4802199"/>
            <a:ext cx="2864793" cy="338554"/>
          </a:xfrm>
          <a:prstGeom prst="rect">
            <a:avLst/>
          </a:prstGeom>
          <a:solidFill>
            <a:schemeClr val="bg1">
              <a:lumMod val="95000"/>
            </a:schemeClr>
          </a:solidFill>
        </p:spPr>
        <p:txBody>
          <a:bodyPr wrap="square" rtlCol="0">
            <a:spAutoFit/>
          </a:bodyPr>
          <a:lstStyle/>
          <a:p>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cube = </a:t>
            </a:r>
            <a:r>
              <a:rPr lang="en-US" sz="800" dirty="0" err="1">
                <a:solidFill>
                  <a:srgbClr val="282F87"/>
                </a:solidFill>
                <a:latin typeface="Consolas" panose="020B0609020204030204" pitchFamily="49" charset="0"/>
                <a:ea typeface="Helvetica Neue Light" panose="02000403000000020004" pitchFamily="2" charset="0"/>
                <a:cs typeface="Consolas" panose="020B0609020204030204" pitchFamily="49" charset="0"/>
              </a:rPr>
              <a:t>db.add_cube</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r>
              <a:rPr lang="en-US" sz="800" dirty="0">
                <a:solidFill>
                  <a:srgbClr val="7030A0"/>
                </a:solidFill>
                <a:latin typeface="Consolas" panose="020B0609020204030204" pitchFamily="49" charset="0"/>
                <a:ea typeface="Helvetica Neue Light" panose="02000403000000020004" pitchFamily="2" charset="0"/>
                <a:cs typeface="Consolas" panose="020B0609020204030204" pitchFamily="49" charset="0"/>
              </a:rPr>
              <a:t>name=</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"data"</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p>
          <a:p>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a:solidFill>
                  <a:srgbClr val="7030A0"/>
                </a:solidFill>
                <a:latin typeface="Consolas" panose="020B0609020204030204" pitchFamily="49" charset="0"/>
                <a:ea typeface="Helvetica Neue Light" panose="02000403000000020004" pitchFamily="2" charset="0"/>
                <a:cs typeface="Consolas" panose="020B0609020204030204" pitchFamily="49" charset="0"/>
              </a:rPr>
              <a:t>dimensions=</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"years"</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"months"</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"regions"</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p>
        </p:txBody>
      </p:sp>
      <p:sp>
        <p:nvSpPr>
          <p:cNvPr id="59" name="TextBox 58">
            <a:extLst>
              <a:ext uri="{FF2B5EF4-FFF2-40B4-BE49-F238E27FC236}">
                <a16:creationId xmlns:a16="http://schemas.microsoft.com/office/drawing/2014/main" id="{5C986CAF-D6B6-4249-9AFF-CA78C16E5735}"/>
              </a:ext>
            </a:extLst>
          </p:cNvPr>
          <p:cNvSpPr txBox="1"/>
          <p:nvPr/>
        </p:nvSpPr>
        <p:spPr>
          <a:xfrm>
            <a:off x="6202604" y="5142194"/>
            <a:ext cx="2864793" cy="877163"/>
          </a:xfrm>
          <a:prstGeom prst="rect">
            <a:avLst/>
          </a:prstGeom>
          <a:noFill/>
        </p:spPr>
        <p:txBody>
          <a:bodyPr wrap="square" rtlCol="0">
            <a:spAutoFit/>
          </a:bodyPr>
          <a:lstStyle/>
          <a:p>
            <a:pPr>
              <a:spcAft>
                <a:spcPts val="600"/>
              </a:spcAft>
            </a:pPr>
            <a:r>
              <a:rPr lang="en-US" sz="1400" b="1" dirty="0">
                <a:solidFill>
                  <a:srgbClr val="282F87"/>
                </a:solidFill>
                <a:latin typeface="Helvetica Neue" panose="02000503000000020004" pitchFamily="2" charset="0"/>
                <a:ea typeface="Helvetica Neue" panose="02000503000000020004" pitchFamily="2" charset="0"/>
                <a:cs typeface="Helvetica Neue" panose="02000503000000020004" pitchFamily="2" charset="0"/>
              </a:rPr>
              <a:t>Creating Rules</a:t>
            </a:r>
          </a:p>
          <a:p>
            <a:r>
              <a:rPr lang="en-US" sz="800" dirty="0">
                <a:latin typeface="Helvetica Neue Light" panose="02000403000000020004" pitchFamily="2" charset="0"/>
                <a:ea typeface="Helvetica Neue Light" panose="02000403000000020004" pitchFamily="2" charset="0"/>
              </a:rPr>
              <a:t>To define advanced business logic, TinyOlap provides the concept of rules. Rules are normal Python functions or (static) class methods but need to be annotated as shown. Once defined, rules need to be registered for the cube.</a:t>
            </a:r>
          </a:p>
        </p:txBody>
      </p:sp>
      <p:sp>
        <p:nvSpPr>
          <p:cNvPr id="60" name="TextBox 59">
            <a:extLst>
              <a:ext uri="{FF2B5EF4-FFF2-40B4-BE49-F238E27FC236}">
                <a16:creationId xmlns:a16="http://schemas.microsoft.com/office/drawing/2014/main" id="{010D18A4-0E35-A244-8E19-136B77D60F81}"/>
              </a:ext>
            </a:extLst>
          </p:cNvPr>
          <p:cNvSpPr txBox="1"/>
          <p:nvPr/>
        </p:nvSpPr>
        <p:spPr>
          <a:xfrm>
            <a:off x="6202604" y="6019357"/>
            <a:ext cx="2864793" cy="707886"/>
          </a:xfrm>
          <a:prstGeom prst="rect">
            <a:avLst/>
          </a:prstGeom>
          <a:solidFill>
            <a:schemeClr val="bg1">
              <a:lumMod val="95000"/>
            </a:schemeClr>
          </a:solidFill>
        </p:spPr>
        <p:txBody>
          <a:bodyPr wrap="square" rtlCol="0">
            <a:spAutoFit/>
          </a:bodyPr>
          <a:lstStyle/>
          <a:p>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@rule(</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"data"</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"2023"</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p>
          <a:p>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def </a:t>
            </a:r>
            <a:r>
              <a:rPr lang="en-US" sz="800" dirty="0" err="1">
                <a:solidFill>
                  <a:srgbClr val="282F87"/>
                </a:solidFill>
                <a:latin typeface="Consolas" panose="020B0609020204030204" pitchFamily="49" charset="0"/>
                <a:ea typeface="Helvetica Neue Light" panose="02000403000000020004" pitchFamily="2" charset="0"/>
                <a:cs typeface="Consolas" panose="020B0609020204030204" pitchFamily="49" charset="0"/>
              </a:rPr>
              <a:t>rule_future</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(self, </a:t>
            </a:r>
            <a:r>
              <a:rPr lang="en-US" sz="800" dirty="0">
                <a:solidFill>
                  <a:srgbClr val="7030A0"/>
                </a:solidFill>
                <a:latin typeface="Consolas" panose="020B0609020204030204" pitchFamily="49" charset="0"/>
                <a:ea typeface="Helvetica Neue Light" panose="02000403000000020004" pitchFamily="2" charset="0"/>
                <a:cs typeface="Consolas" panose="020B0609020204030204" pitchFamily="49" charset="0"/>
              </a:rPr>
              <a:t>c</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Cell):</a:t>
            </a:r>
          </a:p>
          <a:p>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return c[</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"2022"</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 2.0</a:t>
            </a:r>
          </a:p>
          <a:p>
            <a:endPar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endParaRPr>
          </a:p>
          <a:p>
            <a:r>
              <a:rPr lang="en-US" sz="800" dirty="0" err="1">
                <a:solidFill>
                  <a:srgbClr val="282F87"/>
                </a:solidFill>
                <a:latin typeface="Consolas" panose="020B0609020204030204" pitchFamily="49" charset="0"/>
                <a:ea typeface="Helvetica Neue Light" panose="02000403000000020004" pitchFamily="2" charset="0"/>
                <a:cs typeface="Consolas" panose="020B0609020204030204" pitchFamily="49" charset="0"/>
              </a:rPr>
              <a:t>cube.register_rule</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r>
              <a:rPr lang="en-US" sz="800" dirty="0" err="1">
                <a:solidFill>
                  <a:srgbClr val="282F87"/>
                </a:solidFill>
                <a:latin typeface="Consolas" panose="020B0609020204030204" pitchFamily="49" charset="0"/>
                <a:ea typeface="Helvetica Neue Light" panose="02000403000000020004" pitchFamily="2" charset="0"/>
                <a:cs typeface="Consolas" panose="020B0609020204030204" pitchFamily="49" charset="0"/>
              </a:rPr>
              <a:t>rule_future</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p>
        </p:txBody>
      </p:sp>
      <p:sp>
        <p:nvSpPr>
          <p:cNvPr id="61" name="TextBox 60">
            <a:extLst>
              <a:ext uri="{FF2B5EF4-FFF2-40B4-BE49-F238E27FC236}">
                <a16:creationId xmlns:a16="http://schemas.microsoft.com/office/drawing/2014/main" id="{04563624-ABDC-C14B-8BB7-9E8429A2CD4F}"/>
              </a:ext>
            </a:extLst>
          </p:cNvPr>
          <p:cNvSpPr txBox="1"/>
          <p:nvPr/>
        </p:nvSpPr>
        <p:spPr>
          <a:xfrm>
            <a:off x="9234156" y="1470937"/>
            <a:ext cx="2864793" cy="461665"/>
          </a:xfrm>
          <a:prstGeom prst="rect">
            <a:avLst/>
          </a:prstGeom>
          <a:solidFill>
            <a:schemeClr val="bg1">
              <a:lumMod val="95000"/>
            </a:schemeClr>
          </a:solidFill>
        </p:spPr>
        <p:txBody>
          <a:bodyPr wrap="square" rtlCol="0">
            <a:spAutoFit/>
          </a:bodyPr>
          <a:lstStyle/>
          <a:p>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cube[</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"2022"</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"Jan"</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 "North"</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 123.0</a:t>
            </a:r>
          </a:p>
          <a:p>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cube[</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"2022"</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"Feb"</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 "East"</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 234.0</a:t>
            </a:r>
          </a:p>
          <a:p>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v = cube[</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"2022"</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"Q1"</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 "NE"</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a:solidFill>
                  <a:schemeClr val="accent2">
                    <a:lumMod val="75000"/>
                  </a:schemeClr>
                </a:solidFill>
                <a:latin typeface="Consolas" panose="020B0609020204030204" pitchFamily="49" charset="0"/>
                <a:ea typeface="Helvetica Neue Light" panose="02000403000000020004" pitchFamily="2" charset="0"/>
                <a:cs typeface="Consolas" panose="020B0609020204030204" pitchFamily="49" charset="0"/>
              </a:rPr>
              <a:t># will return 357.0</a:t>
            </a:r>
          </a:p>
        </p:txBody>
      </p:sp>
      <p:sp>
        <p:nvSpPr>
          <p:cNvPr id="62" name="TextBox 61">
            <a:extLst>
              <a:ext uri="{FF2B5EF4-FFF2-40B4-BE49-F238E27FC236}">
                <a16:creationId xmlns:a16="http://schemas.microsoft.com/office/drawing/2014/main" id="{03262A4A-3A6D-9C44-8127-464949B303CE}"/>
              </a:ext>
            </a:extLst>
          </p:cNvPr>
          <p:cNvSpPr txBox="1"/>
          <p:nvPr/>
        </p:nvSpPr>
        <p:spPr>
          <a:xfrm>
            <a:off x="9234156" y="1932863"/>
            <a:ext cx="2864793" cy="461665"/>
          </a:xfrm>
          <a:prstGeom prst="rect">
            <a:avLst/>
          </a:prstGeom>
          <a:noFill/>
        </p:spPr>
        <p:txBody>
          <a:bodyPr wrap="square" rtlCol="0">
            <a:spAutoFit/>
          </a:bodyPr>
          <a:lstStyle/>
          <a:p>
            <a:r>
              <a:rPr lang="en-US" sz="800" dirty="0">
                <a:latin typeface="Helvetica Neue Light" panose="02000403000000020004" pitchFamily="2" charset="0"/>
                <a:ea typeface="Helvetica Neue Light" panose="02000403000000020004" pitchFamily="2" charset="0"/>
              </a:rPr>
              <a:t>A more convenient way to access data is provided through the </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Cell</a:t>
            </a:r>
            <a:r>
              <a:rPr lang="en-US" sz="800" dirty="0">
                <a:latin typeface="Helvetica Neue Light" panose="02000403000000020004" pitchFamily="2" charset="0"/>
                <a:ea typeface="Helvetica Neue Light" panose="02000403000000020004" pitchFamily="2" charset="0"/>
              </a:rPr>
              <a:t> object. Comparable to cursors in a relational DB. Cell objects can be used in mathematical operations.</a:t>
            </a:r>
          </a:p>
        </p:txBody>
      </p:sp>
      <p:sp>
        <p:nvSpPr>
          <p:cNvPr id="63" name="TextBox 62">
            <a:extLst>
              <a:ext uri="{FF2B5EF4-FFF2-40B4-BE49-F238E27FC236}">
                <a16:creationId xmlns:a16="http://schemas.microsoft.com/office/drawing/2014/main" id="{358B9AA3-7B17-4B40-BFF5-0B9BF1544056}"/>
              </a:ext>
            </a:extLst>
          </p:cNvPr>
          <p:cNvSpPr txBox="1"/>
          <p:nvPr/>
        </p:nvSpPr>
        <p:spPr>
          <a:xfrm>
            <a:off x="9234156" y="2391370"/>
            <a:ext cx="2864793" cy="461665"/>
          </a:xfrm>
          <a:prstGeom prst="rect">
            <a:avLst/>
          </a:prstGeom>
          <a:solidFill>
            <a:schemeClr val="bg1">
              <a:lumMod val="95000"/>
            </a:schemeClr>
          </a:solidFill>
        </p:spPr>
        <p:txBody>
          <a:bodyPr wrap="square" rtlCol="0">
            <a:spAutoFit/>
          </a:bodyPr>
          <a:lstStyle/>
          <a:p>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c = </a:t>
            </a:r>
            <a:r>
              <a:rPr lang="en-US" sz="800" dirty="0" err="1">
                <a:solidFill>
                  <a:srgbClr val="282F87"/>
                </a:solidFill>
                <a:latin typeface="Consolas" panose="020B0609020204030204" pitchFamily="49" charset="0"/>
                <a:ea typeface="Helvetica Neue Light" panose="02000403000000020004" pitchFamily="2" charset="0"/>
                <a:cs typeface="Consolas" panose="020B0609020204030204" pitchFamily="49" charset="0"/>
              </a:rPr>
              <a:t>cube.cell</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"2022"</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"Feb"</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 "East"</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p>
          <a:p>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c. Value = 124.0</a:t>
            </a:r>
          </a:p>
          <a:p>
            <a:r>
              <a:rPr lang="en-US" sz="800" dirty="0" err="1">
                <a:solidFill>
                  <a:srgbClr val="282F87"/>
                </a:solidFill>
                <a:latin typeface="Consolas" panose="020B0609020204030204" pitchFamily="49" charset="0"/>
                <a:ea typeface="Helvetica Neue Light" panose="02000403000000020004" pitchFamily="2" charset="0"/>
                <a:cs typeface="Consolas" panose="020B0609020204030204" pitchFamily="49" charset="0"/>
              </a:rPr>
              <a:t>c.value</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 c * 2 </a:t>
            </a:r>
            <a:r>
              <a:rPr lang="en-US" sz="800" dirty="0">
                <a:solidFill>
                  <a:schemeClr val="accent2">
                    <a:lumMod val="75000"/>
                  </a:schemeClr>
                </a:solidFill>
                <a:latin typeface="Consolas" panose="020B0609020204030204" pitchFamily="49" charset="0"/>
                <a:ea typeface="Helvetica Neue Light" panose="02000403000000020004" pitchFamily="2" charset="0"/>
                <a:cs typeface="Consolas" panose="020B0609020204030204" pitchFamily="49" charset="0"/>
              </a:rPr>
              <a:t># will writes 248.0 to the cube</a:t>
            </a:r>
            <a:endPar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endParaRPr>
          </a:p>
        </p:txBody>
      </p:sp>
      <p:sp>
        <p:nvSpPr>
          <p:cNvPr id="64" name="TextBox 63">
            <a:extLst>
              <a:ext uri="{FF2B5EF4-FFF2-40B4-BE49-F238E27FC236}">
                <a16:creationId xmlns:a16="http://schemas.microsoft.com/office/drawing/2014/main" id="{9FFD204B-1AEF-1847-8B46-F86227D3404A}"/>
              </a:ext>
            </a:extLst>
          </p:cNvPr>
          <p:cNvSpPr txBox="1"/>
          <p:nvPr/>
        </p:nvSpPr>
        <p:spPr>
          <a:xfrm>
            <a:off x="9234156" y="2855971"/>
            <a:ext cx="2864793" cy="338554"/>
          </a:xfrm>
          <a:prstGeom prst="rect">
            <a:avLst/>
          </a:prstGeom>
          <a:noFill/>
        </p:spPr>
        <p:txBody>
          <a:bodyPr wrap="square" rtlCol="0">
            <a:spAutoFit/>
          </a:bodyPr>
          <a:lstStyle/>
          <a:p>
            <a:r>
              <a:rPr lang="en-US" sz="800" dirty="0">
                <a:latin typeface="Helvetica Neue Light" panose="02000403000000020004" pitchFamily="2" charset="0"/>
                <a:ea typeface="Helvetica Neue Light" panose="02000403000000020004" pitchFamily="2" charset="0"/>
              </a:rPr>
              <a:t>Cell objects can be easily 'bend' to point towards other cells and used to navigate the multi-dimensional data space. </a:t>
            </a:r>
          </a:p>
        </p:txBody>
      </p:sp>
      <p:sp>
        <p:nvSpPr>
          <p:cNvPr id="65" name="TextBox 64">
            <a:extLst>
              <a:ext uri="{FF2B5EF4-FFF2-40B4-BE49-F238E27FC236}">
                <a16:creationId xmlns:a16="http://schemas.microsoft.com/office/drawing/2014/main" id="{BBB16926-A81B-8C46-B63E-65D4EE413FBC}"/>
              </a:ext>
            </a:extLst>
          </p:cNvPr>
          <p:cNvSpPr txBox="1"/>
          <p:nvPr/>
        </p:nvSpPr>
        <p:spPr>
          <a:xfrm>
            <a:off x="9234156" y="3194525"/>
            <a:ext cx="2864793" cy="338554"/>
          </a:xfrm>
          <a:prstGeom prst="rect">
            <a:avLst/>
          </a:prstGeom>
          <a:solidFill>
            <a:schemeClr val="bg1">
              <a:lumMod val="95000"/>
            </a:schemeClr>
          </a:solidFill>
        </p:spPr>
        <p:txBody>
          <a:bodyPr wrap="square" rtlCol="0">
            <a:spAutoFit/>
          </a:bodyPr>
          <a:lstStyle/>
          <a:p>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c[</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"Mar"</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 100.0 </a:t>
            </a:r>
            <a:r>
              <a:rPr lang="en-US" sz="800" dirty="0">
                <a:solidFill>
                  <a:schemeClr val="accent2">
                    <a:lumMod val="75000"/>
                  </a:schemeClr>
                </a:solidFill>
                <a:latin typeface="Consolas" panose="020B0609020204030204" pitchFamily="49" charset="0"/>
                <a:ea typeface="Helvetica Neue Light" panose="02000403000000020004" pitchFamily="2" charset="0"/>
                <a:cs typeface="Consolas" panose="020B0609020204030204" pitchFamily="49" charset="0"/>
              </a:rPr>
              <a:t># = c["2022", </a:t>
            </a:r>
            <a:r>
              <a:rPr lang="en-US" sz="800" b="1" dirty="0">
                <a:solidFill>
                  <a:schemeClr val="accent2">
                    <a:lumMod val="75000"/>
                  </a:schemeClr>
                </a:solidFill>
                <a:latin typeface="Consolas" panose="020B0609020204030204" pitchFamily="49" charset="0"/>
                <a:ea typeface="Helvetica Neue Light" panose="02000403000000020004" pitchFamily="2" charset="0"/>
                <a:cs typeface="Consolas" panose="020B0609020204030204" pitchFamily="49" charset="0"/>
              </a:rPr>
              <a:t>"Mar"</a:t>
            </a:r>
            <a:r>
              <a:rPr lang="en-US" sz="800" dirty="0">
                <a:solidFill>
                  <a:schemeClr val="accent2">
                    <a:lumMod val="75000"/>
                  </a:schemeClr>
                </a:solidFill>
                <a:latin typeface="Consolas" panose="020B0609020204030204" pitchFamily="49" charset="0"/>
                <a:ea typeface="Helvetica Neue Light" panose="02000403000000020004" pitchFamily="2" charset="0"/>
                <a:cs typeface="Consolas" panose="020B0609020204030204" pitchFamily="49" charset="0"/>
              </a:rPr>
              <a:t>, "East"]</a:t>
            </a:r>
          </a:p>
          <a:p>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c[</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a:t>
            </a:r>
            <a:r>
              <a:rPr lang="en-US" sz="800" dirty="0" err="1">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months:Mar</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 200.0 </a:t>
            </a:r>
            <a:r>
              <a:rPr lang="en-US" sz="800" dirty="0">
                <a:solidFill>
                  <a:schemeClr val="accent2">
                    <a:lumMod val="75000"/>
                  </a:schemeClr>
                </a:solidFill>
                <a:latin typeface="Consolas" panose="020B0609020204030204" pitchFamily="49" charset="0"/>
                <a:ea typeface="Helvetica Neue Light" panose="02000403000000020004" pitchFamily="2" charset="0"/>
                <a:cs typeface="Consolas" panose="020B0609020204030204" pitchFamily="49" charset="0"/>
              </a:rPr>
              <a:t># for ambiguous members </a:t>
            </a:r>
          </a:p>
        </p:txBody>
      </p:sp>
      <p:sp>
        <p:nvSpPr>
          <p:cNvPr id="66" name="TextBox 65">
            <a:extLst>
              <a:ext uri="{FF2B5EF4-FFF2-40B4-BE49-F238E27FC236}">
                <a16:creationId xmlns:a16="http://schemas.microsoft.com/office/drawing/2014/main" id="{9FA02595-8FCF-1E44-A549-819F71D5D391}"/>
              </a:ext>
            </a:extLst>
          </p:cNvPr>
          <p:cNvSpPr txBox="1"/>
          <p:nvPr/>
        </p:nvSpPr>
        <p:spPr>
          <a:xfrm>
            <a:off x="9244185" y="5364350"/>
            <a:ext cx="2864793" cy="630942"/>
          </a:xfrm>
          <a:prstGeom prst="rect">
            <a:avLst/>
          </a:prstGeom>
          <a:noFill/>
        </p:spPr>
        <p:txBody>
          <a:bodyPr wrap="square" rtlCol="0">
            <a:spAutoFit/>
          </a:bodyPr>
          <a:lstStyle/>
          <a:p>
            <a:pPr>
              <a:spcAft>
                <a:spcPts val="600"/>
              </a:spcAft>
            </a:pPr>
            <a:r>
              <a:rPr lang="en-US" sz="1400" b="1" dirty="0">
                <a:solidFill>
                  <a:srgbClr val="282F87"/>
                </a:solidFill>
                <a:latin typeface="Helvetica Neue" panose="02000503000000020004" pitchFamily="2" charset="0"/>
                <a:ea typeface="Helvetica Neue" panose="02000503000000020004" pitchFamily="2" charset="0"/>
                <a:cs typeface="Helvetica Neue" panose="02000503000000020004" pitchFamily="2" charset="0"/>
              </a:rPr>
              <a:t>SQL Queries</a:t>
            </a:r>
          </a:p>
          <a:p>
            <a:r>
              <a:rPr lang="en-US" sz="800" dirty="0">
                <a:latin typeface="Helvetica Neue Light" panose="02000403000000020004" pitchFamily="2" charset="0"/>
                <a:ea typeface="Helvetica Neue Light" panose="02000403000000020004" pitchFamily="2" charset="0"/>
              </a:rPr>
              <a:t>TinyOlap has a rudimentary support for SQL dimensions, members, attributes, subset and cubes. </a:t>
            </a:r>
          </a:p>
        </p:txBody>
      </p:sp>
      <p:sp>
        <p:nvSpPr>
          <p:cNvPr id="67" name="TextBox 66">
            <a:extLst>
              <a:ext uri="{FF2B5EF4-FFF2-40B4-BE49-F238E27FC236}">
                <a16:creationId xmlns:a16="http://schemas.microsoft.com/office/drawing/2014/main" id="{B7B349B4-B522-4A4D-B8AA-920DCD23AB20}"/>
              </a:ext>
            </a:extLst>
          </p:cNvPr>
          <p:cNvSpPr txBox="1"/>
          <p:nvPr/>
        </p:nvSpPr>
        <p:spPr>
          <a:xfrm>
            <a:off x="9244185" y="5995292"/>
            <a:ext cx="2864793" cy="338554"/>
          </a:xfrm>
          <a:prstGeom prst="rect">
            <a:avLst/>
          </a:prstGeom>
          <a:solidFill>
            <a:schemeClr val="bg1">
              <a:lumMod val="95000"/>
            </a:schemeClr>
          </a:solidFill>
        </p:spPr>
        <p:txBody>
          <a:bodyPr wrap="square" rtlCol="0">
            <a:spAutoFit/>
          </a:bodyPr>
          <a:lstStyle/>
          <a:p>
            <a:r>
              <a:rPr lang="en-US" sz="800" dirty="0" err="1">
                <a:solidFill>
                  <a:srgbClr val="282F87"/>
                </a:solidFill>
                <a:latin typeface="Consolas" panose="020B0609020204030204" pitchFamily="49" charset="0"/>
                <a:ea typeface="Helvetica Neue Light" panose="02000403000000020004" pitchFamily="2" charset="0"/>
                <a:cs typeface="Consolas" panose="020B0609020204030204" pitchFamily="49" charset="0"/>
              </a:rPr>
              <a:t>sql</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 </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"SELECT * FROM data WHERE '2022'"</a:t>
            </a:r>
            <a:endPar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endParaRPr>
          </a:p>
          <a:p>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records = Query(</a:t>
            </a:r>
            <a:r>
              <a:rPr lang="en-US" sz="800" dirty="0" err="1">
                <a:solidFill>
                  <a:srgbClr val="282F87"/>
                </a:solidFill>
                <a:latin typeface="Consolas" panose="020B0609020204030204" pitchFamily="49" charset="0"/>
                <a:ea typeface="Helvetica Neue Light" panose="02000403000000020004" pitchFamily="2" charset="0"/>
                <a:cs typeface="Consolas" panose="020B0609020204030204" pitchFamily="49" charset="0"/>
              </a:rPr>
              <a:t>db</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err="1">
                <a:solidFill>
                  <a:srgbClr val="282F87"/>
                </a:solidFill>
                <a:latin typeface="Consolas" panose="020B0609020204030204" pitchFamily="49" charset="0"/>
                <a:ea typeface="Helvetica Neue Light" panose="02000403000000020004" pitchFamily="2" charset="0"/>
                <a:cs typeface="Consolas" panose="020B0609020204030204" pitchFamily="49" charset="0"/>
              </a:rPr>
              <a:t>sql</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).execute().records()</a:t>
            </a:r>
          </a:p>
        </p:txBody>
      </p:sp>
      <p:sp>
        <p:nvSpPr>
          <p:cNvPr id="68" name="TextBox 67">
            <a:extLst>
              <a:ext uri="{FF2B5EF4-FFF2-40B4-BE49-F238E27FC236}">
                <a16:creationId xmlns:a16="http://schemas.microsoft.com/office/drawing/2014/main" id="{1662E4B4-F9B0-9C49-B218-791DE90C6721}"/>
              </a:ext>
            </a:extLst>
          </p:cNvPr>
          <p:cNvSpPr txBox="1"/>
          <p:nvPr/>
        </p:nvSpPr>
        <p:spPr>
          <a:xfrm>
            <a:off x="9234156" y="3533079"/>
            <a:ext cx="2864793" cy="754053"/>
          </a:xfrm>
          <a:prstGeom prst="rect">
            <a:avLst/>
          </a:prstGeom>
          <a:noFill/>
        </p:spPr>
        <p:txBody>
          <a:bodyPr wrap="square" rtlCol="0">
            <a:spAutoFit/>
          </a:bodyPr>
          <a:lstStyle/>
          <a:p>
            <a:pPr>
              <a:spcAft>
                <a:spcPts val="600"/>
              </a:spcAft>
            </a:pPr>
            <a:r>
              <a:rPr lang="en-US" sz="1400" b="1" dirty="0">
                <a:solidFill>
                  <a:srgbClr val="282F87"/>
                </a:solidFill>
                <a:latin typeface="Helvetica Neue" panose="02000503000000020004" pitchFamily="2" charset="0"/>
                <a:ea typeface="Helvetica Neue" panose="02000503000000020004" pitchFamily="2" charset="0"/>
                <a:cs typeface="Helvetica Neue" panose="02000503000000020004" pitchFamily="2" charset="0"/>
              </a:rPr>
              <a:t>Data Areas</a:t>
            </a:r>
          </a:p>
          <a:p>
            <a:r>
              <a:rPr lang="en-US" sz="800" dirty="0">
                <a:latin typeface="Helvetica Neue Light" panose="02000403000000020004" pitchFamily="2" charset="0"/>
                <a:ea typeface="Helvetica Neue Light" panose="02000403000000020004" pitchFamily="2" charset="0"/>
              </a:rPr>
              <a:t>Data areas are a very powerful feature. They allow the access and modification of areas (sub-spaces) in a cube. Otherwise, they behave like cells and support mathematical operations. </a:t>
            </a:r>
          </a:p>
        </p:txBody>
      </p:sp>
      <p:sp>
        <p:nvSpPr>
          <p:cNvPr id="69" name="TextBox 68">
            <a:extLst>
              <a:ext uri="{FF2B5EF4-FFF2-40B4-BE49-F238E27FC236}">
                <a16:creationId xmlns:a16="http://schemas.microsoft.com/office/drawing/2014/main" id="{83F9D453-049F-6C4C-8E2D-99E38B3FFFB1}"/>
              </a:ext>
            </a:extLst>
          </p:cNvPr>
          <p:cNvSpPr txBox="1"/>
          <p:nvPr/>
        </p:nvSpPr>
        <p:spPr>
          <a:xfrm>
            <a:off x="9244185" y="4287132"/>
            <a:ext cx="2864793" cy="1077218"/>
          </a:xfrm>
          <a:prstGeom prst="rect">
            <a:avLst/>
          </a:prstGeom>
          <a:solidFill>
            <a:schemeClr val="bg1">
              <a:lumMod val="95000"/>
            </a:schemeClr>
          </a:solidFill>
        </p:spPr>
        <p:txBody>
          <a:bodyPr wrap="square" rtlCol="0">
            <a:spAutoFit/>
          </a:bodyPr>
          <a:lstStyle/>
          <a:p>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 = </a:t>
            </a:r>
            <a:r>
              <a:rPr lang="en-US" sz="800" dirty="0" err="1">
                <a:solidFill>
                  <a:srgbClr val="282F87"/>
                </a:solidFill>
                <a:latin typeface="Consolas" panose="020B0609020204030204" pitchFamily="49" charset="0"/>
                <a:ea typeface="Helvetica Neue Light" panose="02000403000000020004" pitchFamily="2" charset="0"/>
                <a:cs typeface="Consolas" panose="020B0609020204030204" pitchFamily="49" charset="0"/>
              </a:rPr>
              <a:t>cube.area</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a:solidFill>
                  <a:schemeClr val="accent2">
                    <a:lumMod val="75000"/>
                  </a:schemeClr>
                </a:solidFill>
                <a:latin typeface="Consolas" panose="020B0609020204030204" pitchFamily="49" charset="0"/>
                <a:ea typeface="Helvetica Neue Light" panose="02000403000000020004" pitchFamily="2" charset="0"/>
                <a:cs typeface="Consolas" panose="020B0609020204030204" pitchFamily="49" charset="0"/>
              </a:rPr>
              <a:t># represents the entire cube</a:t>
            </a:r>
            <a:endPar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endParaRPr>
          </a:p>
          <a:p>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"2022"</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 2.0 </a:t>
            </a:r>
            <a:r>
              <a:rPr lang="en-US" sz="800" dirty="0">
                <a:solidFill>
                  <a:schemeClr val="accent2">
                    <a:lumMod val="75000"/>
                  </a:schemeClr>
                </a:solidFill>
                <a:latin typeface="Consolas" panose="020B0609020204030204" pitchFamily="49" charset="0"/>
                <a:ea typeface="Helvetica Neue Light" panose="02000403000000020004" pitchFamily="2" charset="0"/>
                <a:cs typeface="Consolas" panose="020B0609020204030204" pitchFamily="49" charset="0"/>
              </a:rPr>
              <a:t># all 2022 data get multiplied</a:t>
            </a:r>
            <a:endPar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endParaRPr>
          </a:p>
          <a:p>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print(</a:t>
            </a:r>
            <a:r>
              <a:rPr lang="en-US" sz="800" dirty="0" err="1">
                <a:solidFill>
                  <a:srgbClr val="282F87"/>
                </a:solidFill>
                <a:latin typeface="Consolas" panose="020B0609020204030204" pitchFamily="49" charset="0"/>
                <a:ea typeface="Helvetica Neue Light" panose="02000403000000020004" pitchFamily="2" charset="0"/>
                <a:cs typeface="Consolas" panose="020B0609020204030204" pitchFamily="49" charset="0"/>
              </a:rPr>
              <a:t>a.max</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a:solidFill>
                  <a:schemeClr val="accent2">
                    <a:lumMod val="75000"/>
                  </a:schemeClr>
                </a:solidFill>
                <a:latin typeface="Consolas" panose="020B0609020204030204" pitchFamily="49" charset="0"/>
                <a:ea typeface="Helvetica Neue Light" panose="02000403000000020004" pitchFamily="2" charset="0"/>
                <a:cs typeface="Consolas" panose="020B0609020204030204" pitchFamily="49" charset="0"/>
              </a:rPr>
              <a:t># will print 496.0</a:t>
            </a:r>
          </a:p>
          <a:p>
            <a:endParaRPr lang="en-US" sz="800" dirty="0">
              <a:solidFill>
                <a:schemeClr val="accent2">
                  <a:lumMod val="75000"/>
                </a:schemeClr>
              </a:solidFill>
              <a:latin typeface="Consolas" panose="020B0609020204030204" pitchFamily="49" charset="0"/>
              <a:ea typeface="Helvetica Neue Light" panose="02000403000000020004" pitchFamily="2" charset="0"/>
              <a:cs typeface="Consolas" panose="020B0609020204030204" pitchFamily="49" charset="0"/>
            </a:endParaRPr>
          </a:p>
          <a:p>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"Feb"</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 a[</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"Jan"</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 3.0 </a:t>
            </a:r>
            <a:r>
              <a:rPr lang="en-US" sz="800" dirty="0">
                <a:solidFill>
                  <a:schemeClr val="accent2">
                    <a:lumMod val="75000"/>
                  </a:schemeClr>
                </a:solidFill>
                <a:latin typeface="Consolas" panose="020B0609020204030204" pitchFamily="49" charset="0"/>
                <a:ea typeface="Helvetica Neue Light" panose="02000403000000020004" pitchFamily="2" charset="0"/>
                <a:cs typeface="Consolas" panose="020B0609020204030204" pitchFamily="49" charset="0"/>
              </a:rPr>
              <a:t># over * years/regions</a:t>
            </a:r>
          </a:p>
          <a:p>
            <a:endPar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endParaRPr>
          </a:p>
          <a:p>
            <a:r>
              <a:rPr lang="en-US" sz="800" dirty="0">
                <a:solidFill>
                  <a:schemeClr val="accent2">
                    <a:lumMod val="75000"/>
                  </a:schemeClr>
                </a:solidFill>
                <a:latin typeface="Consolas" panose="020B0609020204030204" pitchFamily="49" charset="0"/>
                <a:ea typeface="Helvetica Neue Light" panose="02000403000000020004" pitchFamily="2" charset="0"/>
                <a:cs typeface="Consolas" panose="020B0609020204030204" pitchFamily="49" charset="0"/>
              </a:rPr>
              <a:t># clears the destination, then copies all data</a:t>
            </a:r>
            <a:endPar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endParaRPr>
          </a:p>
          <a:p>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"Jan"</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"2022"</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 a[</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"Jun"</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 </a:t>
            </a:r>
            <a:r>
              <a:rPr lang="en-US" sz="800" dirty="0">
                <a:solidFill>
                  <a:schemeClr val="accent6">
                    <a:lumMod val="75000"/>
                  </a:schemeClr>
                </a:solidFill>
                <a:latin typeface="Consolas" panose="020B0609020204030204" pitchFamily="49" charset="0"/>
                <a:ea typeface="Helvetica Neue Light" panose="02000403000000020004" pitchFamily="2" charset="0"/>
                <a:cs typeface="Consolas" panose="020B0609020204030204" pitchFamily="49" charset="0"/>
              </a:rPr>
              <a:t>"2021"</a:t>
            </a:r>
            <a:r>
              <a:rPr lang="en-US" sz="800" dirty="0">
                <a:solidFill>
                  <a:srgbClr val="282F87"/>
                </a:solidFill>
                <a:latin typeface="Consolas" panose="020B0609020204030204" pitchFamily="49" charset="0"/>
                <a:ea typeface="Helvetica Neue Light" panose="02000403000000020004" pitchFamily="2" charset="0"/>
                <a:cs typeface="Consolas" panose="020B0609020204030204" pitchFamily="49" charset="0"/>
              </a:rPr>
              <a:t>]</a:t>
            </a:r>
          </a:p>
        </p:txBody>
      </p:sp>
      <p:cxnSp>
        <p:nvCxnSpPr>
          <p:cNvPr id="71" name="Straight Connector 70">
            <a:extLst>
              <a:ext uri="{FF2B5EF4-FFF2-40B4-BE49-F238E27FC236}">
                <a16:creationId xmlns:a16="http://schemas.microsoft.com/office/drawing/2014/main" id="{2A248F67-CF94-1D42-9640-9BD1B2BCFE85}"/>
              </a:ext>
            </a:extLst>
          </p:cNvPr>
          <p:cNvCxnSpPr>
            <a:cxnSpLocks/>
          </p:cNvCxnSpPr>
          <p:nvPr/>
        </p:nvCxnSpPr>
        <p:spPr>
          <a:xfrm flipH="1">
            <a:off x="9244185" y="6441568"/>
            <a:ext cx="285476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72885EA-35D2-5E4C-9779-C640406644D5}"/>
              </a:ext>
            </a:extLst>
          </p:cNvPr>
          <p:cNvSpPr txBox="1"/>
          <p:nvPr/>
        </p:nvSpPr>
        <p:spPr>
          <a:xfrm>
            <a:off x="9244184" y="6474947"/>
            <a:ext cx="2978292" cy="215444"/>
          </a:xfrm>
          <a:prstGeom prst="rect">
            <a:avLst/>
          </a:prstGeom>
          <a:noFill/>
        </p:spPr>
        <p:txBody>
          <a:bodyPr wrap="square" rtlCol="0">
            <a:spAutoFit/>
          </a:bodyPr>
          <a:lstStyle/>
          <a:p>
            <a:r>
              <a:rPr lang="en-US" sz="800" dirty="0">
                <a:latin typeface="Helvetica Neue Light" panose="02000403000000020004" pitchFamily="2" charset="0"/>
                <a:ea typeface="Helvetica Neue Light" panose="02000403000000020004" pitchFamily="2" charset="0"/>
              </a:rPr>
              <a:t>To explore all capabilities of TinyOlap, please visit </a:t>
            </a:r>
            <a:r>
              <a:rPr lang="en-US" sz="800" dirty="0">
                <a:latin typeface="Helvetica Neue Light" panose="02000403000000020004" pitchFamily="2" charset="0"/>
                <a:ea typeface="Helvetica Neue Light" panose="02000403000000020004" pitchFamily="2" charset="0"/>
                <a:hlinkClick r:id="rId13"/>
              </a:rPr>
              <a:t>tinyolap.com </a:t>
            </a:r>
            <a:endParaRPr lang="en-US" sz="800" dirty="0">
              <a:latin typeface="Helvetica Neue Light" panose="02000403000000020004" pitchFamily="2" charset="0"/>
              <a:ea typeface="Helvetica Neue Light" panose="02000403000000020004" pitchFamily="2" charset="0"/>
            </a:endParaRPr>
          </a:p>
        </p:txBody>
      </p:sp>
    </p:spTree>
    <p:extLst>
      <p:ext uri="{BB962C8B-B14F-4D97-AF65-F5344CB8AC3E}">
        <p14:creationId xmlns:p14="http://schemas.microsoft.com/office/powerpoint/2010/main" val="4174350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814</TotalTime>
  <Words>1464</Words>
  <Application>Microsoft Macintosh PowerPoint</Application>
  <PresentationFormat>Widescreen</PresentationFormat>
  <Paragraphs>111</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Consolas</vt:lpstr>
      <vt:lpstr>Helvetica Neue</vt:lpstr>
      <vt:lpstr>Helvetica Neue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Zeutschler, Thomas</dc:creator>
  <cp:lastModifiedBy>Zeutschler, Thomas</cp:lastModifiedBy>
  <cp:revision>13</cp:revision>
  <dcterms:created xsi:type="dcterms:W3CDTF">2022-04-12T05:34:11Z</dcterms:created>
  <dcterms:modified xsi:type="dcterms:W3CDTF">2022-04-13T10:35:22Z</dcterms:modified>
</cp:coreProperties>
</file>