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479" r:id="rId6"/>
    <p:sldId id="2481" r:id="rId7"/>
    <p:sldId id="2482" r:id="rId8"/>
    <p:sldId id="2480" r:id="rId9"/>
    <p:sldId id="2487" r:id="rId10"/>
    <p:sldId id="2484" r:id="rId11"/>
    <p:sldId id="2485" r:id="rId12"/>
    <p:sldId id="2486" r:id="rId13"/>
    <p:sldId id="24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EDE"/>
    <a:srgbClr val="00D8E0"/>
    <a:srgbClr val="5186FA"/>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72" autoAdjust="0"/>
    <p:restoredTop sz="96327" autoAdjust="0"/>
  </p:normalViewPr>
  <p:slideViewPr>
    <p:cSldViewPr snapToGrid="0">
      <p:cViewPr varScale="1">
        <p:scale>
          <a:sx n="89" d="100"/>
          <a:sy n="89" d="100"/>
        </p:scale>
        <p:origin x="624" y="176"/>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3/7/22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3/7/22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283543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GB"/>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GB"/>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no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GB"/>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GB"/>
              <a:t>Click to edit Master title style</a:t>
            </a: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GB"/>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GB"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no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GB"/>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GB"/>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GB"/>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GB"/>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solidFill>
            <a:schemeClr val="bg2">
              <a:lumMod val="25000"/>
            </a:schemeClr>
          </a:soli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GB"/>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GB"/>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GB"/>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GB"/>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GB"/>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GB"/>
              <a:t>Click icon to add picture</a:t>
            </a: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GB"/>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GB"/>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noFill/>
        </p:spPr>
        <p:txBody>
          <a:bodyPr>
            <a:noAutofit/>
          </a:bodyPr>
          <a:lstStyle>
            <a:lvl1pPr>
              <a:defRPr sz="1400" spc="300" baseline="0">
                <a:latin typeface="+mn-lt"/>
              </a:defRPr>
            </a:lvl1pPr>
          </a:lstStyle>
          <a:p>
            <a:r>
              <a:rPr lang="en-GB"/>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GB"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GB"/>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GB"/>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GB"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GB"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GB"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GB"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GB"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GB"/>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GB"/>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GB"/>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hyperlink" Target="https://blogs.sap.com/2021/01/06/best-practice-dashboarding-with-sap-analytics-cloud-sa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4300088"/>
            <a:ext cx="11490325" cy="823913"/>
          </a:xfrm>
        </p:spPr>
        <p:txBody>
          <a:bodyPr/>
          <a:lstStyle/>
          <a:p>
            <a:r>
              <a:rPr lang="en-US" sz="4800" cap="none" dirty="0"/>
              <a:t>TinyOlap</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latin typeface="+mj-lt"/>
              </a:rPr>
              <a:t>October 2021</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598" y="5214610"/>
            <a:ext cx="4114800" cy="518795"/>
          </a:xfrm>
          <a:noFill/>
        </p:spPr>
        <p:txBody>
          <a:bodyPr vert="horz" lIns="91440" tIns="45720" rIns="91440" bIns="45720" rtlCol="0">
            <a:noAutofit/>
          </a:bodyPr>
          <a:lstStyle/>
          <a:p>
            <a:r>
              <a:rPr lang="en-US" spc="300" dirty="0">
                <a:latin typeface="+mj-lt"/>
              </a:rPr>
              <a:t>VISUALLY</a:t>
            </a:r>
          </a:p>
        </p:txBody>
      </p:sp>
      <p:pic>
        <p:nvPicPr>
          <p:cNvPr id="4" name="Picture 3" descr="Shape&#10;&#10;Description automatically generated">
            <a:extLst>
              <a:ext uri="{FF2B5EF4-FFF2-40B4-BE49-F238E27FC236}">
                <a16:creationId xmlns:a16="http://schemas.microsoft.com/office/drawing/2014/main" id="{241FF098-EDBC-134A-B672-CEF09DD8200D}"/>
              </a:ext>
            </a:extLst>
          </p:cNvPr>
          <p:cNvPicPr>
            <a:picLocks noChangeAspect="1"/>
          </p:cNvPicPr>
          <p:nvPr/>
        </p:nvPicPr>
        <p:blipFill>
          <a:blip r:embed="rId4"/>
          <a:stretch>
            <a:fillRect/>
          </a:stretch>
        </p:blipFill>
        <p:spPr>
          <a:xfrm>
            <a:off x="4814533" y="1491265"/>
            <a:ext cx="2562933" cy="2562933"/>
          </a:xfrm>
          <a:prstGeom prst="rect">
            <a:avLst/>
          </a:prstGeom>
        </p:spPr>
      </p:pic>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65683" y="1525616"/>
            <a:ext cx="5157787" cy="2039144"/>
          </a:xfrm>
        </p:spPr>
        <p:txBody>
          <a:bodyPr>
            <a:noAutofit/>
          </a:bodyPr>
          <a:lstStyle/>
          <a:p>
            <a:pPr marL="0" indent="0">
              <a:lnSpc>
                <a:spcPct val="100000"/>
              </a:lnSpc>
              <a:buNone/>
            </a:pPr>
            <a:r>
              <a:rPr lang="en-US" sz="3200" dirty="0">
                <a:solidFill>
                  <a:schemeClr val="tx1"/>
                </a:solidFill>
              </a:rPr>
              <a:t>Ideas – Cells collapse expand</a:t>
            </a:r>
          </a:p>
          <a:p>
            <a:pPr>
              <a:lnSpc>
                <a:spcPct val="100000"/>
              </a:lnSpc>
              <a:buFont typeface="Wingdings" panose="05000000000000000000" pitchFamily="2" charset="2"/>
              <a:buChar char="§"/>
            </a:pPr>
            <a:r>
              <a:rPr lang="en-US" sz="2000" dirty="0"/>
              <a:t>For mobile only: Drilldown or roll up over the selected area only.</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10</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99" b="36355"/>
          <a:stretch/>
        </p:blipFill>
        <p:spPr bwMode="auto">
          <a:xfrm>
            <a:off x="5623470" y="2097157"/>
            <a:ext cx="6451227" cy="4736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48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25416" y="1595190"/>
            <a:ext cx="6275536" cy="2039144"/>
          </a:xfrm>
        </p:spPr>
        <p:txBody>
          <a:bodyPr>
            <a:noAutofit/>
          </a:bodyPr>
          <a:lstStyle/>
          <a:p>
            <a:pPr>
              <a:lnSpc>
                <a:spcPct val="100000"/>
              </a:lnSpc>
              <a:buFont typeface="Wingdings" panose="05000000000000000000" pitchFamily="2" charset="2"/>
              <a:buChar char="§"/>
            </a:pPr>
            <a:r>
              <a:rPr lang="en-US" sz="1800" dirty="0">
                <a:solidFill>
                  <a:schemeClr val="tx1"/>
                </a:solidFill>
              </a:rPr>
              <a:t>Reports haven’t evolved over the last decade. </a:t>
            </a:r>
            <a:r>
              <a:rPr lang="en-US" sz="1800" b="1" dirty="0">
                <a:solidFill>
                  <a:schemeClr val="tx1"/>
                </a:solidFill>
              </a:rPr>
              <a:t>Nothing New!</a:t>
            </a:r>
          </a:p>
          <a:p>
            <a:pPr>
              <a:lnSpc>
                <a:spcPct val="100000"/>
              </a:lnSpc>
              <a:buFont typeface="Wingdings" panose="05000000000000000000" pitchFamily="2" charset="2"/>
              <a:buChar char="§"/>
            </a:pPr>
            <a:r>
              <a:rPr lang="en-US" sz="1800" dirty="0"/>
              <a:t>Reason: visually, there is not much that you can change or that can be done dramatically better. </a:t>
            </a:r>
            <a:endParaRPr lang="en-US" sz="1800" dirty="0">
              <a:solidFill>
                <a:schemeClr val="tx1"/>
              </a:solidFill>
            </a:endParaRP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2</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96" y="2796553"/>
            <a:ext cx="10263595" cy="38715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CE93722-3CA5-9C44-8FAC-D5952F5CD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0951" y="946193"/>
            <a:ext cx="5157787" cy="29776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9EA2CD1B-19F4-A34D-B165-BC58B1057D04}"/>
              </a:ext>
            </a:extLst>
          </p:cNvPr>
          <p:cNvSpPr/>
          <p:nvPr/>
        </p:nvSpPr>
        <p:spPr>
          <a:xfrm>
            <a:off x="4966253" y="6337498"/>
            <a:ext cx="6096000" cy="261610"/>
          </a:xfrm>
          <a:prstGeom prst="rect">
            <a:avLst/>
          </a:prstGeom>
        </p:spPr>
        <p:txBody>
          <a:bodyPr>
            <a:spAutoFit/>
          </a:bodyPr>
          <a:lstStyle/>
          <a:p>
            <a:r>
              <a:rPr lang="en-US" sz="1100" dirty="0">
                <a:hlinkClick r:id="rId4"/>
              </a:rPr>
              <a:t>https://blogs.sap.com/2021/01/06/best-practice-dashboarding-with-sap-analytics-cloud-sac/</a:t>
            </a:r>
            <a:r>
              <a:rPr lang="en-US" sz="1100" dirty="0"/>
              <a:t> </a:t>
            </a:r>
          </a:p>
        </p:txBody>
      </p:sp>
    </p:spTree>
    <p:extLst>
      <p:ext uri="{BB962C8B-B14F-4D97-AF65-F5344CB8AC3E}">
        <p14:creationId xmlns:p14="http://schemas.microsoft.com/office/powerpoint/2010/main" val="155745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25416" y="1595190"/>
            <a:ext cx="5346734" cy="2039144"/>
          </a:xfrm>
        </p:spPr>
        <p:txBody>
          <a:bodyPr>
            <a:noAutofit/>
          </a:bodyPr>
          <a:lstStyle/>
          <a:p>
            <a:pPr>
              <a:lnSpc>
                <a:spcPct val="100000"/>
              </a:lnSpc>
              <a:buFont typeface="Wingdings" panose="05000000000000000000" pitchFamily="2" charset="2"/>
              <a:buChar char="§"/>
            </a:pPr>
            <a:r>
              <a:rPr lang="en-US" sz="2000" dirty="0">
                <a:solidFill>
                  <a:schemeClr val="tx1"/>
                </a:solidFill>
              </a:rPr>
              <a:t>Basic requirements for a modern </a:t>
            </a:r>
            <a:br>
              <a:rPr lang="en-US" sz="2000" dirty="0">
                <a:solidFill>
                  <a:schemeClr val="tx1"/>
                </a:solidFill>
              </a:rPr>
            </a:br>
            <a:r>
              <a:rPr lang="en-US" sz="2000" dirty="0">
                <a:solidFill>
                  <a:schemeClr val="tx1"/>
                </a:solidFill>
              </a:rPr>
              <a:t>spreadsheet component:</a:t>
            </a:r>
            <a:endParaRPr lang="en-US" sz="2000" dirty="0"/>
          </a:p>
          <a:p>
            <a:pPr lvl="1">
              <a:lnSpc>
                <a:spcPct val="100000"/>
              </a:lnSpc>
              <a:buFont typeface="Wingdings" panose="05000000000000000000" pitchFamily="2" charset="2"/>
              <a:buChar char="§"/>
            </a:pPr>
            <a:r>
              <a:rPr lang="en-US" sz="1800" dirty="0"/>
              <a:t>Clean look, minimal chrome</a:t>
            </a:r>
          </a:p>
          <a:p>
            <a:pPr lvl="1">
              <a:lnSpc>
                <a:spcPct val="100000"/>
              </a:lnSpc>
              <a:buFont typeface="Wingdings" panose="05000000000000000000" pitchFamily="2" charset="2"/>
              <a:buChar char="§"/>
            </a:pPr>
            <a:r>
              <a:rPr lang="en-US" sz="1800" dirty="0"/>
              <a:t>Smooth and sexy anything. </a:t>
            </a:r>
            <a:br>
              <a:rPr lang="en-US" sz="1800" dirty="0"/>
            </a:br>
            <a:r>
              <a:rPr lang="en-US" sz="1800" dirty="0"/>
              <a:t>Elegant and minimalistic animations.</a:t>
            </a:r>
          </a:p>
          <a:p>
            <a:pPr lvl="1">
              <a:lnSpc>
                <a:spcPct val="100000"/>
              </a:lnSpc>
              <a:buFont typeface="Wingdings" panose="05000000000000000000" pitchFamily="2" charset="2"/>
              <a:buChar char="§"/>
            </a:pPr>
            <a:r>
              <a:rPr lang="en-US" sz="1800" dirty="0"/>
              <a:t>Cell based navigation, cursor on PC, finger on mobile devices.</a:t>
            </a:r>
          </a:p>
          <a:p>
            <a:pPr lvl="1">
              <a:lnSpc>
                <a:spcPct val="100000"/>
              </a:lnSpc>
              <a:buFont typeface="Wingdings" panose="05000000000000000000" pitchFamily="2" charset="2"/>
              <a:buChar char="§"/>
            </a:pPr>
            <a:r>
              <a:rPr lang="en-US" sz="1800" dirty="0"/>
              <a:t>Direct cell entry, start to type (as in Excel)</a:t>
            </a:r>
          </a:p>
          <a:p>
            <a:pPr lvl="1">
              <a:lnSpc>
                <a:spcPct val="100000"/>
              </a:lnSpc>
              <a:buFont typeface="Wingdings" panose="05000000000000000000" pitchFamily="2" charset="2"/>
              <a:buChar char="§"/>
            </a:pPr>
            <a:r>
              <a:rPr lang="en-US" sz="1800" dirty="0">
                <a:solidFill>
                  <a:schemeClr val="tx1"/>
                </a:solidFill>
              </a:rPr>
              <a:t>Fixed rows and columns (freeze panes in Excel)</a:t>
            </a:r>
          </a:p>
          <a:p>
            <a:pPr lvl="1">
              <a:lnSpc>
                <a:spcPct val="100000"/>
              </a:lnSpc>
              <a:buFont typeface="Wingdings" panose="05000000000000000000" pitchFamily="2" charset="2"/>
              <a:buChar char="§"/>
            </a:pPr>
            <a:r>
              <a:rPr lang="en-US" sz="1800" dirty="0"/>
              <a:t>Styles and stylesheets for easy adaptability</a:t>
            </a:r>
          </a:p>
          <a:p>
            <a:pPr lvl="1">
              <a:lnSpc>
                <a:spcPct val="100000"/>
              </a:lnSpc>
              <a:buFont typeface="Wingdings" panose="05000000000000000000" pitchFamily="2" charset="2"/>
              <a:buChar char="§"/>
            </a:pPr>
            <a:r>
              <a:rPr lang="en-US" sz="1800" dirty="0"/>
              <a:t>Q: How to behave with mobile devices?</a:t>
            </a:r>
            <a:br>
              <a:rPr lang="en-US" sz="1800" dirty="0"/>
            </a:br>
            <a:r>
              <a:rPr lang="en-US" sz="1800" dirty="0"/>
              <a:t>These growing in importance, size and resolution</a:t>
            </a:r>
          </a:p>
          <a:p>
            <a:pPr lvl="1">
              <a:lnSpc>
                <a:spcPct val="100000"/>
              </a:lnSpc>
              <a:buFont typeface="Wingdings" panose="05000000000000000000" pitchFamily="2" charset="2"/>
              <a:buChar char="§"/>
            </a:pPr>
            <a:r>
              <a:rPr lang="en-US" sz="1800" dirty="0"/>
              <a:t>Realtime updates (max. refresh cycle 500ms)</a:t>
            </a:r>
          </a:p>
          <a:p>
            <a:pPr lvl="1">
              <a:lnSpc>
                <a:spcPct val="100000"/>
              </a:lnSpc>
              <a:buFont typeface="Wingdings" panose="05000000000000000000" pitchFamily="2" charset="2"/>
              <a:buChar char="§"/>
            </a:pPr>
            <a:endParaRPr lang="en-US" sz="1800" dirty="0"/>
          </a:p>
          <a:p>
            <a:pPr lvl="1">
              <a:lnSpc>
                <a:spcPct val="100000"/>
              </a:lnSpc>
              <a:buFont typeface="Wingdings" panose="05000000000000000000" pitchFamily="2" charset="2"/>
              <a:buChar char="§"/>
            </a:pPr>
            <a:endParaRPr lang="en-US" sz="1800" dirty="0"/>
          </a:p>
          <a:p>
            <a:pPr lvl="1">
              <a:lnSpc>
                <a:spcPct val="100000"/>
              </a:lnSpc>
              <a:buFont typeface="Wingdings" panose="05000000000000000000" pitchFamily="2" charset="2"/>
              <a:buChar char="§"/>
            </a:pPr>
            <a:endParaRPr lang="en-US" sz="1800" dirty="0">
              <a:solidFill>
                <a:schemeClr val="tx1"/>
              </a:solidFill>
            </a:endParaRP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3</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7299" b="36355"/>
          <a:stretch/>
        </p:blipFill>
        <p:spPr bwMode="auto">
          <a:xfrm>
            <a:off x="5623470" y="2097157"/>
            <a:ext cx="6451227" cy="4736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06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25416" y="1595190"/>
            <a:ext cx="5365636" cy="2039144"/>
          </a:xfrm>
        </p:spPr>
        <p:txBody>
          <a:bodyPr>
            <a:noAutofit/>
          </a:bodyPr>
          <a:lstStyle/>
          <a:p>
            <a:pPr>
              <a:lnSpc>
                <a:spcPct val="100000"/>
              </a:lnSpc>
              <a:buFont typeface="Wingdings" panose="05000000000000000000" pitchFamily="2" charset="2"/>
              <a:buChar char="§"/>
            </a:pPr>
            <a:r>
              <a:rPr lang="en-US" sz="2000" dirty="0">
                <a:solidFill>
                  <a:schemeClr val="tx1"/>
                </a:solidFill>
              </a:rPr>
              <a:t>So, if we can not innovate how reports look like,</a:t>
            </a:r>
            <a:br>
              <a:rPr lang="en-US" sz="2000" dirty="0"/>
            </a:br>
            <a:r>
              <a:rPr lang="en-US" sz="2000" dirty="0"/>
              <a:t>we need to </a:t>
            </a:r>
            <a:r>
              <a:rPr lang="en-US" sz="2000" b="1" dirty="0">
                <a:solidFill>
                  <a:srgbClr val="424EDE"/>
                </a:solidFill>
              </a:rPr>
              <a:t>innovate how reports behave</a:t>
            </a:r>
            <a:r>
              <a:rPr lang="en-US" sz="2000" dirty="0"/>
              <a:t>!</a:t>
            </a:r>
          </a:p>
          <a:p>
            <a:pPr>
              <a:lnSpc>
                <a:spcPct val="100000"/>
              </a:lnSpc>
              <a:buFont typeface="Wingdings" panose="05000000000000000000" pitchFamily="2" charset="2"/>
              <a:buChar char="§"/>
            </a:pPr>
            <a:r>
              <a:rPr lang="en-US" sz="2000" dirty="0"/>
              <a:t>Going “m</a:t>
            </a:r>
            <a:r>
              <a:rPr lang="en-US" sz="2000" dirty="0">
                <a:solidFill>
                  <a:schemeClr val="tx1"/>
                </a:solidFill>
              </a:rPr>
              <a:t>obile first”, but 100</a:t>
            </a:r>
            <a:r>
              <a:rPr lang="en-US" sz="2000" dirty="0"/>
              <a:t>% mouse &amp; keyboard ready.</a:t>
            </a:r>
          </a:p>
          <a:p>
            <a:pPr>
              <a:lnSpc>
                <a:spcPct val="100000"/>
              </a:lnSpc>
              <a:buFont typeface="Wingdings" panose="05000000000000000000" pitchFamily="2" charset="2"/>
              <a:buChar char="§"/>
            </a:pPr>
            <a:r>
              <a:rPr lang="en-US" sz="2000" dirty="0">
                <a:solidFill>
                  <a:schemeClr val="tx1"/>
                </a:solidFill>
              </a:rPr>
              <a:t>The basic idea: </a:t>
            </a:r>
            <a:r>
              <a:rPr lang="en-US" sz="2000" b="1" dirty="0">
                <a:solidFill>
                  <a:srgbClr val="424EDE"/>
                </a:solidFill>
              </a:rPr>
              <a:t>“interaction with anything!”</a:t>
            </a:r>
          </a:p>
          <a:p>
            <a:pPr>
              <a:lnSpc>
                <a:spcPct val="100000"/>
              </a:lnSpc>
              <a:buFont typeface="Wingdings" panose="05000000000000000000" pitchFamily="2" charset="2"/>
              <a:buChar char="§"/>
            </a:pPr>
            <a:r>
              <a:rPr lang="en-US" sz="2000" dirty="0"/>
              <a:t>3 principles for finger and mouse: </a:t>
            </a:r>
          </a:p>
          <a:p>
            <a:pPr lvl="1">
              <a:lnSpc>
                <a:spcPct val="100000"/>
              </a:lnSpc>
              <a:buFont typeface="Wingdings" panose="05000000000000000000" pitchFamily="2" charset="2"/>
              <a:buChar char="§"/>
            </a:pPr>
            <a:r>
              <a:rPr lang="en-US" sz="1800" b="1" dirty="0">
                <a:solidFill>
                  <a:srgbClr val="424EDE"/>
                </a:solidFill>
              </a:rPr>
              <a:t>Tap or click to select.</a:t>
            </a:r>
          </a:p>
          <a:p>
            <a:pPr lvl="1">
              <a:lnSpc>
                <a:spcPct val="100000"/>
              </a:lnSpc>
              <a:buFont typeface="Wingdings" panose="05000000000000000000" pitchFamily="2" charset="2"/>
              <a:buChar char="§"/>
            </a:pPr>
            <a:r>
              <a:rPr lang="en-US" sz="1800" b="1" dirty="0">
                <a:solidFill>
                  <a:srgbClr val="424EDE"/>
                </a:solidFill>
              </a:rPr>
              <a:t>2x tap or 2x click to take an action!</a:t>
            </a:r>
          </a:p>
          <a:p>
            <a:pPr lvl="1">
              <a:lnSpc>
                <a:spcPct val="100000"/>
              </a:lnSpc>
              <a:buFont typeface="Wingdings" panose="05000000000000000000" pitchFamily="2" charset="2"/>
              <a:buChar char="§"/>
            </a:pPr>
            <a:r>
              <a:rPr lang="en-US" sz="1800" b="1" dirty="0">
                <a:solidFill>
                  <a:srgbClr val="424EDE"/>
                </a:solidFill>
              </a:rPr>
              <a:t>Swipe or drag to change context!</a:t>
            </a:r>
          </a:p>
          <a:p>
            <a:pPr lvl="1">
              <a:lnSpc>
                <a:spcPct val="100000"/>
              </a:lnSpc>
              <a:buFont typeface="Wingdings" panose="05000000000000000000" pitchFamily="2" charset="2"/>
              <a:buChar char="§"/>
            </a:pPr>
            <a:r>
              <a:rPr lang="en-US" sz="1800" b="1" dirty="0">
                <a:solidFill>
                  <a:srgbClr val="424EDE"/>
                </a:solidFill>
              </a:rPr>
              <a:t>Long tap or Right click to go elsewhere!</a:t>
            </a:r>
          </a:p>
          <a:p>
            <a:pPr>
              <a:lnSpc>
                <a:spcPct val="100000"/>
              </a:lnSpc>
              <a:buFont typeface="Wingdings" panose="05000000000000000000" pitchFamily="2" charset="2"/>
              <a:buChar char="§"/>
            </a:pPr>
            <a:r>
              <a:rPr lang="en-US" sz="2000" dirty="0"/>
              <a:t>1 ½ principles for keyboard: </a:t>
            </a:r>
          </a:p>
          <a:p>
            <a:pPr lvl="1">
              <a:lnSpc>
                <a:spcPct val="100000"/>
              </a:lnSpc>
              <a:buFont typeface="Wingdings" panose="05000000000000000000" pitchFamily="2" charset="2"/>
              <a:buChar char="§"/>
            </a:pPr>
            <a:r>
              <a:rPr lang="en-US" sz="1800" b="1" dirty="0">
                <a:solidFill>
                  <a:srgbClr val="424EDE"/>
                </a:solidFill>
              </a:rPr>
              <a:t>1 – Start typing to change!</a:t>
            </a:r>
          </a:p>
          <a:p>
            <a:pPr lvl="1">
              <a:lnSpc>
                <a:spcPct val="100000"/>
              </a:lnSpc>
              <a:buFont typeface="Wingdings" panose="05000000000000000000" pitchFamily="2" charset="2"/>
              <a:buChar char="§"/>
            </a:pPr>
            <a:r>
              <a:rPr lang="en-US" sz="1800" b="1" dirty="0">
                <a:solidFill>
                  <a:srgbClr val="424EDE"/>
                </a:solidFill>
              </a:rPr>
              <a:t>½ - Cursor navigation with arrow keys</a:t>
            </a:r>
          </a:p>
          <a:p>
            <a:pPr>
              <a:lnSpc>
                <a:spcPct val="100000"/>
              </a:lnSpc>
              <a:buFont typeface="Wingdings" panose="05000000000000000000" pitchFamily="2" charset="2"/>
              <a:buChar char="§"/>
            </a:pPr>
            <a:endParaRPr lang="en-US" sz="2000" dirty="0">
              <a:solidFill>
                <a:schemeClr val="tx1"/>
              </a:solidFill>
            </a:endParaRP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4</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99" b="36355"/>
          <a:stretch/>
        </p:blipFill>
        <p:spPr bwMode="auto">
          <a:xfrm>
            <a:off x="5623470" y="2097157"/>
            <a:ext cx="6451227" cy="4736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5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65683" y="1525616"/>
            <a:ext cx="5157787" cy="2039144"/>
          </a:xfrm>
        </p:spPr>
        <p:txBody>
          <a:bodyPr>
            <a:noAutofit/>
          </a:bodyPr>
          <a:lstStyle/>
          <a:p>
            <a:pPr marL="0" indent="0">
              <a:lnSpc>
                <a:spcPct val="100000"/>
              </a:lnSpc>
              <a:buNone/>
            </a:pPr>
            <a:r>
              <a:rPr lang="en-US" sz="3200" dirty="0">
                <a:solidFill>
                  <a:schemeClr val="tx1"/>
                </a:solidFill>
              </a:rPr>
              <a:t>Ideas – Swiping col header</a:t>
            </a:r>
          </a:p>
          <a:p>
            <a:pPr>
              <a:lnSpc>
                <a:spcPct val="100000"/>
              </a:lnSpc>
              <a:buFont typeface="Wingdings" panose="05000000000000000000" pitchFamily="2" charset="2"/>
              <a:buChar char="§"/>
            </a:pPr>
            <a:r>
              <a:rPr lang="en-US" sz="2000" dirty="0"/>
              <a:t>Swipe header ‘2017’ move one year forward or backwards. Life Preview while swiping.</a:t>
            </a:r>
          </a:p>
          <a:p>
            <a:pPr>
              <a:lnSpc>
                <a:spcPct val="100000"/>
              </a:lnSpc>
              <a:buFont typeface="Wingdings" panose="05000000000000000000" pitchFamily="2" charset="2"/>
              <a:buChar char="§"/>
            </a:pPr>
            <a:r>
              <a:rPr lang="en-US" sz="2000" dirty="0"/>
              <a:t>Swipe ‘Plan vs. Actual’ move one element forward or backwards. Life Preview while swiping. e.g. showing ‘Actual’, Plan’, ‘Plan vs Actual’, ‘Act vs Plan %’ or whatever is in the member list or subset. Same for ‘Actual’ and ‘Plan’ in column header.</a:t>
            </a:r>
          </a:p>
          <a:p>
            <a:pPr>
              <a:lnSpc>
                <a:spcPct val="100000"/>
              </a:lnSpc>
              <a:buFont typeface="Wingdings" panose="05000000000000000000" pitchFamily="2" charset="2"/>
              <a:buChar char="§"/>
            </a:pPr>
            <a:r>
              <a:rPr lang="en-US" sz="2000" dirty="0"/>
              <a:t>After </a:t>
            </a:r>
            <a:r>
              <a:rPr lang="en-US" sz="2000" dirty="0" err="1"/>
              <a:t>swipping</a:t>
            </a:r>
            <a:r>
              <a:rPr lang="en-US" sz="2000" dirty="0"/>
              <a:t> &amp; lifting the finger or mouse</a:t>
            </a:r>
          </a:p>
          <a:p>
            <a:pPr lvl="1">
              <a:lnSpc>
                <a:spcPct val="100000"/>
              </a:lnSpc>
              <a:buFont typeface="Wingdings" panose="05000000000000000000" pitchFamily="2" charset="2"/>
              <a:buChar char="§"/>
            </a:pPr>
            <a:r>
              <a:rPr lang="en-US" sz="1800" dirty="0"/>
              <a:t>after 2 sec. jump back to original report</a:t>
            </a:r>
          </a:p>
          <a:p>
            <a:pPr lvl="1">
              <a:lnSpc>
                <a:spcPct val="100000"/>
              </a:lnSpc>
              <a:buFont typeface="Wingdings" panose="05000000000000000000" pitchFamily="2" charset="2"/>
              <a:buChar char="§"/>
            </a:pPr>
            <a:r>
              <a:rPr lang="en-US" sz="1800" dirty="0"/>
              <a:t>After single tap: fix it (show a pin)</a:t>
            </a:r>
          </a:p>
          <a:p>
            <a:pPr>
              <a:lnSpc>
                <a:spcPct val="100000"/>
              </a:lnSpc>
              <a:buFont typeface="Wingdings" panose="05000000000000000000" pitchFamily="2" charset="2"/>
              <a:buChar char="§"/>
            </a:pPr>
            <a:r>
              <a:rPr lang="en-US" sz="2000" dirty="0"/>
              <a:t>Reset a changed report? Shake your mobile phone or your mouse. </a:t>
            </a:r>
          </a:p>
          <a:p>
            <a:pPr lvl="1">
              <a:lnSpc>
                <a:spcPct val="100000"/>
              </a:lnSpc>
              <a:buFont typeface="Wingdings" panose="05000000000000000000" pitchFamily="2" charset="2"/>
              <a:buChar char="§"/>
            </a:pPr>
            <a:endParaRPr lang="en-US" sz="1800" dirty="0"/>
          </a:p>
          <a:p>
            <a:pPr>
              <a:lnSpc>
                <a:spcPct val="100000"/>
              </a:lnSpc>
              <a:buFont typeface="Wingdings" panose="05000000000000000000" pitchFamily="2" charset="2"/>
              <a:buChar char="§"/>
            </a:pPr>
            <a:endParaRPr lang="en-US" sz="2000" dirty="0"/>
          </a:p>
          <a:p>
            <a:pPr>
              <a:lnSpc>
                <a:spcPct val="100000"/>
              </a:lnSpc>
              <a:buFont typeface="Wingdings" panose="05000000000000000000" pitchFamily="2" charset="2"/>
              <a:buChar char="§"/>
            </a:pPr>
            <a:endParaRPr lang="en-US" sz="2000" dirty="0">
              <a:solidFill>
                <a:schemeClr val="tx1"/>
              </a:solidFill>
            </a:endParaRP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5</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99" b="36355"/>
          <a:stretch/>
        </p:blipFill>
        <p:spPr bwMode="auto">
          <a:xfrm>
            <a:off x="5623470" y="2097157"/>
            <a:ext cx="6451227" cy="4736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70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65683" y="1525616"/>
            <a:ext cx="5249317" cy="2039144"/>
          </a:xfrm>
        </p:spPr>
        <p:txBody>
          <a:bodyPr>
            <a:noAutofit/>
          </a:bodyPr>
          <a:lstStyle/>
          <a:p>
            <a:pPr marL="0" indent="0">
              <a:lnSpc>
                <a:spcPct val="100000"/>
              </a:lnSpc>
              <a:buNone/>
            </a:pPr>
            <a:r>
              <a:rPr lang="en-US" sz="3200" dirty="0">
                <a:solidFill>
                  <a:schemeClr val="tx1"/>
                </a:solidFill>
              </a:rPr>
              <a:t>Ideas – Swiping row header</a:t>
            </a:r>
          </a:p>
          <a:p>
            <a:pPr>
              <a:lnSpc>
                <a:spcPct val="100000"/>
              </a:lnSpc>
              <a:buFont typeface="Wingdings" panose="05000000000000000000" pitchFamily="2" charset="2"/>
              <a:buChar char="§"/>
            </a:pPr>
            <a:r>
              <a:rPr lang="en-US" sz="2000" dirty="0"/>
              <a:t>Swiping rows behave “totally” different!!!! </a:t>
            </a:r>
          </a:p>
          <a:p>
            <a:pPr>
              <a:lnSpc>
                <a:spcPct val="100000"/>
              </a:lnSpc>
              <a:buFont typeface="Wingdings" panose="05000000000000000000" pitchFamily="2" charset="2"/>
              <a:buChar char="§"/>
            </a:pPr>
            <a:r>
              <a:rPr lang="en-US" sz="2000" dirty="0"/>
              <a:t>By dragging ‘Domestic’ over ‘Gross Revenue’ all figures will be shown as percent of the drag target ‘Gross Revenue’</a:t>
            </a:r>
          </a:p>
          <a:p>
            <a:pPr>
              <a:lnSpc>
                <a:spcPct val="100000"/>
              </a:lnSpc>
              <a:buFont typeface="Wingdings" panose="05000000000000000000" pitchFamily="2" charset="2"/>
              <a:buChar char="§"/>
            </a:pPr>
            <a:r>
              <a:rPr lang="en-US" sz="2000" dirty="0"/>
              <a:t>By dragging ‘Domestic’ over the value cell 102.58. will make that cell = 100% and all others relative to that.</a:t>
            </a:r>
          </a:p>
          <a:p>
            <a:pPr>
              <a:lnSpc>
                <a:spcPct val="100000"/>
              </a:lnSpc>
              <a:buFont typeface="Wingdings" panose="05000000000000000000" pitchFamily="2" charset="2"/>
              <a:buChar char="§"/>
            </a:pPr>
            <a:r>
              <a:rPr lang="en-US" sz="2000" dirty="0"/>
              <a:t>Maybe show also in-cell bars to also visually indicate the relations.</a:t>
            </a:r>
          </a:p>
          <a:p>
            <a:pPr>
              <a:lnSpc>
                <a:spcPct val="100000"/>
              </a:lnSpc>
              <a:buFont typeface="Wingdings" panose="05000000000000000000" pitchFamily="2" charset="2"/>
              <a:buChar char="§"/>
            </a:pPr>
            <a:r>
              <a:rPr lang="en-US" sz="2000" dirty="0"/>
              <a:t>By dragging ‘Domestic’ out of the screen, it will be removed.</a:t>
            </a:r>
          </a:p>
          <a:p>
            <a:pPr>
              <a:lnSpc>
                <a:spcPct val="100000"/>
              </a:lnSpc>
              <a:buFont typeface="Wingdings" panose="05000000000000000000" pitchFamily="2" charset="2"/>
              <a:buChar char="§"/>
            </a:pPr>
            <a:r>
              <a:rPr lang="en-US" sz="2000" dirty="0"/>
              <a:t>Reset a changed report? Shake your mobile phone or your mouse.</a:t>
            </a:r>
          </a:p>
          <a:p>
            <a:pPr>
              <a:lnSpc>
                <a:spcPct val="100000"/>
              </a:lnSpc>
              <a:buFont typeface="Wingdings" panose="05000000000000000000" pitchFamily="2" charset="2"/>
              <a:buChar char="§"/>
            </a:pPr>
            <a:endParaRPr lang="en-US" sz="2000" dirty="0"/>
          </a:p>
          <a:p>
            <a:pPr>
              <a:lnSpc>
                <a:spcPct val="100000"/>
              </a:lnSpc>
              <a:buFont typeface="Wingdings" panose="05000000000000000000" pitchFamily="2" charset="2"/>
              <a:buChar char="§"/>
            </a:pPr>
            <a:endParaRPr lang="en-US" sz="2000" dirty="0"/>
          </a:p>
          <a:p>
            <a:pPr lvl="1">
              <a:lnSpc>
                <a:spcPct val="100000"/>
              </a:lnSpc>
              <a:buFont typeface="Wingdings" panose="05000000000000000000" pitchFamily="2" charset="2"/>
              <a:buChar char="§"/>
            </a:pPr>
            <a:endParaRPr lang="en-US" sz="1800" dirty="0"/>
          </a:p>
          <a:p>
            <a:pPr>
              <a:lnSpc>
                <a:spcPct val="100000"/>
              </a:lnSpc>
              <a:buFont typeface="Wingdings" panose="05000000000000000000" pitchFamily="2" charset="2"/>
              <a:buChar char="§"/>
            </a:pPr>
            <a:endParaRPr lang="en-US" sz="2000" dirty="0"/>
          </a:p>
          <a:p>
            <a:pPr>
              <a:lnSpc>
                <a:spcPct val="100000"/>
              </a:lnSpc>
              <a:buFont typeface="Wingdings" panose="05000000000000000000" pitchFamily="2" charset="2"/>
              <a:buChar char="§"/>
            </a:pPr>
            <a:endParaRPr lang="en-US" sz="2000" dirty="0">
              <a:solidFill>
                <a:schemeClr val="tx1"/>
              </a:solidFill>
            </a:endParaRP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6</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99" b="36355"/>
          <a:stretch/>
        </p:blipFill>
        <p:spPr bwMode="auto">
          <a:xfrm>
            <a:off x="5623470" y="2097157"/>
            <a:ext cx="6451227" cy="4736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8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65683" y="1525616"/>
            <a:ext cx="5249317" cy="2039144"/>
          </a:xfrm>
        </p:spPr>
        <p:txBody>
          <a:bodyPr>
            <a:noAutofit/>
          </a:bodyPr>
          <a:lstStyle/>
          <a:p>
            <a:pPr marL="0" lvl="0" indent="0">
              <a:lnSpc>
                <a:spcPct val="100000"/>
              </a:lnSpc>
              <a:buNone/>
            </a:pPr>
            <a:r>
              <a:rPr lang="en-US" sz="3200" dirty="0">
                <a:solidFill>
                  <a:prstClr val="black"/>
                </a:solidFill>
              </a:rPr>
              <a:t>Ideas – Swiping row header</a:t>
            </a:r>
          </a:p>
          <a:p>
            <a:pPr lvl="0">
              <a:lnSpc>
                <a:spcPct val="100000"/>
              </a:lnSpc>
              <a:buFont typeface="Wingdings" panose="05000000000000000000" pitchFamily="2" charset="2"/>
              <a:buChar char="§"/>
            </a:pPr>
            <a:r>
              <a:rPr lang="en-US" sz="2000" dirty="0" err="1">
                <a:solidFill>
                  <a:prstClr val="black"/>
                </a:solidFill>
              </a:rPr>
              <a:t>Swipping</a:t>
            </a:r>
            <a:r>
              <a:rPr lang="en-US" sz="2000" dirty="0">
                <a:solidFill>
                  <a:prstClr val="black"/>
                </a:solidFill>
              </a:rPr>
              <a:t> short fast within the cell = change to next/</a:t>
            </a:r>
            <a:r>
              <a:rPr lang="en-US" sz="2000" dirty="0" err="1">
                <a:solidFill>
                  <a:prstClr val="black"/>
                </a:solidFill>
              </a:rPr>
              <a:t>previos</a:t>
            </a:r>
            <a:r>
              <a:rPr lang="en-US" sz="2000" dirty="0">
                <a:solidFill>
                  <a:prstClr val="black"/>
                </a:solidFill>
              </a:rPr>
              <a:t> element in member list or subset</a:t>
            </a:r>
          </a:p>
          <a:p>
            <a:pPr>
              <a:lnSpc>
                <a:spcPct val="100000"/>
              </a:lnSpc>
              <a:buFont typeface="Wingdings" panose="05000000000000000000" pitchFamily="2" charset="2"/>
              <a:buChar char="§"/>
            </a:pPr>
            <a:r>
              <a:rPr lang="en-US" sz="2000" dirty="0"/>
              <a:t>After </a:t>
            </a:r>
            <a:r>
              <a:rPr lang="en-US" sz="2000" dirty="0" err="1"/>
              <a:t>swipping</a:t>
            </a:r>
            <a:r>
              <a:rPr lang="en-US" sz="2000" dirty="0"/>
              <a:t> &amp; lifting the finger or mouse</a:t>
            </a:r>
          </a:p>
          <a:p>
            <a:pPr lvl="1">
              <a:lnSpc>
                <a:spcPct val="100000"/>
              </a:lnSpc>
              <a:buFont typeface="Wingdings" panose="05000000000000000000" pitchFamily="2" charset="2"/>
              <a:buChar char="§"/>
            </a:pPr>
            <a:r>
              <a:rPr lang="en-US" sz="1800" dirty="0"/>
              <a:t>after 2 sec. jump back to original report</a:t>
            </a:r>
          </a:p>
          <a:p>
            <a:pPr lvl="1">
              <a:lnSpc>
                <a:spcPct val="100000"/>
              </a:lnSpc>
              <a:buFont typeface="Wingdings" panose="05000000000000000000" pitchFamily="2" charset="2"/>
              <a:buChar char="§"/>
            </a:pPr>
            <a:r>
              <a:rPr lang="en-US" sz="1800" dirty="0"/>
              <a:t>After single tap: fix it (show a pin)</a:t>
            </a:r>
          </a:p>
          <a:p>
            <a:pPr marL="0" indent="0">
              <a:lnSpc>
                <a:spcPct val="100000"/>
              </a:lnSpc>
              <a:buNone/>
            </a:pPr>
            <a:endParaRPr lang="en-US" sz="3200" dirty="0">
              <a:solidFill>
                <a:schemeClr val="tx1"/>
              </a:solidFill>
            </a:endParaRPr>
          </a:p>
          <a:p>
            <a:pPr marL="0" indent="0">
              <a:lnSpc>
                <a:spcPct val="100000"/>
              </a:lnSpc>
              <a:buNone/>
            </a:pPr>
            <a:r>
              <a:rPr lang="en-US" sz="3200" dirty="0">
                <a:solidFill>
                  <a:schemeClr val="tx1"/>
                </a:solidFill>
              </a:rPr>
              <a:t>Ideas – 2x tap row header</a:t>
            </a:r>
          </a:p>
          <a:p>
            <a:pPr>
              <a:lnSpc>
                <a:spcPct val="100000"/>
              </a:lnSpc>
              <a:buFont typeface="Wingdings" panose="05000000000000000000" pitchFamily="2" charset="2"/>
              <a:buChar char="§"/>
            </a:pPr>
            <a:r>
              <a:rPr lang="en-US" sz="2000" dirty="0"/>
              <a:t>Expand or collapse the element.</a:t>
            </a:r>
          </a:p>
          <a:p>
            <a:pPr>
              <a:lnSpc>
                <a:spcPct val="100000"/>
              </a:lnSpc>
              <a:buFont typeface="Wingdings" panose="05000000000000000000" pitchFamily="2" charset="2"/>
              <a:buChar char="§"/>
            </a:pPr>
            <a:endParaRPr lang="en-US" sz="2000" dirty="0"/>
          </a:p>
          <a:p>
            <a:pPr>
              <a:lnSpc>
                <a:spcPct val="100000"/>
              </a:lnSpc>
              <a:buFont typeface="Wingdings" panose="05000000000000000000" pitchFamily="2" charset="2"/>
              <a:buChar char="§"/>
            </a:pPr>
            <a:endParaRPr lang="en-US" sz="2000" dirty="0"/>
          </a:p>
          <a:p>
            <a:pPr lvl="1">
              <a:lnSpc>
                <a:spcPct val="100000"/>
              </a:lnSpc>
              <a:buFont typeface="Wingdings" panose="05000000000000000000" pitchFamily="2" charset="2"/>
              <a:buChar char="§"/>
            </a:pPr>
            <a:endParaRPr lang="en-US" sz="1800" dirty="0"/>
          </a:p>
          <a:p>
            <a:pPr>
              <a:lnSpc>
                <a:spcPct val="100000"/>
              </a:lnSpc>
              <a:buFont typeface="Wingdings" panose="05000000000000000000" pitchFamily="2" charset="2"/>
              <a:buChar char="§"/>
            </a:pPr>
            <a:endParaRPr lang="en-US" sz="2000" dirty="0"/>
          </a:p>
          <a:p>
            <a:pPr>
              <a:lnSpc>
                <a:spcPct val="100000"/>
              </a:lnSpc>
              <a:buFont typeface="Wingdings" panose="05000000000000000000" pitchFamily="2" charset="2"/>
              <a:buChar char="§"/>
            </a:pPr>
            <a:endParaRPr lang="en-US" sz="2000" dirty="0">
              <a:solidFill>
                <a:schemeClr val="tx1"/>
              </a:solidFill>
            </a:endParaRP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7</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99" b="36355"/>
          <a:stretch/>
        </p:blipFill>
        <p:spPr bwMode="auto">
          <a:xfrm>
            <a:off x="5623470" y="2097157"/>
            <a:ext cx="6451227" cy="4736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5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65683" y="1525616"/>
            <a:ext cx="5157787" cy="2039144"/>
          </a:xfrm>
        </p:spPr>
        <p:txBody>
          <a:bodyPr>
            <a:noAutofit/>
          </a:bodyPr>
          <a:lstStyle/>
          <a:p>
            <a:pPr marL="0" indent="0">
              <a:lnSpc>
                <a:spcPct val="100000"/>
              </a:lnSpc>
              <a:buNone/>
            </a:pPr>
            <a:r>
              <a:rPr lang="en-US" sz="3200" dirty="0">
                <a:solidFill>
                  <a:schemeClr val="tx1"/>
                </a:solidFill>
              </a:rPr>
              <a:t>Ideas – Swiping cells</a:t>
            </a:r>
          </a:p>
          <a:p>
            <a:pPr>
              <a:lnSpc>
                <a:spcPct val="100000"/>
              </a:lnSpc>
              <a:buFont typeface="Wingdings" panose="05000000000000000000" pitchFamily="2" charset="2"/>
              <a:buChar char="§"/>
            </a:pPr>
            <a:r>
              <a:rPr lang="en-US" sz="2000" dirty="0"/>
              <a:t>Swiping slightly will show email-program alike red delete option.</a:t>
            </a:r>
          </a:p>
          <a:p>
            <a:pPr>
              <a:lnSpc>
                <a:spcPct val="100000"/>
              </a:lnSpc>
              <a:buFont typeface="Wingdings" panose="05000000000000000000" pitchFamily="2" charset="2"/>
              <a:buChar char="§"/>
            </a:pPr>
            <a:r>
              <a:rPr lang="en-US" sz="2000" dirty="0"/>
              <a:t>Dragging cells on other cell will put them in relation. When the finger or mouse is down, then. The drag target is always the basis (=100%).</a:t>
            </a:r>
          </a:p>
          <a:p>
            <a:pPr>
              <a:lnSpc>
                <a:spcPct val="100000"/>
              </a:lnSpc>
              <a:buFont typeface="Wingdings" panose="05000000000000000000" pitchFamily="2" charset="2"/>
              <a:buChar char="§"/>
            </a:pPr>
            <a:r>
              <a:rPr lang="en-US" sz="2000" dirty="0"/>
              <a:t>Long tap will change the visual style of the cell. You are now in copy mode (if supported by the underlying database configuration). When dragging and dropped the cells (it should be translucent), the value will get copied from source to target.</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8</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99" b="36355"/>
          <a:stretch/>
        </p:blipFill>
        <p:spPr bwMode="auto">
          <a:xfrm>
            <a:off x="5623470" y="2097157"/>
            <a:ext cx="6451227" cy="4736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497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333261" y="17710"/>
            <a:ext cx="11216007" cy="1063486"/>
          </a:xfrm>
        </p:spPr>
        <p:txBody>
          <a:bodyPr anchor="ctr">
            <a:normAutofit/>
          </a:bodyPr>
          <a:lstStyle/>
          <a:p>
            <a:pPr algn="l"/>
            <a:r>
              <a:rPr lang="en-US" sz="4800" spc="300" dirty="0"/>
              <a:t>SPREADSHEETS Becomes </a:t>
            </a:r>
            <a:r>
              <a:rPr lang="en-US" sz="4800" spc="300" dirty="0" err="1"/>
              <a:t>WorkspaceS</a:t>
            </a:r>
            <a:endParaRPr lang="en-US"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372008" y="946193"/>
            <a:ext cx="5157787" cy="494506"/>
          </a:xfrm>
        </p:spPr>
        <p:txBody>
          <a:bodyPr>
            <a:normAutofit fontScale="92500" lnSpcReduction="20000"/>
          </a:bodyPr>
          <a:lstStyle/>
          <a:p>
            <a:r>
              <a:rPr lang="en-US" spc="300" dirty="0"/>
              <a:t>SOMETHING NEW IS REQUIRED!</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65683" y="1525616"/>
            <a:ext cx="5157787" cy="2039144"/>
          </a:xfrm>
        </p:spPr>
        <p:txBody>
          <a:bodyPr>
            <a:noAutofit/>
          </a:bodyPr>
          <a:lstStyle/>
          <a:p>
            <a:pPr marL="0" indent="0">
              <a:lnSpc>
                <a:spcPct val="100000"/>
              </a:lnSpc>
              <a:buNone/>
            </a:pPr>
            <a:r>
              <a:rPr lang="en-US" sz="3200" dirty="0">
                <a:solidFill>
                  <a:schemeClr val="tx1"/>
                </a:solidFill>
              </a:rPr>
              <a:t>Ideas – Cells double tap</a:t>
            </a:r>
          </a:p>
          <a:p>
            <a:pPr>
              <a:lnSpc>
                <a:spcPct val="100000"/>
              </a:lnSpc>
              <a:buFont typeface="Wingdings" panose="05000000000000000000" pitchFamily="2" charset="2"/>
              <a:buChar char="§"/>
            </a:pPr>
            <a:r>
              <a:rPr lang="en-US" sz="2000" dirty="0"/>
              <a:t>Double tab shows a visual/graphical cell context (not a boring normal context menu).</a:t>
            </a:r>
          </a:p>
          <a:p>
            <a:pPr>
              <a:lnSpc>
                <a:spcPct val="100000"/>
              </a:lnSpc>
              <a:buFont typeface="Wingdings" panose="05000000000000000000" pitchFamily="2" charset="2"/>
              <a:buChar char="§"/>
            </a:pPr>
            <a:r>
              <a:rPr lang="en-US" sz="2000" dirty="0"/>
              <a:t>Focus should be on changing the value without typing. Some ideas:</a:t>
            </a:r>
          </a:p>
          <a:p>
            <a:pPr lvl="1">
              <a:lnSpc>
                <a:spcPct val="100000"/>
              </a:lnSpc>
              <a:buFont typeface="Wingdings" panose="05000000000000000000" pitchFamily="2" charset="2"/>
              <a:buChar char="§"/>
            </a:pPr>
            <a:r>
              <a:rPr lang="en-US" sz="1800" dirty="0"/>
              <a:t>Buttons for +1, +5, +10, +25% increase and -1, -5, -10, -25% decrease. E.g.: tap 1x +5 and 2x +1 to get 7% percent increase.</a:t>
            </a:r>
          </a:p>
          <a:p>
            <a:pPr lvl="1">
              <a:lnSpc>
                <a:spcPct val="100000"/>
              </a:lnSpc>
              <a:buFont typeface="Wingdings" panose="05000000000000000000" pitchFamily="2" charset="2"/>
              <a:buChar char="§"/>
            </a:pPr>
            <a:r>
              <a:rPr lang="en-US" sz="1800" dirty="0"/>
              <a:t>Provide a slider to change value, do meaningful rounding of values</a:t>
            </a:r>
          </a:p>
          <a:p>
            <a:pPr lvl="1">
              <a:lnSpc>
                <a:spcPct val="100000"/>
              </a:lnSpc>
              <a:buFont typeface="Wingdings" panose="05000000000000000000" pitchFamily="2" charset="2"/>
              <a:buChar char="§"/>
            </a:pPr>
            <a:r>
              <a:rPr lang="en-US" sz="1800" dirty="0"/>
              <a:t>Clear cells, or Lock/Unlock cells</a:t>
            </a:r>
          </a:p>
          <a:p>
            <a:pPr lvl="1">
              <a:lnSpc>
                <a:spcPct val="100000"/>
              </a:lnSpc>
              <a:buFont typeface="Wingdings" panose="05000000000000000000" pitchFamily="2" charset="2"/>
              <a:buChar char="§"/>
            </a:pPr>
            <a:r>
              <a:rPr lang="en-US" sz="1800" dirty="0"/>
              <a:t>Move backward / forward in history of cell values. Visually indicate from when and maybe whom these values are/were.</a:t>
            </a:r>
          </a:p>
          <a:p>
            <a:pPr lvl="1">
              <a:lnSpc>
                <a:spcPct val="100000"/>
              </a:lnSpc>
              <a:buFont typeface="Wingdings" panose="05000000000000000000" pitchFamily="2" charset="2"/>
              <a:buChar char="§"/>
            </a:pPr>
            <a:r>
              <a:rPr lang="en-US" sz="1800" dirty="0"/>
              <a:t>Share or comment.</a:t>
            </a:r>
            <a:endParaRPr lang="en-US" sz="2000" dirty="0"/>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9</a:t>
            </a:fld>
            <a:endParaRPr lang="en-US" dirty="0"/>
          </a:p>
        </p:txBody>
      </p:sp>
      <p:pic>
        <p:nvPicPr>
          <p:cNvPr id="1028" name="Picture 4">
            <a:extLst>
              <a:ext uri="{FF2B5EF4-FFF2-40B4-BE49-F238E27FC236}">
                <a16:creationId xmlns:a16="http://schemas.microsoft.com/office/drawing/2014/main" id="{DCAA7F30-8E30-454C-BA98-29DFA121E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99" b="36355"/>
          <a:stretch/>
        </p:blipFill>
        <p:spPr bwMode="auto">
          <a:xfrm>
            <a:off x="5623470" y="2097157"/>
            <a:ext cx="6451227" cy="4736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6822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549</TotalTime>
  <Words>858</Words>
  <Application>Microsoft Macintosh PowerPoint</Application>
  <PresentationFormat>Widescreen</PresentationFormat>
  <Paragraphs>98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TinyOlap</vt:lpstr>
      <vt:lpstr>SPREADSHEETS Becomes WorkspaceS</vt:lpstr>
      <vt:lpstr>SPREADSHEETS Becomes WorkspaceS</vt:lpstr>
      <vt:lpstr>SPREADSHEETS Becomes WorkspaceS</vt:lpstr>
      <vt:lpstr>SPREADSHEETS Becomes WorkspaceS</vt:lpstr>
      <vt:lpstr>SPREADSHEETS Becomes WorkspaceS</vt:lpstr>
      <vt:lpstr>SPREADSHEETS Becomes WorkspaceS</vt:lpstr>
      <vt:lpstr>SPREADSHEETS Becomes WorkspaceS</vt:lpstr>
      <vt:lpstr>SPREADSHEETS Becomes WorkspaceS</vt:lpstr>
      <vt:lpstr>SPREADSHEETS Becomes WorkspaceS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TinyOlap</dc:title>
  <dc:creator>Zeutschler, Thomas</dc:creator>
  <cp:lastModifiedBy>Zeutschler, Thomas</cp:lastModifiedBy>
  <cp:revision>15</cp:revision>
  <dcterms:created xsi:type="dcterms:W3CDTF">2021-10-15T11:01:59Z</dcterms:created>
  <dcterms:modified xsi:type="dcterms:W3CDTF">2022-03-07T16:02:28Z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