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9" r:id="rId12"/>
    <p:sldId id="270" r:id="rId13"/>
    <p:sldId id="271" r:id="rId14"/>
    <p:sldId id="272" r:id="rId15"/>
    <p:sldId id="273" r:id="rId16"/>
    <p:sldId id="274" r:id="rId17"/>
    <p:sldId id="275" r:id="rId18"/>
    <p:sldId id="276" r:id="rId19"/>
    <p:sldId id="277" r:id="rId20"/>
    <p:sldId id="278" r:id="rId21"/>
    <p:sldId id="280" r:id="rId22"/>
    <p:sldId id="281"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070"/>
  </p:normalViewPr>
  <p:slideViewPr>
    <p:cSldViewPr snapToGrid="0" snapToObjects="1">
      <p:cViewPr varScale="1">
        <p:scale>
          <a:sx n="115" d="100"/>
          <a:sy n="115" d="100"/>
        </p:scale>
        <p:origin x="3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31956-C306-EF4E-B3DE-D29F155FC6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AEC4BFF8-45E3-D346-8E80-37F3830C5A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13F4566D-3F95-AF4E-A27F-3C3068B779FC}"/>
              </a:ext>
            </a:extLst>
          </p:cNvPr>
          <p:cNvSpPr>
            <a:spLocks noGrp="1"/>
          </p:cNvSpPr>
          <p:nvPr>
            <p:ph type="dt" sz="half" idx="10"/>
          </p:nvPr>
        </p:nvSpPr>
        <p:spPr/>
        <p:txBody>
          <a:bodyPr/>
          <a:lstStyle/>
          <a:p>
            <a:fld id="{80A789D3-FCE0-4B4C-9119-AD0FDEDDDE27}" type="datetimeFigureOut">
              <a:rPr lang="fr-FR" smtClean="0"/>
              <a:t>01/07/2020</a:t>
            </a:fld>
            <a:endParaRPr lang="fr-FR"/>
          </a:p>
        </p:txBody>
      </p:sp>
      <p:sp>
        <p:nvSpPr>
          <p:cNvPr id="5" name="Footer Placeholder 4">
            <a:extLst>
              <a:ext uri="{FF2B5EF4-FFF2-40B4-BE49-F238E27FC236}">
                <a16:creationId xmlns:a16="http://schemas.microsoft.com/office/drawing/2014/main" id="{ACC7AA4F-DE79-924F-A57A-ACA554C1B17E}"/>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492AEADE-2A96-A24D-AF83-09D99962073C}"/>
              </a:ext>
            </a:extLst>
          </p:cNvPr>
          <p:cNvSpPr>
            <a:spLocks noGrp="1"/>
          </p:cNvSpPr>
          <p:nvPr>
            <p:ph type="sldNum" sz="quarter" idx="12"/>
          </p:nvPr>
        </p:nvSpPr>
        <p:spPr/>
        <p:txBody>
          <a:bodyPr/>
          <a:lstStyle/>
          <a:p>
            <a:fld id="{B7A3F217-73E9-7040-B567-10D2CAD810EA}" type="slidenum">
              <a:rPr lang="fr-FR" smtClean="0"/>
              <a:t>‹#›</a:t>
            </a:fld>
            <a:endParaRPr lang="fr-FR"/>
          </a:p>
        </p:txBody>
      </p:sp>
    </p:spTree>
    <p:extLst>
      <p:ext uri="{BB962C8B-B14F-4D97-AF65-F5344CB8AC3E}">
        <p14:creationId xmlns:p14="http://schemas.microsoft.com/office/powerpoint/2010/main" val="3991890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C7261-0E6B-0345-A06D-E91187160F3D}"/>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FA69C9A3-5A7B-6846-9991-8E1C9A41332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1DB11CC0-356A-3140-918D-421908D0CDDB}"/>
              </a:ext>
            </a:extLst>
          </p:cNvPr>
          <p:cNvSpPr>
            <a:spLocks noGrp="1"/>
          </p:cNvSpPr>
          <p:nvPr>
            <p:ph type="dt" sz="half" idx="10"/>
          </p:nvPr>
        </p:nvSpPr>
        <p:spPr/>
        <p:txBody>
          <a:bodyPr/>
          <a:lstStyle/>
          <a:p>
            <a:fld id="{80A789D3-FCE0-4B4C-9119-AD0FDEDDDE27}" type="datetimeFigureOut">
              <a:rPr lang="fr-FR" smtClean="0"/>
              <a:t>01/07/2020</a:t>
            </a:fld>
            <a:endParaRPr lang="fr-FR"/>
          </a:p>
        </p:txBody>
      </p:sp>
      <p:sp>
        <p:nvSpPr>
          <p:cNvPr id="5" name="Footer Placeholder 4">
            <a:extLst>
              <a:ext uri="{FF2B5EF4-FFF2-40B4-BE49-F238E27FC236}">
                <a16:creationId xmlns:a16="http://schemas.microsoft.com/office/drawing/2014/main" id="{CB77A213-7F0A-0340-8DBF-E26224EEF6F9}"/>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869ADE85-BF9C-9A4A-8D65-F59180E5A4C9}"/>
              </a:ext>
            </a:extLst>
          </p:cNvPr>
          <p:cNvSpPr>
            <a:spLocks noGrp="1"/>
          </p:cNvSpPr>
          <p:nvPr>
            <p:ph type="sldNum" sz="quarter" idx="12"/>
          </p:nvPr>
        </p:nvSpPr>
        <p:spPr/>
        <p:txBody>
          <a:bodyPr/>
          <a:lstStyle/>
          <a:p>
            <a:fld id="{B7A3F217-73E9-7040-B567-10D2CAD810EA}" type="slidenum">
              <a:rPr lang="fr-FR" smtClean="0"/>
              <a:t>‹#›</a:t>
            </a:fld>
            <a:endParaRPr lang="fr-FR"/>
          </a:p>
        </p:txBody>
      </p:sp>
    </p:spTree>
    <p:extLst>
      <p:ext uri="{BB962C8B-B14F-4D97-AF65-F5344CB8AC3E}">
        <p14:creationId xmlns:p14="http://schemas.microsoft.com/office/powerpoint/2010/main" val="82749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F4F63F-59FF-6449-BF76-7AAAF2C0F1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76421513-6BA1-7E48-B906-7F74C70E17B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FC9CEB2C-E0A8-1A49-AD8E-CFB6D3EBD341}"/>
              </a:ext>
            </a:extLst>
          </p:cNvPr>
          <p:cNvSpPr>
            <a:spLocks noGrp="1"/>
          </p:cNvSpPr>
          <p:nvPr>
            <p:ph type="dt" sz="half" idx="10"/>
          </p:nvPr>
        </p:nvSpPr>
        <p:spPr/>
        <p:txBody>
          <a:bodyPr/>
          <a:lstStyle/>
          <a:p>
            <a:fld id="{80A789D3-FCE0-4B4C-9119-AD0FDEDDDE27}" type="datetimeFigureOut">
              <a:rPr lang="fr-FR" smtClean="0"/>
              <a:t>01/07/2020</a:t>
            </a:fld>
            <a:endParaRPr lang="fr-FR"/>
          </a:p>
        </p:txBody>
      </p:sp>
      <p:sp>
        <p:nvSpPr>
          <p:cNvPr id="5" name="Footer Placeholder 4">
            <a:extLst>
              <a:ext uri="{FF2B5EF4-FFF2-40B4-BE49-F238E27FC236}">
                <a16:creationId xmlns:a16="http://schemas.microsoft.com/office/drawing/2014/main" id="{3E304AF5-2FE8-1C45-9B4E-5FDB2BA05571}"/>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B7FABD85-CC30-1D48-9A13-A453F68FED9F}"/>
              </a:ext>
            </a:extLst>
          </p:cNvPr>
          <p:cNvSpPr>
            <a:spLocks noGrp="1"/>
          </p:cNvSpPr>
          <p:nvPr>
            <p:ph type="sldNum" sz="quarter" idx="12"/>
          </p:nvPr>
        </p:nvSpPr>
        <p:spPr/>
        <p:txBody>
          <a:bodyPr/>
          <a:lstStyle/>
          <a:p>
            <a:fld id="{B7A3F217-73E9-7040-B567-10D2CAD810EA}" type="slidenum">
              <a:rPr lang="fr-FR" smtClean="0"/>
              <a:t>‹#›</a:t>
            </a:fld>
            <a:endParaRPr lang="fr-FR"/>
          </a:p>
        </p:txBody>
      </p:sp>
    </p:spTree>
    <p:extLst>
      <p:ext uri="{BB962C8B-B14F-4D97-AF65-F5344CB8AC3E}">
        <p14:creationId xmlns:p14="http://schemas.microsoft.com/office/powerpoint/2010/main" val="1555426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C43AB-7F4C-0046-88AC-EB2DD1ED1AF1}"/>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3BC8FE9D-8FEE-3049-8728-579C7344CD3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8B0DE78D-71E3-2540-9678-28962A8F9BED}"/>
              </a:ext>
            </a:extLst>
          </p:cNvPr>
          <p:cNvSpPr>
            <a:spLocks noGrp="1"/>
          </p:cNvSpPr>
          <p:nvPr>
            <p:ph type="dt" sz="half" idx="10"/>
          </p:nvPr>
        </p:nvSpPr>
        <p:spPr/>
        <p:txBody>
          <a:bodyPr/>
          <a:lstStyle/>
          <a:p>
            <a:fld id="{80A789D3-FCE0-4B4C-9119-AD0FDEDDDE27}" type="datetimeFigureOut">
              <a:rPr lang="fr-FR" smtClean="0"/>
              <a:t>01/07/2020</a:t>
            </a:fld>
            <a:endParaRPr lang="fr-FR"/>
          </a:p>
        </p:txBody>
      </p:sp>
      <p:sp>
        <p:nvSpPr>
          <p:cNvPr id="5" name="Footer Placeholder 4">
            <a:extLst>
              <a:ext uri="{FF2B5EF4-FFF2-40B4-BE49-F238E27FC236}">
                <a16:creationId xmlns:a16="http://schemas.microsoft.com/office/drawing/2014/main" id="{EEFF1B8A-1C1F-BE4E-AD46-D0A3C88A42CE}"/>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2A3CD959-3EAF-E540-AA6E-BCAE6C975B7E}"/>
              </a:ext>
            </a:extLst>
          </p:cNvPr>
          <p:cNvSpPr>
            <a:spLocks noGrp="1"/>
          </p:cNvSpPr>
          <p:nvPr>
            <p:ph type="sldNum" sz="quarter" idx="12"/>
          </p:nvPr>
        </p:nvSpPr>
        <p:spPr/>
        <p:txBody>
          <a:bodyPr/>
          <a:lstStyle/>
          <a:p>
            <a:fld id="{B7A3F217-73E9-7040-B567-10D2CAD810EA}" type="slidenum">
              <a:rPr lang="fr-FR" smtClean="0"/>
              <a:t>‹#›</a:t>
            </a:fld>
            <a:endParaRPr lang="fr-FR"/>
          </a:p>
        </p:txBody>
      </p:sp>
    </p:spTree>
    <p:extLst>
      <p:ext uri="{BB962C8B-B14F-4D97-AF65-F5344CB8AC3E}">
        <p14:creationId xmlns:p14="http://schemas.microsoft.com/office/powerpoint/2010/main" val="76653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FCC4F-6599-E649-8140-ABAAAA5B28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66FAC5CB-FC1D-F147-8D4C-D961E6FBF8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E8DDEB9-F794-684D-AE23-AAD410460D3E}"/>
              </a:ext>
            </a:extLst>
          </p:cNvPr>
          <p:cNvSpPr>
            <a:spLocks noGrp="1"/>
          </p:cNvSpPr>
          <p:nvPr>
            <p:ph type="dt" sz="half" idx="10"/>
          </p:nvPr>
        </p:nvSpPr>
        <p:spPr/>
        <p:txBody>
          <a:bodyPr/>
          <a:lstStyle/>
          <a:p>
            <a:fld id="{80A789D3-FCE0-4B4C-9119-AD0FDEDDDE27}" type="datetimeFigureOut">
              <a:rPr lang="fr-FR" smtClean="0"/>
              <a:t>01/07/2020</a:t>
            </a:fld>
            <a:endParaRPr lang="fr-FR"/>
          </a:p>
        </p:txBody>
      </p:sp>
      <p:sp>
        <p:nvSpPr>
          <p:cNvPr id="5" name="Footer Placeholder 4">
            <a:extLst>
              <a:ext uri="{FF2B5EF4-FFF2-40B4-BE49-F238E27FC236}">
                <a16:creationId xmlns:a16="http://schemas.microsoft.com/office/drawing/2014/main" id="{C620FDEB-3100-494A-A069-4DBC0F6D46D9}"/>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5DE3F246-F057-C946-A87B-6A800BC92328}"/>
              </a:ext>
            </a:extLst>
          </p:cNvPr>
          <p:cNvSpPr>
            <a:spLocks noGrp="1"/>
          </p:cNvSpPr>
          <p:nvPr>
            <p:ph type="sldNum" sz="quarter" idx="12"/>
          </p:nvPr>
        </p:nvSpPr>
        <p:spPr/>
        <p:txBody>
          <a:bodyPr/>
          <a:lstStyle/>
          <a:p>
            <a:fld id="{B7A3F217-73E9-7040-B567-10D2CAD810EA}" type="slidenum">
              <a:rPr lang="fr-FR" smtClean="0"/>
              <a:t>‹#›</a:t>
            </a:fld>
            <a:endParaRPr lang="fr-FR"/>
          </a:p>
        </p:txBody>
      </p:sp>
    </p:spTree>
    <p:extLst>
      <p:ext uri="{BB962C8B-B14F-4D97-AF65-F5344CB8AC3E}">
        <p14:creationId xmlns:p14="http://schemas.microsoft.com/office/powerpoint/2010/main" val="2896182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73337-57DB-6C4C-9B44-C1A2EA220767}"/>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11B8BC18-F631-AD44-A4D6-2E641AFB70B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A59EF20A-FF8C-4C41-A5F9-2C3F435CCC7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081116D9-13F5-454A-95A9-CC7A6C638148}"/>
              </a:ext>
            </a:extLst>
          </p:cNvPr>
          <p:cNvSpPr>
            <a:spLocks noGrp="1"/>
          </p:cNvSpPr>
          <p:nvPr>
            <p:ph type="dt" sz="half" idx="10"/>
          </p:nvPr>
        </p:nvSpPr>
        <p:spPr/>
        <p:txBody>
          <a:bodyPr/>
          <a:lstStyle/>
          <a:p>
            <a:fld id="{80A789D3-FCE0-4B4C-9119-AD0FDEDDDE27}" type="datetimeFigureOut">
              <a:rPr lang="fr-FR" smtClean="0"/>
              <a:t>01/07/2020</a:t>
            </a:fld>
            <a:endParaRPr lang="fr-FR"/>
          </a:p>
        </p:txBody>
      </p:sp>
      <p:sp>
        <p:nvSpPr>
          <p:cNvPr id="6" name="Footer Placeholder 5">
            <a:extLst>
              <a:ext uri="{FF2B5EF4-FFF2-40B4-BE49-F238E27FC236}">
                <a16:creationId xmlns:a16="http://schemas.microsoft.com/office/drawing/2014/main" id="{28A592B2-75C6-2F44-98C9-780A1796109F}"/>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993AE2A3-3000-8E4A-9E50-0A4B5F989EDF}"/>
              </a:ext>
            </a:extLst>
          </p:cNvPr>
          <p:cNvSpPr>
            <a:spLocks noGrp="1"/>
          </p:cNvSpPr>
          <p:nvPr>
            <p:ph type="sldNum" sz="quarter" idx="12"/>
          </p:nvPr>
        </p:nvSpPr>
        <p:spPr/>
        <p:txBody>
          <a:bodyPr/>
          <a:lstStyle/>
          <a:p>
            <a:fld id="{B7A3F217-73E9-7040-B567-10D2CAD810EA}" type="slidenum">
              <a:rPr lang="fr-FR" smtClean="0"/>
              <a:t>‹#›</a:t>
            </a:fld>
            <a:endParaRPr lang="fr-FR"/>
          </a:p>
        </p:txBody>
      </p:sp>
    </p:spTree>
    <p:extLst>
      <p:ext uri="{BB962C8B-B14F-4D97-AF65-F5344CB8AC3E}">
        <p14:creationId xmlns:p14="http://schemas.microsoft.com/office/powerpoint/2010/main" val="1817584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ECD53-8F3E-E248-BCD3-1C3E6502DE25}"/>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751A8812-21B2-3341-AF66-E8CFAD0694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34E9821-9DE6-1541-8168-CA45BFBCDC5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761584B0-6983-934B-BC6B-39B44A8406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FD81AAE-7EF5-9B43-B0BD-BBCD0307BA4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1F2E5E6B-CFD8-8B40-84FE-41F3A59CB1FD}"/>
              </a:ext>
            </a:extLst>
          </p:cNvPr>
          <p:cNvSpPr>
            <a:spLocks noGrp="1"/>
          </p:cNvSpPr>
          <p:nvPr>
            <p:ph type="dt" sz="half" idx="10"/>
          </p:nvPr>
        </p:nvSpPr>
        <p:spPr/>
        <p:txBody>
          <a:bodyPr/>
          <a:lstStyle/>
          <a:p>
            <a:fld id="{80A789D3-FCE0-4B4C-9119-AD0FDEDDDE27}" type="datetimeFigureOut">
              <a:rPr lang="fr-FR" smtClean="0"/>
              <a:t>01/07/2020</a:t>
            </a:fld>
            <a:endParaRPr lang="fr-FR"/>
          </a:p>
        </p:txBody>
      </p:sp>
      <p:sp>
        <p:nvSpPr>
          <p:cNvPr id="8" name="Footer Placeholder 7">
            <a:extLst>
              <a:ext uri="{FF2B5EF4-FFF2-40B4-BE49-F238E27FC236}">
                <a16:creationId xmlns:a16="http://schemas.microsoft.com/office/drawing/2014/main" id="{A4A9645E-EDF1-1B46-A378-4DE2E74FBA21}"/>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CB1AACD0-423B-504D-B713-9D27BE765AA3}"/>
              </a:ext>
            </a:extLst>
          </p:cNvPr>
          <p:cNvSpPr>
            <a:spLocks noGrp="1"/>
          </p:cNvSpPr>
          <p:nvPr>
            <p:ph type="sldNum" sz="quarter" idx="12"/>
          </p:nvPr>
        </p:nvSpPr>
        <p:spPr/>
        <p:txBody>
          <a:bodyPr/>
          <a:lstStyle/>
          <a:p>
            <a:fld id="{B7A3F217-73E9-7040-B567-10D2CAD810EA}" type="slidenum">
              <a:rPr lang="fr-FR" smtClean="0"/>
              <a:t>‹#›</a:t>
            </a:fld>
            <a:endParaRPr lang="fr-FR"/>
          </a:p>
        </p:txBody>
      </p:sp>
    </p:spTree>
    <p:extLst>
      <p:ext uri="{BB962C8B-B14F-4D97-AF65-F5344CB8AC3E}">
        <p14:creationId xmlns:p14="http://schemas.microsoft.com/office/powerpoint/2010/main" val="1508076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BF887-47AB-4C40-AFEA-C6C22F198D0B}"/>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51610B2E-DE54-5541-9C6F-53250D1486E6}"/>
              </a:ext>
            </a:extLst>
          </p:cNvPr>
          <p:cNvSpPr>
            <a:spLocks noGrp="1"/>
          </p:cNvSpPr>
          <p:nvPr>
            <p:ph type="dt" sz="half" idx="10"/>
          </p:nvPr>
        </p:nvSpPr>
        <p:spPr/>
        <p:txBody>
          <a:bodyPr/>
          <a:lstStyle/>
          <a:p>
            <a:fld id="{80A789D3-FCE0-4B4C-9119-AD0FDEDDDE27}" type="datetimeFigureOut">
              <a:rPr lang="fr-FR" smtClean="0"/>
              <a:t>01/07/2020</a:t>
            </a:fld>
            <a:endParaRPr lang="fr-FR"/>
          </a:p>
        </p:txBody>
      </p:sp>
      <p:sp>
        <p:nvSpPr>
          <p:cNvPr id="4" name="Footer Placeholder 3">
            <a:extLst>
              <a:ext uri="{FF2B5EF4-FFF2-40B4-BE49-F238E27FC236}">
                <a16:creationId xmlns:a16="http://schemas.microsoft.com/office/drawing/2014/main" id="{FD3206D6-A46E-F64C-8C88-D536878D0348}"/>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0DDC6EB7-E34A-854B-BDB3-D09492A7467A}"/>
              </a:ext>
            </a:extLst>
          </p:cNvPr>
          <p:cNvSpPr>
            <a:spLocks noGrp="1"/>
          </p:cNvSpPr>
          <p:nvPr>
            <p:ph type="sldNum" sz="quarter" idx="12"/>
          </p:nvPr>
        </p:nvSpPr>
        <p:spPr/>
        <p:txBody>
          <a:bodyPr/>
          <a:lstStyle/>
          <a:p>
            <a:fld id="{B7A3F217-73E9-7040-B567-10D2CAD810EA}" type="slidenum">
              <a:rPr lang="fr-FR" smtClean="0"/>
              <a:t>‹#›</a:t>
            </a:fld>
            <a:endParaRPr lang="fr-FR"/>
          </a:p>
        </p:txBody>
      </p:sp>
    </p:spTree>
    <p:extLst>
      <p:ext uri="{BB962C8B-B14F-4D97-AF65-F5344CB8AC3E}">
        <p14:creationId xmlns:p14="http://schemas.microsoft.com/office/powerpoint/2010/main" val="3763857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655AAF-26ED-274C-AE2E-78645C26BF23}"/>
              </a:ext>
            </a:extLst>
          </p:cNvPr>
          <p:cNvSpPr>
            <a:spLocks noGrp="1"/>
          </p:cNvSpPr>
          <p:nvPr>
            <p:ph type="dt" sz="half" idx="10"/>
          </p:nvPr>
        </p:nvSpPr>
        <p:spPr/>
        <p:txBody>
          <a:bodyPr/>
          <a:lstStyle/>
          <a:p>
            <a:fld id="{80A789D3-FCE0-4B4C-9119-AD0FDEDDDE27}" type="datetimeFigureOut">
              <a:rPr lang="fr-FR" smtClean="0"/>
              <a:t>01/07/2020</a:t>
            </a:fld>
            <a:endParaRPr lang="fr-FR"/>
          </a:p>
        </p:txBody>
      </p:sp>
      <p:sp>
        <p:nvSpPr>
          <p:cNvPr id="3" name="Footer Placeholder 2">
            <a:extLst>
              <a:ext uri="{FF2B5EF4-FFF2-40B4-BE49-F238E27FC236}">
                <a16:creationId xmlns:a16="http://schemas.microsoft.com/office/drawing/2014/main" id="{681FFE8D-6AEC-4844-84A4-49C4E780FF07}"/>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A547A9A6-41C1-9D40-AE3A-C6F24D73317D}"/>
              </a:ext>
            </a:extLst>
          </p:cNvPr>
          <p:cNvSpPr>
            <a:spLocks noGrp="1"/>
          </p:cNvSpPr>
          <p:nvPr>
            <p:ph type="sldNum" sz="quarter" idx="12"/>
          </p:nvPr>
        </p:nvSpPr>
        <p:spPr/>
        <p:txBody>
          <a:bodyPr/>
          <a:lstStyle/>
          <a:p>
            <a:fld id="{B7A3F217-73E9-7040-B567-10D2CAD810EA}" type="slidenum">
              <a:rPr lang="fr-FR" smtClean="0"/>
              <a:t>‹#›</a:t>
            </a:fld>
            <a:endParaRPr lang="fr-FR"/>
          </a:p>
        </p:txBody>
      </p:sp>
    </p:spTree>
    <p:extLst>
      <p:ext uri="{BB962C8B-B14F-4D97-AF65-F5344CB8AC3E}">
        <p14:creationId xmlns:p14="http://schemas.microsoft.com/office/powerpoint/2010/main" val="1929348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268DE-FC8A-B94F-B028-C5402FE1A7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2B809994-58F7-8C43-88FC-E65065A802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C0094DF6-05BE-504E-832A-534FB692CF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4D26A0D-369E-D64D-A40B-FF705F123485}"/>
              </a:ext>
            </a:extLst>
          </p:cNvPr>
          <p:cNvSpPr>
            <a:spLocks noGrp="1"/>
          </p:cNvSpPr>
          <p:nvPr>
            <p:ph type="dt" sz="half" idx="10"/>
          </p:nvPr>
        </p:nvSpPr>
        <p:spPr/>
        <p:txBody>
          <a:bodyPr/>
          <a:lstStyle/>
          <a:p>
            <a:fld id="{80A789D3-FCE0-4B4C-9119-AD0FDEDDDE27}" type="datetimeFigureOut">
              <a:rPr lang="fr-FR" smtClean="0"/>
              <a:t>01/07/2020</a:t>
            </a:fld>
            <a:endParaRPr lang="fr-FR"/>
          </a:p>
        </p:txBody>
      </p:sp>
      <p:sp>
        <p:nvSpPr>
          <p:cNvPr id="6" name="Footer Placeholder 5">
            <a:extLst>
              <a:ext uri="{FF2B5EF4-FFF2-40B4-BE49-F238E27FC236}">
                <a16:creationId xmlns:a16="http://schemas.microsoft.com/office/drawing/2014/main" id="{D2637018-D1D7-1C49-AAB3-90DCC442C69F}"/>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40A5B023-D3B6-7E49-8A9C-FE7F45B1401E}"/>
              </a:ext>
            </a:extLst>
          </p:cNvPr>
          <p:cNvSpPr>
            <a:spLocks noGrp="1"/>
          </p:cNvSpPr>
          <p:nvPr>
            <p:ph type="sldNum" sz="quarter" idx="12"/>
          </p:nvPr>
        </p:nvSpPr>
        <p:spPr/>
        <p:txBody>
          <a:bodyPr/>
          <a:lstStyle/>
          <a:p>
            <a:fld id="{B7A3F217-73E9-7040-B567-10D2CAD810EA}" type="slidenum">
              <a:rPr lang="fr-FR" smtClean="0"/>
              <a:t>‹#›</a:t>
            </a:fld>
            <a:endParaRPr lang="fr-FR"/>
          </a:p>
        </p:txBody>
      </p:sp>
    </p:spTree>
    <p:extLst>
      <p:ext uri="{BB962C8B-B14F-4D97-AF65-F5344CB8AC3E}">
        <p14:creationId xmlns:p14="http://schemas.microsoft.com/office/powerpoint/2010/main" val="3155298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EEF2B-13E3-0A42-BD09-6EDADF7006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B4942163-A10D-454B-9AAF-B2C3CC1056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A3E94E22-E381-344E-BD31-AD61C5819B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B8CA6C2-B536-8145-BFA7-A462DE0CC945}"/>
              </a:ext>
            </a:extLst>
          </p:cNvPr>
          <p:cNvSpPr>
            <a:spLocks noGrp="1"/>
          </p:cNvSpPr>
          <p:nvPr>
            <p:ph type="dt" sz="half" idx="10"/>
          </p:nvPr>
        </p:nvSpPr>
        <p:spPr/>
        <p:txBody>
          <a:bodyPr/>
          <a:lstStyle/>
          <a:p>
            <a:fld id="{80A789D3-FCE0-4B4C-9119-AD0FDEDDDE27}" type="datetimeFigureOut">
              <a:rPr lang="fr-FR" smtClean="0"/>
              <a:t>01/07/2020</a:t>
            </a:fld>
            <a:endParaRPr lang="fr-FR"/>
          </a:p>
        </p:txBody>
      </p:sp>
      <p:sp>
        <p:nvSpPr>
          <p:cNvPr id="6" name="Footer Placeholder 5">
            <a:extLst>
              <a:ext uri="{FF2B5EF4-FFF2-40B4-BE49-F238E27FC236}">
                <a16:creationId xmlns:a16="http://schemas.microsoft.com/office/drawing/2014/main" id="{C4C52A84-890F-D946-BCC6-16F2B4922D0C}"/>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67F452DB-C43A-404E-8CC4-DA57FA89B547}"/>
              </a:ext>
            </a:extLst>
          </p:cNvPr>
          <p:cNvSpPr>
            <a:spLocks noGrp="1"/>
          </p:cNvSpPr>
          <p:nvPr>
            <p:ph type="sldNum" sz="quarter" idx="12"/>
          </p:nvPr>
        </p:nvSpPr>
        <p:spPr/>
        <p:txBody>
          <a:bodyPr/>
          <a:lstStyle/>
          <a:p>
            <a:fld id="{B7A3F217-73E9-7040-B567-10D2CAD810EA}" type="slidenum">
              <a:rPr lang="fr-FR" smtClean="0"/>
              <a:t>‹#›</a:t>
            </a:fld>
            <a:endParaRPr lang="fr-FR"/>
          </a:p>
        </p:txBody>
      </p:sp>
    </p:spTree>
    <p:extLst>
      <p:ext uri="{BB962C8B-B14F-4D97-AF65-F5344CB8AC3E}">
        <p14:creationId xmlns:p14="http://schemas.microsoft.com/office/powerpoint/2010/main" val="4073517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982172-60B6-9E46-BFA5-CA873BBA04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3CD6BB71-11D3-6B47-8D27-24A6724A3D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599D3792-F8C1-EC42-B271-CAB702EA1E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A789D3-FCE0-4B4C-9119-AD0FDEDDDE27}" type="datetimeFigureOut">
              <a:rPr lang="fr-FR" smtClean="0"/>
              <a:t>01/07/2020</a:t>
            </a:fld>
            <a:endParaRPr lang="fr-FR"/>
          </a:p>
        </p:txBody>
      </p:sp>
      <p:sp>
        <p:nvSpPr>
          <p:cNvPr id="5" name="Footer Placeholder 4">
            <a:extLst>
              <a:ext uri="{FF2B5EF4-FFF2-40B4-BE49-F238E27FC236}">
                <a16:creationId xmlns:a16="http://schemas.microsoft.com/office/drawing/2014/main" id="{CFB30685-22E6-934F-B2F0-63A51DD319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8A58EB79-D7D9-6D45-9C45-336FDED400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A3F217-73E9-7040-B567-10D2CAD810EA}" type="slidenum">
              <a:rPr lang="fr-FR" smtClean="0"/>
              <a:t>‹#›</a:t>
            </a:fld>
            <a:endParaRPr lang="fr-FR"/>
          </a:p>
        </p:txBody>
      </p:sp>
    </p:spTree>
    <p:extLst>
      <p:ext uri="{BB962C8B-B14F-4D97-AF65-F5344CB8AC3E}">
        <p14:creationId xmlns:p14="http://schemas.microsoft.com/office/powerpoint/2010/main" val="1951816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56B2FF-549B-494F-BCBE-1FD39EFEB95D}"/>
              </a:ext>
            </a:extLst>
          </p:cNvPr>
          <p:cNvSpPr>
            <a:spLocks noGrp="1"/>
          </p:cNvSpPr>
          <p:nvPr>
            <p:ph idx="1"/>
          </p:nvPr>
        </p:nvSpPr>
        <p:spPr>
          <a:xfrm>
            <a:off x="122663" y="144966"/>
            <a:ext cx="11931805" cy="6612673"/>
          </a:xfrm>
        </p:spPr>
        <p:txBody>
          <a:bodyPr>
            <a:normAutofit fontScale="92500" lnSpcReduction="10000"/>
          </a:bodyPr>
          <a:lstStyle/>
          <a:p>
            <a:pPr marL="0" indent="0">
              <a:buNone/>
            </a:pPr>
            <a:r>
              <a:rPr lang="fr-FR" dirty="0"/>
              <a:t>Commençons par la définition du projet</a:t>
            </a:r>
          </a:p>
          <a:p>
            <a:pPr marL="0" indent="0">
              <a:buNone/>
            </a:pPr>
            <a:r>
              <a:rPr lang="fr-FR" dirty="0"/>
              <a:t>Larousse définit le covoiturage par ….</a:t>
            </a:r>
          </a:p>
          <a:p>
            <a:pPr marL="0" indent="0">
              <a:buNone/>
            </a:pPr>
            <a:r>
              <a:rPr lang="fr-FR" dirty="0"/>
              <a:t>Nous allons partir des constations suivantes:</a:t>
            </a:r>
          </a:p>
          <a:p>
            <a:pPr marL="0" indent="0">
              <a:buNone/>
            </a:pPr>
            <a:r>
              <a:rPr lang="fr-FR" dirty="0"/>
              <a:t>le parc automobile au Maroc est en expansion et cela grâce à la démocratisation d’accès à la voiture personnelle.</a:t>
            </a:r>
          </a:p>
          <a:p>
            <a:pPr marL="0" indent="0">
              <a:buNone/>
            </a:pPr>
            <a:r>
              <a:rPr lang="fr-FR" dirty="0"/>
              <a:t>Les transports en commun n’arrivent toujours pas à couvrir la demande en déplacement qui augmente constamment.</a:t>
            </a:r>
          </a:p>
          <a:p>
            <a:pPr marL="0" indent="0">
              <a:buNone/>
            </a:pPr>
            <a:r>
              <a:rPr lang="fr-FR" dirty="0"/>
              <a:t>Et que les voitures sont des championnes de la pollution.</a:t>
            </a:r>
          </a:p>
          <a:p>
            <a:pPr marL="0" indent="0">
              <a:buNone/>
            </a:pPr>
            <a:r>
              <a:rPr lang="fr-FR" dirty="0"/>
              <a:t>Donc parmi les solutions qui s’imposent on trouve le covoiturage.</a:t>
            </a:r>
          </a:p>
          <a:p>
            <a:pPr marL="0" indent="0">
              <a:buNone/>
            </a:pPr>
            <a:r>
              <a:rPr lang="fr-FR" dirty="0"/>
              <a:t>Avant de passer au vif de notre sujet nous allons se mettre d’accord sur le jargon qu’on  va utiliser par la suite.</a:t>
            </a:r>
          </a:p>
          <a:p>
            <a:pPr marL="0" indent="0">
              <a:buNone/>
            </a:pPr>
            <a:r>
              <a:rPr lang="fr-FR" dirty="0"/>
              <a:t>On a deux mots clés: planifié et instantané.</a:t>
            </a:r>
          </a:p>
          <a:p>
            <a:pPr marL="0" indent="0">
              <a:buNone/>
            </a:pPr>
            <a:r>
              <a:rPr lang="fr-FR" dirty="0"/>
              <a:t>Par planifié on entend parler du covoiturage avec des trajets longs qui relie deux villes</a:t>
            </a:r>
          </a:p>
          <a:p>
            <a:pPr marL="0" indent="0">
              <a:buNone/>
            </a:pPr>
            <a:r>
              <a:rPr lang="fr-FR" dirty="0"/>
              <a:t>Et par instantané on parle du covoiturage dans les zones urbaines dans un périmètre qui ne dépasse pas les 30KM.</a:t>
            </a:r>
          </a:p>
          <a:p>
            <a:pPr marL="0" indent="0">
              <a:buNone/>
            </a:pPr>
            <a:endParaRPr lang="fr-FR" dirty="0"/>
          </a:p>
        </p:txBody>
      </p:sp>
    </p:spTree>
    <p:extLst>
      <p:ext uri="{BB962C8B-B14F-4D97-AF65-F5344CB8AC3E}">
        <p14:creationId xmlns:p14="http://schemas.microsoft.com/office/powerpoint/2010/main" val="2644569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56B2FF-549B-494F-BCBE-1FD39EFEB95D}"/>
              </a:ext>
            </a:extLst>
          </p:cNvPr>
          <p:cNvSpPr>
            <a:spLocks noGrp="1"/>
          </p:cNvSpPr>
          <p:nvPr>
            <p:ph idx="1"/>
          </p:nvPr>
        </p:nvSpPr>
        <p:spPr>
          <a:xfrm>
            <a:off x="122663" y="144966"/>
            <a:ext cx="11931805" cy="6612673"/>
          </a:xfrm>
        </p:spPr>
        <p:txBody>
          <a:bodyPr/>
          <a:lstStyle/>
          <a:p>
            <a:pPr marL="0" indent="0">
              <a:buNone/>
            </a:pPr>
            <a:r>
              <a:rPr lang="fr" dirty="0"/>
              <a:t>Maintenant on va décrire comment se déroule le processus de </a:t>
            </a:r>
            <a:r>
              <a:rPr lang="fr" dirty="0" err="1"/>
              <a:t>matching</a:t>
            </a:r>
            <a:r>
              <a:rPr lang="fr" dirty="0"/>
              <a:t> ou de jumelage qui est le cœur de notre métier.</a:t>
            </a:r>
          </a:p>
          <a:p>
            <a:pPr marL="0" indent="0">
              <a:buNone/>
            </a:pPr>
            <a:r>
              <a:rPr lang="fr-FR" dirty="0"/>
              <a:t>Lire</a:t>
            </a:r>
          </a:p>
          <a:p>
            <a:pPr marL="0" indent="0">
              <a:buNone/>
            </a:pPr>
            <a:r>
              <a:rPr lang="fr-FR" dirty="0"/>
              <a:t>Dès que cette demande est intercepté par le service de covoiturage.</a:t>
            </a:r>
          </a:p>
          <a:p>
            <a:pPr marL="0" indent="0">
              <a:buNone/>
            </a:pPr>
            <a:r>
              <a:rPr lang="fr-FR" dirty="0"/>
              <a:t>Lire</a:t>
            </a:r>
          </a:p>
          <a:p>
            <a:pPr marL="0" indent="0">
              <a:buNone/>
            </a:pPr>
            <a:r>
              <a:rPr lang="fr-FR" dirty="0"/>
              <a:t>Ce calcul s’effectue en se basant sur la note du conducteur.</a:t>
            </a:r>
          </a:p>
          <a:p>
            <a:pPr marL="0" indent="0">
              <a:buNone/>
            </a:pPr>
            <a:r>
              <a:rPr lang="fr-FR" dirty="0"/>
              <a:t>Les délais de détour que le conducteur doit faire.</a:t>
            </a:r>
          </a:p>
          <a:p>
            <a:pPr marL="0" indent="0">
              <a:buNone/>
            </a:pPr>
            <a:r>
              <a:rPr lang="fr-FR" dirty="0"/>
              <a:t>Et les préférences des deux parties.</a:t>
            </a:r>
          </a:p>
        </p:txBody>
      </p:sp>
    </p:spTree>
    <p:extLst>
      <p:ext uri="{BB962C8B-B14F-4D97-AF65-F5344CB8AC3E}">
        <p14:creationId xmlns:p14="http://schemas.microsoft.com/office/powerpoint/2010/main" val="3629954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56B2FF-549B-494F-BCBE-1FD39EFEB95D}"/>
              </a:ext>
            </a:extLst>
          </p:cNvPr>
          <p:cNvSpPr>
            <a:spLocks noGrp="1"/>
          </p:cNvSpPr>
          <p:nvPr>
            <p:ph idx="1"/>
          </p:nvPr>
        </p:nvSpPr>
        <p:spPr>
          <a:xfrm>
            <a:off x="122663" y="144966"/>
            <a:ext cx="11931805" cy="6612673"/>
          </a:xfrm>
        </p:spPr>
        <p:txBody>
          <a:bodyPr/>
          <a:lstStyle/>
          <a:p>
            <a:pPr marL="0" indent="0">
              <a:buNone/>
            </a:pPr>
            <a:r>
              <a:rPr lang="fr-FR" dirty="0">
                <a:highlight>
                  <a:srgbClr val="FFFF00"/>
                </a:highlight>
              </a:rPr>
              <a:t>Architecture globale</a:t>
            </a:r>
          </a:p>
          <a:p>
            <a:pPr marL="0" indent="0">
              <a:buNone/>
            </a:pPr>
            <a:r>
              <a:rPr lang="fr-FR" dirty="0"/>
              <a:t>Parlons maintenant de l’implémentation et les tests</a:t>
            </a:r>
          </a:p>
          <a:p>
            <a:pPr marL="0" indent="0">
              <a:buNone/>
            </a:pPr>
            <a:r>
              <a:rPr lang="fr-FR" dirty="0"/>
              <a:t>Commençons par décrire l’architecture globale de notre projet.</a:t>
            </a:r>
          </a:p>
          <a:p>
            <a:pPr marL="0" indent="0">
              <a:buNone/>
            </a:pPr>
            <a:r>
              <a:rPr lang="fr-FR" dirty="0"/>
              <a:t>Nous avons une architecture trois tiers</a:t>
            </a:r>
          </a:p>
          <a:p>
            <a:pPr marL="0" indent="0">
              <a:buNone/>
            </a:pPr>
            <a:r>
              <a:rPr lang="fr-FR" dirty="0"/>
              <a:t>La première couche concerne présentation, c’est nos application clientes.</a:t>
            </a:r>
          </a:p>
          <a:p>
            <a:pPr marL="0" indent="0">
              <a:buNone/>
            </a:pPr>
            <a:r>
              <a:rPr lang="fr-FR" dirty="0"/>
              <a:t>Nous avons utilisé les technologies suivantes.</a:t>
            </a:r>
          </a:p>
          <a:p>
            <a:pPr marL="0" indent="0">
              <a:buNone/>
            </a:pPr>
            <a:r>
              <a:rPr lang="fr-FR" dirty="0"/>
              <a:t>1- </a:t>
            </a:r>
            <a:r>
              <a:rPr lang="fr-FR" dirty="0" err="1"/>
              <a:t>CocoaTouch</a:t>
            </a:r>
            <a:r>
              <a:rPr lang="fr-FR" dirty="0"/>
              <a:t> qui fournit l’infrastructure de base </a:t>
            </a:r>
            <a:r>
              <a:rPr lang="fr-FR" dirty="0" err="1"/>
              <a:t>necessaire</a:t>
            </a:r>
            <a:r>
              <a:rPr lang="fr-FR" dirty="0"/>
              <a:t> pour </a:t>
            </a:r>
            <a:r>
              <a:rPr lang="fr-FR" dirty="0" err="1"/>
              <a:t>developper</a:t>
            </a:r>
            <a:r>
              <a:rPr lang="fr-FR" dirty="0"/>
              <a:t> les interfaces graphiques.</a:t>
            </a:r>
          </a:p>
          <a:p>
            <a:pPr marL="0" indent="0">
              <a:buNone/>
            </a:pPr>
            <a:r>
              <a:rPr lang="fr-FR" dirty="0"/>
              <a:t>2- </a:t>
            </a:r>
            <a:r>
              <a:rPr lang="fr-FR" dirty="0" err="1"/>
              <a:t>Here</a:t>
            </a:r>
            <a:r>
              <a:rPr lang="fr-FR" dirty="0"/>
              <a:t> qui permet d’utiliser les données de cartographie.</a:t>
            </a:r>
          </a:p>
          <a:p>
            <a:pPr marL="0" indent="0">
              <a:buNone/>
            </a:pPr>
            <a:r>
              <a:rPr lang="fr-FR" dirty="0"/>
              <a:t>3- </a:t>
            </a:r>
            <a:r>
              <a:rPr lang="fr-FR" dirty="0" err="1"/>
              <a:t>Firebase</a:t>
            </a:r>
            <a:r>
              <a:rPr lang="fr-FR" dirty="0"/>
              <a:t> SDK : Service permettant de synchroniser les données des applications clientes en temps réel.</a:t>
            </a:r>
          </a:p>
          <a:p>
            <a:pPr marL="0" indent="0">
              <a:buNone/>
            </a:pPr>
            <a:endParaRPr lang="fr-FR" dirty="0"/>
          </a:p>
        </p:txBody>
      </p:sp>
    </p:spTree>
    <p:extLst>
      <p:ext uri="{BB962C8B-B14F-4D97-AF65-F5344CB8AC3E}">
        <p14:creationId xmlns:p14="http://schemas.microsoft.com/office/powerpoint/2010/main" val="3977106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56B2FF-549B-494F-BCBE-1FD39EFEB95D}"/>
              </a:ext>
            </a:extLst>
          </p:cNvPr>
          <p:cNvSpPr>
            <a:spLocks noGrp="1"/>
          </p:cNvSpPr>
          <p:nvPr>
            <p:ph idx="1"/>
          </p:nvPr>
        </p:nvSpPr>
        <p:spPr>
          <a:xfrm>
            <a:off x="122663" y="144966"/>
            <a:ext cx="11931805" cy="6612673"/>
          </a:xfrm>
        </p:spPr>
        <p:txBody>
          <a:bodyPr/>
          <a:lstStyle/>
          <a:p>
            <a:pPr marL="0" indent="0">
              <a:buNone/>
            </a:pPr>
            <a:r>
              <a:rPr lang="fr-FR" dirty="0"/>
              <a:t>La deuxième couche concerne le coté serveur, nous avons plusieurs services qui tournent parmi eux le service de covoiturage </a:t>
            </a:r>
            <a:r>
              <a:rPr lang="fr-FR" dirty="0" err="1"/>
              <a:t>instantanné</a:t>
            </a:r>
            <a:r>
              <a:rPr lang="fr-FR" dirty="0"/>
              <a:t>.</a:t>
            </a:r>
          </a:p>
          <a:p>
            <a:pPr marL="0" indent="0">
              <a:buNone/>
            </a:pPr>
            <a:endParaRPr lang="fr-FR" dirty="0"/>
          </a:p>
          <a:p>
            <a:pPr marL="0" indent="0">
              <a:buNone/>
            </a:pPr>
            <a:r>
              <a:rPr lang="fr-FR" dirty="0"/>
              <a:t>La troisième couche concerne la partie donnée .</a:t>
            </a:r>
          </a:p>
          <a:p>
            <a:pPr marL="0" indent="0">
              <a:buNone/>
            </a:pPr>
            <a:r>
              <a:rPr lang="fr-FR" dirty="0"/>
              <a:t>Nous distinguons deux systèmes de gestion de donnée</a:t>
            </a:r>
          </a:p>
          <a:p>
            <a:pPr marL="0" indent="0">
              <a:buNone/>
            </a:pPr>
            <a:r>
              <a:rPr lang="fr-FR" dirty="0"/>
              <a:t>1- </a:t>
            </a:r>
            <a:r>
              <a:rPr lang="fr-FR" dirty="0" err="1"/>
              <a:t>MySql</a:t>
            </a:r>
            <a:r>
              <a:rPr lang="fr-FR" dirty="0"/>
              <a:t>: C’est la ou résident les données statiques ou qui ne changent pas régulièrement, comme les infos personnelles de l’utilisateur.</a:t>
            </a:r>
          </a:p>
          <a:p>
            <a:pPr marL="0" indent="0">
              <a:buNone/>
            </a:pPr>
            <a:endParaRPr lang="fr-FR" dirty="0"/>
          </a:p>
          <a:p>
            <a:pPr marL="0" indent="0">
              <a:buNone/>
            </a:pPr>
            <a:r>
              <a:rPr lang="fr-FR" dirty="0"/>
              <a:t>2- </a:t>
            </a:r>
            <a:r>
              <a:rPr lang="fr-FR" dirty="0" err="1"/>
              <a:t>Firestore</a:t>
            </a:r>
            <a:r>
              <a:rPr lang="fr-FR" dirty="0"/>
              <a:t> de </a:t>
            </a:r>
            <a:r>
              <a:rPr lang="fr-FR" dirty="0" err="1"/>
              <a:t>firebase</a:t>
            </a:r>
            <a:r>
              <a:rPr lang="fr-FR" dirty="0"/>
              <a:t> : qui gère les données qui sont sollicitées en lecture ou </a:t>
            </a:r>
            <a:r>
              <a:rPr lang="fr-FR" dirty="0" err="1"/>
              <a:t>ecriture</a:t>
            </a:r>
            <a:r>
              <a:rPr lang="fr-FR" dirty="0"/>
              <a:t> en temps réel.</a:t>
            </a:r>
          </a:p>
        </p:txBody>
      </p:sp>
    </p:spTree>
    <p:extLst>
      <p:ext uri="{BB962C8B-B14F-4D97-AF65-F5344CB8AC3E}">
        <p14:creationId xmlns:p14="http://schemas.microsoft.com/office/powerpoint/2010/main" val="3712011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56B2FF-549B-494F-BCBE-1FD39EFEB95D}"/>
              </a:ext>
            </a:extLst>
          </p:cNvPr>
          <p:cNvSpPr>
            <a:spLocks noGrp="1"/>
          </p:cNvSpPr>
          <p:nvPr>
            <p:ph idx="1"/>
          </p:nvPr>
        </p:nvSpPr>
        <p:spPr>
          <a:xfrm>
            <a:off x="122663" y="144966"/>
            <a:ext cx="11931805" cy="6612673"/>
          </a:xfrm>
        </p:spPr>
        <p:txBody>
          <a:bodyPr/>
          <a:lstStyle/>
          <a:p>
            <a:pPr marL="0" indent="0">
              <a:buNone/>
            </a:pPr>
            <a:r>
              <a:rPr lang="fr-FR" dirty="0"/>
              <a:t>Passons à notre application cliente</a:t>
            </a:r>
          </a:p>
          <a:p>
            <a:pPr marL="0" indent="0">
              <a:buNone/>
            </a:pPr>
            <a:r>
              <a:rPr lang="fr-FR" dirty="0"/>
              <a:t>Elle a trois composants indépendants qu’ sont ….</a:t>
            </a:r>
          </a:p>
          <a:p>
            <a:pPr marL="0" indent="0">
              <a:buNone/>
            </a:pPr>
            <a:endParaRPr lang="fr-FR" dirty="0"/>
          </a:p>
          <a:p>
            <a:pPr marL="0" indent="0">
              <a:buNone/>
            </a:pPr>
            <a:r>
              <a:rPr lang="fr-FR" dirty="0"/>
              <a:t>Ces trois composants suivent des </a:t>
            </a:r>
            <a:r>
              <a:rPr lang="fr-FR" dirty="0" err="1"/>
              <a:t>regles</a:t>
            </a:r>
            <a:r>
              <a:rPr lang="fr-FR" dirty="0"/>
              <a:t> de communication strictes.</a:t>
            </a:r>
          </a:p>
          <a:p>
            <a:pPr marL="0" indent="0">
              <a:buNone/>
            </a:pPr>
            <a:r>
              <a:rPr lang="fr-FR" dirty="0"/>
              <a:t>La vue et le modèle ne peuvent jamais communiquer. Chacun d’eux ignore l’existence de  l’autre.</a:t>
            </a:r>
          </a:p>
          <a:p>
            <a:pPr marL="0" indent="0">
              <a:buNone/>
            </a:pPr>
            <a:r>
              <a:rPr lang="fr-FR" dirty="0"/>
              <a:t>Contrôleur met à jour la vue et le </a:t>
            </a:r>
            <a:r>
              <a:rPr lang="fr-FR" dirty="0" err="1"/>
              <a:t>modele</a:t>
            </a:r>
            <a:r>
              <a:rPr lang="fr-FR" dirty="0"/>
              <a:t>.</a:t>
            </a:r>
          </a:p>
          <a:p>
            <a:pPr marL="0" indent="0">
              <a:buNone/>
            </a:pPr>
            <a:r>
              <a:rPr lang="fr-FR" dirty="0"/>
              <a:t>La vue communique au contrôleur indirectement (comme vous pouvez le voir, la flèche est en pointiller) en utilisant le patron de conception </a:t>
            </a:r>
            <a:r>
              <a:rPr lang="fr-FR" dirty="0" err="1"/>
              <a:t>delegate</a:t>
            </a:r>
            <a:r>
              <a:rPr lang="fr-FR" dirty="0"/>
              <a:t> ou </a:t>
            </a:r>
            <a:r>
              <a:rPr lang="fr-FR" dirty="0" err="1"/>
              <a:t>target</a:t>
            </a:r>
            <a:r>
              <a:rPr lang="fr-FR" dirty="0"/>
              <a:t> action.</a:t>
            </a:r>
          </a:p>
          <a:p>
            <a:pPr marL="0" indent="0">
              <a:buNone/>
            </a:pPr>
            <a:endParaRPr lang="fr-FR" dirty="0"/>
          </a:p>
          <a:p>
            <a:pPr marL="0" indent="0">
              <a:buNone/>
            </a:pPr>
            <a:r>
              <a:rPr lang="fr-FR" dirty="0"/>
              <a:t>Le </a:t>
            </a:r>
            <a:r>
              <a:rPr lang="fr-FR" dirty="0" err="1"/>
              <a:t>modele</a:t>
            </a:r>
            <a:r>
              <a:rPr lang="fr-FR" dirty="0"/>
              <a:t> lui aussi communique indirectement au modèle en envoyant des notifications ou à travers les </a:t>
            </a:r>
            <a:r>
              <a:rPr lang="fr-FR" dirty="0" err="1"/>
              <a:t>fermutures</a:t>
            </a:r>
            <a:r>
              <a:rPr lang="fr-FR" dirty="0"/>
              <a:t>.</a:t>
            </a:r>
          </a:p>
        </p:txBody>
      </p:sp>
    </p:spTree>
    <p:extLst>
      <p:ext uri="{BB962C8B-B14F-4D97-AF65-F5344CB8AC3E}">
        <p14:creationId xmlns:p14="http://schemas.microsoft.com/office/powerpoint/2010/main" val="3748584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56B2FF-549B-494F-BCBE-1FD39EFEB95D}"/>
              </a:ext>
            </a:extLst>
          </p:cNvPr>
          <p:cNvSpPr>
            <a:spLocks noGrp="1"/>
          </p:cNvSpPr>
          <p:nvPr>
            <p:ph idx="1"/>
          </p:nvPr>
        </p:nvSpPr>
        <p:spPr>
          <a:xfrm>
            <a:off x="122663" y="144966"/>
            <a:ext cx="11931805" cy="6612673"/>
          </a:xfrm>
        </p:spPr>
        <p:txBody>
          <a:bodyPr/>
          <a:lstStyle/>
          <a:p>
            <a:pPr marL="0" indent="0">
              <a:buNone/>
            </a:pPr>
            <a:r>
              <a:rPr lang="fr-FR" dirty="0"/>
              <a:t>Mais au fur et à mesure que notre application accroit en taille des </a:t>
            </a:r>
            <a:r>
              <a:rPr lang="fr-FR" dirty="0" err="1"/>
              <a:t>problemes</a:t>
            </a:r>
            <a:r>
              <a:rPr lang="fr-FR" dirty="0"/>
              <a:t> commencent à surgir parmi eux on trouve.</a:t>
            </a:r>
          </a:p>
          <a:p>
            <a:pPr marL="0" indent="0">
              <a:buNone/>
            </a:pPr>
            <a:endParaRPr lang="fr-FR" dirty="0"/>
          </a:p>
          <a:p>
            <a:pPr marL="0" indent="0">
              <a:buNone/>
            </a:pPr>
            <a:r>
              <a:rPr lang="fr-FR" dirty="0"/>
              <a:t>1-</a:t>
            </a:r>
          </a:p>
          <a:p>
            <a:pPr marL="0" indent="0">
              <a:buNone/>
            </a:pPr>
            <a:r>
              <a:rPr lang="fr-FR" dirty="0"/>
              <a:t>2- code difficile à tester car le contrôleur est surchargé et </a:t>
            </a:r>
            <a:r>
              <a:rPr lang="fr-FR" dirty="0" err="1"/>
              <a:t>depend</a:t>
            </a:r>
            <a:r>
              <a:rPr lang="fr-FR" dirty="0"/>
              <a:t> de plusieurs modules.</a:t>
            </a:r>
          </a:p>
          <a:p>
            <a:pPr marL="0" indent="0">
              <a:buNone/>
            </a:pPr>
            <a:endParaRPr lang="fr-FR" dirty="0"/>
          </a:p>
          <a:p>
            <a:pPr marL="0" indent="0">
              <a:buNone/>
            </a:pPr>
            <a:r>
              <a:rPr lang="fr-FR" dirty="0"/>
              <a:t>Du coup, nous avons changer l’architecture en optant pour le patron de conception MVVM.</a:t>
            </a:r>
          </a:p>
        </p:txBody>
      </p:sp>
    </p:spTree>
    <p:extLst>
      <p:ext uri="{BB962C8B-B14F-4D97-AF65-F5344CB8AC3E}">
        <p14:creationId xmlns:p14="http://schemas.microsoft.com/office/powerpoint/2010/main" val="1194465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56B2FF-549B-494F-BCBE-1FD39EFEB95D}"/>
              </a:ext>
            </a:extLst>
          </p:cNvPr>
          <p:cNvSpPr>
            <a:spLocks noGrp="1"/>
          </p:cNvSpPr>
          <p:nvPr>
            <p:ph idx="1"/>
          </p:nvPr>
        </p:nvSpPr>
        <p:spPr>
          <a:xfrm>
            <a:off x="122663" y="144966"/>
            <a:ext cx="11931805" cy="6612673"/>
          </a:xfrm>
        </p:spPr>
        <p:txBody>
          <a:bodyPr/>
          <a:lstStyle/>
          <a:p>
            <a:pPr marL="0" indent="0">
              <a:buNone/>
            </a:pPr>
            <a:r>
              <a:rPr lang="fr-FR" dirty="0"/>
              <a:t>Nous allons le </a:t>
            </a:r>
            <a:r>
              <a:rPr lang="fr-FR" dirty="0" err="1"/>
              <a:t>decrire</a:t>
            </a:r>
            <a:r>
              <a:rPr lang="fr-FR" dirty="0"/>
              <a:t> </a:t>
            </a:r>
            <a:r>
              <a:rPr lang="fr-FR" dirty="0" err="1"/>
              <a:t>brievement</a:t>
            </a:r>
            <a:endParaRPr lang="fr-FR" dirty="0"/>
          </a:p>
          <a:p>
            <a:pPr marL="0" indent="0">
              <a:buNone/>
            </a:pPr>
            <a:r>
              <a:rPr lang="fr-FR" dirty="0"/>
              <a:t>Nous avons exporter la logique de présentation dans une nouvelle à part qu’on a appeler </a:t>
            </a:r>
            <a:r>
              <a:rPr lang="fr-FR" dirty="0" err="1"/>
              <a:t>ViewModel</a:t>
            </a:r>
            <a:r>
              <a:rPr lang="fr-FR" dirty="0"/>
              <a:t> et qui est situé entre la vue et le modèle.</a:t>
            </a:r>
          </a:p>
          <a:p>
            <a:pPr marL="0" indent="0">
              <a:buNone/>
            </a:pPr>
            <a:endParaRPr lang="fr-FR" dirty="0"/>
          </a:p>
          <a:p>
            <a:pPr marL="0" indent="0">
              <a:buNone/>
            </a:pPr>
            <a:r>
              <a:rPr lang="fr-FR" dirty="0"/>
              <a:t>Le modèle reste le même que le </a:t>
            </a:r>
            <a:r>
              <a:rPr lang="fr-FR" dirty="0" err="1"/>
              <a:t>mvc</a:t>
            </a:r>
            <a:r>
              <a:rPr lang="fr-FR" dirty="0"/>
              <a:t>.</a:t>
            </a:r>
          </a:p>
          <a:p>
            <a:pPr marL="0" indent="0">
              <a:buNone/>
            </a:pPr>
            <a:endParaRPr lang="fr-FR" dirty="0"/>
          </a:p>
          <a:p>
            <a:pPr marL="0" indent="0">
              <a:buNone/>
            </a:pPr>
            <a:r>
              <a:rPr lang="fr-FR" dirty="0"/>
              <a:t>Et notre nouvelle vue contient la vue et le </a:t>
            </a:r>
            <a:r>
              <a:rPr lang="fr-FR" dirty="0" err="1"/>
              <a:t>controleur</a:t>
            </a:r>
            <a:r>
              <a:rPr lang="fr-FR" dirty="0"/>
              <a:t> du </a:t>
            </a:r>
            <a:r>
              <a:rPr lang="fr-FR" dirty="0" err="1"/>
              <a:t>mvc</a:t>
            </a:r>
            <a:r>
              <a:rPr lang="fr-FR" dirty="0"/>
              <a:t> qu’on a vidé de toute logique.</a:t>
            </a:r>
          </a:p>
          <a:p>
            <a:pPr marL="0" indent="0">
              <a:buNone/>
            </a:pPr>
            <a:endParaRPr lang="fr-FR" dirty="0"/>
          </a:p>
          <a:p>
            <a:pPr marL="0" indent="0">
              <a:buNone/>
            </a:pPr>
            <a:r>
              <a:rPr lang="fr-FR" dirty="0"/>
              <a:t>Apport de cette solution est que le code devient plus facile à tester.</a:t>
            </a:r>
          </a:p>
          <a:p>
            <a:pPr marL="0" indent="0">
              <a:buNone/>
            </a:pPr>
            <a:endParaRPr lang="fr-FR" dirty="0"/>
          </a:p>
        </p:txBody>
      </p:sp>
    </p:spTree>
    <p:extLst>
      <p:ext uri="{BB962C8B-B14F-4D97-AF65-F5344CB8AC3E}">
        <p14:creationId xmlns:p14="http://schemas.microsoft.com/office/powerpoint/2010/main" val="1513920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56B2FF-549B-494F-BCBE-1FD39EFEB95D}"/>
              </a:ext>
            </a:extLst>
          </p:cNvPr>
          <p:cNvSpPr>
            <a:spLocks noGrp="1"/>
          </p:cNvSpPr>
          <p:nvPr>
            <p:ph idx="1"/>
          </p:nvPr>
        </p:nvSpPr>
        <p:spPr>
          <a:xfrm>
            <a:off x="122663" y="144966"/>
            <a:ext cx="11931805" cy="6612673"/>
          </a:xfrm>
        </p:spPr>
        <p:txBody>
          <a:bodyPr/>
          <a:lstStyle/>
          <a:p>
            <a:pPr marL="0" indent="0">
              <a:buNone/>
            </a:pPr>
            <a:r>
              <a:rPr lang="fr-FR" dirty="0"/>
              <a:t>Les tests ont occupé une place centrale dans la réalisation</a:t>
            </a:r>
          </a:p>
          <a:p>
            <a:pPr marL="0" indent="0">
              <a:buNone/>
            </a:pPr>
            <a:endParaRPr lang="fr-FR" dirty="0"/>
          </a:p>
          <a:p>
            <a:pPr marL="0" indent="0">
              <a:buNone/>
            </a:pPr>
            <a:r>
              <a:rPr lang="fr-FR" dirty="0"/>
              <a:t>Nous avons effectué deux types de tests.</a:t>
            </a:r>
          </a:p>
          <a:p>
            <a:pPr marL="0" indent="0">
              <a:buNone/>
            </a:pPr>
            <a:endParaRPr lang="fr-FR" dirty="0"/>
          </a:p>
          <a:p>
            <a:pPr marL="0" indent="0">
              <a:buNone/>
            </a:pPr>
            <a:r>
              <a:rPr lang="fr-FR" dirty="0"/>
              <a:t>1- les tests unitaires qui sont assister par l’ordinateur. En utilisant le </a:t>
            </a:r>
            <a:r>
              <a:rPr lang="fr-FR" dirty="0" err="1"/>
              <a:t>framework</a:t>
            </a:r>
            <a:r>
              <a:rPr lang="fr-FR" dirty="0"/>
              <a:t> </a:t>
            </a:r>
            <a:r>
              <a:rPr lang="fr-FR" dirty="0" err="1"/>
              <a:t>XCTest</a:t>
            </a:r>
            <a:r>
              <a:rPr lang="fr-FR" dirty="0"/>
              <a:t>.</a:t>
            </a:r>
          </a:p>
          <a:p>
            <a:pPr marL="0" indent="0">
              <a:buNone/>
            </a:pPr>
            <a:endParaRPr lang="fr-FR" dirty="0"/>
          </a:p>
          <a:p>
            <a:pPr marL="0" indent="0">
              <a:buNone/>
            </a:pPr>
            <a:r>
              <a:rPr lang="fr-FR" dirty="0"/>
              <a:t>2- et les tests manuelles. Puisque nous avons pas eu le temps pour automatiser les tests fonctionnelles.</a:t>
            </a:r>
          </a:p>
        </p:txBody>
      </p:sp>
    </p:spTree>
    <p:extLst>
      <p:ext uri="{BB962C8B-B14F-4D97-AF65-F5344CB8AC3E}">
        <p14:creationId xmlns:p14="http://schemas.microsoft.com/office/powerpoint/2010/main" val="2578541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56B2FF-549B-494F-BCBE-1FD39EFEB95D}"/>
              </a:ext>
            </a:extLst>
          </p:cNvPr>
          <p:cNvSpPr>
            <a:spLocks noGrp="1"/>
          </p:cNvSpPr>
          <p:nvPr>
            <p:ph idx="1"/>
          </p:nvPr>
        </p:nvSpPr>
        <p:spPr>
          <a:xfrm>
            <a:off x="122663" y="144966"/>
            <a:ext cx="11931805" cy="6612673"/>
          </a:xfrm>
        </p:spPr>
        <p:txBody>
          <a:bodyPr/>
          <a:lstStyle/>
          <a:p>
            <a:pPr marL="0" indent="0">
              <a:buNone/>
            </a:pPr>
            <a:r>
              <a:rPr lang="fr-FR" dirty="0"/>
              <a:t>L’</a:t>
            </a:r>
            <a:r>
              <a:rPr lang="fr-FR" dirty="0" err="1"/>
              <a:t>ecriture</a:t>
            </a:r>
            <a:r>
              <a:rPr lang="fr-FR" dirty="0"/>
              <a:t> des tests nous a permis de :</a:t>
            </a:r>
          </a:p>
          <a:p>
            <a:pPr marL="0" indent="0">
              <a:buNone/>
            </a:pPr>
            <a:endParaRPr lang="fr-FR" dirty="0"/>
          </a:p>
          <a:p>
            <a:pPr marL="0" indent="0">
              <a:buNone/>
            </a:pPr>
            <a:r>
              <a:rPr lang="fr-FR" dirty="0"/>
              <a:t>1-</a:t>
            </a:r>
          </a:p>
          <a:p>
            <a:pPr marL="0" indent="0">
              <a:buNone/>
            </a:pPr>
            <a:r>
              <a:rPr lang="fr-FR" dirty="0"/>
              <a:t>2- Par exemple dès qu’on fait un changement qui casse l’ancien code. Les tests ne passent plus.</a:t>
            </a:r>
          </a:p>
          <a:p>
            <a:pPr marL="0" indent="0">
              <a:buNone/>
            </a:pPr>
            <a:r>
              <a:rPr lang="fr-FR" dirty="0"/>
              <a:t>3- </a:t>
            </a:r>
          </a:p>
          <a:p>
            <a:pPr marL="0" indent="0">
              <a:buNone/>
            </a:pPr>
            <a:r>
              <a:rPr lang="fr-FR" dirty="0"/>
              <a:t>4- </a:t>
            </a:r>
          </a:p>
        </p:txBody>
      </p:sp>
    </p:spTree>
    <p:extLst>
      <p:ext uri="{BB962C8B-B14F-4D97-AF65-F5344CB8AC3E}">
        <p14:creationId xmlns:p14="http://schemas.microsoft.com/office/powerpoint/2010/main" val="2865814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56B2FF-549B-494F-BCBE-1FD39EFEB95D}"/>
              </a:ext>
            </a:extLst>
          </p:cNvPr>
          <p:cNvSpPr>
            <a:spLocks noGrp="1"/>
          </p:cNvSpPr>
          <p:nvPr>
            <p:ph idx="1"/>
          </p:nvPr>
        </p:nvSpPr>
        <p:spPr>
          <a:xfrm>
            <a:off x="122663" y="144966"/>
            <a:ext cx="11931805" cy="6612673"/>
          </a:xfrm>
        </p:spPr>
        <p:txBody>
          <a:bodyPr/>
          <a:lstStyle/>
          <a:p>
            <a:pPr marL="0" indent="0">
              <a:buNone/>
            </a:pPr>
            <a:r>
              <a:rPr lang="fr-FR" dirty="0"/>
              <a:t>Parmi les outils que nous avons utilisé pour dénicher les bugs et tester on trouve</a:t>
            </a:r>
          </a:p>
          <a:p>
            <a:pPr marL="0" indent="0">
              <a:buNone/>
            </a:pPr>
            <a:endParaRPr lang="fr-FR" dirty="0"/>
          </a:p>
          <a:p>
            <a:pPr marL="0" indent="0">
              <a:buNone/>
            </a:pPr>
            <a:r>
              <a:rPr lang="fr-FR" dirty="0"/>
              <a:t>LLDB qui est un debugger.</a:t>
            </a:r>
          </a:p>
          <a:p>
            <a:pPr marL="0" indent="0">
              <a:buNone/>
            </a:pPr>
            <a:endParaRPr lang="fr-FR" dirty="0"/>
          </a:p>
          <a:p>
            <a:pPr marL="0" indent="0">
              <a:buNone/>
            </a:pPr>
            <a:r>
              <a:rPr lang="fr-FR" dirty="0"/>
              <a:t>L’IDE qui contient un outil qui calcule le pourcentage du code couvert par le code.</a:t>
            </a:r>
          </a:p>
          <a:p>
            <a:pPr marL="0" indent="0">
              <a:buNone/>
            </a:pPr>
            <a:endParaRPr lang="fr-FR" dirty="0"/>
          </a:p>
          <a:p>
            <a:pPr marL="0" indent="0">
              <a:buNone/>
            </a:pPr>
            <a:r>
              <a:rPr lang="fr-FR" dirty="0" err="1"/>
              <a:t>SwiftLint</a:t>
            </a:r>
            <a:r>
              <a:rPr lang="fr-FR" dirty="0"/>
              <a:t> qui fait une analyse statique du code pour avoir des conventions d’</a:t>
            </a:r>
            <a:r>
              <a:rPr lang="fr-FR" dirty="0" err="1"/>
              <a:t>ecriture</a:t>
            </a:r>
            <a:r>
              <a:rPr lang="fr-FR" dirty="0"/>
              <a:t> de code uniformes. </a:t>
            </a:r>
          </a:p>
        </p:txBody>
      </p:sp>
    </p:spTree>
    <p:extLst>
      <p:ext uri="{BB962C8B-B14F-4D97-AF65-F5344CB8AC3E}">
        <p14:creationId xmlns:p14="http://schemas.microsoft.com/office/powerpoint/2010/main" val="1440690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56B2FF-549B-494F-BCBE-1FD39EFEB95D}"/>
              </a:ext>
            </a:extLst>
          </p:cNvPr>
          <p:cNvSpPr>
            <a:spLocks noGrp="1"/>
          </p:cNvSpPr>
          <p:nvPr>
            <p:ph idx="1"/>
          </p:nvPr>
        </p:nvSpPr>
        <p:spPr>
          <a:xfrm>
            <a:off x="122663" y="144966"/>
            <a:ext cx="11931805" cy="6612673"/>
          </a:xfrm>
        </p:spPr>
        <p:txBody>
          <a:bodyPr/>
          <a:lstStyle/>
          <a:p>
            <a:pPr marL="0" indent="0">
              <a:buNone/>
            </a:pPr>
            <a:r>
              <a:rPr lang="fr-FR" dirty="0"/>
              <a:t>Nous allons faire une petite démo pour vous montrer les résultats de ce travail.</a:t>
            </a:r>
          </a:p>
          <a:p>
            <a:pPr marL="0" indent="0">
              <a:buNone/>
            </a:pPr>
            <a:endParaRPr lang="fr-FR" dirty="0"/>
          </a:p>
          <a:p>
            <a:pPr marL="0" indent="0">
              <a:buNone/>
            </a:pPr>
            <a:r>
              <a:rPr lang="fr-FR" dirty="0"/>
              <a:t>L’utilisateur clique sur le bouton s’inscrire</a:t>
            </a:r>
          </a:p>
          <a:p>
            <a:pPr marL="0" indent="0">
              <a:buNone/>
            </a:pPr>
            <a:r>
              <a:rPr lang="fr-FR" dirty="0"/>
              <a:t>Il renseigne les infos perso.</a:t>
            </a:r>
          </a:p>
          <a:p>
            <a:pPr marL="0" indent="0">
              <a:buNone/>
            </a:pPr>
            <a:r>
              <a:rPr lang="fr-FR" dirty="0"/>
              <a:t>Un code de validation du n du tel est envoyé par sms.</a:t>
            </a:r>
          </a:p>
          <a:p>
            <a:pPr marL="0" indent="0">
              <a:buNone/>
            </a:pPr>
            <a:endParaRPr lang="fr-FR" dirty="0"/>
          </a:p>
        </p:txBody>
      </p:sp>
    </p:spTree>
    <p:extLst>
      <p:ext uri="{BB962C8B-B14F-4D97-AF65-F5344CB8AC3E}">
        <p14:creationId xmlns:p14="http://schemas.microsoft.com/office/powerpoint/2010/main" val="326024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56B2FF-549B-494F-BCBE-1FD39EFEB95D}"/>
              </a:ext>
            </a:extLst>
          </p:cNvPr>
          <p:cNvSpPr>
            <a:spLocks noGrp="1"/>
          </p:cNvSpPr>
          <p:nvPr>
            <p:ph idx="1"/>
          </p:nvPr>
        </p:nvSpPr>
        <p:spPr>
          <a:xfrm>
            <a:off x="122663" y="144966"/>
            <a:ext cx="11931805" cy="6612673"/>
          </a:xfrm>
        </p:spPr>
        <p:txBody>
          <a:bodyPr/>
          <a:lstStyle/>
          <a:p>
            <a:pPr marL="0" indent="0">
              <a:buNone/>
            </a:pPr>
            <a:r>
              <a:rPr lang="fr-FR" dirty="0"/>
              <a:t>Maintenant nous allons présenter les problèmes qui sont en relation avec nos déplacements en général. Ensuite celle liés à l’existant.</a:t>
            </a:r>
          </a:p>
          <a:p>
            <a:pPr marL="0" indent="0">
              <a:buNone/>
            </a:pPr>
            <a:r>
              <a:rPr lang="fr-FR" dirty="0" err="1"/>
              <a:t>Premierement</a:t>
            </a:r>
            <a:r>
              <a:rPr lang="fr-FR" dirty="0"/>
              <a:t> * nous avons les dépenses du déplacement …</a:t>
            </a:r>
          </a:p>
          <a:p>
            <a:pPr marL="0" indent="0">
              <a:buNone/>
            </a:pPr>
            <a:r>
              <a:rPr lang="fr-FR" dirty="0"/>
              <a:t>ensuite* Les villes qui s’engorgent, on a de plus en plus de bouchons, d’embouteillage et de pollution.</a:t>
            </a:r>
          </a:p>
          <a:p>
            <a:pPr marL="0" indent="0">
              <a:buNone/>
            </a:pPr>
            <a:r>
              <a:rPr lang="fr-FR" dirty="0"/>
              <a:t>Enfin * Les agglomérations ne cessent de s’agrandir ce qui rend les trajets quotidiens par exemple entre son milieu de travail et son domicile, longs ennuyeux et stressants.</a:t>
            </a:r>
            <a:br>
              <a:rPr lang="fr-FR" dirty="0"/>
            </a:br>
            <a:r>
              <a:rPr lang="fr-FR" dirty="0"/>
              <a:t>Les approches classiques de covoiturage qu’on connait aujourd’hui au Maroc se limitent aux trajets planifiés. Du coup pour avoir un covoiturage il faut chercher une offre et récupérer les coordonnés de celui qu’elle a publié et le contacter pour une éventuelle prise en charge.</a:t>
            </a:r>
          </a:p>
        </p:txBody>
      </p:sp>
    </p:spTree>
    <p:extLst>
      <p:ext uri="{BB962C8B-B14F-4D97-AF65-F5344CB8AC3E}">
        <p14:creationId xmlns:p14="http://schemas.microsoft.com/office/powerpoint/2010/main" val="3259095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56B2FF-549B-494F-BCBE-1FD39EFEB95D}"/>
              </a:ext>
            </a:extLst>
          </p:cNvPr>
          <p:cNvSpPr>
            <a:spLocks noGrp="1"/>
          </p:cNvSpPr>
          <p:nvPr>
            <p:ph idx="1"/>
          </p:nvPr>
        </p:nvSpPr>
        <p:spPr>
          <a:xfrm>
            <a:off x="122663" y="144966"/>
            <a:ext cx="11931805" cy="6612673"/>
          </a:xfrm>
        </p:spPr>
        <p:txBody>
          <a:bodyPr/>
          <a:lstStyle/>
          <a:p>
            <a:pPr marL="0" indent="0">
              <a:buNone/>
            </a:pPr>
            <a:r>
              <a:rPr lang="fr-FR" dirty="0"/>
              <a:t>Les différents parties de </a:t>
            </a:r>
            <a:r>
              <a:rPr lang="fr-FR" dirty="0" err="1"/>
              <a:t>l’app</a:t>
            </a:r>
            <a:endParaRPr lang="fr-FR" dirty="0"/>
          </a:p>
          <a:p>
            <a:pPr marL="0" indent="0">
              <a:buNone/>
            </a:pPr>
            <a:endParaRPr lang="fr-FR" dirty="0"/>
          </a:p>
          <a:p>
            <a:pPr marL="0" indent="0">
              <a:buNone/>
            </a:pPr>
            <a:r>
              <a:rPr lang="fr-FR" dirty="0"/>
              <a:t>1- cette partie concerne les offres planifiés.</a:t>
            </a:r>
          </a:p>
          <a:p>
            <a:pPr marL="0" indent="0">
              <a:buNone/>
            </a:pPr>
            <a:endParaRPr lang="fr-FR" dirty="0"/>
          </a:p>
          <a:p>
            <a:pPr marL="0" indent="0">
              <a:buNone/>
            </a:pPr>
            <a:r>
              <a:rPr lang="fr-FR" dirty="0"/>
              <a:t>2- cette partie concerne le passager qui veut faire une demande de covoiturage </a:t>
            </a:r>
            <a:r>
              <a:rPr lang="fr-FR" dirty="0" err="1"/>
              <a:t>instantanné</a:t>
            </a:r>
            <a:r>
              <a:rPr lang="fr-FR" dirty="0"/>
              <a:t>.</a:t>
            </a:r>
          </a:p>
          <a:p>
            <a:pPr marL="0" indent="0">
              <a:buNone/>
            </a:pPr>
            <a:endParaRPr lang="fr-FR" dirty="0"/>
          </a:p>
          <a:p>
            <a:pPr marL="0" indent="0">
              <a:buNone/>
            </a:pPr>
            <a:r>
              <a:rPr lang="fr-FR" dirty="0"/>
              <a:t>3-</a:t>
            </a:r>
          </a:p>
        </p:txBody>
      </p:sp>
    </p:spTree>
    <p:extLst>
      <p:ext uri="{BB962C8B-B14F-4D97-AF65-F5344CB8AC3E}">
        <p14:creationId xmlns:p14="http://schemas.microsoft.com/office/powerpoint/2010/main" val="3064986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56B2FF-549B-494F-BCBE-1FD39EFEB95D}"/>
              </a:ext>
            </a:extLst>
          </p:cNvPr>
          <p:cNvSpPr>
            <a:spLocks noGrp="1"/>
          </p:cNvSpPr>
          <p:nvPr>
            <p:ph idx="1"/>
          </p:nvPr>
        </p:nvSpPr>
        <p:spPr>
          <a:xfrm>
            <a:off x="122663" y="144966"/>
            <a:ext cx="11931805" cy="6612673"/>
          </a:xfrm>
        </p:spPr>
        <p:txBody>
          <a:bodyPr/>
          <a:lstStyle/>
          <a:p>
            <a:pPr marL="0" indent="0">
              <a:buNone/>
            </a:pPr>
            <a:r>
              <a:rPr lang="fr-FR" dirty="0"/>
              <a:t>3- il renseigne sa position d’arrivée.</a:t>
            </a:r>
          </a:p>
          <a:p>
            <a:pPr marL="0" indent="0">
              <a:buNone/>
            </a:pPr>
            <a:endParaRPr lang="fr-FR" dirty="0"/>
          </a:p>
          <a:p>
            <a:pPr marL="0" indent="0">
              <a:buNone/>
            </a:pPr>
            <a:r>
              <a:rPr lang="fr-FR" dirty="0"/>
              <a:t>4- il confirme les positions de départ et d’</a:t>
            </a:r>
            <a:r>
              <a:rPr lang="fr-FR" dirty="0" err="1"/>
              <a:t>arrivee</a:t>
            </a:r>
            <a:r>
              <a:rPr lang="fr-FR" dirty="0"/>
              <a:t>.</a:t>
            </a:r>
          </a:p>
          <a:p>
            <a:pPr marL="0" indent="0">
              <a:buNone/>
            </a:pPr>
            <a:endParaRPr lang="fr-FR" dirty="0"/>
          </a:p>
          <a:p>
            <a:pPr marL="0" indent="0">
              <a:buNone/>
            </a:pPr>
            <a:r>
              <a:rPr lang="fr-FR" dirty="0"/>
              <a:t>5- le </a:t>
            </a:r>
            <a:r>
              <a:rPr lang="fr-FR" dirty="0" err="1"/>
              <a:t>systeme</a:t>
            </a:r>
            <a:r>
              <a:rPr lang="fr-FR" dirty="0"/>
              <a:t> calcule une estimation …</a:t>
            </a:r>
          </a:p>
          <a:p>
            <a:pPr marL="0" indent="0">
              <a:buNone/>
            </a:pPr>
            <a:endParaRPr lang="fr-FR" dirty="0"/>
          </a:p>
        </p:txBody>
      </p:sp>
    </p:spTree>
    <p:extLst>
      <p:ext uri="{BB962C8B-B14F-4D97-AF65-F5344CB8AC3E}">
        <p14:creationId xmlns:p14="http://schemas.microsoft.com/office/powerpoint/2010/main" val="2225955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56B2FF-549B-494F-BCBE-1FD39EFEB95D}"/>
              </a:ext>
            </a:extLst>
          </p:cNvPr>
          <p:cNvSpPr>
            <a:spLocks noGrp="1"/>
          </p:cNvSpPr>
          <p:nvPr>
            <p:ph idx="1"/>
          </p:nvPr>
        </p:nvSpPr>
        <p:spPr>
          <a:xfrm>
            <a:off x="122663" y="144966"/>
            <a:ext cx="11931805" cy="6612673"/>
          </a:xfrm>
        </p:spPr>
        <p:txBody>
          <a:bodyPr/>
          <a:lstStyle/>
          <a:p>
            <a:pPr marL="0" indent="0">
              <a:buNone/>
            </a:pPr>
            <a:r>
              <a:rPr lang="fr-FR" dirty="0" err="1"/>
              <a:t>blabla</a:t>
            </a:r>
            <a:endParaRPr lang="fr-FR" dirty="0"/>
          </a:p>
        </p:txBody>
      </p:sp>
    </p:spTree>
    <p:extLst>
      <p:ext uri="{BB962C8B-B14F-4D97-AF65-F5344CB8AC3E}">
        <p14:creationId xmlns:p14="http://schemas.microsoft.com/office/powerpoint/2010/main" val="3155637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56B2FF-549B-494F-BCBE-1FD39EFEB95D}"/>
              </a:ext>
            </a:extLst>
          </p:cNvPr>
          <p:cNvSpPr>
            <a:spLocks noGrp="1"/>
          </p:cNvSpPr>
          <p:nvPr>
            <p:ph idx="1"/>
          </p:nvPr>
        </p:nvSpPr>
        <p:spPr>
          <a:xfrm>
            <a:off x="122663" y="144966"/>
            <a:ext cx="11931805" cy="6612673"/>
          </a:xfrm>
        </p:spPr>
        <p:txBody>
          <a:bodyPr/>
          <a:lstStyle/>
          <a:p>
            <a:pPr marL="0" indent="0">
              <a:buNone/>
            </a:pPr>
            <a:r>
              <a:rPr lang="fr-FR" dirty="0"/>
              <a:t>Pour conclure</a:t>
            </a:r>
          </a:p>
          <a:p>
            <a:pPr marL="0" indent="0">
              <a:buNone/>
            </a:pPr>
            <a:r>
              <a:rPr lang="fr-FR" dirty="0"/>
              <a:t>Ce travail m’a permis d’affronter une nouvelle technologies et s’en adapter avec.</a:t>
            </a:r>
          </a:p>
          <a:p>
            <a:pPr marL="0" indent="0">
              <a:buNone/>
            </a:pPr>
            <a:r>
              <a:rPr lang="fr-FR" dirty="0"/>
              <a:t>D’implémenter la plupart des fonctionnalités en respectant le délai.</a:t>
            </a:r>
          </a:p>
          <a:p>
            <a:pPr marL="0" indent="0">
              <a:buNone/>
            </a:pPr>
            <a:r>
              <a:rPr lang="fr-FR" dirty="0"/>
              <a:t>De faire preuve d’autonomie.</a:t>
            </a:r>
          </a:p>
          <a:p>
            <a:pPr marL="0" indent="0">
              <a:buNone/>
            </a:pPr>
            <a:endParaRPr lang="fr-FR" dirty="0"/>
          </a:p>
          <a:p>
            <a:pPr marL="0" indent="0">
              <a:buNone/>
            </a:pPr>
            <a:r>
              <a:rPr lang="fr-FR" dirty="0"/>
              <a:t>Ce qui reste à faire c’est traiter les cas d’annulations.</a:t>
            </a:r>
          </a:p>
          <a:p>
            <a:pPr marL="0" indent="0">
              <a:buNone/>
            </a:pPr>
            <a:r>
              <a:rPr lang="fr-FR" dirty="0"/>
              <a:t>Implémenter une intelligence qui notifie les utilisateurs de l’existence des offres se basant le collecte des données de localisation de leurs </a:t>
            </a:r>
            <a:r>
              <a:rPr lang="fr-FR"/>
              <a:t>trajets quotidiens.</a:t>
            </a:r>
            <a:endParaRPr lang="fr-FR" dirty="0"/>
          </a:p>
        </p:txBody>
      </p:sp>
    </p:spTree>
    <p:extLst>
      <p:ext uri="{BB962C8B-B14F-4D97-AF65-F5344CB8AC3E}">
        <p14:creationId xmlns:p14="http://schemas.microsoft.com/office/powerpoint/2010/main" val="3963147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56B2FF-549B-494F-BCBE-1FD39EFEB95D}"/>
              </a:ext>
            </a:extLst>
          </p:cNvPr>
          <p:cNvSpPr>
            <a:spLocks noGrp="1"/>
          </p:cNvSpPr>
          <p:nvPr>
            <p:ph idx="1"/>
          </p:nvPr>
        </p:nvSpPr>
        <p:spPr>
          <a:xfrm>
            <a:off x="122663" y="144966"/>
            <a:ext cx="11931805" cy="6612673"/>
          </a:xfrm>
        </p:spPr>
        <p:txBody>
          <a:bodyPr/>
          <a:lstStyle/>
          <a:p>
            <a:pPr marL="0" indent="0">
              <a:buNone/>
            </a:pPr>
            <a:r>
              <a:rPr lang="fr-FR" dirty="0"/>
              <a:t>Pour palier au problèmes et insuffisances cités auparavant notre application doit pouvoir :</a:t>
            </a:r>
          </a:p>
          <a:p>
            <a:pPr marL="0" indent="0">
              <a:buNone/>
            </a:pPr>
            <a:r>
              <a:rPr lang="fr-FR" dirty="0"/>
              <a:t>Dans un premier temps de Proposer des trajets planifié et instantané</a:t>
            </a:r>
          </a:p>
          <a:p>
            <a:pPr marL="0" indent="0">
              <a:buNone/>
            </a:pPr>
            <a:r>
              <a:rPr lang="fr-FR" dirty="0"/>
              <a:t>Ainsi que de permettre à tout le monde de faire des économies en partageant les charges entre plusieurs personnes.</a:t>
            </a:r>
          </a:p>
          <a:p>
            <a:pPr marL="0" indent="0">
              <a:buNone/>
            </a:pPr>
            <a:r>
              <a:rPr lang="fr-FR" dirty="0"/>
              <a:t>Ensuite d’assurer un service de jumelage intelligent pour faire correspondre de manière optimale les offres et les demandes des utilisateurs.</a:t>
            </a:r>
          </a:p>
          <a:p>
            <a:pPr marL="0" indent="0">
              <a:buNone/>
            </a:pPr>
            <a:r>
              <a:rPr lang="fr-FR" dirty="0"/>
              <a:t>Et finalement, de garantir des trajets confortables pour les deux contreparties en laissant la possibilité de choisir des préférences: telle que fumeur ou non le sexe et le nombre de valises.</a:t>
            </a:r>
          </a:p>
          <a:p>
            <a:pPr marL="0" indent="0">
              <a:buNone/>
            </a:pPr>
            <a:endParaRPr lang="fr-FR" dirty="0"/>
          </a:p>
        </p:txBody>
      </p:sp>
    </p:spTree>
    <p:extLst>
      <p:ext uri="{BB962C8B-B14F-4D97-AF65-F5344CB8AC3E}">
        <p14:creationId xmlns:p14="http://schemas.microsoft.com/office/powerpoint/2010/main" val="2918817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56B2FF-549B-494F-BCBE-1FD39EFEB95D}"/>
              </a:ext>
            </a:extLst>
          </p:cNvPr>
          <p:cNvSpPr>
            <a:spLocks noGrp="1"/>
          </p:cNvSpPr>
          <p:nvPr>
            <p:ph idx="1"/>
          </p:nvPr>
        </p:nvSpPr>
        <p:spPr>
          <a:xfrm>
            <a:off x="122663" y="144966"/>
            <a:ext cx="11931805" cy="6612673"/>
          </a:xfrm>
        </p:spPr>
        <p:txBody>
          <a:bodyPr/>
          <a:lstStyle/>
          <a:p>
            <a:pPr marL="0" indent="0">
              <a:buNone/>
            </a:pPr>
            <a:r>
              <a:rPr lang="fr-FR" dirty="0"/>
              <a:t>Pour mener notre projet nous avons opté pour une méthodologie agile plus précisément </a:t>
            </a:r>
            <a:r>
              <a:rPr lang="fr-FR" dirty="0" err="1"/>
              <a:t>Scrum</a:t>
            </a:r>
            <a:r>
              <a:rPr lang="fr-FR" dirty="0"/>
              <a:t>.</a:t>
            </a:r>
          </a:p>
          <a:p>
            <a:pPr marL="0" indent="0">
              <a:buNone/>
            </a:pPr>
            <a:r>
              <a:rPr lang="fr-FR" dirty="0"/>
              <a:t>Nous avons commencé par élaborer le </a:t>
            </a:r>
            <a:r>
              <a:rPr lang="fr-FR" dirty="0" err="1"/>
              <a:t>product</a:t>
            </a:r>
            <a:r>
              <a:rPr lang="fr-FR" dirty="0"/>
              <a:t> </a:t>
            </a:r>
            <a:r>
              <a:rPr lang="fr-FR" dirty="0" err="1"/>
              <a:t>backlog</a:t>
            </a:r>
            <a:r>
              <a:rPr lang="fr-FR" dirty="0"/>
              <a:t> qui regroupe la liste des fonctionnalités que l’</a:t>
            </a:r>
            <a:r>
              <a:rPr lang="fr-FR" dirty="0" err="1"/>
              <a:t>equipe</a:t>
            </a:r>
            <a:r>
              <a:rPr lang="fr-FR" dirty="0"/>
              <a:t> projet devra </a:t>
            </a:r>
            <a:r>
              <a:rPr lang="fr-FR" dirty="0" err="1"/>
              <a:t>realiser</a:t>
            </a:r>
            <a:endParaRPr lang="fr-FR" dirty="0"/>
          </a:p>
          <a:p>
            <a:pPr marL="0" indent="0">
              <a:buNone/>
            </a:pPr>
            <a:r>
              <a:rPr lang="fr-FR" dirty="0"/>
              <a:t>Ensuite nous avons découpé la liste des fonctionnalités sur des itérations limités dans le temps qu’on appelle par la suite Sprint </a:t>
            </a:r>
          </a:p>
          <a:p>
            <a:pPr marL="0" indent="0">
              <a:buNone/>
            </a:pPr>
            <a:r>
              <a:rPr lang="fr-FR" dirty="0"/>
              <a:t>Pour chaque itération nous avons appliquer la </a:t>
            </a:r>
            <a:r>
              <a:rPr lang="fr-FR" dirty="0" err="1"/>
              <a:t>methodologie</a:t>
            </a:r>
            <a:r>
              <a:rPr lang="fr-FR" dirty="0"/>
              <a:t> classique qui commencera par développement, ensuite tester, et après une </a:t>
            </a:r>
            <a:r>
              <a:rPr lang="fr-FR" dirty="0" err="1"/>
              <a:t>etape</a:t>
            </a:r>
            <a:r>
              <a:rPr lang="fr-FR" dirty="0"/>
              <a:t> de validation nous procédons à </a:t>
            </a:r>
            <a:r>
              <a:rPr lang="fr-FR" dirty="0" err="1"/>
              <a:t>reusiner</a:t>
            </a:r>
            <a:r>
              <a:rPr lang="fr-FR" dirty="0"/>
              <a:t> du code.</a:t>
            </a:r>
          </a:p>
          <a:p>
            <a:pPr marL="0" indent="0">
              <a:buNone/>
            </a:pPr>
            <a:r>
              <a:rPr lang="fr-FR" dirty="0"/>
              <a:t>Notant qu’après chaque itération nous obtenons un livrable qui est près pour être exploiter.</a:t>
            </a:r>
          </a:p>
        </p:txBody>
      </p:sp>
    </p:spTree>
    <p:extLst>
      <p:ext uri="{BB962C8B-B14F-4D97-AF65-F5344CB8AC3E}">
        <p14:creationId xmlns:p14="http://schemas.microsoft.com/office/powerpoint/2010/main" val="2059558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56B2FF-549B-494F-BCBE-1FD39EFEB95D}"/>
              </a:ext>
            </a:extLst>
          </p:cNvPr>
          <p:cNvSpPr>
            <a:spLocks noGrp="1"/>
          </p:cNvSpPr>
          <p:nvPr>
            <p:ph idx="1"/>
          </p:nvPr>
        </p:nvSpPr>
        <p:spPr>
          <a:xfrm>
            <a:off x="122663" y="144966"/>
            <a:ext cx="11931805" cy="6612673"/>
          </a:xfrm>
        </p:spPr>
        <p:txBody>
          <a:bodyPr/>
          <a:lstStyle/>
          <a:p>
            <a:pPr marL="0" indent="0">
              <a:buNone/>
            </a:pPr>
            <a:r>
              <a:rPr lang="fr-FR" dirty="0"/>
              <a:t>Passons maintenant à l’analyse de nos besoins.</a:t>
            </a:r>
          </a:p>
          <a:p>
            <a:pPr marL="0" indent="0">
              <a:buNone/>
            </a:pPr>
            <a:r>
              <a:rPr lang="fr-FR" dirty="0"/>
              <a:t>Avant même de commencer l’analyse, nous allons identifier les acteurs qui vont interagir avec notre  système.</a:t>
            </a:r>
          </a:p>
          <a:p>
            <a:pPr marL="0" indent="0">
              <a:buNone/>
            </a:pPr>
            <a:r>
              <a:rPr lang="fr-FR" dirty="0"/>
              <a:t>Nous avons l’utilisateur qui doit pouvoir après validation de son numéro de téléphone, accéder au fonctionnalités de base qu’on va citer par la suite.</a:t>
            </a:r>
          </a:p>
          <a:p>
            <a:pPr marL="0" indent="0">
              <a:buNone/>
            </a:pPr>
            <a:r>
              <a:rPr lang="fr-FR" dirty="0"/>
              <a:t>Dés que cet utilisateur termine le processus KYC qu’on va détailler dans le prochain slide. Il devient soit un chauffeur qui peut proposer des offres</a:t>
            </a:r>
          </a:p>
          <a:p>
            <a:pPr marL="0" indent="0">
              <a:buNone/>
            </a:pPr>
            <a:r>
              <a:rPr lang="fr-FR" dirty="0"/>
              <a:t>Ou un passager qui peut faire des demandes.</a:t>
            </a:r>
          </a:p>
        </p:txBody>
      </p:sp>
    </p:spTree>
    <p:extLst>
      <p:ext uri="{BB962C8B-B14F-4D97-AF65-F5344CB8AC3E}">
        <p14:creationId xmlns:p14="http://schemas.microsoft.com/office/powerpoint/2010/main" val="3675429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56B2FF-549B-494F-BCBE-1FD39EFEB95D}"/>
              </a:ext>
            </a:extLst>
          </p:cNvPr>
          <p:cNvSpPr>
            <a:spLocks noGrp="1"/>
          </p:cNvSpPr>
          <p:nvPr>
            <p:ph idx="1"/>
          </p:nvPr>
        </p:nvSpPr>
        <p:spPr>
          <a:xfrm>
            <a:off x="122663" y="144966"/>
            <a:ext cx="11931805" cy="6612673"/>
          </a:xfrm>
        </p:spPr>
        <p:txBody>
          <a:bodyPr/>
          <a:lstStyle/>
          <a:p>
            <a:pPr marL="0" indent="0">
              <a:buNone/>
            </a:pPr>
            <a:r>
              <a:rPr lang="fr-FR" dirty="0"/>
              <a:t>On a trois fonctionnalités de base , accessible pour chaque utilisateurs qui se </a:t>
            </a:r>
            <a:r>
              <a:rPr lang="fr-FR" dirty="0" err="1"/>
              <a:t>accede</a:t>
            </a:r>
            <a:r>
              <a:rPr lang="fr-FR" dirty="0"/>
              <a:t> à notre application et qui sont:</a:t>
            </a:r>
          </a:p>
          <a:p>
            <a:pPr marL="0" indent="0">
              <a:buNone/>
            </a:pPr>
            <a:r>
              <a:rPr lang="fr-FR" dirty="0"/>
              <a:t>L’inscription et l’activation du compte en </a:t>
            </a:r>
            <a:r>
              <a:rPr lang="fr-FR" dirty="0" err="1"/>
              <a:t>verifiant</a:t>
            </a:r>
            <a:r>
              <a:rPr lang="fr-FR" dirty="0"/>
              <a:t> son </a:t>
            </a:r>
            <a:r>
              <a:rPr lang="fr-FR" dirty="0" err="1"/>
              <a:t>numero</a:t>
            </a:r>
            <a:r>
              <a:rPr lang="fr-FR" dirty="0"/>
              <a:t> de </a:t>
            </a:r>
            <a:r>
              <a:rPr lang="fr-FR" dirty="0" err="1"/>
              <a:t>telephone</a:t>
            </a:r>
            <a:r>
              <a:rPr lang="fr-FR" dirty="0"/>
              <a:t>.</a:t>
            </a:r>
          </a:p>
          <a:p>
            <a:pPr marL="0" indent="0">
              <a:buNone/>
            </a:pPr>
            <a:r>
              <a:rPr lang="fr-FR" dirty="0"/>
              <a:t>Consultation des offres planifiés.</a:t>
            </a:r>
          </a:p>
          <a:p>
            <a:pPr marL="0" indent="0">
              <a:buNone/>
            </a:pPr>
            <a:r>
              <a:rPr lang="fr-FR" dirty="0"/>
              <a:t>Et de terminer le processus KYC ou Know </a:t>
            </a:r>
            <a:r>
              <a:rPr lang="fr-FR" dirty="0" err="1"/>
              <a:t>Your</a:t>
            </a:r>
            <a:r>
              <a:rPr lang="fr-FR" dirty="0"/>
              <a:t> Customer.</a:t>
            </a:r>
          </a:p>
          <a:p>
            <a:pPr marL="0" indent="0">
              <a:buNone/>
            </a:pPr>
            <a:r>
              <a:rPr lang="fr-FR" dirty="0"/>
              <a:t>Aucune fonctionnalités qu’on va citer par la suite ne sera opérationnelles que si l’utilisateur termine ce processus et qui consiste à prouver son identité en envoyant l’image de son CIN et des informations personnelles.</a:t>
            </a:r>
          </a:p>
          <a:p>
            <a:pPr marL="0" indent="0">
              <a:buNone/>
            </a:pPr>
            <a:endParaRPr lang="fr-FR" dirty="0"/>
          </a:p>
        </p:txBody>
      </p:sp>
    </p:spTree>
    <p:extLst>
      <p:ext uri="{BB962C8B-B14F-4D97-AF65-F5344CB8AC3E}">
        <p14:creationId xmlns:p14="http://schemas.microsoft.com/office/powerpoint/2010/main" val="3646084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56B2FF-549B-494F-BCBE-1FD39EFEB95D}"/>
              </a:ext>
            </a:extLst>
          </p:cNvPr>
          <p:cNvSpPr>
            <a:spLocks noGrp="1"/>
          </p:cNvSpPr>
          <p:nvPr>
            <p:ph idx="1"/>
          </p:nvPr>
        </p:nvSpPr>
        <p:spPr>
          <a:xfrm>
            <a:off x="122663" y="144966"/>
            <a:ext cx="11931805" cy="6612673"/>
          </a:xfrm>
        </p:spPr>
        <p:txBody>
          <a:bodyPr/>
          <a:lstStyle/>
          <a:p>
            <a:pPr marL="0" indent="0">
              <a:buNone/>
            </a:pPr>
            <a:r>
              <a:rPr lang="fr-FR" dirty="0" err="1"/>
              <a:t>Aprés</a:t>
            </a:r>
            <a:r>
              <a:rPr lang="fr-FR" dirty="0"/>
              <a:t> validation de ces informations personnelles. </a:t>
            </a:r>
          </a:p>
          <a:p>
            <a:pPr marL="0" indent="0">
              <a:buNone/>
            </a:pPr>
            <a:r>
              <a:rPr lang="fr-FR" dirty="0"/>
              <a:t>Un conducteur doit pouvoir </a:t>
            </a:r>
          </a:p>
          <a:p>
            <a:pPr marL="0" indent="0">
              <a:buNone/>
            </a:pPr>
            <a:endParaRPr lang="fr-FR" dirty="0"/>
          </a:p>
          <a:p>
            <a:pPr marL="0" indent="0">
              <a:buNone/>
            </a:pPr>
            <a:endParaRPr lang="fr-FR" dirty="0"/>
          </a:p>
          <a:p>
            <a:pPr marL="0" indent="0">
              <a:buNone/>
            </a:pPr>
            <a:endParaRPr lang="fr-FR" dirty="0"/>
          </a:p>
          <a:p>
            <a:pPr marL="0" indent="0">
              <a:buNone/>
            </a:pPr>
            <a:r>
              <a:rPr lang="fr-FR" dirty="0"/>
              <a:t>Et un passager doit</a:t>
            </a:r>
          </a:p>
          <a:p>
            <a:pPr marL="0" indent="0">
              <a:buNone/>
            </a:pPr>
            <a:endParaRPr lang="fr-FR" dirty="0"/>
          </a:p>
          <a:p>
            <a:pPr marL="0" indent="0">
              <a:buNone/>
            </a:pPr>
            <a:endParaRPr lang="fr-FR" dirty="0"/>
          </a:p>
          <a:p>
            <a:pPr marL="0" indent="0">
              <a:buNone/>
            </a:pPr>
            <a:r>
              <a:rPr lang="fr-FR" dirty="0"/>
              <a:t>Chaque utilisateur à le droit </a:t>
            </a:r>
          </a:p>
        </p:txBody>
      </p:sp>
    </p:spTree>
    <p:extLst>
      <p:ext uri="{BB962C8B-B14F-4D97-AF65-F5344CB8AC3E}">
        <p14:creationId xmlns:p14="http://schemas.microsoft.com/office/powerpoint/2010/main" val="127829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56B2FF-549B-494F-BCBE-1FD39EFEB95D}"/>
              </a:ext>
            </a:extLst>
          </p:cNvPr>
          <p:cNvSpPr>
            <a:spLocks noGrp="1"/>
          </p:cNvSpPr>
          <p:nvPr>
            <p:ph idx="1"/>
          </p:nvPr>
        </p:nvSpPr>
        <p:spPr>
          <a:xfrm>
            <a:off x="122663" y="144966"/>
            <a:ext cx="11931805" cy="6612673"/>
          </a:xfrm>
        </p:spPr>
        <p:txBody>
          <a:bodyPr/>
          <a:lstStyle/>
          <a:p>
            <a:pPr marL="0" indent="0">
              <a:buNone/>
            </a:pPr>
            <a:r>
              <a:rPr lang="fr-FR" dirty="0"/>
              <a:t>Le diagramme de séquence que vous voyez présente les lots d’actions précédemment cites sous format graphique. </a:t>
            </a:r>
          </a:p>
        </p:txBody>
      </p:sp>
    </p:spTree>
    <p:extLst>
      <p:ext uri="{BB962C8B-B14F-4D97-AF65-F5344CB8AC3E}">
        <p14:creationId xmlns:p14="http://schemas.microsoft.com/office/powerpoint/2010/main" val="3979853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56B2FF-549B-494F-BCBE-1FD39EFEB95D}"/>
              </a:ext>
            </a:extLst>
          </p:cNvPr>
          <p:cNvSpPr>
            <a:spLocks noGrp="1"/>
          </p:cNvSpPr>
          <p:nvPr>
            <p:ph idx="1"/>
          </p:nvPr>
        </p:nvSpPr>
        <p:spPr>
          <a:xfrm>
            <a:off x="122663" y="144966"/>
            <a:ext cx="11931805" cy="6612673"/>
          </a:xfrm>
        </p:spPr>
        <p:txBody>
          <a:bodyPr/>
          <a:lstStyle/>
          <a:p>
            <a:pPr marL="0" indent="0">
              <a:buNone/>
            </a:pPr>
            <a:r>
              <a:rPr lang="fr-FR" dirty="0"/>
              <a:t>Outre les besoins fonctionnelles notre système doit répondre à des exigences non fonctionnelles.</a:t>
            </a:r>
          </a:p>
          <a:p>
            <a:pPr marL="0" indent="0">
              <a:buNone/>
            </a:pPr>
            <a:r>
              <a:rPr lang="fr-FR" dirty="0"/>
              <a:t>Premièrement la performance </a:t>
            </a:r>
            <a:r>
              <a:rPr lang="fr-FR" dirty="0" err="1"/>
              <a:t>cad</a:t>
            </a:r>
            <a:r>
              <a:rPr lang="fr-FR" dirty="0"/>
              <a:t>  </a:t>
            </a:r>
            <a:r>
              <a:rPr lang="fr" dirty="0"/>
              <a:t>le chargement rapide de l’application et un temps de réponse le plus court de l’algorithme de jumelage.</a:t>
            </a:r>
          </a:p>
          <a:p>
            <a:pPr marL="0" indent="0">
              <a:buNone/>
            </a:pPr>
            <a:r>
              <a:rPr lang="fr" dirty="0"/>
              <a:t>Ensuite, l’</a:t>
            </a:r>
            <a:r>
              <a:rPr lang="en-US" dirty="0" err="1"/>
              <a:t>écriture</a:t>
            </a:r>
            <a:r>
              <a:rPr lang="fr" dirty="0"/>
              <a:t> des tests qui doivent couvrir 80% du code.</a:t>
            </a:r>
          </a:p>
          <a:p>
            <a:pPr marL="0" indent="0">
              <a:buNone/>
            </a:pPr>
            <a:r>
              <a:rPr lang="fr" dirty="0"/>
              <a:t>Enfin, d’avoir une bonne structuration du code.</a:t>
            </a:r>
          </a:p>
          <a:p>
            <a:pPr marL="0" indent="0">
              <a:buNone/>
            </a:pPr>
            <a:endParaRPr lang="fr-FR" dirty="0"/>
          </a:p>
        </p:txBody>
      </p:sp>
    </p:spTree>
    <p:extLst>
      <p:ext uri="{BB962C8B-B14F-4D97-AF65-F5344CB8AC3E}">
        <p14:creationId xmlns:p14="http://schemas.microsoft.com/office/powerpoint/2010/main" val="1819716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TotalTime>
  <Words>1449</Words>
  <Application>Microsoft Macintosh PowerPoint</Application>
  <PresentationFormat>Widescreen</PresentationFormat>
  <Paragraphs>140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25</cp:revision>
  <dcterms:created xsi:type="dcterms:W3CDTF">2020-07-01T12:35:40Z</dcterms:created>
  <dcterms:modified xsi:type="dcterms:W3CDTF">2020-07-01T21:29:23Z</dcterms:modified>
</cp:coreProperties>
</file>