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661" r:id="rId2"/>
    <p:sldId id="667" r:id="rId3"/>
    <p:sldId id="680" r:id="rId4"/>
    <p:sldId id="681" r:id="rId5"/>
    <p:sldId id="682" r:id="rId6"/>
    <p:sldId id="683" r:id="rId7"/>
    <p:sldId id="684" r:id="rId8"/>
    <p:sldId id="686" r:id="rId9"/>
    <p:sldId id="685" r:id="rId10"/>
    <p:sldId id="687" r:id="rId11"/>
    <p:sldId id="688" r:id="rId12"/>
    <p:sldId id="689" r:id="rId13"/>
    <p:sldId id="690" r:id="rId14"/>
    <p:sldId id="691" r:id="rId15"/>
    <p:sldId id="693" r:id="rId16"/>
    <p:sldId id="692" r:id="rId17"/>
    <p:sldId id="694" r:id="rId18"/>
    <p:sldId id="695" r:id="rId19"/>
    <p:sldId id="696" r:id="rId20"/>
    <p:sldId id="697" r:id="rId21"/>
    <p:sldId id="699" r:id="rId22"/>
    <p:sldId id="700" r:id="rId23"/>
    <p:sldId id="64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6070"/>
  </p:normalViewPr>
  <p:slideViewPr>
    <p:cSldViewPr snapToGrid="0" snapToObjects="1">
      <p:cViewPr>
        <p:scale>
          <a:sx n="109" d="100"/>
          <a:sy n="109" d="100"/>
        </p:scale>
        <p:origin x="-10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263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BC56-3618-EA40-8D12-BA7425E1E898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53CE0-2B5E-0C4E-BE54-A9ADE26C25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22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0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2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78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18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8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71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3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870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1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1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25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4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71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7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53CE0-2B5E-0C4E-BE54-A9ADE26C25E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6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7EC2-8C80-534F-9932-0FD18875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30D1-D4F8-EA40-AFCE-7B2E90D2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7F6D-6FBE-2D4C-B4BA-01A33A4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842-AA2D-0146-B711-9A94A198FD10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860-223A-3C44-BF7A-32DE16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6399-E48E-9546-BB43-EF6641F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660D-EC75-3649-8960-8F9091B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FFF40-2F63-814B-9DEE-CBB2ECC6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77E9-AFEF-824B-9D35-C3841B5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F24-694F-0349-8E55-532F39AB6962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9932-B775-ED4C-B5AE-8C153215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9E45-1478-594B-B980-CC738E51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0CDD-3E1D-7B40-B832-B9F10EDF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FF4A1-7C33-A74A-BC6D-339FC41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145E-3E36-1F41-9DD1-3F2484E3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3EB9-1BF9-6446-A950-80ADD04B6993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35D6-9E3C-7442-8CA3-0C3493D6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735B-5E7F-9041-AF6E-DE45DAC8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672499" y="1633187"/>
            <a:ext cx="2015716" cy="3571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0A6-6E25-6846-A8FC-A8793C0D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8FE-C721-6546-B0D0-F4D1A10B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8A3-D617-CB4B-8010-1762CA9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FB93-7464-D140-9E86-B304329778C5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F34D-306E-4145-9790-91F9142D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24E3-990A-4247-BC03-AD9CF28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32C-839C-104C-9EAB-9C80D656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3F75-E540-1A46-8184-0D0F6F43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524D-E130-0B46-95C2-F883F6AF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44C7-C2F3-FD40-B78A-AD3AF2B715D8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12F2-7249-5A4A-A04F-FE2A26D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2F79-6099-7B49-8D84-28185177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535-A2FD-064F-B5FA-7CA9233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2686-57BA-AE4C-A3E6-1AD7E3E52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F48-CB48-8040-983A-D07C8248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D948-9EA6-6141-8619-C740AC8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F2E3-4444-1D4D-91F5-A104BE8BF61D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06FF-446D-1E44-86EE-CB80848C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628C-2C52-6746-88F2-76827A4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8A6-181C-0747-8B5C-6C7827C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D567E-11B6-3A47-90E1-F2536F12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614B5-78A8-FA47-AC4C-EC5AE5C3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A534-7473-E640-8AA5-67D462951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77C3F-7993-E34D-8661-DA0F81D7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B2FC3-4EC9-D848-A88D-86265A19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D367-BB41-5E41-B74E-FA4C228E6028}" type="datetime1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41437-218B-FF4E-BF9A-8CE59F6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EDD4-E6E0-694A-988C-62CE4640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479-3324-4E42-B3DE-A3E6C35F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357DC-E788-4442-AC50-74E5ED98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9792-0C46-2143-B432-39614DAD97EC}" type="datetime1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5529E-0CE0-4148-BD91-9A83A18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B84F-7825-B34A-8779-38998A2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3602D-7F26-394C-9B5B-A3E9A54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E3CE-2A8A-634B-9214-15FD42173A02}" type="datetime1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85A7-8B42-894D-BC57-0CEE2D62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6091-BE64-0F43-BAC4-FE06C1C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4F6E-A86A-2249-AF0B-B1C095C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5EA8-B2EE-2746-973B-D3754CE9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D279-8193-7A4D-9CFD-9A2BEE0F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71EF-77B8-4C40-BB71-D2478B54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5D00-3E18-0740-B663-087034ADDCC4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9B40-B73A-F049-8272-B82A66D3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87C2-70C1-DB47-9EF9-FB6D93D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9B14-AA12-6A45-BF39-7BB2D65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65F26-BC47-6B46-BF40-26E0170C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66F5-4DA8-854F-BF77-0CBDC176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D523-2FF4-744F-88D7-C7B88A4B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9E3-F72E-674E-99A6-2018DB77DE70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58CF-9E47-A54B-B61A-5AF9CA4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A84-A3F1-FC42-BF86-60D02C4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0D5E2-6AE6-814A-ABE9-F02CB294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AC6B-CC1D-1F4B-B268-8CE927FD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2B1F-802D-1A44-B3B1-602E24F0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DF28-F0E0-094C-A2F4-E232D6A2B849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F401-D880-7646-A777-321F9DFBA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815-DCEF-2A48-A875-B116096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E40E-30B3-2D47-B5A1-64C5BCF73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419100"/>
            <a:ext cx="11353801" cy="60388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419098" y="2505723"/>
            <a:ext cx="11353801" cy="1846555"/>
            <a:chOff x="6650759" y="4894168"/>
            <a:chExt cx="11117696" cy="3693109"/>
          </a:xfrm>
        </p:grpSpPr>
        <p:sp>
          <p:nvSpPr>
            <p:cNvPr id="9" name="TextBox 8"/>
            <p:cNvSpPr txBox="1"/>
            <p:nvPr/>
          </p:nvSpPr>
          <p:spPr>
            <a:xfrm>
              <a:off x="6650759" y="4894168"/>
              <a:ext cx="11117696" cy="326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Implémentation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d’un service de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mobilité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partagée</a:t>
              </a:r>
              <a:r>
                <a:rPr lang="en-US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 </a:t>
              </a:r>
              <a:r>
                <a:rPr lang="fr-FR" sz="50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intelligente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861261" y="8483367"/>
              <a:ext cx="4655127" cy="103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7939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9AAF19-2B5D-DD4A-B913-A7750322138C}"/>
              </a:ext>
            </a:extLst>
          </p:cNvPr>
          <p:cNvGrpSpPr/>
          <p:nvPr/>
        </p:nvGrpSpPr>
        <p:grpSpPr>
          <a:xfrm>
            <a:off x="4456261" y="1697028"/>
            <a:ext cx="7097485" cy="814922"/>
            <a:chOff x="4296043" y="487220"/>
            <a:chExt cx="7097485" cy="81492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93B2A10-41D5-C140-AFDC-AC3D78AC8D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10080A-12A8-3545-9348-93DFCDD9A0F2}"/>
                </a:ext>
              </a:extLst>
            </p:cNvPr>
            <p:cNvSpPr/>
            <p:nvPr/>
          </p:nvSpPr>
          <p:spPr>
            <a:xfrm>
              <a:off x="6397416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S’inscrire et activer son Compte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ED9E-2F05-0143-9D11-7C6DD30C34D3}"/>
              </a:ext>
            </a:extLst>
          </p:cNvPr>
          <p:cNvGrpSpPr/>
          <p:nvPr/>
        </p:nvGrpSpPr>
        <p:grpSpPr>
          <a:xfrm>
            <a:off x="4456260" y="3006521"/>
            <a:ext cx="7097485" cy="814922"/>
            <a:chOff x="4296043" y="487220"/>
            <a:chExt cx="7097485" cy="81492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4AD8E88-3AA2-C743-9349-6E6275ADD1D4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78E30-A879-4A41-98AC-3A668D609969}"/>
                </a:ext>
              </a:extLst>
            </p:cNvPr>
            <p:cNvSpPr/>
            <p:nvPr/>
          </p:nvSpPr>
          <p:spPr>
            <a:xfrm>
              <a:off x="6397417" y="709250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les offres planifiées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C7B998-8B08-8840-8EA5-A34F157247E0}"/>
              </a:ext>
            </a:extLst>
          </p:cNvPr>
          <p:cNvGrpSpPr/>
          <p:nvPr/>
        </p:nvGrpSpPr>
        <p:grpSpPr>
          <a:xfrm>
            <a:off x="4470294" y="4316014"/>
            <a:ext cx="7097485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3EBB37F-250B-164B-8556-BE873556847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1F17E9-80C0-FA4E-97EA-45B48237FDDA}"/>
                </a:ext>
              </a:extLst>
            </p:cNvPr>
            <p:cNvSpPr/>
            <p:nvPr/>
          </p:nvSpPr>
          <p:spPr>
            <a:xfrm>
              <a:off x="6673188" y="710015"/>
              <a:ext cx="3215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Terminer le processus KYC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3D924FD-6AE5-2D45-9DB2-69A57BF2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06" y="3098527"/>
            <a:ext cx="2237792" cy="2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0065 -0.3902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85EC1A-C0D7-734D-B8BF-3768FDF892B8}"/>
              </a:ext>
            </a:extLst>
          </p:cNvPr>
          <p:cNvGrpSpPr/>
          <p:nvPr/>
        </p:nvGrpSpPr>
        <p:grpSpPr>
          <a:xfrm>
            <a:off x="6010221" y="1289567"/>
            <a:ext cx="5980260" cy="814922"/>
            <a:chOff x="4296043" y="487220"/>
            <a:chExt cx="7097485" cy="81492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53301A0-CCD9-384B-A2B6-5E0BCFE89912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198857-A6F0-3546-84B5-C3D1BD90B61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Démarrer un trajet instantané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8D27B8-07BC-BF4B-B593-1113718235D3}"/>
              </a:ext>
            </a:extLst>
          </p:cNvPr>
          <p:cNvSpPr txBox="1"/>
          <p:nvPr/>
        </p:nvSpPr>
        <p:spPr>
          <a:xfrm>
            <a:off x="5358204" y="112988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6551A96-729B-4B41-9A0B-0A9BA165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80" y="1484848"/>
            <a:ext cx="1190636" cy="119063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6F8EEF2-DC9A-D446-BCD3-8AC366F12C74}"/>
              </a:ext>
            </a:extLst>
          </p:cNvPr>
          <p:cNvGrpSpPr/>
          <p:nvPr/>
        </p:nvGrpSpPr>
        <p:grpSpPr>
          <a:xfrm>
            <a:off x="6010221" y="2173142"/>
            <a:ext cx="5980260" cy="814922"/>
            <a:chOff x="4296043" y="487220"/>
            <a:chExt cx="7097485" cy="81492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AFF2762-7C67-F841-9FE7-6C6CD73C2F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Publier une offre planifiée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46874D-452C-D34E-A2F1-89F7456F87B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r-FR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F98CDB-E6D6-2942-9578-BF07869541F7}"/>
              </a:ext>
            </a:extLst>
          </p:cNvPr>
          <p:cNvGrpSpPr/>
          <p:nvPr/>
        </p:nvGrpSpPr>
        <p:grpSpPr>
          <a:xfrm>
            <a:off x="6010221" y="3306900"/>
            <a:ext cx="5980260" cy="814922"/>
            <a:chOff x="4296043" y="487220"/>
            <a:chExt cx="7097485" cy="81492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D0EDEB2F-976B-8A43-91C2-05B95B4A784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7AD3AD-D7A1-E04E-B791-9F5BC2348E7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Demander un covoiturage instantané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A1E5FB-94A1-CA4B-B72A-C9D14805441D}"/>
              </a:ext>
            </a:extLst>
          </p:cNvPr>
          <p:cNvGrpSpPr/>
          <p:nvPr/>
        </p:nvGrpSpPr>
        <p:grpSpPr>
          <a:xfrm>
            <a:off x="5995803" y="4285768"/>
            <a:ext cx="5980260" cy="814922"/>
            <a:chOff x="4296043" y="487220"/>
            <a:chExt cx="7097485" cy="814922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2976B0C-A12C-3241-94F3-E365AF455A0F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82BBA8B-D7BB-A941-90A9-5351627C4706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Prendre une place en planifié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2E1F666-B9A9-FB43-BFB7-438A13A52AA0}"/>
              </a:ext>
            </a:extLst>
          </p:cNvPr>
          <p:cNvGrpSpPr/>
          <p:nvPr/>
        </p:nvGrpSpPr>
        <p:grpSpPr>
          <a:xfrm>
            <a:off x="4796836" y="5441119"/>
            <a:ext cx="5980260" cy="814922"/>
            <a:chOff x="4296043" y="487220"/>
            <a:chExt cx="7097485" cy="81492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E98F7DA-FA01-2941-B67C-F75A4218D60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7B92EA-42EC-C94A-9AF0-ADFA5773408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Consulter l’historiques de ses trajets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1D67620-8C7C-F04E-860C-264B26669307}"/>
              </a:ext>
            </a:extLst>
          </p:cNvPr>
          <p:cNvSpPr txBox="1"/>
          <p:nvPr/>
        </p:nvSpPr>
        <p:spPr>
          <a:xfrm>
            <a:off x="5388703" y="3216347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>
                <a:solidFill>
                  <a:schemeClr val="bg1"/>
                </a:solidFill>
              </a:rPr>
              <a:t>{</a:t>
            </a:r>
            <a:endParaRPr lang="fr-FR" sz="7200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BD7297-8EE3-9348-811C-5A7281E0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87" y="3652883"/>
            <a:ext cx="1190636" cy="11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5704866" y="494571"/>
            <a:ext cx="460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fonctionnels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EADA8-D7AC-3141-953C-0CD127A8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19" y="272454"/>
            <a:ext cx="8829380" cy="60669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F9E54C-5371-BD42-8A74-8E56D9C6B0E5}"/>
              </a:ext>
            </a:extLst>
          </p:cNvPr>
          <p:cNvSpPr/>
          <p:nvPr/>
        </p:nvSpPr>
        <p:spPr>
          <a:xfrm>
            <a:off x="6907060" y="6414046"/>
            <a:ext cx="325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83933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3349736" y="494571"/>
            <a:ext cx="884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 non fonctionnels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F1EBA9-63C0-AF48-BE5A-E28AA0B6432A}"/>
              </a:ext>
            </a:extLst>
          </p:cNvPr>
          <p:cNvGrpSpPr/>
          <p:nvPr/>
        </p:nvGrpSpPr>
        <p:grpSpPr>
          <a:xfrm>
            <a:off x="4862136" y="1811400"/>
            <a:ext cx="5980260" cy="814922"/>
            <a:chOff x="4296043" y="487220"/>
            <a:chExt cx="7097485" cy="81492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A51EE96-6BA3-A546-858E-3CCC18C027B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01EFFE-5BCC-C54F-9E82-E038944355A7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Performance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E6F9E7-E6AD-3247-B765-DF32F9C26537}"/>
              </a:ext>
            </a:extLst>
          </p:cNvPr>
          <p:cNvGrpSpPr/>
          <p:nvPr/>
        </p:nvGrpSpPr>
        <p:grpSpPr>
          <a:xfrm>
            <a:off x="4862136" y="3262469"/>
            <a:ext cx="5980260" cy="814922"/>
            <a:chOff x="4296043" y="487220"/>
            <a:chExt cx="7097485" cy="81492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F6D302A-62C0-2A40-B4D3-6479CB912E4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D561DB-E155-DD47-98FE-1FD9C5B7C7A5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Tests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B633A-7A03-F641-8262-9878DC3CC41A}"/>
              </a:ext>
            </a:extLst>
          </p:cNvPr>
          <p:cNvGrpSpPr/>
          <p:nvPr/>
        </p:nvGrpSpPr>
        <p:grpSpPr>
          <a:xfrm>
            <a:off x="4862136" y="4713538"/>
            <a:ext cx="5980260" cy="814922"/>
            <a:chOff x="4296043" y="487220"/>
            <a:chExt cx="7097485" cy="81492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B35B42-79C2-F94D-BF65-0D400E08793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C6B1A5-D43B-F345-95BE-00EC49F2A44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Structure du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85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15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D645C-3F11-EA42-B618-1C40F8764BAD}"/>
              </a:ext>
            </a:extLst>
          </p:cNvPr>
          <p:cNvSpPr txBox="1"/>
          <p:nvPr/>
        </p:nvSpPr>
        <p:spPr>
          <a:xfrm>
            <a:off x="6267626" y="3075057"/>
            <a:ext cx="303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Logigramme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94699-1BA0-1544-9754-FFAB1348C6BD}"/>
              </a:ext>
            </a:extLst>
          </p:cNvPr>
          <p:cNvGrpSpPr/>
          <p:nvPr/>
        </p:nvGrpSpPr>
        <p:grpSpPr>
          <a:xfrm>
            <a:off x="4796836" y="2963999"/>
            <a:ext cx="5980260" cy="814922"/>
            <a:chOff x="4296043" y="487220"/>
            <a:chExt cx="7097485" cy="81492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E8F1229-F024-4D47-BB2D-8C948F7299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40B927-8E71-1047-85ED-50A45E4F234E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Passager enregistre une demande.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ECC913-F671-D04A-BFCD-339A9307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003" y="1198179"/>
            <a:ext cx="8795410" cy="56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6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-0.21389 C 1.45833E-6 -0.30949 -0.08854 -0.42778 -0.16094 -0.42778 C -0.21485 -0.42778 -0.15339 -0.42547 -0.20729 -0.42547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87165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</a:rPr>
              <a:t>Implémentation et tests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78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9A9B0-EAAD-2044-95A4-2EB7116F6C72}"/>
              </a:ext>
            </a:extLst>
          </p:cNvPr>
          <p:cNvSpPr txBox="1"/>
          <p:nvPr/>
        </p:nvSpPr>
        <p:spPr>
          <a:xfrm>
            <a:off x="5620982" y="3075057"/>
            <a:ext cx="457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Architecture globale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7376-4873-C846-8D1F-F0032518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44" y="717016"/>
            <a:ext cx="7016685" cy="1589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4773C-1040-584F-A2CC-0FF0372BA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543" y="2408537"/>
            <a:ext cx="7016686" cy="240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74315-7CBC-CD4E-A724-434026F36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220" y="4956578"/>
            <a:ext cx="7019009" cy="13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16 L -0.00013 -0.21481 C -0.00013 -0.31042 -0.04883 -0.45185 -0.08854 -0.45185 C -0.11367 -0.45185 -0.14427 -0.44931 -0.16953 -0.44931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B2904-2527-894C-8B56-950634CF9DC8}"/>
              </a:ext>
            </a:extLst>
          </p:cNvPr>
          <p:cNvSpPr txBox="1"/>
          <p:nvPr/>
        </p:nvSpPr>
        <p:spPr>
          <a:xfrm>
            <a:off x="3869479" y="3075057"/>
            <a:ext cx="796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Architecture de l’application cliente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C9340D-2F3B-EE44-8213-38666AB929F8}"/>
              </a:ext>
            </a:extLst>
          </p:cNvPr>
          <p:cNvGrpSpPr/>
          <p:nvPr/>
        </p:nvGrpSpPr>
        <p:grpSpPr>
          <a:xfrm>
            <a:off x="4021017" y="4093441"/>
            <a:ext cx="2753973" cy="1953670"/>
            <a:chOff x="6316195" y="254812"/>
            <a:chExt cx="2753973" cy="19536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111134-50C5-9B4B-B498-C64355DEBECC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37B6EA-2CD9-E94E-A83C-83DDEDF6A2EE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Vue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AA7792-4225-4648-B224-CEAE28550107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C’est ce que l’utilisateur voit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7CDB76-C671-8647-BFD2-45AF1C15C3B6}"/>
              </a:ext>
            </a:extLst>
          </p:cNvPr>
          <p:cNvGrpSpPr/>
          <p:nvPr/>
        </p:nvGrpSpPr>
        <p:grpSpPr>
          <a:xfrm>
            <a:off x="6409979" y="945816"/>
            <a:ext cx="2753973" cy="1953670"/>
            <a:chOff x="6316195" y="254812"/>
            <a:chExt cx="2753973" cy="195367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1B6327-F504-BB4D-B4B6-A8BD35906E24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11799F-B370-CA40-8838-AF76E5E3D879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Contrôleur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CFC7F9-13F2-5245-B30A-10E863D35075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Il récupère et formate les informations du modèle pour les passer à la vue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CCF082-84DA-9A4B-9FCD-D1FD0D187F0F}"/>
              </a:ext>
            </a:extLst>
          </p:cNvPr>
          <p:cNvGrpSpPr/>
          <p:nvPr/>
        </p:nvGrpSpPr>
        <p:grpSpPr>
          <a:xfrm>
            <a:off x="8988055" y="4134086"/>
            <a:ext cx="2753973" cy="1953670"/>
            <a:chOff x="6316195" y="254812"/>
            <a:chExt cx="2753973" cy="195367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4AE32F3-B89C-E041-8741-6005550A8846}"/>
                </a:ext>
              </a:extLst>
            </p:cNvPr>
            <p:cNvSpPr/>
            <p:nvPr/>
          </p:nvSpPr>
          <p:spPr>
            <a:xfrm>
              <a:off x="6316195" y="254812"/>
              <a:ext cx="2749563" cy="195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F059FF-954D-3A4F-A5CE-BCCAB0A94E8B}"/>
                </a:ext>
              </a:extLst>
            </p:cNvPr>
            <p:cNvSpPr/>
            <p:nvPr/>
          </p:nvSpPr>
          <p:spPr>
            <a:xfrm>
              <a:off x="6316197" y="254812"/>
              <a:ext cx="2753971" cy="40011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sz="2000" b="1" dirty="0"/>
                <a:t>Model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F72161-AEF0-5949-B0C7-5CA636820989}"/>
                </a:ext>
              </a:extLst>
            </p:cNvPr>
            <p:cNvSpPr txBox="1"/>
            <p:nvPr/>
          </p:nvSpPr>
          <p:spPr>
            <a:xfrm>
              <a:off x="6405572" y="783504"/>
              <a:ext cx="2574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" sz="2000" b="1" dirty="0">
                  <a:solidFill>
                    <a:schemeClr val="bg1"/>
                  </a:solidFill>
                  <a:latin typeface="Playfair Display" charset="0"/>
                </a:rPr>
                <a:t>Il contient la logique de l’application</a:t>
              </a:r>
            </a:p>
          </p:txBody>
        </p:sp>
      </p:grpSp>
      <p:sp>
        <p:nvSpPr>
          <p:cNvPr id="6" name="Bent Arrow 5">
            <a:extLst>
              <a:ext uri="{FF2B5EF4-FFF2-40B4-BE49-F238E27FC236}">
                <a16:creationId xmlns:a16="http://schemas.microsoft.com/office/drawing/2014/main" id="{3AA3F328-04BC-C548-93A3-FCB0083970B9}"/>
              </a:ext>
            </a:extLst>
          </p:cNvPr>
          <p:cNvSpPr/>
          <p:nvPr/>
        </p:nvSpPr>
        <p:spPr>
          <a:xfrm>
            <a:off x="5300185" y="1820766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noFill/>
          <a:ln w="38100" cap="rnd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EF61A698-D90E-2E4C-BA76-B7236F0F859F}"/>
              </a:ext>
            </a:extLst>
          </p:cNvPr>
          <p:cNvSpPr/>
          <p:nvPr/>
        </p:nvSpPr>
        <p:spPr>
          <a:xfrm rot="10800000">
            <a:off x="6801016" y="3698118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 cap="rnd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Bent Arrow 50">
            <a:extLst>
              <a:ext uri="{FF2B5EF4-FFF2-40B4-BE49-F238E27FC236}">
                <a16:creationId xmlns:a16="http://schemas.microsoft.com/office/drawing/2014/main" id="{7F331113-A7A9-A542-B845-D08AA5545D06}"/>
              </a:ext>
            </a:extLst>
          </p:cNvPr>
          <p:cNvSpPr/>
          <p:nvPr/>
        </p:nvSpPr>
        <p:spPr>
          <a:xfrm flipV="1">
            <a:off x="7929588" y="3711336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 cap="rnd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Bent Arrow 51">
            <a:extLst>
              <a:ext uri="{FF2B5EF4-FFF2-40B4-BE49-F238E27FC236}">
                <a16:creationId xmlns:a16="http://schemas.microsoft.com/office/drawing/2014/main" id="{18917A34-9CE3-9845-A26C-47FE2B33AC16}"/>
              </a:ext>
            </a:extLst>
          </p:cNvPr>
          <p:cNvSpPr/>
          <p:nvPr/>
        </p:nvSpPr>
        <p:spPr>
          <a:xfrm flipH="1">
            <a:off x="9319840" y="1952709"/>
            <a:ext cx="1042996" cy="1672156"/>
          </a:xfrm>
          <a:prstGeom prst="bentArrow">
            <a:avLst>
              <a:gd name="adj1" fmla="val 10388"/>
              <a:gd name="adj2" fmla="val 32306"/>
              <a:gd name="adj3" fmla="val 25000"/>
              <a:gd name="adj4" fmla="val 43750"/>
            </a:avLst>
          </a:prstGeom>
          <a:noFill/>
          <a:ln w="38100" cap="rnd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5DD41E-898A-4B4C-BF78-1803D27EDEDC}"/>
              </a:ext>
            </a:extLst>
          </p:cNvPr>
          <p:cNvSpPr txBox="1"/>
          <p:nvPr/>
        </p:nvSpPr>
        <p:spPr>
          <a:xfrm>
            <a:off x="3625499" y="2650289"/>
            <a:ext cx="178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Interactions utilisateurs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CB90CB-9B08-E842-B29F-1AFD71B17F0E}"/>
              </a:ext>
            </a:extLst>
          </p:cNvPr>
          <p:cNvSpPr txBox="1"/>
          <p:nvPr/>
        </p:nvSpPr>
        <p:spPr>
          <a:xfrm>
            <a:off x="10523134" y="2650288"/>
            <a:ext cx="178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Notifie</a:t>
            </a:r>
          </a:p>
        </p:txBody>
      </p:sp>
    </p:spTree>
    <p:extLst>
      <p:ext uri="{BB962C8B-B14F-4D97-AF65-F5344CB8AC3E}">
        <p14:creationId xmlns:p14="http://schemas.microsoft.com/office/powerpoint/2010/main" val="285100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L -0.00013 -0.21435 C -0.00013 -0.31019 -0.00937 -0.42824 -0.01693 -0.42824 L -0.03385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49" grpId="0" animBg="1"/>
      <p:bldP spid="51" grpId="0" animBg="1"/>
      <p:bldP spid="52" grpId="0" animBg="1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DE6D0E-7E6F-8D48-BE6F-8F1B7815F881}"/>
              </a:ext>
            </a:extLst>
          </p:cNvPr>
          <p:cNvSpPr txBox="1"/>
          <p:nvPr/>
        </p:nvSpPr>
        <p:spPr>
          <a:xfrm>
            <a:off x="5620982" y="3075057"/>
            <a:ext cx="515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Difficultés rencontrées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42EEE6-773E-5B49-9A6D-F34BB1D8737D}"/>
              </a:ext>
            </a:extLst>
          </p:cNvPr>
          <p:cNvGrpSpPr/>
          <p:nvPr/>
        </p:nvGrpSpPr>
        <p:grpSpPr>
          <a:xfrm>
            <a:off x="4796836" y="894681"/>
            <a:ext cx="5980260" cy="814922"/>
            <a:chOff x="4296043" y="487220"/>
            <a:chExt cx="7097485" cy="81492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7295EA4-6F53-944A-96E5-F743D8F4D078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97E90-FB1F-9E47-9C76-1C3FE96B1BB3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Contrôleurs avec plus qu’une responsabilité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325F0-7648-5344-A719-9348F4CCA8D3}"/>
              </a:ext>
            </a:extLst>
          </p:cNvPr>
          <p:cNvGrpSpPr/>
          <p:nvPr/>
        </p:nvGrpSpPr>
        <p:grpSpPr>
          <a:xfrm>
            <a:off x="4796836" y="2196823"/>
            <a:ext cx="5980260" cy="814922"/>
            <a:chOff x="4296043" y="487220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56FB4D0-AC4F-2D4B-A189-77CE745FA1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4E0505-B994-DA43-BA81-24D552A38094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Code difficile à tester </a:t>
              </a:r>
            </a:p>
          </p:txBody>
        </p:sp>
      </p:grpSp>
      <p:sp>
        <p:nvSpPr>
          <p:cNvPr id="31" name="Down Arrow 30">
            <a:extLst>
              <a:ext uri="{FF2B5EF4-FFF2-40B4-BE49-F238E27FC236}">
                <a16:creationId xmlns:a16="http://schemas.microsoft.com/office/drawing/2014/main" id="{7BE39E06-3167-D342-B4BC-AAB0ACA41F73}"/>
              </a:ext>
            </a:extLst>
          </p:cNvPr>
          <p:cNvSpPr/>
          <p:nvPr/>
        </p:nvSpPr>
        <p:spPr>
          <a:xfrm>
            <a:off x="7756635" y="3183697"/>
            <a:ext cx="465674" cy="178214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680A03-ACFD-024D-8982-59D10EE48764}"/>
              </a:ext>
            </a:extLst>
          </p:cNvPr>
          <p:cNvSpPr txBox="1"/>
          <p:nvPr/>
        </p:nvSpPr>
        <p:spPr>
          <a:xfrm>
            <a:off x="7118704" y="4998060"/>
            <a:ext cx="178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9166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046 L 3.95833E-6 -0.21435 C 3.95833E-6 -0.31019 -0.0487 -0.42824 -0.08842 -0.42824 L -0.17709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9BC4D-C3F0-6F4B-806F-7ABD457A33BB}"/>
              </a:ext>
            </a:extLst>
          </p:cNvPr>
          <p:cNvSpPr txBox="1"/>
          <p:nvPr/>
        </p:nvSpPr>
        <p:spPr>
          <a:xfrm>
            <a:off x="3713352" y="140628"/>
            <a:ext cx="178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MVVM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2C340-9988-F249-9D21-12EA5A7A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59" y="2265420"/>
            <a:ext cx="7716814" cy="2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628087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419100" y="832977"/>
            <a:ext cx="338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Plan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86" y="1473806"/>
            <a:ext cx="3093844" cy="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/>
          </a:p>
        </p:txBody>
      </p:sp>
      <p:grpSp>
        <p:nvGrpSpPr>
          <p:cNvPr id="9" name="Group 8"/>
          <p:cNvGrpSpPr/>
          <p:nvPr/>
        </p:nvGrpSpPr>
        <p:grpSpPr>
          <a:xfrm>
            <a:off x="473867" y="1772494"/>
            <a:ext cx="3082834" cy="2742282"/>
            <a:chOff x="944559" y="4295293"/>
            <a:chExt cx="6165668" cy="5484564"/>
          </a:xfrm>
        </p:grpSpPr>
        <p:sp>
          <p:nvSpPr>
            <p:cNvPr id="22" name="TextBox 21"/>
            <p:cNvSpPr txBox="1"/>
            <p:nvPr/>
          </p:nvSpPr>
          <p:spPr>
            <a:xfrm>
              <a:off x="1697685" y="4295293"/>
              <a:ext cx="54125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 du projet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7683" y="7150909"/>
              <a:ext cx="541254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Analyse des besoins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4559" y="4452300"/>
              <a:ext cx="327911" cy="327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32550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5194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36315" y="830959"/>
            <a:ext cx="3321914" cy="5196083"/>
            <a:chOff x="11177433" y="1757552"/>
            <a:chExt cx="6521544" cy="10200896"/>
          </a:xfrm>
        </p:grpSpPr>
        <p:pic>
          <p:nvPicPr>
            <p:cNvPr id="34" name="Picture 33" descr="iPhone6_mockup_front_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7433" y="1757552"/>
              <a:ext cx="6521544" cy="1020089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12425065" y="3332480"/>
              <a:ext cx="3956200" cy="7012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850429" y="4258778"/>
            <a:ext cx="270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91CC0-D7B6-BC49-AF46-7EA369EF0F61}"/>
              </a:ext>
            </a:extLst>
          </p:cNvPr>
          <p:cNvSpPr txBox="1"/>
          <p:nvPr/>
        </p:nvSpPr>
        <p:spPr>
          <a:xfrm>
            <a:off x="1066894" y="3607132"/>
            <a:ext cx="481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1- Etude fonctionnelle</a:t>
            </a:r>
          </a:p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2- Aperçu de l’algorithme de covoiturage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51BD1CD1-C2C5-9648-9A62-EA28086CC0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127" b="9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85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E7AE8-EAD6-3146-BAB7-850A598D5A16}"/>
              </a:ext>
            </a:extLst>
          </p:cNvPr>
          <p:cNvSpPr txBox="1"/>
          <p:nvPr/>
        </p:nvSpPr>
        <p:spPr>
          <a:xfrm>
            <a:off x="5814860" y="3075057"/>
            <a:ext cx="407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Intére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̂</a:t>
            </a:r>
            <a:r>
              <a:rPr lang="en-US" sz="4000" b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ts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tests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45DDF5-CB9F-CD43-ADE4-80388614049B}"/>
              </a:ext>
            </a:extLst>
          </p:cNvPr>
          <p:cNvGrpSpPr/>
          <p:nvPr/>
        </p:nvGrpSpPr>
        <p:grpSpPr>
          <a:xfrm>
            <a:off x="4796836" y="894681"/>
            <a:ext cx="5980260" cy="814922"/>
            <a:chOff x="4296043" y="487220"/>
            <a:chExt cx="7097485" cy="81492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1AAC7F-99AE-C44B-867B-FA2C43137FE3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FBD5C-BD13-CA48-A9C1-BA58CA1DF2BF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" dirty="0">
                  <a:solidFill>
                    <a:schemeClr val="bg1"/>
                  </a:solidFill>
                  <a:latin typeface="Lato" charset="0"/>
                </a:rPr>
                <a:t>Montrer que notre code fonctionne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9D2515-1890-DE44-98D7-04A4C19EC312}"/>
              </a:ext>
            </a:extLst>
          </p:cNvPr>
          <p:cNvGrpSpPr/>
          <p:nvPr/>
        </p:nvGrpSpPr>
        <p:grpSpPr>
          <a:xfrm>
            <a:off x="4796836" y="2227151"/>
            <a:ext cx="5980260" cy="814922"/>
            <a:chOff x="4296043" y="487220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7D2B3AC-E714-5C4C-9DD7-8FBF2ED76746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94792F-7BF5-AF4D-94A8-2000984B87EE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" dirty="0">
                  <a:solidFill>
                    <a:schemeClr val="bg1"/>
                  </a:solidFill>
                  <a:latin typeface="Lato" charset="0"/>
                </a:rPr>
                <a:t>Prévenir les bugs et les régressions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BFB415-E2D5-F742-A475-80C880C66170}"/>
              </a:ext>
            </a:extLst>
          </p:cNvPr>
          <p:cNvGrpSpPr/>
          <p:nvPr/>
        </p:nvGrpSpPr>
        <p:grpSpPr>
          <a:xfrm>
            <a:off x="4782418" y="3559621"/>
            <a:ext cx="5980260" cy="814922"/>
            <a:chOff x="4296043" y="487220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88883D7-B24B-2846-998A-7D3ABAB8448C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AEFC63-2ADD-7248-9831-B2BE3CB2A95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Penser</a:t>
              </a:r>
              <a:r>
                <a:rPr lang="en-US" dirty="0">
                  <a:solidFill>
                    <a:schemeClr val="bg1"/>
                  </a:solidFill>
                  <a:latin typeface="Lato" charset="0"/>
                </a:rPr>
                <a:t> les classes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84638-51EB-3045-88E2-90DB37022E0D}"/>
              </a:ext>
            </a:extLst>
          </p:cNvPr>
          <p:cNvGrpSpPr/>
          <p:nvPr/>
        </p:nvGrpSpPr>
        <p:grpSpPr>
          <a:xfrm>
            <a:off x="4768000" y="4892091"/>
            <a:ext cx="5980260" cy="814922"/>
            <a:chOff x="4296043" y="487220"/>
            <a:chExt cx="7097485" cy="8149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5CD19D8-B90B-3B4A-887A-0E0CBC6485D1}"/>
                </a:ext>
              </a:extLst>
            </p:cNvPr>
            <p:cNvSpPr/>
            <p:nvPr/>
          </p:nvSpPr>
          <p:spPr>
            <a:xfrm>
              <a:off x="4296043" y="487220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D5964F-AF23-0B41-9B58-40D41ABB8CA2}"/>
                </a:ext>
              </a:extLst>
            </p:cNvPr>
            <p:cNvSpPr/>
            <p:nvPr/>
          </p:nvSpPr>
          <p:spPr>
            <a:xfrm>
              <a:off x="4451967" y="710015"/>
              <a:ext cx="6751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" dirty="0">
                  <a:solidFill>
                    <a:schemeClr val="bg1"/>
                  </a:solidFill>
                  <a:latin typeface="Lato" charset="0"/>
                </a:rPr>
                <a:t>Offrir une documentation du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26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46 L -4.16667E-7 -0.21435 C -4.16667E-7 -0.31019 -0.0487 -0.42824 -0.08841 -0.42824 L -0.17708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3- Démo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8C04-4583-AD42-83CB-1866A933E340}"/>
              </a:ext>
            </a:extLst>
          </p:cNvPr>
          <p:cNvSpPr txBox="1"/>
          <p:nvPr/>
        </p:nvSpPr>
        <p:spPr>
          <a:xfrm>
            <a:off x="5814860" y="3075057"/>
            <a:ext cx="407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Outils</a:t>
            </a:r>
            <a:r>
              <a:rPr lang="en-US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pour tester</a:t>
            </a:r>
          </a:p>
        </p:txBody>
      </p:sp>
    </p:spTree>
    <p:extLst>
      <p:ext uri="{BB962C8B-B14F-4D97-AF65-F5344CB8AC3E}">
        <p14:creationId xmlns:p14="http://schemas.microsoft.com/office/powerpoint/2010/main" val="365799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46 L -4.16667E-7 -0.21435 C -4.16667E-7 -0.31019 -0.0487 -0.42824 -0.08841 -0.42824 L -0.17708 -0.42824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28664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2008427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3417104"/>
            <a:ext cx="315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1- Architecture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Tests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3- Démo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68C04-4583-AD42-83CB-1866A933E340}"/>
              </a:ext>
            </a:extLst>
          </p:cNvPr>
          <p:cNvSpPr txBox="1"/>
          <p:nvPr/>
        </p:nvSpPr>
        <p:spPr>
          <a:xfrm>
            <a:off x="7096234" y="3075057"/>
            <a:ext cx="1512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Démo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8B8F4B-030E-744D-8265-2D68281AF0A4}"/>
              </a:ext>
            </a:extLst>
          </p:cNvPr>
          <p:cNvGrpSpPr/>
          <p:nvPr/>
        </p:nvGrpSpPr>
        <p:grpSpPr>
          <a:xfrm>
            <a:off x="7688869" y="89393"/>
            <a:ext cx="4254885" cy="6655421"/>
            <a:chOff x="11177433" y="1757552"/>
            <a:chExt cx="6521544" cy="10200896"/>
          </a:xfrm>
        </p:grpSpPr>
        <p:pic>
          <p:nvPicPr>
            <p:cNvPr id="19" name="Picture 18" descr="iPhone6_mockup_front_white.png">
              <a:extLst>
                <a:ext uri="{FF2B5EF4-FFF2-40B4-BE49-F238E27FC236}">
                  <a16:creationId xmlns:a16="http://schemas.microsoft.com/office/drawing/2014/main" id="{BB9ADFAC-42E5-2D4F-BE25-5BD95D930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7433" y="1757552"/>
              <a:ext cx="6521544" cy="1020089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979D5E-938F-264A-A51C-4E8CE07E6297}"/>
                </a:ext>
              </a:extLst>
            </p:cNvPr>
            <p:cNvSpPr/>
            <p:nvPr/>
          </p:nvSpPr>
          <p:spPr>
            <a:xfrm>
              <a:off x="12425065" y="3332480"/>
              <a:ext cx="3956200" cy="7012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4E82A9-4336-BF44-8AA7-3F23F2ACDFF1}"/>
              </a:ext>
            </a:extLst>
          </p:cNvPr>
          <p:cNvSpPr txBox="1"/>
          <p:nvPr/>
        </p:nvSpPr>
        <p:spPr>
          <a:xfrm>
            <a:off x="4845462" y="3266581"/>
            <a:ext cx="284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419074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3 L -0.00013 -0.21481 C -0.00013 -0.31065 -0.07643 -0.4287 -0.13854 -0.4287 L -0.2776 -0.4287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880859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6" name="Shape 2526"/>
          <p:cNvSpPr/>
          <p:nvPr/>
        </p:nvSpPr>
        <p:spPr>
          <a:xfrm>
            <a:off x="1414120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7" name="Shape 2527"/>
          <p:cNvSpPr/>
          <p:nvPr/>
        </p:nvSpPr>
        <p:spPr>
          <a:xfrm>
            <a:off x="1947381" y="204799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8" name="Shape 2528"/>
          <p:cNvSpPr/>
          <p:nvPr/>
        </p:nvSpPr>
        <p:spPr>
          <a:xfrm>
            <a:off x="2518732" y="206070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29" name="Shape 2529"/>
          <p:cNvSpPr/>
          <p:nvPr/>
        </p:nvSpPr>
        <p:spPr>
          <a:xfrm>
            <a:off x="3051993" y="204799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0" name="Shape 2530"/>
          <p:cNvSpPr/>
          <p:nvPr/>
        </p:nvSpPr>
        <p:spPr>
          <a:xfrm>
            <a:off x="3572557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1" name="Shape 2531"/>
          <p:cNvSpPr/>
          <p:nvPr/>
        </p:nvSpPr>
        <p:spPr>
          <a:xfrm>
            <a:off x="4105818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2" name="Shape 2532"/>
          <p:cNvSpPr/>
          <p:nvPr/>
        </p:nvSpPr>
        <p:spPr>
          <a:xfrm>
            <a:off x="4639079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3" name="Shape 2533"/>
          <p:cNvSpPr/>
          <p:nvPr/>
        </p:nvSpPr>
        <p:spPr>
          <a:xfrm>
            <a:off x="5172341" y="204799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4" name="Shape 2534"/>
          <p:cNvSpPr/>
          <p:nvPr/>
        </p:nvSpPr>
        <p:spPr>
          <a:xfrm>
            <a:off x="5705602" y="204799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5" name="Shape 2535"/>
          <p:cNvSpPr/>
          <p:nvPr/>
        </p:nvSpPr>
        <p:spPr>
          <a:xfrm>
            <a:off x="906252" y="2581256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6" name="Shape 2536"/>
          <p:cNvSpPr/>
          <p:nvPr/>
        </p:nvSpPr>
        <p:spPr>
          <a:xfrm>
            <a:off x="1414120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7" name="Shape 2537"/>
          <p:cNvSpPr/>
          <p:nvPr/>
        </p:nvSpPr>
        <p:spPr>
          <a:xfrm>
            <a:off x="1972774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8" name="Shape 2538"/>
          <p:cNvSpPr/>
          <p:nvPr/>
        </p:nvSpPr>
        <p:spPr>
          <a:xfrm>
            <a:off x="2506035" y="25812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39" name="Shape 2539"/>
          <p:cNvSpPr/>
          <p:nvPr/>
        </p:nvSpPr>
        <p:spPr>
          <a:xfrm>
            <a:off x="3013903" y="262569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0" name="Shape 2540"/>
          <p:cNvSpPr/>
          <p:nvPr/>
        </p:nvSpPr>
        <p:spPr>
          <a:xfrm>
            <a:off x="3547164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1" name="Shape 2541"/>
          <p:cNvSpPr/>
          <p:nvPr/>
        </p:nvSpPr>
        <p:spPr>
          <a:xfrm>
            <a:off x="4105818" y="260665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2" name="Shape 2542"/>
          <p:cNvSpPr/>
          <p:nvPr/>
        </p:nvSpPr>
        <p:spPr>
          <a:xfrm>
            <a:off x="4613686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3" name="Shape 2543"/>
          <p:cNvSpPr/>
          <p:nvPr/>
        </p:nvSpPr>
        <p:spPr>
          <a:xfrm>
            <a:off x="5146947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4" name="Shape 2544"/>
          <p:cNvSpPr/>
          <p:nvPr/>
        </p:nvSpPr>
        <p:spPr>
          <a:xfrm>
            <a:off x="5680208" y="25812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5" name="Shape 2545"/>
          <p:cNvSpPr/>
          <p:nvPr/>
        </p:nvSpPr>
        <p:spPr>
          <a:xfrm>
            <a:off x="880859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6" name="Shape 2546"/>
          <p:cNvSpPr/>
          <p:nvPr/>
        </p:nvSpPr>
        <p:spPr>
          <a:xfrm>
            <a:off x="1414120" y="313991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7" name="Shape 2547"/>
          <p:cNvSpPr/>
          <p:nvPr/>
        </p:nvSpPr>
        <p:spPr>
          <a:xfrm>
            <a:off x="1947381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8" name="Shape 2548"/>
          <p:cNvSpPr/>
          <p:nvPr/>
        </p:nvSpPr>
        <p:spPr>
          <a:xfrm>
            <a:off x="2480642" y="3222439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49" name="Shape 2549"/>
          <p:cNvSpPr/>
          <p:nvPr/>
        </p:nvSpPr>
        <p:spPr>
          <a:xfrm>
            <a:off x="3013903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0" name="Shape 2550"/>
          <p:cNvSpPr/>
          <p:nvPr/>
        </p:nvSpPr>
        <p:spPr>
          <a:xfrm>
            <a:off x="3547164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1" name="Shape 2551"/>
          <p:cNvSpPr/>
          <p:nvPr/>
        </p:nvSpPr>
        <p:spPr>
          <a:xfrm>
            <a:off x="4080425" y="31145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2" name="Shape 2552"/>
          <p:cNvSpPr/>
          <p:nvPr/>
        </p:nvSpPr>
        <p:spPr>
          <a:xfrm>
            <a:off x="4613686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3" name="Shape 2553"/>
          <p:cNvSpPr/>
          <p:nvPr/>
        </p:nvSpPr>
        <p:spPr>
          <a:xfrm>
            <a:off x="5146947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4" name="Shape 2554"/>
          <p:cNvSpPr/>
          <p:nvPr/>
        </p:nvSpPr>
        <p:spPr>
          <a:xfrm>
            <a:off x="5680208" y="312721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5" name="Shape 2555"/>
          <p:cNvSpPr/>
          <p:nvPr/>
        </p:nvSpPr>
        <p:spPr>
          <a:xfrm>
            <a:off x="880859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6" name="Shape 2556"/>
          <p:cNvSpPr/>
          <p:nvPr/>
        </p:nvSpPr>
        <p:spPr>
          <a:xfrm>
            <a:off x="1414120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7" name="Shape 2557"/>
          <p:cNvSpPr/>
          <p:nvPr/>
        </p:nvSpPr>
        <p:spPr>
          <a:xfrm>
            <a:off x="1947381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8" name="Shape 2558"/>
          <p:cNvSpPr/>
          <p:nvPr/>
        </p:nvSpPr>
        <p:spPr>
          <a:xfrm>
            <a:off x="2480642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59" name="Shape 2559"/>
          <p:cNvSpPr/>
          <p:nvPr/>
        </p:nvSpPr>
        <p:spPr>
          <a:xfrm>
            <a:off x="3013903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0" name="Shape 2560"/>
          <p:cNvSpPr/>
          <p:nvPr/>
        </p:nvSpPr>
        <p:spPr>
          <a:xfrm>
            <a:off x="3547164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1" name="Shape 2561"/>
          <p:cNvSpPr/>
          <p:nvPr/>
        </p:nvSpPr>
        <p:spPr>
          <a:xfrm>
            <a:off x="4080425" y="36731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2" name="Shape 2562"/>
          <p:cNvSpPr/>
          <p:nvPr/>
        </p:nvSpPr>
        <p:spPr>
          <a:xfrm>
            <a:off x="4613686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3" name="Shape 2563"/>
          <p:cNvSpPr/>
          <p:nvPr/>
        </p:nvSpPr>
        <p:spPr>
          <a:xfrm>
            <a:off x="5146947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4" name="Shape 2564"/>
          <p:cNvSpPr/>
          <p:nvPr/>
        </p:nvSpPr>
        <p:spPr>
          <a:xfrm>
            <a:off x="5680208" y="36477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5" name="Shape 2565"/>
          <p:cNvSpPr/>
          <p:nvPr/>
        </p:nvSpPr>
        <p:spPr>
          <a:xfrm>
            <a:off x="880859" y="420643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6" name="Shape 2566"/>
          <p:cNvSpPr/>
          <p:nvPr/>
        </p:nvSpPr>
        <p:spPr>
          <a:xfrm>
            <a:off x="1414120" y="420643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7" name="Shape 2567"/>
          <p:cNvSpPr/>
          <p:nvPr/>
        </p:nvSpPr>
        <p:spPr>
          <a:xfrm>
            <a:off x="1947381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8" name="Shape 2568"/>
          <p:cNvSpPr/>
          <p:nvPr/>
        </p:nvSpPr>
        <p:spPr>
          <a:xfrm>
            <a:off x="2480642" y="4181039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69" name="Shape 2569"/>
          <p:cNvSpPr/>
          <p:nvPr/>
        </p:nvSpPr>
        <p:spPr>
          <a:xfrm>
            <a:off x="3013903" y="4181039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0" name="Shape 2570"/>
          <p:cNvSpPr/>
          <p:nvPr/>
        </p:nvSpPr>
        <p:spPr>
          <a:xfrm>
            <a:off x="3547164" y="418738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1" name="Shape 2571"/>
          <p:cNvSpPr/>
          <p:nvPr/>
        </p:nvSpPr>
        <p:spPr>
          <a:xfrm>
            <a:off x="4080425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2" name="Shape 2572"/>
          <p:cNvSpPr/>
          <p:nvPr/>
        </p:nvSpPr>
        <p:spPr>
          <a:xfrm>
            <a:off x="4613686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3" name="Shape 2573"/>
          <p:cNvSpPr/>
          <p:nvPr/>
        </p:nvSpPr>
        <p:spPr>
          <a:xfrm>
            <a:off x="5146947" y="41810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4" name="Shape 2574"/>
          <p:cNvSpPr/>
          <p:nvPr/>
        </p:nvSpPr>
        <p:spPr>
          <a:xfrm>
            <a:off x="5692905" y="418104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5" name="Shape 2575"/>
          <p:cNvSpPr/>
          <p:nvPr/>
        </p:nvSpPr>
        <p:spPr>
          <a:xfrm>
            <a:off x="880859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6" name="Shape 2576"/>
          <p:cNvSpPr/>
          <p:nvPr/>
        </p:nvSpPr>
        <p:spPr>
          <a:xfrm>
            <a:off x="1414120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7" name="Shape 2577"/>
          <p:cNvSpPr/>
          <p:nvPr/>
        </p:nvSpPr>
        <p:spPr>
          <a:xfrm>
            <a:off x="1960077" y="471430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8" name="Shape 2578"/>
          <p:cNvSpPr/>
          <p:nvPr/>
        </p:nvSpPr>
        <p:spPr>
          <a:xfrm>
            <a:off x="2531429" y="471430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79" name="Shape 2579"/>
          <p:cNvSpPr/>
          <p:nvPr/>
        </p:nvSpPr>
        <p:spPr>
          <a:xfrm>
            <a:off x="3013903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0" name="Shape 2580"/>
          <p:cNvSpPr/>
          <p:nvPr/>
        </p:nvSpPr>
        <p:spPr>
          <a:xfrm>
            <a:off x="3547164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1" name="Shape 2581"/>
          <p:cNvSpPr/>
          <p:nvPr/>
        </p:nvSpPr>
        <p:spPr>
          <a:xfrm>
            <a:off x="4080425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2" name="Shape 2582"/>
          <p:cNvSpPr/>
          <p:nvPr/>
        </p:nvSpPr>
        <p:spPr>
          <a:xfrm>
            <a:off x="4613686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3" name="Shape 2583"/>
          <p:cNvSpPr/>
          <p:nvPr/>
        </p:nvSpPr>
        <p:spPr>
          <a:xfrm>
            <a:off x="5146947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4" name="Shape 2584"/>
          <p:cNvSpPr/>
          <p:nvPr/>
        </p:nvSpPr>
        <p:spPr>
          <a:xfrm>
            <a:off x="5680208" y="471430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5" name="Shape 2585"/>
          <p:cNvSpPr/>
          <p:nvPr/>
        </p:nvSpPr>
        <p:spPr>
          <a:xfrm>
            <a:off x="6276953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6" name="Shape 2586"/>
          <p:cNvSpPr/>
          <p:nvPr/>
        </p:nvSpPr>
        <p:spPr>
          <a:xfrm>
            <a:off x="6810214" y="204800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7" name="Shape 2587"/>
          <p:cNvSpPr/>
          <p:nvPr/>
        </p:nvSpPr>
        <p:spPr>
          <a:xfrm>
            <a:off x="7318082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8" name="Shape 2588"/>
          <p:cNvSpPr/>
          <p:nvPr/>
        </p:nvSpPr>
        <p:spPr>
          <a:xfrm>
            <a:off x="7851343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89" name="Shape 2589"/>
          <p:cNvSpPr/>
          <p:nvPr/>
        </p:nvSpPr>
        <p:spPr>
          <a:xfrm>
            <a:off x="8384604" y="206070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0" name="Shape 2590"/>
          <p:cNvSpPr/>
          <p:nvPr/>
        </p:nvSpPr>
        <p:spPr>
          <a:xfrm>
            <a:off x="8917865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1" name="Shape 2591"/>
          <p:cNvSpPr/>
          <p:nvPr/>
        </p:nvSpPr>
        <p:spPr>
          <a:xfrm>
            <a:off x="9451126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2" name="Shape 2592"/>
          <p:cNvSpPr/>
          <p:nvPr/>
        </p:nvSpPr>
        <p:spPr>
          <a:xfrm>
            <a:off x="9984387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3" name="Shape 2593"/>
          <p:cNvSpPr/>
          <p:nvPr/>
        </p:nvSpPr>
        <p:spPr>
          <a:xfrm>
            <a:off x="10517648" y="20480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4" name="Shape 2594"/>
          <p:cNvSpPr/>
          <p:nvPr/>
        </p:nvSpPr>
        <p:spPr>
          <a:xfrm>
            <a:off x="11050909" y="207339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5" name="Shape 2595"/>
          <p:cNvSpPr/>
          <p:nvPr/>
        </p:nvSpPr>
        <p:spPr>
          <a:xfrm>
            <a:off x="6251560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6" name="Shape 2596"/>
          <p:cNvSpPr/>
          <p:nvPr/>
        </p:nvSpPr>
        <p:spPr>
          <a:xfrm>
            <a:off x="6784821" y="261935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7" name="Shape 2597"/>
          <p:cNvSpPr/>
          <p:nvPr/>
        </p:nvSpPr>
        <p:spPr>
          <a:xfrm>
            <a:off x="7318082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8" name="Shape 2598"/>
          <p:cNvSpPr/>
          <p:nvPr/>
        </p:nvSpPr>
        <p:spPr>
          <a:xfrm>
            <a:off x="7851343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599" name="Shape 2599"/>
          <p:cNvSpPr/>
          <p:nvPr/>
        </p:nvSpPr>
        <p:spPr>
          <a:xfrm>
            <a:off x="8384604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0" name="Shape 2600"/>
          <p:cNvSpPr/>
          <p:nvPr/>
        </p:nvSpPr>
        <p:spPr>
          <a:xfrm>
            <a:off x="8917865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1" name="Shape 2601"/>
          <p:cNvSpPr/>
          <p:nvPr/>
        </p:nvSpPr>
        <p:spPr>
          <a:xfrm>
            <a:off x="9451126" y="25812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2" name="Shape 2602"/>
          <p:cNvSpPr/>
          <p:nvPr/>
        </p:nvSpPr>
        <p:spPr>
          <a:xfrm>
            <a:off x="9984387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3" name="Shape 2603"/>
          <p:cNvSpPr/>
          <p:nvPr/>
        </p:nvSpPr>
        <p:spPr>
          <a:xfrm>
            <a:off x="10517648" y="259396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4" name="Shape 2604"/>
          <p:cNvSpPr/>
          <p:nvPr/>
        </p:nvSpPr>
        <p:spPr>
          <a:xfrm>
            <a:off x="11050909" y="2606659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5" name="Shape 2605"/>
          <p:cNvSpPr/>
          <p:nvPr/>
        </p:nvSpPr>
        <p:spPr>
          <a:xfrm>
            <a:off x="6251559" y="311452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6" name="Shape 2606"/>
          <p:cNvSpPr/>
          <p:nvPr/>
        </p:nvSpPr>
        <p:spPr>
          <a:xfrm>
            <a:off x="6784821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7" name="Shape 2607"/>
          <p:cNvSpPr/>
          <p:nvPr/>
        </p:nvSpPr>
        <p:spPr>
          <a:xfrm>
            <a:off x="7318082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8" name="Shape 2608"/>
          <p:cNvSpPr/>
          <p:nvPr/>
        </p:nvSpPr>
        <p:spPr>
          <a:xfrm>
            <a:off x="7851343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09" name="Shape 2609"/>
          <p:cNvSpPr/>
          <p:nvPr/>
        </p:nvSpPr>
        <p:spPr>
          <a:xfrm>
            <a:off x="8384604" y="31399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0" name="Shape 2610"/>
          <p:cNvSpPr/>
          <p:nvPr/>
        </p:nvSpPr>
        <p:spPr>
          <a:xfrm>
            <a:off x="8917865" y="313992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1" name="Shape 2611"/>
          <p:cNvSpPr/>
          <p:nvPr/>
        </p:nvSpPr>
        <p:spPr>
          <a:xfrm>
            <a:off x="9451126" y="31272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2" name="Shape 2612"/>
          <p:cNvSpPr/>
          <p:nvPr/>
        </p:nvSpPr>
        <p:spPr>
          <a:xfrm>
            <a:off x="9984387" y="313992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3" name="Shape 2613"/>
          <p:cNvSpPr/>
          <p:nvPr/>
        </p:nvSpPr>
        <p:spPr>
          <a:xfrm>
            <a:off x="10517648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4" name="Shape 2614"/>
          <p:cNvSpPr/>
          <p:nvPr/>
        </p:nvSpPr>
        <p:spPr>
          <a:xfrm>
            <a:off x="11050909" y="311452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5" name="Shape 2615"/>
          <p:cNvSpPr/>
          <p:nvPr/>
        </p:nvSpPr>
        <p:spPr>
          <a:xfrm>
            <a:off x="6251560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6" name="Shape 2616"/>
          <p:cNvSpPr/>
          <p:nvPr/>
        </p:nvSpPr>
        <p:spPr>
          <a:xfrm>
            <a:off x="6784821" y="3660484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7" name="Shape 2617"/>
          <p:cNvSpPr/>
          <p:nvPr/>
        </p:nvSpPr>
        <p:spPr>
          <a:xfrm>
            <a:off x="7318082" y="3673181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8" name="Shape 2618"/>
          <p:cNvSpPr/>
          <p:nvPr/>
        </p:nvSpPr>
        <p:spPr>
          <a:xfrm>
            <a:off x="7851343" y="3647788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19" name="Shape 2619"/>
          <p:cNvSpPr/>
          <p:nvPr/>
        </p:nvSpPr>
        <p:spPr>
          <a:xfrm>
            <a:off x="8384604" y="3647788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0" name="Shape 2620"/>
          <p:cNvSpPr/>
          <p:nvPr/>
        </p:nvSpPr>
        <p:spPr>
          <a:xfrm>
            <a:off x="8917865" y="3660484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1" name="Shape 2621"/>
          <p:cNvSpPr/>
          <p:nvPr/>
        </p:nvSpPr>
        <p:spPr>
          <a:xfrm>
            <a:off x="9451126" y="369857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2" name="Shape 2622"/>
          <p:cNvSpPr/>
          <p:nvPr/>
        </p:nvSpPr>
        <p:spPr>
          <a:xfrm>
            <a:off x="9984387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3" name="Shape 2623"/>
          <p:cNvSpPr/>
          <p:nvPr/>
        </p:nvSpPr>
        <p:spPr>
          <a:xfrm>
            <a:off x="10517648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4" name="Shape 2624"/>
          <p:cNvSpPr/>
          <p:nvPr/>
        </p:nvSpPr>
        <p:spPr>
          <a:xfrm>
            <a:off x="11050909" y="364778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5" name="Shape 2625"/>
          <p:cNvSpPr/>
          <p:nvPr/>
        </p:nvSpPr>
        <p:spPr>
          <a:xfrm>
            <a:off x="6251560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6" name="Shape 2626"/>
          <p:cNvSpPr/>
          <p:nvPr/>
        </p:nvSpPr>
        <p:spPr>
          <a:xfrm>
            <a:off x="6810214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7" name="Shape 2627"/>
          <p:cNvSpPr/>
          <p:nvPr/>
        </p:nvSpPr>
        <p:spPr>
          <a:xfrm>
            <a:off x="7362520" y="4181049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8" name="Shape 2628"/>
          <p:cNvSpPr/>
          <p:nvPr/>
        </p:nvSpPr>
        <p:spPr>
          <a:xfrm>
            <a:off x="7851343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29" name="Shape 2629"/>
          <p:cNvSpPr/>
          <p:nvPr/>
        </p:nvSpPr>
        <p:spPr>
          <a:xfrm>
            <a:off x="8384604" y="4181049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0" name="Shape 2630"/>
          <p:cNvSpPr/>
          <p:nvPr/>
        </p:nvSpPr>
        <p:spPr>
          <a:xfrm>
            <a:off x="8981348" y="4181049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1" name="Shape 2631"/>
          <p:cNvSpPr/>
          <p:nvPr/>
        </p:nvSpPr>
        <p:spPr>
          <a:xfrm>
            <a:off x="9451126" y="420644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2" name="Shape 2632"/>
          <p:cNvSpPr/>
          <p:nvPr/>
        </p:nvSpPr>
        <p:spPr>
          <a:xfrm>
            <a:off x="10009781" y="4181049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3" name="Shape 2633"/>
          <p:cNvSpPr/>
          <p:nvPr/>
        </p:nvSpPr>
        <p:spPr>
          <a:xfrm>
            <a:off x="10517648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34" name="Shape 2634"/>
          <p:cNvSpPr/>
          <p:nvPr/>
        </p:nvSpPr>
        <p:spPr>
          <a:xfrm>
            <a:off x="11050909" y="41810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1" name="Shape 2707"/>
          <p:cNvSpPr/>
          <p:nvPr/>
        </p:nvSpPr>
        <p:spPr>
          <a:xfrm>
            <a:off x="5690696" y="1320501"/>
            <a:ext cx="832910" cy="31546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18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1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14997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du </a:t>
            </a:r>
            <a:r>
              <a:rPr lang="en-US" sz="9950" b="1" i="1" dirty="0" err="1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projet</a:t>
            </a:r>
            <a:endParaRPr lang="en-US" sz="9950" b="1" i="1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062FAE-B84E-DA43-83D0-A74B6B492767}"/>
              </a:ext>
            </a:extLst>
          </p:cNvPr>
          <p:cNvGrpSpPr/>
          <p:nvPr/>
        </p:nvGrpSpPr>
        <p:grpSpPr>
          <a:xfrm>
            <a:off x="3381188" y="184475"/>
            <a:ext cx="8617771" cy="1827689"/>
            <a:chOff x="3381188" y="184475"/>
            <a:chExt cx="8617771" cy="18276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16E1EF-839E-444A-A0E4-970A2B7B2150}"/>
                </a:ext>
              </a:extLst>
            </p:cNvPr>
            <p:cNvSpPr/>
            <p:nvPr/>
          </p:nvSpPr>
          <p:spPr>
            <a:xfrm>
              <a:off x="3607344" y="1088834"/>
              <a:ext cx="83916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" dirty="0">
                  <a:solidFill>
                    <a:schemeClr val="bg1"/>
                  </a:solidFill>
                  <a:latin typeface="Lato" charset="0"/>
                </a:rPr>
                <a:t>Utilisation d'une même voiture particulière par plusieurs personnes effectuant le même trajet (notamment afin d'alléger le trafic routier et de partager les frais de transport).</a:t>
              </a:r>
            </a:p>
            <a:p>
              <a:pPr algn="r"/>
              <a:r>
                <a:rPr lang="fr" i="1" dirty="0">
                  <a:solidFill>
                    <a:schemeClr val="bg1"/>
                  </a:solidFill>
                  <a:latin typeface="Lato" charset="0"/>
                </a:rPr>
                <a:t>Larousse</a:t>
              </a:r>
              <a:endParaRPr lang="en-US" i="1" dirty="0">
                <a:solidFill>
                  <a:schemeClr val="bg1"/>
                </a:solidFill>
                <a:latin typeface="Lato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B02E1E-03C7-414D-B1DE-5B0204FEDCCB}"/>
                </a:ext>
              </a:extLst>
            </p:cNvPr>
            <p:cNvSpPr txBox="1"/>
            <p:nvPr/>
          </p:nvSpPr>
          <p:spPr>
            <a:xfrm>
              <a:off x="3607345" y="184475"/>
              <a:ext cx="3383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Définition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44D756-9E95-3948-9590-8E371B93B64F}"/>
                </a:ext>
              </a:extLst>
            </p:cNvPr>
            <p:cNvSpPr/>
            <p:nvPr/>
          </p:nvSpPr>
          <p:spPr>
            <a:xfrm>
              <a:off x="3381188" y="683787"/>
              <a:ext cx="3093844" cy="56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23818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0240-2A3F-7D48-A4B0-2F53958C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53" y="2387014"/>
            <a:ext cx="824079" cy="824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01DB41-810B-A148-84BA-E0D8DD0E5D23}"/>
              </a:ext>
            </a:extLst>
          </p:cNvPr>
          <p:cNvSpPr/>
          <p:nvPr/>
        </p:nvSpPr>
        <p:spPr>
          <a:xfrm>
            <a:off x="6095999" y="2655966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Dépense du déplacement, entretien de plus en plus cher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653DE-3191-BC4B-B176-A630DB3F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63" y="3849561"/>
            <a:ext cx="824079" cy="8240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6FBBB0-27F8-DB47-B7E0-84772266BE1A}"/>
              </a:ext>
            </a:extLst>
          </p:cNvPr>
          <p:cNvSpPr/>
          <p:nvPr/>
        </p:nvSpPr>
        <p:spPr>
          <a:xfrm>
            <a:off x="6095999" y="4118512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villes s’engorgent, embouteillage et la pollution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FD40F-B345-A64B-A573-034974077736}"/>
              </a:ext>
            </a:extLst>
          </p:cNvPr>
          <p:cNvSpPr/>
          <p:nvPr/>
        </p:nvSpPr>
        <p:spPr>
          <a:xfrm>
            <a:off x="6095999" y="1143317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Les approches classiques se limitent aux offres planifiées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E32A88-A1AF-7F46-A51C-388B4537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63" y="894681"/>
            <a:ext cx="824079" cy="8240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423E07-EA65-2D41-9737-A6CD91E98CDE}"/>
              </a:ext>
            </a:extLst>
          </p:cNvPr>
          <p:cNvSpPr/>
          <p:nvPr/>
        </p:nvSpPr>
        <p:spPr>
          <a:xfrm>
            <a:off x="6095999" y="5621125"/>
            <a:ext cx="586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Trajets quotidien long, ennuyeux et stressants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9BEFC8-415F-194B-A238-D8A6B04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53" y="5327059"/>
            <a:ext cx="824079" cy="8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40F6C-703F-7E41-AAFE-AFFBE3C5B3F9}"/>
              </a:ext>
            </a:extLst>
          </p:cNvPr>
          <p:cNvGrpSpPr/>
          <p:nvPr/>
        </p:nvGrpSpPr>
        <p:grpSpPr>
          <a:xfrm>
            <a:off x="4296043" y="487220"/>
            <a:ext cx="7097485" cy="814922"/>
            <a:chOff x="4499428" y="2440522"/>
            <a:chExt cx="7097485" cy="8149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65A822-F4A8-C34E-B150-CD63032E7790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B0C923-B0EE-6246-BF49-66FBC64C76A4}"/>
                </a:ext>
              </a:extLst>
            </p:cNvPr>
            <p:cNvSpPr/>
            <p:nvPr/>
          </p:nvSpPr>
          <p:spPr>
            <a:xfrm>
              <a:off x="5116210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Le choix entre les trajets planifiés et les trajets instantanés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EE63BE-084B-5248-8A8C-66E3B53F8BB6}"/>
              </a:ext>
            </a:extLst>
          </p:cNvPr>
          <p:cNvGrpSpPr/>
          <p:nvPr/>
        </p:nvGrpSpPr>
        <p:grpSpPr>
          <a:xfrm>
            <a:off x="4296042" y="2047770"/>
            <a:ext cx="7097485" cy="814922"/>
            <a:chOff x="4499428" y="2440522"/>
            <a:chExt cx="7097485" cy="81492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FA14EAA-BDB1-1840-8E09-2205266BAE01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859B9D-10A8-5A4F-BC64-8287ACB36225}"/>
                </a:ext>
              </a:extLst>
            </p:cNvPr>
            <p:cNvSpPr/>
            <p:nvPr/>
          </p:nvSpPr>
          <p:spPr>
            <a:xfrm>
              <a:off x="5729383" y="2663317"/>
              <a:ext cx="46375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Partage des charges entre plusieurs personnes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FBEEB9-8AE0-284E-AD50-4ED7AE8DB1FE}"/>
              </a:ext>
            </a:extLst>
          </p:cNvPr>
          <p:cNvGrpSpPr/>
          <p:nvPr/>
        </p:nvGrpSpPr>
        <p:grpSpPr>
          <a:xfrm>
            <a:off x="4296042" y="3602556"/>
            <a:ext cx="7097485" cy="814922"/>
            <a:chOff x="4499428" y="2440522"/>
            <a:chExt cx="7097485" cy="8149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D923E98-D25A-5F47-8B29-912EA05D03F7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897C4F-8640-854E-9E5E-260ADE36F5B4}"/>
                </a:ext>
              </a:extLst>
            </p:cNvPr>
            <p:cNvSpPr/>
            <p:nvPr/>
          </p:nvSpPr>
          <p:spPr>
            <a:xfrm>
              <a:off x="6440583" y="2663317"/>
              <a:ext cx="3574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Algorithme de jumelage intelligent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3E68EC-66A3-554B-8486-7FE9821A181C}"/>
              </a:ext>
            </a:extLst>
          </p:cNvPr>
          <p:cNvGrpSpPr/>
          <p:nvPr/>
        </p:nvGrpSpPr>
        <p:grpSpPr>
          <a:xfrm>
            <a:off x="4260744" y="5230278"/>
            <a:ext cx="7097485" cy="814922"/>
            <a:chOff x="4499428" y="2440522"/>
            <a:chExt cx="7097485" cy="81492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355AA17-0F5E-3A42-9BA1-8B4E6E8ED006}"/>
                </a:ext>
              </a:extLst>
            </p:cNvPr>
            <p:cNvSpPr/>
            <p:nvPr/>
          </p:nvSpPr>
          <p:spPr>
            <a:xfrm>
              <a:off x="4499428" y="2440522"/>
              <a:ext cx="7097485" cy="814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BB3C75-5C4D-9046-BF28-9435D6CECF65}"/>
                </a:ext>
              </a:extLst>
            </p:cNvPr>
            <p:cNvSpPr/>
            <p:nvPr/>
          </p:nvSpPr>
          <p:spPr>
            <a:xfrm>
              <a:off x="5353672" y="2663317"/>
              <a:ext cx="5863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</a:rPr>
                <a:t>Trajets conviviaux avec possibilité de choix des préférences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3FF4BF-799C-8A47-A460-8A4A043C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89" y="2678145"/>
            <a:ext cx="1339223" cy="1339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0CA87-D007-E044-826F-90493CB09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80" y="2707262"/>
            <a:ext cx="1339223" cy="1339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45DBC-BC41-E74D-A24E-3C33FC88A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771" y="2658655"/>
            <a:ext cx="1339224" cy="1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0118 -0.6645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2" y="926273"/>
            <a:ext cx="2844183" cy="5931728"/>
            <a:chOff x="944559" y="4880241"/>
            <a:chExt cx="7469288" cy="4879296"/>
          </a:xfrm>
        </p:grpSpPr>
        <p:sp>
          <p:nvSpPr>
            <p:cNvPr id="23" name="TextBox 22"/>
            <p:cNvSpPr txBox="1"/>
            <p:nvPr/>
          </p:nvSpPr>
          <p:spPr>
            <a:xfrm>
              <a:off x="1306738" y="4880241"/>
              <a:ext cx="7107109" cy="121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1- Contexte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2- Problématique</a:t>
              </a:r>
            </a:p>
            <a:p>
              <a:r>
                <a:rPr lang="fr-FR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3- Objectifs</a:t>
              </a:r>
            </a:p>
            <a:p>
              <a:r>
                <a:rPr lang="fr-FR" dirty="0">
                  <a:solidFill>
                    <a:schemeClr val="tx2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4- Méthodologie de démarche suivie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32081" y="2440522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F1D12-5465-0A4F-8C08-34580924F05E}"/>
              </a:ext>
            </a:extLst>
          </p:cNvPr>
          <p:cNvSpPr txBox="1"/>
          <p:nvPr/>
        </p:nvSpPr>
        <p:spPr>
          <a:xfrm>
            <a:off x="5620982" y="3075057"/>
            <a:ext cx="43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Méthodologie agile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6A67E-53B9-C342-91E0-E12058F25EC7}"/>
              </a:ext>
            </a:extLst>
          </p:cNvPr>
          <p:cNvGrpSpPr/>
          <p:nvPr/>
        </p:nvGrpSpPr>
        <p:grpSpPr>
          <a:xfrm>
            <a:off x="4033148" y="926273"/>
            <a:ext cx="2147695" cy="2263435"/>
            <a:chOff x="4201897" y="509498"/>
            <a:chExt cx="2147695" cy="22634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29B23A-ED2D-D44A-9713-CBE59756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897" y="509498"/>
              <a:ext cx="1894103" cy="189410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198EC1-C615-EC45-948F-418C49320321}"/>
                </a:ext>
              </a:extLst>
            </p:cNvPr>
            <p:cNvSpPr/>
            <p:nvPr/>
          </p:nvSpPr>
          <p:spPr>
            <a:xfrm>
              <a:off x="4307029" y="2403601"/>
              <a:ext cx="20425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PRODUCT BACKLOG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38BE8-74DA-D141-AED7-96DA0749B364}"/>
              </a:ext>
            </a:extLst>
          </p:cNvPr>
          <p:cNvGrpSpPr/>
          <p:nvPr/>
        </p:nvGrpSpPr>
        <p:grpSpPr>
          <a:xfrm>
            <a:off x="4475977" y="4298616"/>
            <a:ext cx="1620022" cy="1738663"/>
            <a:chOff x="7188461" y="1664937"/>
            <a:chExt cx="1620022" cy="17386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2C3444-1272-0746-A6ED-3A54EC4F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8461" y="1664937"/>
              <a:ext cx="1620022" cy="162002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FC978-19C4-8F45-A607-7E17AF2B2D1D}"/>
                </a:ext>
              </a:extLst>
            </p:cNvPr>
            <p:cNvSpPr/>
            <p:nvPr/>
          </p:nvSpPr>
          <p:spPr>
            <a:xfrm>
              <a:off x="7440421" y="3034268"/>
              <a:ext cx="875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ato" charset="0"/>
                </a:rPr>
                <a:t>SPRINT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E2C06FFD-56DB-DC40-81E8-4529FB2EE33A}"/>
              </a:ext>
            </a:extLst>
          </p:cNvPr>
          <p:cNvSpPr/>
          <p:nvPr/>
        </p:nvSpPr>
        <p:spPr>
          <a:xfrm>
            <a:off x="4932455" y="3286929"/>
            <a:ext cx="355332" cy="106397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B844F0-A643-6246-87A6-CA1720A725E3}"/>
              </a:ext>
            </a:extLst>
          </p:cNvPr>
          <p:cNvGrpSpPr/>
          <p:nvPr/>
        </p:nvGrpSpPr>
        <p:grpSpPr>
          <a:xfrm>
            <a:off x="4084667" y="2113316"/>
            <a:ext cx="6923884" cy="6275899"/>
            <a:chOff x="4351363" y="926273"/>
            <a:chExt cx="6923884" cy="627589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7DF3A9-210B-FC4D-B9E9-54D6B2568DF6}"/>
                </a:ext>
              </a:extLst>
            </p:cNvPr>
            <p:cNvGrpSpPr/>
            <p:nvPr/>
          </p:nvGrpSpPr>
          <p:grpSpPr>
            <a:xfrm>
              <a:off x="9633557" y="3731823"/>
              <a:ext cx="1547636" cy="1547636"/>
              <a:chOff x="4143888" y="2729321"/>
              <a:chExt cx="1547636" cy="154763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567F95-5DF0-A640-85F0-73497C632B5C}"/>
                  </a:ext>
                </a:extLst>
              </p:cNvPr>
              <p:cNvSpPr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3634A9-400F-9946-9876-DEE3650EA74F}"/>
                  </a:ext>
                </a:extLst>
              </p:cNvPr>
              <p:cNvSpPr txBox="1"/>
              <p:nvPr/>
            </p:nvSpPr>
            <p:spPr>
              <a:xfrm>
                <a:off x="4143888" y="2729321"/>
                <a:ext cx="1547636" cy="15476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b="1" kern="1200" dirty="0" err="1">
                    <a:solidFill>
                      <a:schemeClr val="bg1"/>
                    </a:solidFill>
                  </a:rPr>
                  <a:t>Refacotring</a:t>
                </a:r>
                <a:endParaRPr lang="fr-FR" sz="16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9F0560-5000-F94D-8432-F7D55F726EAA}"/>
                </a:ext>
              </a:extLst>
            </p:cNvPr>
            <p:cNvGrpSpPr/>
            <p:nvPr/>
          </p:nvGrpSpPr>
          <p:grpSpPr>
            <a:xfrm>
              <a:off x="4351363" y="926273"/>
              <a:ext cx="6923884" cy="6275899"/>
              <a:chOff x="4355507" y="962272"/>
              <a:chExt cx="6923884" cy="62758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9773EC-8A35-C845-A17B-C96C1C8F28CA}"/>
                  </a:ext>
                </a:extLst>
              </p:cNvPr>
              <p:cNvGrpSpPr/>
              <p:nvPr/>
            </p:nvGrpSpPr>
            <p:grpSpPr>
              <a:xfrm>
                <a:off x="6970955" y="962272"/>
                <a:ext cx="4210238" cy="1685319"/>
                <a:chOff x="1481286" y="-40230"/>
                <a:chExt cx="4210238" cy="168531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4B9080-68FD-E84A-B0EA-E12A82E58108}"/>
                    </a:ext>
                  </a:extLst>
                </p:cNvPr>
                <p:cNvSpPr/>
                <p:nvPr/>
              </p:nvSpPr>
              <p:spPr>
                <a:xfrm>
                  <a:off x="4143888" y="97453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B43731-AF82-5048-9EA3-96E35A1978AA}"/>
                    </a:ext>
                  </a:extLst>
                </p:cNvPr>
                <p:cNvSpPr txBox="1"/>
                <p:nvPr/>
              </p:nvSpPr>
              <p:spPr>
                <a:xfrm>
                  <a:off x="1481286" y="-40230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bg1"/>
                      </a:solidFill>
                    </a:rPr>
                    <a:t>Tests</a:t>
                  </a:r>
                </a:p>
              </p:txBody>
            </p:sp>
          </p:grpSp>
          <p:sp>
            <p:nvSpPr>
              <p:cNvPr id="35" name="Circular Arrow 34">
                <a:extLst>
                  <a:ext uri="{FF2B5EF4-FFF2-40B4-BE49-F238E27FC236}">
                    <a16:creationId xmlns:a16="http://schemas.microsoft.com/office/drawing/2014/main" id="{A16BAB35-5D43-F945-AF94-CFFBD639A78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51234"/>
                  <a:gd name="adj4" fmla="val 205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Circular Arrow 39">
                <a:extLst>
                  <a:ext uri="{FF2B5EF4-FFF2-40B4-BE49-F238E27FC236}">
                    <a16:creationId xmlns:a16="http://schemas.microsoft.com/office/drawing/2014/main" id="{0BC359A1-4E19-7343-A37D-F1BACBBA79BE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5951234"/>
                  <a:gd name="adj4" fmla="val 43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5ABEFCC-7B22-6A42-B65F-AD9AD11E3B9B}"/>
                  </a:ext>
                </a:extLst>
              </p:cNvPr>
              <p:cNvGrpSpPr/>
              <p:nvPr/>
            </p:nvGrpSpPr>
            <p:grpSpPr>
              <a:xfrm>
                <a:off x="6796314" y="1182648"/>
                <a:ext cx="4346125" cy="6055523"/>
                <a:chOff x="1512019" y="-1778566"/>
                <a:chExt cx="4346125" cy="6055523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D0CBC06-7DDF-BE40-A247-D339C9789721}"/>
                    </a:ext>
                  </a:extLst>
                </p:cNvPr>
                <p:cNvSpPr/>
                <p:nvPr/>
              </p:nvSpPr>
              <p:spPr>
                <a:xfrm>
                  <a:off x="1512019" y="2729321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0F41F24-54A4-964D-8AE8-A8901AF735CA}"/>
                    </a:ext>
                  </a:extLst>
                </p:cNvPr>
                <p:cNvSpPr txBox="1"/>
                <p:nvPr/>
              </p:nvSpPr>
              <p:spPr>
                <a:xfrm>
                  <a:off x="4310508" y="-1778566"/>
                  <a:ext cx="1547636" cy="154763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600" b="1" kern="1200" dirty="0">
                      <a:solidFill>
                        <a:schemeClr val="bg1"/>
                      </a:solidFill>
                    </a:rPr>
                    <a:t>Validation</a:t>
                  </a:r>
                  <a:endParaRPr lang="fr-FR" sz="1600" b="1" kern="1200" noProof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2" name="Circular Arrow 41">
                <a:extLst>
                  <a:ext uri="{FF2B5EF4-FFF2-40B4-BE49-F238E27FC236}">
                    <a16:creationId xmlns:a16="http://schemas.microsoft.com/office/drawing/2014/main" id="{EC44AFF8-6446-B94B-8831-DF730B9BB8FD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2055366"/>
                  <a:gd name="adj4" fmla="val 9783846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EDB9EDA-BC07-0343-9238-1E36E81A19A8}"/>
                  </a:ext>
                </a:extLst>
              </p:cNvPr>
              <p:cNvGrpSpPr/>
              <p:nvPr/>
            </p:nvGrpSpPr>
            <p:grpSpPr>
              <a:xfrm>
                <a:off x="4355507" y="3890137"/>
                <a:ext cx="4228604" cy="952874"/>
                <a:chOff x="1512019" y="448225"/>
                <a:chExt cx="4228604" cy="95287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3E588DA-F0FB-9E49-A72B-1285A4B49055}"/>
                    </a:ext>
                  </a:extLst>
                </p:cNvPr>
                <p:cNvSpPr/>
                <p:nvPr/>
              </p:nvSpPr>
              <p:spPr>
                <a:xfrm>
                  <a:off x="1512019" y="448225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8BB3EAC-B039-AD46-AE13-EE1D071DC438}"/>
                    </a:ext>
                  </a:extLst>
                </p:cNvPr>
                <p:cNvSpPr txBox="1"/>
                <p:nvPr/>
              </p:nvSpPr>
              <p:spPr>
                <a:xfrm>
                  <a:off x="4192987" y="555007"/>
                  <a:ext cx="1547636" cy="84609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600" b="1" kern="1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Développement de l’itération</a:t>
                  </a:r>
                </a:p>
              </p:txBody>
            </p:sp>
          </p:grpSp>
          <p:sp>
            <p:nvSpPr>
              <p:cNvPr id="44" name="Circular Arrow 43">
                <a:extLst>
                  <a:ext uri="{FF2B5EF4-FFF2-40B4-BE49-F238E27FC236}">
                    <a16:creationId xmlns:a16="http://schemas.microsoft.com/office/drawing/2014/main" id="{8395DDED-91C6-C644-A146-AEBAFEEA6268}"/>
                  </a:ext>
                </a:extLst>
              </p:cNvPr>
              <p:cNvSpPr/>
              <p:nvPr/>
            </p:nvSpPr>
            <p:spPr>
              <a:xfrm>
                <a:off x="6903491" y="1001758"/>
                <a:ext cx="4375900" cy="4375900"/>
              </a:xfrm>
              <a:prstGeom prst="circularArrow">
                <a:avLst>
                  <a:gd name="adj1" fmla="val 6897"/>
                  <a:gd name="adj2" fmla="val 464920"/>
                  <a:gd name="adj3" fmla="val 16751234"/>
                  <a:gd name="adj4" fmla="val 14948150"/>
                  <a:gd name="adj5" fmla="val 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383766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1389 C -1.875E-6 -0.30972 -0.0487 -0.42778 -0.08841 -0.42778 L -0.17708 -0.42778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587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3021013" y="1874728"/>
            <a:ext cx="631167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Analyse</a:t>
            </a:r>
            <a:r>
              <a:rPr lang="en-US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des </a:t>
            </a:r>
            <a:r>
              <a:rPr lang="fr-FR" sz="9950" b="1" i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besoins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353800" y="6438900"/>
            <a:ext cx="419100" cy="419100"/>
            <a:chOff x="22713283" y="12877800"/>
            <a:chExt cx="838200" cy="838200"/>
          </a:xfrm>
        </p:grpSpPr>
        <p:sp>
          <p:nvSpPr>
            <p:cNvPr id="20" name="Rectangle 19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4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 flipH="1">
            <a:off x="-2" y="159"/>
            <a:ext cx="338352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11358229" y="6438900"/>
            <a:ext cx="419100" cy="419100"/>
            <a:chOff x="22713283" y="12877800"/>
            <a:chExt cx="838200" cy="838200"/>
          </a:xfrm>
        </p:grpSpPr>
        <p:sp>
          <p:nvSpPr>
            <p:cNvPr id="5" name="Rectangle 4"/>
            <p:cNvSpPr/>
            <p:nvPr/>
          </p:nvSpPr>
          <p:spPr>
            <a:xfrm>
              <a:off x="22713283" y="1287780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22783885" y="12877800"/>
              <a:ext cx="696996" cy="724056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50"/>
                </a:lnSpc>
              </a:pPr>
              <a:r>
                <a:rPr lang="en-US" sz="12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2083" y="3849561"/>
            <a:ext cx="124864" cy="3008440"/>
            <a:chOff x="944559" y="7284867"/>
            <a:chExt cx="327912" cy="2474670"/>
          </a:xfrm>
        </p:grpSpPr>
        <p:sp>
          <p:nvSpPr>
            <p:cNvPr id="28" name="Rectangle 27"/>
            <p:cNvSpPr/>
            <p:nvPr/>
          </p:nvSpPr>
          <p:spPr>
            <a:xfrm>
              <a:off x="944559" y="7284867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4559" y="9431625"/>
              <a:ext cx="327912" cy="3279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EE1A2-01E7-384B-B3D4-C14EAECE9A88}"/>
              </a:ext>
            </a:extLst>
          </p:cNvPr>
          <p:cNvSpPr txBox="1"/>
          <p:nvPr/>
        </p:nvSpPr>
        <p:spPr>
          <a:xfrm>
            <a:off x="243566" y="401736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Implémentation et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C87BF-6D10-9145-B649-A92E41425124}"/>
              </a:ext>
            </a:extLst>
          </p:cNvPr>
          <p:cNvSpPr txBox="1"/>
          <p:nvPr/>
        </p:nvSpPr>
        <p:spPr>
          <a:xfrm>
            <a:off x="192563" y="5963319"/>
            <a:ext cx="3157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Conclusion et perspectives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05042-39F4-5049-9E23-832ECB60E4AF}"/>
              </a:ext>
            </a:extLst>
          </p:cNvPr>
          <p:cNvSpPr txBox="1"/>
          <p:nvPr/>
        </p:nvSpPr>
        <p:spPr>
          <a:xfrm>
            <a:off x="192563" y="494571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Définition du projet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D7826-FADB-3D47-A4CA-4E0D9DAB70A4}"/>
              </a:ext>
            </a:extLst>
          </p:cNvPr>
          <p:cNvSpPr txBox="1"/>
          <p:nvPr/>
        </p:nvSpPr>
        <p:spPr>
          <a:xfrm>
            <a:off x="201519" y="1062488"/>
            <a:ext cx="27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Analyse des besoins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62023-85BD-BA4F-98EA-A293089270B4}"/>
              </a:ext>
            </a:extLst>
          </p:cNvPr>
          <p:cNvSpPr txBox="1"/>
          <p:nvPr/>
        </p:nvSpPr>
        <p:spPr>
          <a:xfrm>
            <a:off x="356946" y="1572530"/>
            <a:ext cx="30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ato" charset="0"/>
              </a:rPr>
              <a:t>1- Etude fonctionnelle</a:t>
            </a:r>
          </a:p>
          <a:p>
            <a:r>
              <a:rPr lang="fr-FR" dirty="0">
                <a:solidFill>
                  <a:schemeClr val="bg1"/>
                </a:solidFill>
                <a:latin typeface="Lato" charset="0"/>
              </a:rPr>
              <a:t>2- L’algorithme de covoiturage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C374-1B95-2643-B7A9-E35048C84144}"/>
              </a:ext>
            </a:extLst>
          </p:cNvPr>
          <p:cNvSpPr txBox="1"/>
          <p:nvPr/>
        </p:nvSpPr>
        <p:spPr>
          <a:xfrm>
            <a:off x="7077743" y="694626"/>
            <a:ext cx="182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Acteurs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D9D64-6983-5642-8C4B-7686874E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95" y="1789794"/>
            <a:ext cx="1430242" cy="1430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3D20D-31B5-F046-99EB-F6F7EBC7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87" y="4431395"/>
            <a:ext cx="1430242" cy="1430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8ACBE0-887D-C247-B9CA-D49175FC3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704" y="4431395"/>
            <a:ext cx="1430242" cy="1430242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CB61C933-AD36-314B-A39C-B3D845A4A4FF}"/>
              </a:ext>
            </a:extLst>
          </p:cNvPr>
          <p:cNvSpPr/>
          <p:nvPr/>
        </p:nvSpPr>
        <p:spPr>
          <a:xfrm rot="2386305">
            <a:off x="6889040" y="3304041"/>
            <a:ext cx="355332" cy="19203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34E8FCE-7517-6A45-8A0F-26DD210BFCFD}"/>
              </a:ext>
            </a:extLst>
          </p:cNvPr>
          <p:cNvSpPr/>
          <p:nvPr/>
        </p:nvSpPr>
        <p:spPr>
          <a:xfrm rot="-2400000">
            <a:off x="8886786" y="3297944"/>
            <a:ext cx="355332" cy="19700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659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649</Words>
  <Application>Microsoft Macintosh PowerPoint</Application>
  <PresentationFormat>Widescreen</PresentationFormat>
  <Paragraphs>229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Lato</vt:lpstr>
      <vt:lpstr>Lato Regular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2020-06-20T11:51:32Z</dcterms:created>
  <dcterms:modified xsi:type="dcterms:W3CDTF">2020-06-27T21:55:26Z</dcterms:modified>
</cp:coreProperties>
</file>